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90" r:id="rId3"/>
    <p:sldId id="291" r:id="rId4"/>
    <p:sldId id="335" r:id="rId5"/>
    <p:sldId id="334" r:id="rId6"/>
    <p:sldId id="341" r:id="rId7"/>
    <p:sldId id="327" r:id="rId8"/>
    <p:sldId id="336" r:id="rId9"/>
    <p:sldId id="354" r:id="rId10"/>
    <p:sldId id="346" r:id="rId11"/>
    <p:sldId id="347" r:id="rId12"/>
    <p:sldId id="348" r:id="rId13"/>
    <p:sldId id="332" r:id="rId14"/>
    <p:sldId id="349" r:id="rId15"/>
    <p:sldId id="355" r:id="rId16"/>
    <p:sldId id="356" r:id="rId17"/>
    <p:sldId id="357" r:id="rId18"/>
    <p:sldId id="358" r:id="rId19"/>
    <p:sldId id="359" r:id="rId20"/>
    <p:sldId id="360" r:id="rId21"/>
    <p:sldId id="361" r:id="rId22"/>
    <p:sldId id="343" r:id="rId23"/>
    <p:sldId id="309" r:id="rId24"/>
    <p:sldId id="310" r:id="rId25"/>
    <p:sldId id="323" r:id="rId26"/>
    <p:sldId id="311" r:id="rId27"/>
    <p:sldId id="316" r:id="rId28"/>
    <p:sldId id="312" r:id="rId29"/>
    <p:sldId id="352" r:id="rId30"/>
    <p:sldId id="350" r:id="rId31"/>
    <p:sldId id="32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p:cViewPr varScale="1">
        <p:scale>
          <a:sx n="71" d="100"/>
          <a:sy n="71" d="100"/>
        </p:scale>
        <p:origin x="116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doulingo.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229600"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Times New Roman" panose="02020603050405020304" pitchFamily="18" charset="0"/>
                <a:cs typeface="Times New Roman" panose="02020603050405020304" pitchFamily="18" charset="0"/>
              </a:rPr>
              <a:t>Xây Dựng Ứng Dụng Học Tiếng K’Ho</a:t>
            </a: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a16="http://schemas.microsoft.com/office/drawing/2014/main" xmlns=""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1143000"/>
            <a:ext cx="85344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phương án:</a:t>
            </a:r>
            <a:endParaRPr lang="en-US" sz="2400" dirty="0">
              <a:solidFill>
                <a:schemeClr val="tx1"/>
              </a:solidFill>
              <a:latin typeface="Arial" panose="020B0604020202020204" pitchFamily="34" charset="0"/>
              <a:cs typeface="Arial" panose="020B0604020202020204" pitchFamily="34" charset="0"/>
            </a:endParaRPr>
          </a:p>
          <a:p>
            <a:pPr marL="914400"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kế</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Các công cụ xây </a:t>
            </a:r>
            <a:r>
              <a:rPr lang="en-US" sz="2400" dirty="0" smtClean="0">
                <a:solidFill>
                  <a:schemeClr val="tx1"/>
                </a:solidFill>
                <a:latin typeface="Arial" panose="020B0604020202020204" pitchFamily="34" charset="0"/>
                <a:cs typeface="Arial" panose="020B0604020202020204" pitchFamily="34" charset="0"/>
              </a:rPr>
              <a:t>dựng:</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dirty="0">
                <a:solidFill>
                  <a:schemeClr val="tx1"/>
                </a:solidFill>
                <a:latin typeface="Arial" panose="020B0604020202020204" pitchFamily="34" charset="0"/>
                <a:cs typeface="Arial" panose="020B0604020202020204" pitchFamily="34" charset="0"/>
              </a:rPr>
              <a:t>TayNguyenKey</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Công cụ xây dựng giao diện: </a:t>
            </a:r>
            <a:r>
              <a:rPr lang="en-US" sz="2400" b="1" dirty="0">
                <a:solidFill>
                  <a:schemeClr val="tx1"/>
                </a:solidFill>
                <a:latin typeface="Arial" panose="020B0604020202020204" pitchFamily="34" charset="0"/>
                <a:cs typeface="Arial" panose="020B0604020202020204" pitchFamily="34" charset="0"/>
              </a:rPr>
              <a:t>Devexpress 14</a:t>
            </a:r>
            <a:r>
              <a:rPr lang="en-US" sz="2400" dirty="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Quản trị cơ sở dữ liệu: </a:t>
            </a:r>
            <a:r>
              <a:rPr lang="en-US" sz="2400" b="1" dirty="0">
                <a:solidFill>
                  <a:schemeClr val="tx1"/>
                </a:solidFill>
                <a:latin typeface="Arial" panose="020B0604020202020204" pitchFamily="34" charset="0"/>
                <a:cs typeface="Arial" panose="020B0604020202020204" pitchFamily="34" charset="0"/>
              </a:rPr>
              <a:t>SQL Sever 2012 Express.</a:t>
            </a: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Xây dựng trên: </a:t>
            </a:r>
            <a:r>
              <a:rPr lang="en-US" sz="2400" b="1" dirty="0">
                <a:solidFill>
                  <a:schemeClr val="tx1"/>
                </a:solidFill>
                <a:latin typeface="Arial" panose="020B0604020202020204" pitchFamily="34" charset="0"/>
                <a:cs typeface="Arial" panose="020B0604020202020204" pitchFamily="34" charset="0"/>
              </a:rPr>
              <a:t>Visual Studio 2013.</a:t>
            </a:r>
          </a:p>
          <a:p>
            <a:pPr marL="806450" indent="-342900" algn="just">
              <a:buClr>
                <a:srgbClr val="00B404"/>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3.3 Đề xuất phương án và công cụ xây dựng</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115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0"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492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b="1" dirty="0" smtClean="0">
                <a:solidFill>
                  <a:schemeClr val="tx1"/>
                </a:solidFill>
                <a:latin typeface="Arial" panose="020B0604020202020204" pitchFamily="34" charset="0"/>
                <a:cs typeface="Arial" panose="020B0604020202020204" pitchFamily="34" charset="0"/>
              </a:rPr>
              <a:t>Kỹ </a:t>
            </a:r>
            <a:r>
              <a:rPr lang="en-US" sz="2400" b="1" dirty="0">
                <a:solidFill>
                  <a:schemeClr val="tx1"/>
                </a:solidFill>
                <a:latin typeface="Arial" panose="020B0604020202020204" pitchFamily="34" charset="0"/>
                <a:cs typeface="Arial" panose="020B0604020202020204" pitchFamily="34" charset="0"/>
              </a:rPr>
              <a:t>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
        <p:nvSpPr>
          <p:cNvPr id="11"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215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Kỹ 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a:t>
            </a:r>
            <a:r>
              <a:rPr lang="en-US" sz="2000" dirty="0" smtClean="0">
                <a:solidFill>
                  <a:schemeClr val="tx1"/>
                </a:solidFill>
                <a:latin typeface="Arial" panose="020B0604020202020204" pitchFamily="34" charset="0"/>
                <a:cs typeface="Arial" panose="020B0604020202020204" pitchFamily="34" charset="0"/>
              </a:rPr>
              <a:t>của </a:t>
            </a:r>
            <a:r>
              <a:rPr lang="en-US" sz="2000" dirty="0">
                <a:solidFill>
                  <a:schemeClr val="tx1"/>
                </a:solidFill>
                <a:latin typeface="Arial" panose="020B0604020202020204" pitchFamily="34" charset="0"/>
                <a:cs typeface="Arial" panose="020B0604020202020204" pitchFamily="34" charset="0"/>
              </a:rPr>
              <a:t>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algn="l"/>
            <a:r>
              <a:rPr lang="en-US" sz="2400" dirty="0" smtClean="0">
                <a:solidFill>
                  <a:schemeClr val="tx1"/>
                </a:solidFill>
                <a:latin typeface="Arial" panose="020B0604020202020204" pitchFamily="34" charset="0"/>
                <a:cs typeface="Arial" panose="020B0604020202020204" pitchFamily="34" charset="0"/>
              </a:rPr>
              <a:t>Xây dựng “Ứng dụng học tiếng K’Ho”, với các bước cụ thể:</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Đề xuất giao diện và các chức năng</a:t>
            </a:r>
          </a:p>
          <a:p>
            <a:pPr marL="800100" lvl="1" indent="-342900" algn="l">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Xây dựng cơ sở dữ liệu của ứng dụng</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Nội dung các bài học</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Âm thanh</a:t>
            </a:r>
          </a:p>
          <a:p>
            <a:pPr marL="1714500" lvl="3"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Hình ảnh</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 Thiết kế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154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chính</a:t>
            </a:r>
          </a:p>
          <a:p>
            <a:pPr lvl="1" algn="l"/>
            <a:endParaRPr lang="en-US" sz="2400" dirty="0" smtClean="0">
              <a:solidFill>
                <a:schemeClr val="tx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609600" y="1732406"/>
            <a:ext cx="8077199" cy="4495799"/>
          </a:xfrm>
          <a:prstGeom prst="rect">
            <a:avLst/>
          </a:prstGeom>
        </p:spPr>
      </p:pic>
    </p:spTree>
    <p:extLst>
      <p:ext uri="{BB962C8B-B14F-4D97-AF65-F5344CB8AC3E}">
        <p14:creationId xmlns:p14="http://schemas.microsoft.com/office/powerpoint/2010/main" val="2316432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danh sách bài học</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9600" y="1757082"/>
            <a:ext cx="8232914" cy="4572000"/>
          </a:xfrm>
          <a:prstGeom prst="rect">
            <a:avLst/>
          </a:prstGeom>
        </p:spPr>
      </p:pic>
    </p:spTree>
    <p:extLst>
      <p:ext uri="{BB962C8B-B14F-4D97-AF65-F5344CB8AC3E}">
        <p14:creationId xmlns:p14="http://schemas.microsoft.com/office/powerpoint/2010/main" val="4146893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chi tiết bài học</a:t>
            </a: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697395" y="1853639"/>
            <a:ext cx="7901609" cy="4114800"/>
          </a:xfrm>
          <a:prstGeom prst="rect">
            <a:avLst/>
          </a:prstGeom>
        </p:spPr>
      </p:pic>
    </p:spTree>
    <p:extLst>
      <p:ext uri="{BB962C8B-B14F-4D97-AF65-F5344CB8AC3E}">
        <p14:creationId xmlns:p14="http://schemas.microsoft.com/office/powerpoint/2010/main" val="295164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danh sách ngữ pháp</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85800" y="1867086"/>
            <a:ext cx="7924800" cy="4267200"/>
          </a:xfrm>
          <a:prstGeom prst="rect">
            <a:avLst/>
          </a:prstGeom>
        </p:spPr>
      </p:pic>
    </p:spTree>
    <p:extLst>
      <p:ext uri="{BB962C8B-B14F-4D97-AF65-F5344CB8AC3E}">
        <p14:creationId xmlns:p14="http://schemas.microsoft.com/office/powerpoint/2010/main" val="3746752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chi tiết ngữ pháp</a:t>
            </a: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08991" y="2187575"/>
            <a:ext cx="7878418" cy="3886200"/>
          </a:xfrm>
          <a:prstGeom prst="rect">
            <a:avLst/>
          </a:prstGeom>
        </p:spPr>
      </p:pic>
    </p:spTree>
    <p:extLst>
      <p:ext uri="{BB962C8B-B14F-4D97-AF65-F5344CB8AC3E}">
        <p14:creationId xmlns:p14="http://schemas.microsoft.com/office/powerpoint/2010/main" val="1709894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Lý do và mục tiêu chọn đề tài</a:t>
            </a: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 hoạch thực hiện đề tài</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Nội dung và các bước thực hiện.</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quả đạt được.</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luận và hướng phát triển.</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Demo ứng </a:t>
            </a:r>
            <a:r>
              <a:rPr lang="en-US" sz="2400" dirty="0" smtClean="0">
                <a:solidFill>
                  <a:schemeClr val="tx1"/>
                </a:solidFill>
                <a:latin typeface="Arial" panose="020B0604020202020204" pitchFamily="34" charset="0"/>
                <a:cs typeface="Arial" panose="020B0604020202020204" pitchFamily="34" charset="0"/>
              </a:rPr>
              <a:t>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381000" y="3476240"/>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luyện tập</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97395" y="1667745"/>
            <a:ext cx="7901609" cy="1808495"/>
          </a:xfrm>
          <a:prstGeom prst="rect">
            <a:avLst/>
          </a:prstGeom>
        </p:spPr>
      </p:pic>
      <p:sp>
        <p:nvSpPr>
          <p:cNvPr id="15" name="Subtitle 7"/>
          <p:cNvSpPr txBox="1">
            <a:spLocks/>
          </p:cNvSpPr>
          <p:nvPr/>
        </p:nvSpPr>
        <p:spPr>
          <a:xfrm>
            <a:off x="381000" y="12994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câu hỏi</a:t>
            </a:r>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697395" y="3983126"/>
            <a:ext cx="7874715" cy="2176358"/>
          </a:xfrm>
          <a:prstGeom prst="rect">
            <a:avLst/>
          </a:prstGeom>
        </p:spPr>
      </p:pic>
    </p:spTree>
    <p:extLst>
      <p:ext uri="{BB962C8B-B14F-4D97-AF65-F5344CB8AC3E}">
        <p14:creationId xmlns:p14="http://schemas.microsoft.com/office/powerpoint/2010/main" val="1073188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từ điển</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61560" y="1867086"/>
            <a:ext cx="8020879" cy="2895600"/>
          </a:xfrm>
          <a:prstGeom prst="rect">
            <a:avLst/>
          </a:prstGeom>
        </p:spPr>
      </p:pic>
    </p:spTree>
    <p:extLst>
      <p:ext uri="{BB962C8B-B14F-4D97-AF65-F5344CB8AC3E}">
        <p14:creationId xmlns:p14="http://schemas.microsoft.com/office/powerpoint/2010/main" val="1468325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Xây dựng thành công phần mềm ứng dụng</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a:t>
            </a:r>
            <a:r>
              <a:rPr lang="en-US" sz="2400" dirty="0">
                <a:solidFill>
                  <a:schemeClr val="tx1"/>
                </a:solidFill>
                <a:latin typeface="Arial" panose="020B0604020202020204" pitchFamily="34" charset="0"/>
                <a:cs typeface="Arial" panose="020B0604020202020204" pitchFamily="34" charset="0"/>
              </a:rPr>
              <a:t>các chức năng chính của một ứng dụng học ngôn ngữ đơn </a:t>
            </a:r>
            <a:r>
              <a:rPr lang="en-US" sz="2400" dirty="0" smtClean="0">
                <a:solidFill>
                  <a:schemeClr val="tx1"/>
                </a:solidFill>
                <a:latin typeface="Arial" panose="020B0604020202020204" pitchFamily="34" charset="0"/>
                <a:cs typeface="Arial" panose="020B0604020202020204" pitchFamily="34" charset="0"/>
              </a:rPr>
              <a:t>giản</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Phần mềm tương thích các hệ điểu </a:t>
            </a:r>
            <a:r>
              <a:rPr lang="en-US" sz="2400" dirty="0" smtClean="0">
                <a:solidFill>
                  <a:schemeClr val="tx1"/>
                </a:solidFill>
                <a:latin typeface="Arial" panose="020B0604020202020204" pitchFamily="34" charset="0"/>
                <a:cs typeface="Arial" panose="020B0604020202020204" pitchFamily="34" charset="0"/>
              </a:rPr>
              <a:t>hành Windows</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Dữ liệu của phần mềm được lưu vào hệ quản trị cơ sở dữ </a:t>
            </a:r>
            <a:r>
              <a:rPr lang="en-US" sz="2400" dirty="0" smtClean="0">
                <a:solidFill>
                  <a:schemeClr val="tx1"/>
                </a:solidFill>
                <a:latin typeface="Arial" panose="020B0604020202020204" pitchFamily="34" charset="0"/>
                <a:cs typeface="Arial" panose="020B0604020202020204" pitchFamily="34" charset="0"/>
              </a:rPr>
              <a:t>liệu</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981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a16="http://schemas.microsoft.com/office/drawing/2014/main" xmlns=""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7" name="Picture 6"/>
          <p:cNvPicPr/>
          <p:nvPr/>
        </p:nvPicPr>
        <p:blipFill>
          <a:blip r:embed="rId2"/>
          <a:stretch>
            <a:fillRect/>
          </a:stretch>
        </p:blipFill>
        <p:spPr>
          <a:xfrm>
            <a:off x="606286" y="914400"/>
            <a:ext cx="8080514" cy="5441950"/>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2" name="Picture 1"/>
          <p:cNvPicPr>
            <a:picLocks noChangeAspect="1"/>
          </p:cNvPicPr>
          <p:nvPr/>
        </p:nvPicPr>
        <p:blipFill>
          <a:blip r:embed="rId2"/>
          <a:stretch>
            <a:fillRect/>
          </a:stretch>
        </p:blipFill>
        <p:spPr>
          <a:xfrm>
            <a:off x="632790" y="1107447"/>
            <a:ext cx="8054010" cy="4953342"/>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26</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27</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28</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29</a:t>
            </a:fld>
            <a:endParaRPr lang="en-US"/>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Demo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2033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1.1 Lý do chọn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Title 1"/>
          <p:cNvSpPr txBox="1">
            <a:spLocks/>
          </p:cNvSpPr>
          <p:nvPr/>
        </p:nvSpPr>
        <p:spPr>
          <a:xfrm>
            <a:off x="762000" y="14478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a:t>
            </a:r>
            <a:r>
              <a:rPr lang="en-US" sz="2400" b="1" dirty="0" smtClean="0">
                <a:solidFill>
                  <a:schemeClr val="tx1"/>
                </a:solidFill>
                <a:latin typeface="Arial" panose="020B0604020202020204" pitchFamily="34" charset="0"/>
                <a:cs typeface="Arial" panose="020B0604020202020204" pitchFamily="34" charset="0"/>
              </a:rPr>
              <a:t>Ho</a:t>
            </a:r>
            <a:r>
              <a:rPr lang="en-US" sz="2400" dirty="0" smtClean="0">
                <a:solidFill>
                  <a:schemeClr val="tx1"/>
                </a:solidFill>
                <a:latin typeface="Arial" panose="020B0604020202020204" pitchFamily="34" charset="0"/>
                <a:cs typeface="Arial" panose="020B0604020202020204" pitchFamily="34" charset="0"/>
              </a:rPr>
              <a:t>, hoặc</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228600" y="884238"/>
            <a:ext cx="8763000" cy="4754562"/>
          </a:xfrm>
        </p:spPr>
        <p:txBody>
          <a:bodyPr>
            <a:noAutofit/>
          </a:bodyPr>
          <a:lstStyle/>
          <a:p>
            <a:pPr marL="342900" indent="-342900" algn="l">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Kết </a:t>
            </a:r>
            <a:r>
              <a:rPr lang="en-US" sz="2000" dirty="0">
                <a:solidFill>
                  <a:schemeClr val="tx1"/>
                </a:solidFill>
                <a:latin typeface="Arial" panose="020B0604020202020204" pitchFamily="34" charset="0"/>
                <a:cs typeface="Arial" panose="020B0604020202020204" pitchFamily="34" charset="0"/>
              </a:rPr>
              <a:t>quả </a:t>
            </a:r>
            <a:r>
              <a:rPr lang="en-US" sz="2000" dirty="0" smtClean="0">
                <a:solidFill>
                  <a:schemeClr val="tx1"/>
                </a:solidFill>
                <a:latin typeface="Arial" panose="020B0604020202020204" pitchFamily="34" charset="0"/>
                <a:cs typeface="Arial" panose="020B0604020202020204" pitchFamily="34" charset="0"/>
              </a:rPr>
              <a:t>đã đạt như </a:t>
            </a:r>
            <a:r>
              <a:rPr lang="en-US" sz="2000" dirty="0">
                <a:solidFill>
                  <a:schemeClr val="tx1"/>
                </a:solidFill>
                <a:latin typeface="Arial" panose="020B0604020202020204" pitchFamily="34" charset="0"/>
                <a:cs typeface="Arial" panose="020B0604020202020204" pitchFamily="34" charset="0"/>
              </a:rPr>
              <a:t>sau: Củng cố lại kiến thức đã được học, tìm hiểu một số công nghệ mới, xây dựng được ứng dụng</a:t>
            </a:r>
            <a:r>
              <a:rPr lang="en-US" sz="2000" dirty="0" smtClean="0">
                <a:solidFill>
                  <a:schemeClr val="tx1"/>
                </a:solidFill>
                <a:latin typeface="Arial" panose="020B0604020202020204" pitchFamily="34" charset="0"/>
                <a:cs typeface="Arial" panose="020B0604020202020204" pitchFamily="34" charset="0"/>
              </a:rPr>
              <a:t>.</a:t>
            </a:r>
          </a:p>
          <a:p>
            <a:pPr marL="342900" indent="-342900" algn="l">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Ứng dụng </a:t>
            </a:r>
            <a:r>
              <a:rPr lang="en-US" sz="2000" dirty="0">
                <a:solidFill>
                  <a:schemeClr val="tx1"/>
                </a:solidFill>
                <a:latin typeface="Arial" panose="020B0604020202020204" pitchFamily="34" charset="0"/>
                <a:cs typeface="Arial" panose="020B0604020202020204" pitchFamily="34" charset="0"/>
              </a:rPr>
              <a:t>học </a:t>
            </a:r>
            <a:r>
              <a:rPr lang="en-US" sz="2000" dirty="0" smtClean="0">
                <a:solidFill>
                  <a:schemeClr val="tx1"/>
                </a:solidFill>
                <a:latin typeface="Arial" panose="020B0604020202020204" pitchFamily="34" charset="0"/>
                <a:cs typeface="Arial" panose="020B0604020202020204" pitchFamily="34" charset="0"/>
              </a:rPr>
              <a:t>K’Ho đã được xây dựng thành công, có </a:t>
            </a:r>
            <a:r>
              <a:rPr lang="en-US" sz="2000" dirty="0">
                <a:solidFill>
                  <a:schemeClr val="tx1"/>
                </a:solidFill>
                <a:latin typeface="Arial" panose="020B0604020202020204" pitchFamily="34" charset="0"/>
                <a:cs typeface="Arial" panose="020B0604020202020204" pitchFamily="34" charset="0"/>
              </a:rPr>
              <a:t>các chức năng cơ bản của ứng dụng học ngôn ngữ.</a:t>
            </a:r>
            <a:endParaRPr lang="en-US" sz="2000" dirty="0" smtClean="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Hy vọng ứng </a:t>
            </a:r>
            <a:r>
              <a:rPr lang="en-US" sz="2000" dirty="0">
                <a:solidFill>
                  <a:schemeClr val="tx1"/>
                </a:solidFill>
                <a:latin typeface="Arial" panose="020B0604020202020204" pitchFamily="34" charset="0"/>
                <a:cs typeface="Arial" panose="020B0604020202020204" pitchFamily="34" charset="0"/>
              </a:rPr>
              <a:t>dụng học K’Ho </a:t>
            </a:r>
            <a:r>
              <a:rPr lang="en-US" sz="2000" dirty="0" smtClean="0">
                <a:solidFill>
                  <a:schemeClr val="tx1"/>
                </a:solidFill>
                <a:latin typeface="Arial" panose="020B0604020202020204" pitchFamily="34" charset="0"/>
                <a:cs typeface="Arial" panose="020B0604020202020204" pitchFamily="34" charset="0"/>
              </a:rPr>
              <a:t>sẽ là </a:t>
            </a:r>
            <a:r>
              <a:rPr lang="en-US" sz="2000" dirty="0">
                <a:solidFill>
                  <a:schemeClr val="tx1"/>
                </a:solidFill>
                <a:latin typeface="Arial" panose="020B0604020202020204" pitchFamily="34" charset="0"/>
                <a:cs typeface="Arial" panose="020B0604020202020204" pitchFamily="34" charset="0"/>
              </a:rPr>
              <a:t>ứng dụng hữu ích phục vụ cho việc phục vụ cho việc dạy, học tập và tìm hiểu về dân tộc K’Ho. </a:t>
            </a:r>
            <a:endParaRPr lang="en-US" sz="2000" dirty="0" smtClean="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000" dirty="0" smtClean="0">
                <a:solidFill>
                  <a:schemeClr val="tx1"/>
                </a:solidFill>
                <a:latin typeface="Arial" panose="020B0604020202020204" pitchFamily="34" charset="0"/>
                <a:cs typeface="Arial" panose="020B0604020202020204" pitchFamily="34" charset="0"/>
              </a:rPr>
              <a:t>Hướng phát triển:</a:t>
            </a: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r>
              <a:rPr lang="en-US" sz="2000" dirty="0" smtClean="0">
                <a:solidFill>
                  <a:schemeClr val="tx1"/>
                </a:solidFill>
                <a:latin typeface="Arial" panose="020B0604020202020204" pitchFamily="34" charset="0"/>
                <a:cs typeface="Arial" panose="020B0604020202020204" pitchFamily="34" charset="0"/>
              </a:rPr>
              <a:t>Ứng </a:t>
            </a:r>
            <a:r>
              <a:rPr lang="en-US" sz="2000" dirty="0">
                <a:solidFill>
                  <a:schemeClr val="tx1"/>
                </a:solidFill>
                <a:latin typeface="Arial" panose="020B0604020202020204" pitchFamily="34" charset="0"/>
                <a:cs typeface="Arial" panose="020B0604020202020204" pitchFamily="34" charset="0"/>
              </a:rPr>
              <a:t>dụng </a:t>
            </a:r>
            <a:r>
              <a:rPr lang="en-US" sz="2000" dirty="0" smtClean="0">
                <a:solidFill>
                  <a:schemeClr val="tx1"/>
                </a:solidFill>
                <a:latin typeface="Arial" panose="020B0604020202020204" pitchFamily="34" charset="0"/>
                <a:cs typeface="Arial" panose="020B0604020202020204" pitchFamily="34" charset="0"/>
              </a:rPr>
              <a:t>cần </a:t>
            </a:r>
            <a:r>
              <a:rPr lang="en-US" sz="2000" dirty="0">
                <a:solidFill>
                  <a:schemeClr val="tx1"/>
                </a:solidFill>
                <a:latin typeface="Arial" panose="020B0604020202020204" pitchFamily="34" charset="0"/>
                <a:cs typeface="Arial" panose="020B0604020202020204" pitchFamily="34" charset="0"/>
              </a:rPr>
              <a:t>hoàn thiện một số nội dung:</a:t>
            </a:r>
          </a:p>
          <a:p>
            <a:pPr marL="800100" lvl="1"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Tối ưu các chức năng của ứng dụng.</a:t>
            </a:r>
          </a:p>
          <a:p>
            <a:pPr marL="800100" lvl="1"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Hoàn thiện dữ liệu: từ vựng, âm thanh, hình ảnh.</a:t>
            </a:r>
          </a:p>
          <a:p>
            <a:pPr marL="800100" lvl="1" indent="-342900" algn="just">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Tra cứu đoạn văn bản, từ đồng nghĩa, từ trái nghĩa.</a:t>
            </a:r>
          </a:p>
          <a:p>
            <a:pPr marL="342900" indent="-34290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Do việc ứng dụng khoa học công nghệ vào nghiên cứu ngôn ngữ của đồng bào thiểu số </a:t>
            </a:r>
            <a:r>
              <a:rPr lang="en-US" sz="2000" dirty="0" smtClean="0">
                <a:solidFill>
                  <a:schemeClr val="tx1"/>
                </a:solidFill>
                <a:latin typeface="Arial" panose="020B0604020202020204" pitchFamily="34" charset="0"/>
                <a:cs typeface="Arial" panose="020B0604020202020204" pitchFamily="34" charset="0"/>
              </a:rPr>
              <a:t>chưa </a:t>
            </a:r>
            <a:r>
              <a:rPr lang="en-US" sz="2000" dirty="0">
                <a:solidFill>
                  <a:schemeClr val="tx1"/>
                </a:solidFill>
                <a:latin typeface="Arial" panose="020B0604020202020204" pitchFamily="34" charset="0"/>
                <a:cs typeface="Arial" panose="020B0604020202020204" pitchFamily="34" charset="0"/>
              </a:rPr>
              <a:t>được phổ biến, nên hướng phát triển của đề tài còn rộng như: </a:t>
            </a:r>
            <a:r>
              <a:rPr lang="en-US" sz="2000" dirty="0" smtClean="0">
                <a:solidFill>
                  <a:schemeClr val="tx1"/>
                </a:solidFill>
                <a:latin typeface="Arial" panose="020B0604020202020204" pitchFamily="34" charset="0"/>
                <a:cs typeface="Arial" panose="020B0604020202020204" pitchFamily="34" charset="0"/>
              </a:rPr>
              <a:t>dịch </a:t>
            </a:r>
            <a:r>
              <a:rPr lang="en-US" sz="2000" dirty="0">
                <a:solidFill>
                  <a:schemeClr val="tx1"/>
                </a:solidFill>
                <a:latin typeface="Arial" panose="020B0604020202020204" pitchFamily="34" charset="0"/>
                <a:cs typeface="Arial" panose="020B0604020202020204" pitchFamily="34" charset="0"/>
              </a:rPr>
              <a:t>tự động giữa tiếng </a:t>
            </a:r>
            <a:r>
              <a:rPr lang="en-US" sz="2000" dirty="0" smtClean="0">
                <a:solidFill>
                  <a:schemeClr val="tx1"/>
                </a:solidFill>
                <a:latin typeface="Arial" panose="020B0604020202020204" pitchFamily="34" charset="0"/>
                <a:cs typeface="Arial" panose="020B0604020202020204" pitchFamily="34" charset="0"/>
              </a:rPr>
              <a:t>K’Ho-Việt, </a:t>
            </a:r>
            <a:r>
              <a:rPr lang="en-US" sz="2000" dirty="0">
                <a:solidFill>
                  <a:schemeClr val="tx1"/>
                </a:solidFill>
                <a:latin typeface="Arial" panose="020B0604020202020204" pitchFamily="34" charset="0"/>
                <a:cs typeface="Arial" panose="020B0604020202020204" pitchFamily="34" charset="0"/>
              </a:rPr>
              <a:t>nhận dạng và tổng hợp tiếng K’Ho</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000" dirty="0" smtClean="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dirty="0"/>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30</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5.1 Kết luận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934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31</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marL="342900" indent="-342900">
              <a:buFont typeface="Symbol" panose="05050102010706020507" pitchFamily="18" charset="2"/>
              <a:buChar char="Þ"/>
            </a:pPr>
            <a:r>
              <a:rPr lang="en-US" sz="2400" dirty="0" smtClean="0">
                <a:latin typeface="Arial" panose="020B0604020202020204" pitchFamily="34" charset="0"/>
                <a:cs typeface="Arial" panose="020B0604020202020204" pitchFamily="34" charset="0"/>
              </a:rPr>
              <a:t>Vì </a:t>
            </a:r>
            <a:r>
              <a:rPr lang="en-US" sz="2400" dirty="0">
                <a:latin typeface="Arial" panose="020B0604020202020204" pitchFamily="34" charset="0"/>
                <a:cs typeface="Arial" panose="020B0604020202020204" pitchFamily="34" charset="0"/>
              </a:rPr>
              <a:t>vậy nhóm em quyết định chọn đề tài</a:t>
            </a:r>
            <a:r>
              <a:rPr lang="en-US" sz="2400" dirty="0" smtClean="0">
                <a:latin typeface="Arial" panose="020B0604020202020204" pitchFamily="34" charset="0"/>
                <a:cs typeface="Arial" panose="020B0604020202020204" pitchFamily="34" charset="0"/>
              </a:rPr>
              <a:t>:</a:t>
            </a:r>
          </a:p>
          <a:p>
            <a:pPr algn="ctr">
              <a:buClr>
                <a:srgbClr val="00B404"/>
              </a:buCl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505129"/>
            <a:ext cx="8249478" cy="4603750"/>
          </a:xfrm>
          <a:prstGeom prst="rect">
            <a:avLst/>
          </a:prstGeom>
        </p:spPr>
      </p:pic>
    </p:spTree>
    <p:extLst>
      <p:ext uri="{BB962C8B-B14F-4D97-AF65-F5344CB8AC3E}">
        <p14:creationId xmlns:p14="http://schemas.microsoft.com/office/powerpoint/2010/main" val="96003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cụ thể:</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Tìm hiểu về mặt ngôn ngữ của tiếng K'Ho, tài liệu dạy tiếng K’Ho.</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1.2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Mục tiêu đề tài</a:t>
            </a:r>
          </a:p>
        </p:txBody>
      </p:sp>
    </p:spTree>
    <p:extLst>
      <p:ext uri="{BB962C8B-B14F-4D97-AF65-F5344CB8AC3E}">
        <p14:creationId xmlns:p14="http://schemas.microsoft.com/office/powerpoint/2010/main" val="3269159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87134473"/>
              </p:ext>
            </p:extLst>
          </p:nvPr>
        </p:nvGraphicFramePr>
        <p:xfrm>
          <a:off x="375305" y="1032998"/>
          <a:ext cx="8311494" cy="5634748"/>
        </p:xfrm>
        <a:graphic>
          <a:graphicData uri="http://schemas.openxmlformats.org/drawingml/2006/table">
            <a:tbl>
              <a:tblPr firstRow="1" bandRow="1">
                <a:tableStyleId>{5C22544A-7EE6-4342-B048-85BDC9FD1C3A}</a:tableStyleId>
              </a:tblPr>
              <a:tblGrid>
                <a:gridCol w="900081"/>
                <a:gridCol w="900081"/>
                <a:gridCol w="5286401"/>
                <a:gridCol w="1224931"/>
              </a:tblGrid>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Từ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Đến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457200" algn="ctr">
                        <a:lnSpc>
                          <a:spcPct val="107000"/>
                        </a:lnSpc>
                        <a:spcAft>
                          <a:spcPts val="0"/>
                        </a:spcAft>
                      </a:pPr>
                      <a:r>
                        <a:rPr lang="en-US" sz="1200" dirty="0" err="1">
                          <a:solidFill>
                            <a:schemeClr val="tx1"/>
                          </a:solidFill>
                          <a:effectLst/>
                          <a:latin typeface="Arial" panose="020B0604020202020204" pitchFamily="34" charset="0"/>
                          <a:cs typeface="Arial" panose="020B0604020202020204" pitchFamily="34" charset="0"/>
                        </a:rPr>
                        <a:t>Nội</a:t>
                      </a:r>
                      <a:r>
                        <a:rPr lang="en-US" sz="1200" dirty="0">
                          <a:solidFill>
                            <a:schemeClr val="tx1"/>
                          </a:solidFill>
                          <a:effectLst/>
                          <a:latin typeface="Arial" panose="020B0604020202020204" pitchFamily="34" charset="0"/>
                          <a:cs typeface="Arial" panose="020B0604020202020204" pitchFamily="34" charset="0"/>
                        </a:rPr>
                        <a:t> dung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n-ea"/>
                          <a:cs typeface="Arial" panose="020B0604020202020204" pitchFamily="34" charset="0"/>
                        </a:rPr>
                        <a:t>Tiến</a:t>
                      </a:r>
                      <a:r>
                        <a:rPr lang="en-US" sz="1200" baseline="0" dirty="0" smtClean="0">
                          <a:solidFill>
                            <a:schemeClr val="tx1"/>
                          </a:solidFill>
                          <a:effectLst/>
                          <a:latin typeface="Arial" panose="020B0604020202020204" pitchFamily="34" charset="0"/>
                          <a:ea typeface="+mn-ea"/>
                          <a:cs typeface="Arial" panose="020B0604020202020204" pitchFamily="34" charset="0"/>
                        </a:rPr>
                        <a:t> độ</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856">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15/06/2017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30/06/2017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Làm đề cương chi tiết của </a:t>
                      </a:r>
                      <a:r>
                        <a:rPr lang="en-US" sz="1200" dirty="0" err="1">
                          <a:solidFill>
                            <a:schemeClr val="tx1"/>
                          </a:solidFill>
                          <a:effectLst/>
                          <a:latin typeface="Arial" panose="020B0604020202020204" pitchFamily="34" charset="0"/>
                          <a:cs typeface="Arial" panose="020B0604020202020204" pitchFamily="34" charset="0"/>
                        </a:rPr>
                        <a:t>đề</a:t>
                      </a:r>
                      <a:r>
                        <a:rPr lang="en-US" sz="1200" dirty="0">
                          <a:solidFill>
                            <a:schemeClr val="tx1"/>
                          </a:solidFill>
                          <a:effectLst/>
                          <a:latin typeface="Arial" panose="020B0604020202020204" pitchFamily="34" charset="0"/>
                          <a:cs typeface="Arial" panose="020B0604020202020204" pitchFamily="34" charset="0"/>
                        </a:rPr>
                        <a:t> </a:t>
                      </a:r>
                      <a:r>
                        <a:rPr lang="en-US" sz="1200" dirty="0" err="1" smtClean="0">
                          <a:solidFill>
                            <a:schemeClr val="tx1"/>
                          </a:solidFill>
                          <a:effectLst/>
                          <a:latin typeface="Arial" panose="020B0604020202020204" pitchFamily="34" charset="0"/>
                          <a:cs typeface="Arial" panose="020B0604020202020204" pitchFamily="34" charset="0"/>
                        </a:rPr>
                        <a:t>tài</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01/07/2017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Khảo sát hiện trạng các </a:t>
                      </a:r>
                      <a:r>
                        <a:rPr lang="en-US" sz="1200" dirty="0" smtClean="0">
                          <a:solidFill>
                            <a:schemeClr val="tx1"/>
                          </a:solidFill>
                          <a:effectLst/>
                          <a:latin typeface="Arial" panose="020B0604020202020204" pitchFamily="34" charset="0"/>
                          <a:cs typeface="Arial" panose="020B0604020202020204" pitchFamily="34" charset="0"/>
                        </a:rPr>
                        <a:t>ứng</a:t>
                      </a:r>
                      <a:r>
                        <a:rPr lang="en-US" sz="1200" baseline="0" dirty="0" smtClean="0">
                          <a:solidFill>
                            <a:schemeClr val="tx1"/>
                          </a:solidFill>
                          <a:effectLst/>
                          <a:latin typeface="Arial" panose="020B0604020202020204" pitchFamily="34" charset="0"/>
                          <a:cs typeface="Arial" panose="020B0604020202020204" pitchFamily="34" charset="0"/>
                        </a:rPr>
                        <a:t> dụng học ngôn ngữ hiện nay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Tìm hiểu </a:t>
                      </a:r>
                      <a:r>
                        <a:rPr lang="en-US" sz="1200" dirty="0" smtClean="0">
                          <a:solidFill>
                            <a:schemeClr val="tx1"/>
                          </a:solidFill>
                          <a:effectLst/>
                          <a:latin typeface="Arial" panose="020B0604020202020204" pitchFamily="34" charset="0"/>
                          <a:cs typeface="Arial" panose="020B0604020202020204" pitchFamily="34" charset="0"/>
                        </a:rPr>
                        <a:t>về</a:t>
                      </a:r>
                      <a:r>
                        <a:rPr lang="en-US" sz="1200" baseline="0" dirty="0" smtClean="0">
                          <a:solidFill>
                            <a:schemeClr val="tx1"/>
                          </a:solidFill>
                          <a:effectLst/>
                          <a:latin typeface="Arial" panose="020B0604020202020204" pitchFamily="34" charset="0"/>
                          <a:cs typeface="Arial" panose="020B0604020202020204" pitchFamily="34" charset="0"/>
                        </a:rPr>
                        <a:t> tiếng dân tộc K’Ho</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8431">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buFont typeface="Arial" panose="020B0604020202020204" pitchFamily="34" charset="0"/>
                        <a:buNone/>
                      </a:pPr>
                      <a:r>
                        <a:rPr lang="en-US" sz="1200" dirty="0" smtClean="0">
                          <a:solidFill>
                            <a:schemeClr val="tx1"/>
                          </a:solidFill>
                          <a:effectLst/>
                          <a:latin typeface="Arial" panose="020B0604020202020204" pitchFamily="34" charset="0"/>
                          <a:ea typeface="+mn-ea"/>
                          <a:cs typeface="Arial" panose="020B0604020202020204" pitchFamily="34" charset="0"/>
                        </a:rPr>
                        <a:t>Đề</a:t>
                      </a:r>
                      <a:r>
                        <a:rPr lang="en-US" sz="1200" baseline="0" dirty="0" smtClean="0">
                          <a:solidFill>
                            <a:schemeClr val="tx1"/>
                          </a:solidFill>
                          <a:effectLst/>
                          <a:latin typeface="Arial" panose="020B0604020202020204" pitchFamily="34" charset="0"/>
                          <a:ea typeface="+mn-ea"/>
                          <a:cs typeface="Arial" panose="020B0604020202020204" pitchFamily="34" charset="0"/>
                        </a:rPr>
                        <a:t> xuất phương pháp xây dựng ứng dụng, đề xuất giao diện của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369">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01/10/2017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15/10/2017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marR="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1200" dirty="0" smtClean="0">
                          <a:solidFill>
                            <a:schemeClr val="tx1"/>
                          </a:solidFill>
                          <a:effectLst/>
                          <a:latin typeface="Arial" panose="020B0604020202020204" pitchFamily="34" charset="0"/>
                          <a:cs typeface="Arial" panose="020B0604020202020204" pitchFamily="34" charset="0"/>
                        </a:rPr>
                        <a:t>Xây</a:t>
                      </a:r>
                      <a:r>
                        <a:rPr lang="en-US" sz="1200" baseline="0" dirty="0" smtClean="0">
                          <a:solidFill>
                            <a:schemeClr val="tx1"/>
                          </a:solidFill>
                          <a:effectLst/>
                          <a:latin typeface="Arial" panose="020B0604020202020204" pitchFamily="34" charset="0"/>
                          <a:cs typeface="Arial" panose="020B0604020202020204" pitchFamily="34" charset="0"/>
                        </a:rPr>
                        <a:t> dựng ứng dụng học tiếng K’Ho</a:t>
                      </a:r>
                    </a:p>
                  </a:txBody>
                  <a:tcPr marL="41861" marR="41861"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smtClean="0">
                          <a:solidFill>
                            <a:schemeClr val="tx1"/>
                          </a:solidFill>
                          <a:effectLst/>
                          <a:latin typeface="Arial" panose="020B0604020202020204" pitchFamily="34" charset="0"/>
                          <a:cs typeface="Arial" panose="020B0604020202020204" pitchFamily="34" charset="0"/>
                        </a:rPr>
                        <a:t> </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435022">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15/11/2017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thành dần các chứng năng của ứng dụng</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1088978">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thiện các chức năng của ứng dụng:</a:t>
                      </a:r>
                    </a:p>
                    <a:p>
                      <a:pPr algn="l">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Đủ 40 bài: bài khóa, từ vựng, ngữ pháp, đàm thoại, luyện tập,...</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Âm thanh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Hình ảnh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thiện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9/12/2017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Tối</a:t>
                      </a:r>
                      <a:r>
                        <a:rPr lang="en-US" sz="1200" baseline="0" dirty="0" smtClean="0">
                          <a:solidFill>
                            <a:schemeClr val="tx1"/>
                          </a:solidFill>
                          <a:effectLst/>
                          <a:latin typeface="Arial" panose="020B0604020202020204" pitchFamily="34" charset="0"/>
                          <a:cs typeface="Arial" panose="020B0604020202020204" pitchFamily="34" charset="0"/>
                        </a:rPr>
                        <a:t> ưu ứng dụng và viết báo cáo đồ án</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tabLs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bl>
          </a:graphicData>
        </a:graphic>
      </p:graphicFrame>
      <p:sp>
        <p:nvSpPr>
          <p:cNvPr id="7"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 hoạch thực hiện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06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đặc trưng ngôn ngữ tiếng K’Ho</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Khảo sát hiện trạng các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Thiết kế ứng dụng</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các chức năng của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Nội dung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spcBef>
                <a:spcPts val="600"/>
              </a:spcBef>
              <a:buClr>
                <a:srgbClr val="00B404"/>
              </a:buClr>
            </a:pPr>
            <a:r>
              <a:rPr lang="en-US" sz="2400" dirty="0" smtClean="0">
                <a:solidFill>
                  <a:schemeClr val="tx1"/>
                </a:solidFill>
                <a:latin typeface="Arial" panose="020B0604020202020204" pitchFamily="34" charset="0"/>
                <a:cs typeface="Arial" panose="020B0604020202020204" pitchFamily="34" charset="0"/>
              </a:rPr>
              <a:t>Khảo </a:t>
            </a:r>
            <a:r>
              <a:rPr lang="en-US" sz="2400" dirty="0">
                <a:solidFill>
                  <a:schemeClr val="tx1"/>
                </a:solidFill>
                <a:latin typeface="Arial" panose="020B0604020202020204" pitchFamily="34" charset="0"/>
                <a:cs typeface="Arial" panose="020B0604020202020204" pitchFamily="34" charset="0"/>
              </a:rPr>
              <a:t>sát tài liệu dạy tiếng K’Ho:</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3.1 Tìm hiểu đặc trưng ngôn ngữ tiếng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6461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76200" y="990600"/>
            <a:ext cx="8991600" cy="5105400"/>
          </a:xfrm>
        </p:spPr>
        <p:txBody>
          <a:bodyPr>
            <a:noAutofit/>
          </a:bodyPr>
          <a:lstStyle/>
          <a:p>
            <a:pPr marL="342900" lvl="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English Study Pro 2012</a:t>
            </a:r>
          </a:p>
          <a:p>
            <a:pPr marL="631825"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Thuận tiện, dễ sử dụng</a:t>
            </a:r>
          </a:p>
          <a:p>
            <a:pPr marL="631825"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smartphone, không hỗ trợ dạng học theo bài</a:t>
            </a:r>
          </a:p>
          <a:p>
            <a:pPr marL="342900" lvl="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English Grammar</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Nhiều chức năng giúp việc học ngữ pháp dễ dàng</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smartphone</a:t>
            </a:r>
          </a:p>
          <a:p>
            <a:pPr marL="34290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English4u</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Có hỗ trợ smartphone, có âm thanh</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dạng học theo bài</a:t>
            </a:r>
          </a:p>
          <a:p>
            <a:pPr marL="34290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Trang web </a:t>
            </a:r>
            <a:r>
              <a:rPr lang="en-US" sz="2200" dirty="0" smtClean="0">
                <a:solidFill>
                  <a:schemeClr val="tx1"/>
                </a:solidFill>
                <a:latin typeface="Times New Roman" panose="02020603050405020304" pitchFamily="18" charset="0"/>
                <a:cs typeface="Times New Roman" panose="02020603050405020304" pitchFamily="18" charset="0"/>
                <a:hlinkClick r:id="rId2"/>
              </a:rPr>
              <a:t>www.doulingo.com</a:t>
            </a:r>
            <a:endParaRPr lang="en-US" sz="2200" dirty="0" smtClean="0">
              <a:solidFill>
                <a:schemeClr val="tx1"/>
              </a:solidFill>
              <a:latin typeface="Times New Roman" panose="02020603050405020304" pitchFamily="18" charset="0"/>
              <a:cs typeface="Times New Roman" panose="02020603050405020304" pitchFamily="18" charset="0"/>
            </a:endParaRP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Giao diện thân thiện, có hỗ trợ smartphone</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Cần có mạng để học</a:t>
            </a:r>
          </a:p>
          <a:p>
            <a:pPr marL="34290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Ứng dụng học Từ Vựng Tiếng Anh</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Chia từ vựng thành nhiều nhóm nhỏ.giúp người dùng dễ học</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trên PC</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dirty="0"/>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2146"/>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0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3.2 Khảo sát hiện trạng các ứng dụng học ngôn ngữ</a:t>
            </a:r>
            <a:endParaRPr lang="en-US" sz="30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251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1769</TotalTime>
  <Words>1508</Words>
  <Application>Microsoft Office PowerPoint</Application>
  <PresentationFormat>On-screen Show (4:3)</PresentationFormat>
  <Paragraphs>228</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MS Mincho</vt:lpstr>
      <vt:lpstr>Segoe UI Light</vt:lpstr>
      <vt:lpstr>Segoe UI Semilight</vt:lpstr>
      <vt:lpstr>Symbol</vt:lpstr>
      <vt:lpstr>Times New Roman</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Anh Quân</cp:lastModifiedBy>
  <cp:revision>589</cp:revision>
  <dcterms:created xsi:type="dcterms:W3CDTF">2013-02-01T10:00:41Z</dcterms:created>
  <dcterms:modified xsi:type="dcterms:W3CDTF">2017-12-06T17:48:19Z</dcterms:modified>
</cp:coreProperties>
</file>