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6" r:id="rId4"/>
    <p:sldId id="258" r:id="rId5"/>
    <p:sldId id="259" r:id="rId6"/>
    <p:sldId id="267" r:id="rId7"/>
    <p:sldId id="268" r:id="rId8"/>
    <p:sldId id="273" r:id="rId9"/>
    <p:sldId id="274" r:id="rId10"/>
    <p:sldId id="275" r:id="rId11"/>
    <p:sldId id="276" r:id="rId12"/>
    <p:sldId id="269" r:id="rId13"/>
    <p:sldId id="277" r:id="rId14"/>
    <p:sldId id="278" r:id="rId15"/>
    <p:sldId id="279" r:id="rId16"/>
    <p:sldId id="280" r:id="rId17"/>
    <p:sldId id="271" r:id="rId18"/>
    <p:sldId id="272" r:id="rId19"/>
    <p:sldId id="264" r:id="rId20"/>
    <p:sldId id="281" r:id="rId21"/>
    <p:sldId id="282" r:id="rId22"/>
    <p:sldId id="283" r:id="rId23"/>
    <p:sldId id="284" r:id="rId24"/>
    <p:sldId id="285" r:id="rId25"/>
    <p:sldId id="286" r:id="rId26"/>
    <p:sldId id="287" r:id="rId27"/>
    <p:sldId id="288" r:id="rId28"/>
    <p:sldId id="289" r:id="rId29"/>
    <p:sldId id="261" r:id="rId30"/>
    <p:sldId id="262" r:id="rId31"/>
    <p:sldId id="263"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3" d="100"/>
          <a:sy n="53" d="100"/>
        </p:scale>
        <p:origin x="78" y="4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5.jpg"/></Relationships>
</file>

<file path=ppt/slides/_rels/slide1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6.jpg"/></Relationships>
</file>

<file path=ppt/slides/_rels/slide1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7.jpeg"/></Relationships>
</file>

<file path=ppt/slides/_rels/slide1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10" Type="http://schemas.openxmlformats.org/officeDocument/2006/relationships/image" Target="../media/image8.JPG"/><Relationship Id="rId4" Type="http://schemas.openxmlformats.org/officeDocument/2006/relationships/slide" Target="slide19.xml"/><Relationship Id="rId9" Type="http://schemas.openxmlformats.org/officeDocument/2006/relationships/hyperlink" Target="http://www.doulingo.com/"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10.JPG"/></Relationships>
</file>

<file path=ppt/slides/_rels/slide2.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4.xml"/><Relationship Id="rId7"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32.xml"/></Relationships>
</file>

<file path=ppt/slides/_rels/slide2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11.JPG"/></Relationships>
</file>

<file path=ppt/slides/_rels/slide21.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12.JPG"/></Relationships>
</file>

<file path=ppt/slides/_rels/slide2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13.JPG"/></Relationships>
</file>

<file path=ppt/slides/_rels/slide2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14.JPG"/></Relationships>
</file>

<file path=ppt/slides/_rels/slide24.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2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2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2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29.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4.xml"/><Relationship Id="rId7"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32.xml"/></Relationships>
</file>

<file path=ppt/slides/_rels/slide3.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4.xml"/><Relationship Id="rId7"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10" Type="http://schemas.openxmlformats.org/officeDocument/2006/relationships/image" Target="../media/image1.jpeg"/><Relationship Id="rId4" Type="http://schemas.openxmlformats.org/officeDocument/2006/relationships/slide" Target="slide5.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8" Type="http://schemas.openxmlformats.org/officeDocument/2006/relationships/hyperlink" Target="http://localhost:12345/" TargetMode="External"/><Relationship Id="rId3" Type="http://schemas.openxmlformats.org/officeDocument/2006/relationships/slide" Target="slide4.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11" Type="http://schemas.openxmlformats.org/officeDocument/2006/relationships/slide" Target="slide32.xml"/><Relationship Id="rId5" Type="http://schemas.openxmlformats.org/officeDocument/2006/relationships/slide" Target="slide19.xml"/><Relationship Id="rId10" Type="http://schemas.openxmlformats.org/officeDocument/2006/relationships/slide" Target="slide31.xml"/><Relationship Id="rId4" Type="http://schemas.openxmlformats.org/officeDocument/2006/relationships/slide" Target="slide5.xml"/><Relationship Id="rId9" Type="http://schemas.openxmlformats.org/officeDocument/2006/relationships/slide" Target="slide29.xml"/></Relationships>
</file>

<file path=ppt/slides/_rels/slide31.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4.xml"/><Relationship Id="rId7"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32.xml"/></Relationships>
</file>

<file path=ppt/slides/_rels/slide32.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4.xml"/><Relationship Id="rId7"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32.xml"/></Relationships>
</file>

<file path=ppt/slides/_rels/slide4.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4.xml"/><Relationship Id="rId7"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0.xml"/><Relationship Id="rId5"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32.xml"/></Relationships>
</file>

<file path=ppt/slides/_rels/slide5.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s>
</file>

<file path=ppt/slides/_rels/slide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30.xml"/><Relationship Id="rId4" Type="http://schemas.openxmlformats.org/officeDocument/2006/relationships/slide" Target="slide19.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000" b="1" dirty="0" smtClean="0">
                <a:solidFill>
                  <a:schemeClr val="lt1"/>
                </a:solidFill>
                <a:latin typeface="Segoe UI Light" pitchFamily="34" charset="0"/>
                <a:ea typeface="+mn-ea"/>
                <a:cs typeface="Segoe UI Light" pitchFamily="34" charset="0"/>
              </a:rPr>
              <a:t>BÁO CÁO ĐỒ ÁN CHUYÊN NGÀNH</a:t>
            </a:r>
            <a:endParaRPr lang="en-US" sz="40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r>
              <a:rPr lang="en-US" sz="3200" b="1" dirty="0" smtClean="0">
                <a:latin typeface="Segoe UI Light" pitchFamily="34" charset="0"/>
                <a:cs typeface="Segoe UI Light" pitchFamily="34" charset="0"/>
              </a:rPr>
              <a:t>Xây dựng ứng dụng học tiếng K’ Ho</a:t>
            </a:r>
            <a:endParaRPr lang="en-US" sz="3200" b="1"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CTK37</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GVHD: TS. Đinh Viết Tuấn</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400110"/>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a:t>
            </a:r>
            <a:r>
              <a:rPr lang="en-US" sz="2000" dirty="0" smtClean="0">
                <a:solidFill>
                  <a:schemeClr val="tx1">
                    <a:lumMod val="75000"/>
                    <a:lumOff val="25000"/>
                  </a:schemeClr>
                </a:solidFill>
                <a:latin typeface="Segoe UI Light" pitchFamily="34" charset="0"/>
                <a:cs typeface="Segoe UI Light" pitchFamily="34" charset="0"/>
              </a:rPr>
              <a:t>ba</a:t>
            </a:r>
            <a:endParaRPr lang="en-US" sz="20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9"/>
          <a:stretch>
            <a:fillRect/>
          </a:stretch>
        </p:blipFill>
        <p:spPr>
          <a:xfrm>
            <a:off x="3048000" y="2219736"/>
            <a:ext cx="5791200" cy="1742663"/>
          </a:xfrm>
          <a:prstGeom prst="rect">
            <a:avLst/>
          </a:prstGeom>
        </p:spPr>
      </p:pic>
    </p:spTree>
    <p:extLst>
      <p:ext uri="{BB962C8B-B14F-4D97-AF65-F5344CB8AC3E}">
        <p14:creationId xmlns:p14="http://schemas.microsoft.com/office/powerpoint/2010/main" val="2280760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Âm đặc biệt: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Thanh điệu (dấu giọng):</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Thanh cao (ngang): không ghi dấu. Ví dụ: do (đây).</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Thanh thấp: ghi dấu huyền (</a:t>
            </a:r>
            <a:r>
              <a:rPr lang="en-US" sz="2000" dirty="0" smtClean="0">
                <a:latin typeface="TNKeyUni-Souvenir" panose="02020500000000000000" pitchFamily="18" charset="0"/>
                <a:ea typeface="TNKeyUni-Souvenir" panose="02020500000000000000" pitchFamily="18" charset="0"/>
                <a:cs typeface="TNKeyUni-Souvenir" panose="02020500000000000000" pitchFamily="18" charset="0"/>
              </a:rPr>
              <a:t>n\</a:t>
            </a:r>
            <a:r>
              <a:rPr lang="en-US" sz="2000" dirty="0" smtClean="0">
                <a:solidFill>
                  <a:schemeClr val="tx1">
                    <a:lumMod val="75000"/>
                    <a:lumOff val="25000"/>
                  </a:schemeClr>
                </a:solidFill>
                <a:latin typeface="Segoe UI Light" pitchFamily="34" charset="0"/>
                <a:cs typeface="Segoe UI Light" pitchFamily="34" charset="0"/>
              </a:rPr>
              <a:t>). Ví dụ: dà (nước).</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68133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 Study Pro:</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Thuận tiện cho người sử dụng.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9532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smartphone.</a:t>
            </a:r>
          </a:p>
          <a:p>
            <a:pPr marL="69532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dạng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22" name="Picture 21"/>
          <p:cNvPicPr/>
          <p:nvPr/>
        </p:nvPicPr>
        <p:blipFill>
          <a:blip r:embed="rId9">
            <a:extLst>
              <a:ext uri="{28A0092B-C50C-407E-A947-70E740481C1C}">
                <a14:useLocalDpi xmlns:a14="http://schemas.microsoft.com/office/drawing/2010/main" val="0"/>
              </a:ext>
            </a:extLst>
          </a:blip>
          <a:stretch>
            <a:fillRect/>
          </a:stretch>
        </p:blipFill>
        <p:spPr>
          <a:xfrm>
            <a:off x="3048000" y="3706832"/>
            <a:ext cx="5791200" cy="2782973"/>
          </a:xfrm>
          <a:prstGeom prst="rect">
            <a:avLst/>
          </a:prstGeom>
        </p:spPr>
      </p:pic>
    </p:spTree>
    <p:extLst>
      <p:ext uri="{BB962C8B-B14F-4D97-AF65-F5344CB8AC3E}">
        <p14:creationId xmlns:p14="http://schemas.microsoft.com/office/powerpoint/2010/main" val="11676953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 Grammar:</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Nhiều chức năng giúp việc học ngữ pháp dễ dàng.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smartphone.</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p:cNvPicPr/>
          <p:nvPr/>
        </p:nvPicPr>
        <p:blipFill>
          <a:blip r:embed="rId9">
            <a:extLst>
              <a:ext uri="{28A0092B-C50C-407E-A947-70E740481C1C}">
                <a14:useLocalDpi xmlns:a14="http://schemas.microsoft.com/office/drawing/2010/main" val="0"/>
              </a:ext>
            </a:extLst>
          </a:blip>
          <a:stretch>
            <a:fillRect/>
          </a:stretch>
        </p:blipFill>
        <p:spPr>
          <a:xfrm>
            <a:off x="3048000" y="3962400"/>
            <a:ext cx="5791200" cy="2623947"/>
          </a:xfrm>
          <a:prstGeom prst="rect">
            <a:avLst/>
          </a:prstGeom>
        </p:spPr>
      </p:pic>
    </p:spTree>
    <p:extLst>
      <p:ext uri="{BB962C8B-B14F-4D97-AF65-F5344CB8AC3E}">
        <p14:creationId xmlns:p14="http://schemas.microsoft.com/office/powerpoint/2010/main" val="34336075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938992"/>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English4u:</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Có hỗ trợ smartphone.</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Có âm thanh.</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descr="D:\DoAn\Hinh word\English4u.jpg"/>
          <p:cNvPicPr/>
          <p:nvPr/>
        </p:nvPicPr>
        <p:blipFill>
          <a:blip r:embed="rId9">
            <a:extLst>
              <a:ext uri="{28A0092B-C50C-407E-A947-70E740481C1C}">
                <a14:useLocalDpi xmlns:a14="http://schemas.microsoft.com/office/drawing/2010/main" val="0"/>
              </a:ext>
            </a:extLst>
          </a:blip>
          <a:srcRect/>
          <a:stretch>
            <a:fillRect/>
          </a:stretch>
        </p:blipFill>
        <p:spPr bwMode="auto">
          <a:xfrm>
            <a:off x="3048000" y="3706832"/>
            <a:ext cx="5791200" cy="2733020"/>
          </a:xfrm>
          <a:prstGeom prst="rect">
            <a:avLst/>
          </a:prstGeom>
          <a:noFill/>
          <a:ln>
            <a:noFill/>
          </a:ln>
        </p:spPr>
      </p:pic>
    </p:spTree>
    <p:extLst>
      <p:ext uri="{BB962C8B-B14F-4D97-AF65-F5344CB8AC3E}">
        <p14:creationId xmlns:p14="http://schemas.microsoft.com/office/powerpoint/2010/main" val="2639616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Trang web </a:t>
            </a:r>
            <a:r>
              <a:rPr lang="en-US" sz="2000" dirty="0" smtClean="0">
                <a:solidFill>
                  <a:schemeClr val="tx1">
                    <a:lumMod val="75000"/>
                    <a:lumOff val="25000"/>
                  </a:schemeClr>
                </a:solidFill>
                <a:latin typeface="Segoe UI Light" pitchFamily="34" charset="0"/>
                <a:cs typeface="Segoe UI Light" pitchFamily="34" charset="0"/>
                <a:hlinkClick r:id="rId9"/>
              </a:rPr>
              <a:t>www.doulingo.com</a:t>
            </a:r>
            <a:r>
              <a:rPr lang="en-US" sz="2000" dirty="0" smtClean="0">
                <a:solidFill>
                  <a:schemeClr val="tx1">
                    <a:lumMod val="75000"/>
                    <a:lumOff val="25000"/>
                  </a:schemeClr>
                </a:solidFill>
                <a:latin typeface="Segoe UI Light" pitchFamily="34" charset="0"/>
                <a:cs typeface="Segoe UI Light" pitchFamily="34" charset="0"/>
              </a:rPr>
              <a:t>:</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Giao diện thân thiện.</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Hỗ trợ smartphone.</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Cần có mạng để học.</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p:cNvPicPr/>
          <p:nvPr/>
        </p:nvPicPr>
        <p:blipFill>
          <a:blip r:embed="rId10">
            <a:extLst>
              <a:ext uri="{28A0092B-C50C-407E-A947-70E740481C1C}">
                <a14:useLocalDpi xmlns:a14="http://schemas.microsoft.com/office/drawing/2010/main" val="0"/>
              </a:ext>
            </a:extLst>
          </a:blip>
          <a:stretch>
            <a:fillRect/>
          </a:stretch>
        </p:blipFill>
        <p:spPr>
          <a:xfrm>
            <a:off x="3286124" y="4064766"/>
            <a:ext cx="5553075" cy="2513833"/>
          </a:xfrm>
          <a:prstGeom prst="rect">
            <a:avLst/>
          </a:prstGeom>
        </p:spPr>
      </p:pic>
    </p:spTree>
    <p:extLst>
      <p:ext uri="{BB962C8B-B14F-4D97-AF65-F5344CB8AC3E}">
        <p14:creationId xmlns:p14="http://schemas.microsoft.com/office/powerpoint/2010/main" val="14391853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7" name="Rectangle 26"/>
          <p:cNvSpPr/>
          <p:nvPr/>
        </p:nvSpPr>
        <p:spPr>
          <a:xfrm>
            <a:off x="3048000" y="1062362"/>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Ứng dụng học tiếng Anh Từ Vựng Tiếng Anh:</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Ưu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Chia từ vựng thành nhiều nhóm nhỏ, giúp dễ học.</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Nhược điểm:</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PC.</a:t>
            </a:r>
          </a:p>
          <a:p>
            <a:pPr marL="688975" indent="-342900">
              <a:buClr>
                <a:srgbClr val="00B404"/>
              </a:buClr>
              <a:buFont typeface="Wingdings" panose="05000000000000000000" pitchFamily="2" charset="2"/>
              <a:buChar char="Ø"/>
            </a:pPr>
            <a:r>
              <a:rPr lang="en-US" sz="2000" dirty="0" smtClean="0">
                <a:solidFill>
                  <a:schemeClr val="tx1">
                    <a:lumMod val="75000"/>
                    <a:lumOff val="25000"/>
                  </a:schemeClr>
                </a:solidFill>
                <a:latin typeface="Segoe UI Light" pitchFamily="34" charset="0"/>
                <a:cs typeface="Segoe UI Light" pitchFamily="34" charset="0"/>
              </a:rPr>
              <a:t>Không hỗ trợ học theo bài.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18" name="Picture 17" descr="D:\DoAn\Hinh word\Từ Vựng Tiếng Anh.jpg"/>
          <p:cNvPicPr/>
          <p:nvPr/>
        </p:nvPicPr>
        <p:blipFill>
          <a:blip r:embed="rId9">
            <a:extLst>
              <a:ext uri="{28A0092B-C50C-407E-A947-70E740481C1C}">
                <a14:useLocalDpi xmlns:a14="http://schemas.microsoft.com/office/drawing/2010/main" val="0"/>
              </a:ext>
            </a:extLst>
          </a:blip>
          <a:srcRect/>
          <a:stretch>
            <a:fillRect/>
          </a:stretch>
        </p:blipFill>
        <p:spPr bwMode="auto">
          <a:xfrm>
            <a:off x="3048000" y="4064767"/>
            <a:ext cx="5791200" cy="2373752"/>
          </a:xfrm>
          <a:prstGeom prst="rect">
            <a:avLst/>
          </a:prstGeom>
          <a:noFill/>
          <a:ln>
            <a:noFill/>
          </a:ln>
        </p:spPr>
      </p:pic>
    </p:spTree>
    <p:extLst>
      <p:ext uri="{BB962C8B-B14F-4D97-AF65-F5344CB8AC3E}">
        <p14:creationId xmlns:p14="http://schemas.microsoft.com/office/powerpoint/2010/main" val="35954687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9" name="Rectangle 28"/>
          <p:cNvSpPr/>
          <p:nvPr/>
        </p:nvSpPr>
        <p:spPr>
          <a:xfrm>
            <a:off x="3048000" y="1062362"/>
            <a:ext cx="5791200" cy="655320"/>
          </a:xfrm>
          <a:prstGeom prst="rect">
            <a:avLst/>
          </a:prstGeom>
          <a:solidFill>
            <a:srgbClr val="007C0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Đề xuất phương án xây dựng</a:t>
            </a:r>
            <a:endParaRPr lang="en-US" sz="2800" b="1" dirty="0">
              <a:latin typeface="Segoe UI Light" pitchFamily="34" charset="0"/>
              <a:cs typeface="Segoe UI Light" pitchFamily="34" charset="0"/>
            </a:endParaRPr>
          </a:p>
        </p:txBody>
      </p:sp>
      <p:sp>
        <p:nvSpPr>
          <p:cNvPr id="21" name="TextBox 20"/>
          <p:cNvSpPr txBox="1"/>
          <p:nvPr/>
        </p:nvSpPr>
        <p:spPr>
          <a:xfrm>
            <a:off x="3048000" y="1767840"/>
            <a:ext cx="5791200" cy="1015663"/>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Giao diện của chương trình học tiếng dân tộc K’Ho sẽ dựa vào ứng dụng English Study Pro 2012 để thiết kế.</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0045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30" name="Rectangle 29"/>
          <p:cNvSpPr/>
          <p:nvPr/>
        </p:nvSpPr>
        <p:spPr>
          <a:xfrm>
            <a:off x="3052590" y="1062362"/>
            <a:ext cx="5791200" cy="655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Xây dựng ứng dụng</a:t>
            </a:r>
            <a:endParaRPr lang="en-US" sz="3200" b="1" dirty="0">
              <a:latin typeface="Segoe UI Light" pitchFamily="34" charset="0"/>
              <a:cs typeface="Segoe UI Light" pitchFamily="34" charset="0"/>
            </a:endParaRPr>
          </a:p>
        </p:txBody>
      </p:sp>
      <p:sp>
        <p:nvSpPr>
          <p:cNvPr id="21" name="TextBox 20"/>
          <p:cNvSpPr txBox="1"/>
          <p:nvPr/>
        </p:nvSpPr>
        <p:spPr>
          <a:xfrm>
            <a:off x="3048000" y="1767840"/>
            <a:ext cx="5791200" cy="1323439"/>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Chương trình hỗ trợ gõ chữ các dân tộc thiểu số Tây Nguyên: </a:t>
            </a:r>
            <a:r>
              <a:rPr lang="en-US" sz="2000" b="1" dirty="0" smtClean="0">
                <a:solidFill>
                  <a:schemeClr val="tx1">
                    <a:lumMod val="75000"/>
                    <a:lumOff val="25000"/>
                  </a:schemeClr>
                </a:solidFill>
                <a:latin typeface="Segoe UI Light" pitchFamily="34" charset="0"/>
                <a:cs typeface="Segoe UI Light" pitchFamily="34" charset="0"/>
              </a:rPr>
              <a:t>TayNguyenKey</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Công cụ xây dựng giao diện: </a:t>
            </a:r>
            <a:r>
              <a:rPr lang="en-US" sz="2000" b="1" dirty="0" smtClean="0">
                <a:solidFill>
                  <a:schemeClr val="tx1">
                    <a:lumMod val="75000"/>
                    <a:lumOff val="25000"/>
                  </a:schemeClr>
                </a:solidFill>
                <a:latin typeface="Segoe UI Light" pitchFamily="34" charset="0"/>
                <a:cs typeface="Segoe UI Light" pitchFamily="34" charset="0"/>
              </a:rPr>
              <a:t>Devexpress 14</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Quản trị cơ sở dữ liệu: </a:t>
            </a:r>
            <a:r>
              <a:rPr lang="en-US" sz="2000" b="1" dirty="0" smtClean="0">
                <a:solidFill>
                  <a:schemeClr val="tx1">
                    <a:lumMod val="75000"/>
                    <a:lumOff val="25000"/>
                  </a:schemeClr>
                </a:solidFill>
                <a:latin typeface="Segoe UI Light" pitchFamily="34" charset="0"/>
                <a:cs typeface="Segoe UI Light" pitchFamily="34" charset="0"/>
              </a:rPr>
              <a:t>SQL Sever 2012 Express.</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04609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9">
            <a:extLst>
              <a:ext uri="{28A0092B-C50C-407E-A947-70E740481C1C}">
                <a14:useLocalDpi xmlns:a14="http://schemas.microsoft.com/office/drawing/2010/main" val="0"/>
              </a:ext>
            </a:extLst>
          </a:blip>
          <a:stretch>
            <a:fillRect/>
          </a:stretch>
        </p:blipFill>
        <p:spPr>
          <a:xfrm>
            <a:off x="3044123" y="1619310"/>
            <a:ext cx="5943600" cy="3178810"/>
          </a:xfrm>
          <a:prstGeom prst="rect">
            <a:avLst/>
          </a:prstGeom>
        </p:spPr>
      </p:pic>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pPr algn="ctr"/>
            <a:r>
              <a:rPr lang="en-US" sz="3600" dirty="0" smtClean="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Giới thiệu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3477875"/>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000" dirty="0">
                <a:solidFill>
                  <a:schemeClr val="tx1">
                    <a:lumMod val="75000"/>
                    <a:lumOff val="25000"/>
                  </a:schemeClr>
                </a:solidFill>
                <a:latin typeface="Segoe UI Light" pitchFamily="34" charset="0"/>
                <a:cs typeface="Segoe UI Light" pitchFamily="34" charset="0"/>
              </a:rPr>
              <a:t>Dân tộc </a:t>
            </a:r>
            <a:r>
              <a:rPr lang="en-US" sz="2000" b="1" dirty="0" smtClean="0">
                <a:solidFill>
                  <a:schemeClr val="tx1">
                    <a:lumMod val="75000"/>
                    <a:lumOff val="25000"/>
                  </a:schemeClr>
                </a:solidFill>
                <a:latin typeface="Segoe UI Light" pitchFamily="34" charset="0"/>
                <a:cs typeface="Segoe UI Light" pitchFamily="34" charset="0"/>
              </a:rPr>
              <a:t>K’Ho</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a:solidFill>
                  <a:schemeClr val="tx1">
                    <a:lumMod val="75000"/>
                    <a:lumOff val="25000"/>
                  </a:schemeClr>
                </a:solidFill>
                <a:latin typeface="Segoe UI Light" pitchFamily="34" charset="0"/>
                <a:cs typeface="Segoe UI Light" pitchFamily="34" charset="0"/>
              </a:rPr>
              <a:t>còn gọi là </a:t>
            </a:r>
            <a:r>
              <a:rPr lang="en-US" sz="2000" b="1" dirty="0">
                <a:solidFill>
                  <a:schemeClr val="tx1">
                    <a:lumMod val="75000"/>
                    <a:lumOff val="25000"/>
                  </a:schemeClr>
                </a:solidFill>
                <a:latin typeface="Segoe UI Light" pitchFamily="34" charset="0"/>
                <a:cs typeface="Segoe UI Light" pitchFamily="34" charset="0"/>
              </a:rPr>
              <a:t>Cờ Ho</a:t>
            </a:r>
            <a:r>
              <a:rPr lang="en-US" sz="2000" dirty="0">
                <a:solidFill>
                  <a:schemeClr val="tx1">
                    <a:lumMod val="75000"/>
                    <a:lumOff val="25000"/>
                  </a:schemeClr>
                </a:solidFill>
                <a:latin typeface="Segoe UI Light" pitchFamily="34" charset="0"/>
                <a:cs typeface="Segoe UI Light" pitchFamily="34" charset="0"/>
              </a:rPr>
              <a:t>, </a:t>
            </a:r>
            <a:r>
              <a:rPr lang="en-US" sz="2000" b="1" dirty="0">
                <a:solidFill>
                  <a:schemeClr val="tx1">
                    <a:lumMod val="75000"/>
                    <a:lumOff val="25000"/>
                  </a:schemeClr>
                </a:solidFill>
                <a:latin typeface="Segoe UI Light" pitchFamily="34" charset="0"/>
                <a:cs typeface="Segoe UI Light" pitchFamily="34" charset="0"/>
              </a:rPr>
              <a:t>Kơ Ho</a:t>
            </a:r>
            <a:r>
              <a:rPr lang="en-US" sz="2000" dirty="0">
                <a:solidFill>
                  <a:schemeClr val="tx1">
                    <a:lumMod val="75000"/>
                    <a:lumOff val="25000"/>
                  </a:schemeClr>
                </a:solidFill>
                <a:latin typeface="Segoe UI Light" pitchFamily="34" charset="0"/>
                <a:cs typeface="Segoe UI Light" pitchFamily="34" charset="0"/>
              </a:rPr>
              <a:t>, hoặc </a:t>
            </a:r>
            <a:r>
              <a:rPr lang="en-US" sz="2000" b="1" dirty="0">
                <a:solidFill>
                  <a:schemeClr val="tx1">
                    <a:lumMod val="75000"/>
                    <a:lumOff val="25000"/>
                  </a:schemeClr>
                </a:solidFill>
                <a:latin typeface="Segoe UI Light" pitchFamily="34" charset="0"/>
                <a:cs typeface="Segoe UI Light" pitchFamily="34" charset="0"/>
              </a:rPr>
              <a:t>Kơho</a:t>
            </a:r>
            <a:r>
              <a:rPr lang="en-US" sz="2000" dirty="0">
                <a:solidFill>
                  <a:schemeClr val="tx1">
                    <a:lumMod val="75000"/>
                    <a:lumOff val="25000"/>
                  </a:schemeClr>
                </a:solidFill>
                <a:latin typeface="Segoe UI Light" pitchFamily="34" charset="0"/>
                <a:cs typeface="Segoe UI Light" pitchFamily="34" charset="0"/>
              </a:rPr>
              <a:t>, </a:t>
            </a:r>
            <a:r>
              <a:rPr lang="en-US" sz="2000" b="1" dirty="0">
                <a:solidFill>
                  <a:schemeClr val="tx1">
                    <a:lumMod val="75000"/>
                    <a:lumOff val="25000"/>
                  </a:schemeClr>
                </a:solidFill>
                <a:latin typeface="Segoe UI Light" pitchFamily="34" charset="0"/>
                <a:cs typeface="Segoe UI Light" pitchFamily="34" charset="0"/>
              </a:rPr>
              <a:t>K'Ho</a:t>
            </a:r>
            <a:r>
              <a:rPr lang="en-US" sz="2000" dirty="0">
                <a:solidFill>
                  <a:schemeClr val="tx1">
                    <a:lumMod val="75000"/>
                    <a:lumOff val="25000"/>
                  </a:schemeClr>
                </a:solidFill>
                <a:latin typeface="Segoe UI Light" pitchFamily="34" charset="0"/>
                <a:cs typeface="Segoe UI Light" pitchFamily="34" charset="0"/>
              </a:rPr>
              <a:t> theo chính tả tiếng Cơ Ho, là một dân tộc trong số 54 dân tộc tại Việt Nam</a:t>
            </a:r>
            <a:r>
              <a:rPr lang="en-US" sz="2000" dirty="0" smtClean="0">
                <a:solidFill>
                  <a:schemeClr val="tx1">
                    <a:lumMod val="75000"/>
                    <a:lumOff val="25000"/>
                  </a:schemeClr>
                </a:solidFill>
                <a:latin typeface="Segoe UI Light" pitchFamily="34" charset="0"/>
                <a:cs typeface="Segoe UI Light" pitchFamily="34" charset="0"/>
              </a:rPr>
              <a:t>.</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Đồng thời là một trong những cư dân bản địa tỉnh Lâm Đồng.</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Hiện nay, Do việc giao tiếp với người K’Ho còn hạn chế, mà việc áp dụng khoa học công nghệ vào nghiên cứu ngôn ngữ của đồng bào thiểu số cũng như việc dạy và học ngôn ngữ các dân tộc thiểu số nói chung và dân tộc K’Ho nói riêng thì chưa được phổ biến.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danh sách bài học</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9">
            <a:extLst>
              <a:ext uri="{28A0092B-C50C-407E-A947-70E740481C1C}">
                <a14:useLocalDpi xmlns:a14="http://schemas.microsoft.com/office/drawing/2010/main" val="0"/>
              </a:ext>
            </a:extLst>
          </a:blip>
          <a:stretch>
            <a:fillRect/>
          </a:stretch>
        </p:blipFill>
        <p:spPr>
          <a:xfrm>
            <a:off x="3044123" y="1767840"/>
            <a:ext cx="5943600" cy="3146425"/>
          </a:xfrm>
          <a:prstGeom prst="rect">
            <a:avLst/>
          </a:prstGeom>
        </p:spPr>
      </p:pic>
    </p:spTree>
    <p:extLst>
      <p:ext uri="{BB962C8B-B14F-4D97-AF65-F5344CB8AC3E}">
        <p14:creationId xmlns:p14="http://schemas.microsoft.com/office/powerpoint/2010/main" val="29771771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danh sách ngữ pháp</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9">
            <a:extLst>
              <a:ext uri="{28A0092B-C50C-407E-A947-70E740481C1C}">
                <a14:useLocalDpi xmlns:a14="http://schemas.microsoft.com/office/drawing/2010/main" val="0"/>
              </a:ext>
            </a:extLst>
          </a:blip>
          <a:stretch>
            <a:fillRect/>
          </a:stretch>
        </p:blipFill>
        <p:spPr>
          <a:xfrm>
            <a:off x="3052590" y="1767840"/>
            <a:ext cx="5943600" cy="3182620"/>
          </a:xfrm>
          <a:prstGeom prst="rect">
            <a:avLst/>
          </a:prstGeom>
        </p:spPr>
      </p:pic>
    </p:spTree>
    <p:extLst>
      <p:ext uri="{BB962C8B-B14F-4D97-AF65-F5344CB8AC3E}">
        <p14:creationId xmlns:p14="http://schemas.microsoft.com/office/powerpoint/2010/main" val="3535852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từ điển</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9">
            <a:extLst>
              <a:ext uri="{28A0092B-C50C-407E-A947-70E740481C1C}">
                <a14:useLocalDpi xmlns:a14="http://schemas.microsoft.com/office/drawing/2010/main" val="0"/>
              </a:ext>
            </a:extLst>
          </a:blip>
          <a:stretch>
            <a:fillRect/>
          </a:stretch>
        </p:blipFill>
        <p:spPr>
          <a:xfrm>
            <a:off x="3044123" y="1776148"/>
            <a:ext cx="5943600" cy="1978660"/>
          </a:xfrm>
          <a:prstGeom prst="rect">
            <a:avLst/>
          </a:prstGeom>
        </p:spPr>
      </p:pic>
    </p:spTree>
    <p:extLst>
      <p:ext uri="{BB962C8B-B14F-4D97-AF65-F5344CB8AC3E}">
        <p14:creationId xmlns:p14="http://schemas.microsoft.com/office/powerpoint/2010/main" val="37458037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thông tin tác giả</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pic>
        <p:nvPicPr>
          <p:cNvPr id="20" name="Picture 19"/>
          <p:cNvPicPr/>
          <p:nvPr/>
        </p:nvPicPr>
        <p:blipFill>
          <a:blip r:embed="rId9">
            <a:extLst>
              <a:ext uri="{28A0092B-C50C-407E-A947-70E740481C1C}">
                <a14:useLocalDpi xmlns:a14="http://schemas.microsoft.com/office/drawing/2010/main" val="0"/>
              </a:ext>
            </a:extLst>
          </a:blip>
          <a:stretch>
            <a:fillRect/>
          </a:stretch>
        </p:blipFill>
        <p:spPr>
          <a:xfrm>
            <a:off x="3044123" y="1767840"/>
            <a:ext cx="5943600" cy="3150870"/>
          </a:xfrm>
          <a:prstGeom prst="rect">
            <a:avLst/>
          </a:prstGeom>
        </p:spPr>
      </p:pic>
    </p:spTree>
    <p:extLst>
      <p:ext uri="{BB962C8B-B14F-4D97-AF65-F5344CB8AC3E}">
        <p14:creationId xmlns:p14="http://schemas.microsoft.com/office/powerpoint/2010/main" val="24734659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5070927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392581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8154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894692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Giao diện</a:t>
            </a:r>
            <a:endParaRPr lang="en-US" sz="2400" dirty="0">
              <a:solidFill>
                <a:schemeClr val="bg1"/>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2416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Giao diện</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400110"/>
          </a:xfrm>
          <a:prstGeom prst="rect">
            <a:avLst/>
          </a:prstGeom>
          <a:noFill/>
        </p:spPr>
        <p:txBody>
          <a:bodyPr wrap="square" rtlCol="0">
            <a:spAutoFit/>
          </a:bodyPr>
          <a:lstStyle/>
          <a:p>
            <a:pPr>
              <a:spcBef>
                <a:spcPts val="1200"/>
              </a:spcBef>
              <a:buClr>
                <a:srgbClr val="00B404"/>
              </a:buClr>
            </a:pPr>
            <a:r>
              <a:rPr lang="en-US" sz="2000" dirty="0" smtClean="0">
                <a:solidFill>
                  <a:schemeClr val="tx1">
                    <a:lumMod val="75000"/>
                    <a:lumOff val="25000"/>
                  </a:schemeClr>
                </a:solidFill>
                <a:latin typeface="Segoe UI Light" pitchFamily="34" charset="0"/>
                <a:cs typeface="Segoe UI Light" pitchFamily="34" charset="0"/>
              </a:rPr>
              <a:t>Giao diện chính</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0268854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107519"/>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pPr algn="ctr"/>
            <a:r>
              <a:rPr lang="en-US" sz="3600" dirty="0" smtClean="0">
                <a:solidFill>
                  <a:srgbClr val="00B404"/>
                </a:solidFill>
                <a:latin typeface="Segoe UI Semilight" pitchFamily="34" charset="0"/>
                <a:cs typeface="Segoe UI Semilight" pitchFamily="34" charset="0"/>
              </a:rPr>
              <a:t>CTK37</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Giới thiệu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1015663"/>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Nên việc dạy và học ngôn ngữ này là việc thiết yếu.</a:t>
            </a:r>
          </a:p>
          <a:p>
            <a:pPr>
              <a:buClr>
                <a:srgbClr val="00B404"/>
              </a:buClr>
            </a:pPr>
            <a:r>
              <a:rPr lang="en-US" sz="2000" dirty="0" smtClean="0">
                <a:solidFill>
                  <a:schemeClr val="tx1">
                    <a:lumMod val="75000"/>
                    <a:lumOff val="25000"/>
                  </a:schemeClr>
                </a:solidFill>
                <a:latin typeface="Segoe UI Light" pitchFamily="34" charset="0"/>
                <a:cs typeface="Segoe UI Light" pitchFamily="34" charset="0"/>
              </a:rPr>
              <a:t>=&gt; Vì vậy nhóm em quyết định chọn đề tài: “</a:t>
            </a:r>
            <a:r>
              <a:rPr lang="en-US" sz="2000" b="1" dirty="0" smtClean="0">
                <a:solidFill>
                  <a:schemeClr val="tx1">
                    <a:lumMod val="75000"/>
                    <a:lumOff val="25000"/>
                  </a:schemeClr>
                </a:solidFill>
                <a:latin typeface="Segoe UI Light" pitchFamily="34" charset="0"/>
                <a:cs typeface="Segoe UI Light" pitchFamily="34" charset="0"/>
              </a:rPr>
              <a:t>XÂY DỰNG ỨNG DỤNG HỌC K’HO</a:t>
            </a:r>
            <a:r>
              <a:rPr lang="en-US" sz="2000" dirty="0" smtClean="0">
                <a:solidFill>
                  <a:schemeClr val="tx1">
                    <a:lumMod val="75000"/>
                    <a:lumOff val="25000"/>
                  </a:schemeClr>
                </a:solidFill>
                <a:latin typeface="Segoe UI Light" pitchFamily="34" charset="0"/>
                <a:cs typeface="Segoe UI Light" pitchFamily="34" charset="0"/>
              </a:rPr>
              <a:t>”.</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00400" y="2146200"/>
            <a:ext cx="5518956" cy="3111599"/>
          </a:xfrm>
          <a:prstGeom prst="rect">
            <a:avLst/>
          </a:prstGeom>
        </p:spPr>
      </p:pic>
    </p:spTree>
    <p:extLst>
      <p:ext uri="{BB962C8B-B14F-4D97-AF65-F5344CB8AC3E}">
        <p14:creationId xmlns:p14="http://schemas.microsoft.com/office/powerpoint/2010/main" val="26733079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123890"/>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13" name="Rectangle 12">
            <a:hlinkClick r:id="rId11"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latin typeface="Segoe UI Light" pitchFamily="34" charset="0"/>
                <a:cs typeface="Segoe UI Light" pitchFamily="34" charset="0"/>
              </a:rPr>
              <a:t>Kết </a:t>
            </a:r>
            <a:r>
              <a:rPr lang="en-US" sz="2400" dirty="0">
                <a:latin typeface="Segoe UI Light" pitchFamily="34" charset="0"/>
                <a:cs typeface="Segoe UI Light" pitchFamily="34" charset="0"/>
              </a:rPr>
              <a:t>luận</a:t>
            </a:r>
          </a:p>
        </p:txBody>
      </p:sp>
      <p:sp>
        <p:nvSpPr>
          <p:cNvPr id="5" name="Rectangle 4"/>
          <p:cNvSpPr/>
          <p:nvPr/>
        </p:nvSpPr>
        <p:spPr>
          <a:xfrm>
            <a:off x="3048000" y="1143000"/>
            <a:ext cx="5638800" cy="3785652"/>
          </a:xfrm>
          <a:prstGeom prst="rect">
            <a:avLst/>
          </a:prstGeom>
        </p:spPr>
        <p:txBody>
          <a:bodyPr wrap="square">
            <a:spAutoFit/>
          </a:bodyPr>
          <a:lstStyle/>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Mặc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dù</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rất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cố</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gắng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trong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việc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nghiên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cứu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thực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hiện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nhưng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do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còn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nhiều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hạn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chế</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về</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kinh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nghiệm</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kiến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thức</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chuyên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môn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chưa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được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hoàn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thiện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tốt</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hiệu</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quả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US" sz="200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Hướng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phát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triển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Nhóm đề tài hướng phát triển website trở thành một website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chuyên nghiệp. Cung cấp đầy đủ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các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thông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của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khu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Thung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lũng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Tình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yêu</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với giá cả hợp lý, phải chăng. Đi kèm với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là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những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tức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hay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hấp</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dẫn</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nước</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để phục vụ đến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khách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à</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5" name="Rectangle 4">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6" name="Rectangle 5">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7" name="Rectangle 6">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8" name="Rectangle 7">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9" name="TextBox 8"/>
          <p:cNvSpPr txBox="1"/>
          <p:nvPr/>
        </p:nvSpPr>
        <p:spPr>
          <a:xfrm>
            <a:off x="3052590" y="539142"/>
            <a:ext cx="1846980" cy="523220"/>
          </a:xfrm>
          <a:prstGeom prst="rect">
            <a:avLst/>
          </a:prstGeom>
          <a:noFill/>
        </p:spPr>
        <p:txBody>
          <a:bodyPr wrap="none" rtlCol="0">
            <a:spAutoFit/>
          </a:bodyPr>
          <a:lstStyle/>
          <a:p>
            <a:r>
              <a:rPr lang="en-US" sz="280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0" name="TextBox 9"/>
          <p:cNvSpPr txBox="1"/>
          <p:nvPr/>
        </p:nvSpPr>
        <p:spPr>
          <a:xfrm>
            <a:off x="3048000" y="2477720"/>
            <a:ext cx="5562600" cy="1015663"/>
          </a:xfrm>
          <a:prstGeom prst="rect">
            <a:avLst/>
          </a:prstGeom>
          <a:noFill/>
        </p:spPr>
        <p:txBody>
          <a:bodyPr wrap="square" rtlCol="0">
            <a:spAutoFit/>
          </a:bodyPr>
          <a:lstStyle/>
          <a:p>
            <a:r>
              <a:rPr lang="en-US" sz="2000" dirty="0">
                <a:solidFill>
                  <a:schemeClr val="tx1">
                    <a:lumMod val="75000"/>
                    <a:lumOff val="25000"/>
                  </a:schemeClr>
                </a:solidFill>
                <a:latin typeface="Segoe UI Light" pitchFamily="34" charset="0"/>
                <a:cs typeface="Segoe UI Light" pitchFamily="34" charset="0"/>
              </a:rPr>
              <a:t>Nhóm </a:t>
            </a:r>
            <a:r>
              <a:rPr lang="en-US" sz="2000" dirty="0" smtClean="0">
                <a:solidFill>
                  <a:schemeClr val="tx1">
                    <a:lumMod val="75000"/>
                    <a:lumOff val="25000"/>
                  </a:schemeClr>
                </a:solidFill>
                <a:latin typeface="Segoe UI Light" pitchFamily="34" charset="0"/>
                <a:cs typeface="Segoe UI Light" pitchFamily="34" charset="0"/>
              </a:rPr>
              <a:t>1 </a:t>
            </a:r>
            <a:r>
              <a:rPr lang="en-US" sz="2000" dirty="0">
                <a:solidFill>
                  <a:schemeClr val="tx1">
                    <a:lumMod val="75000"/>
                    <a:lumOff val="25000"/>
                  </a:schemeClr>
                </a:solidFill>
                <a:latin typeface="Segoe UI Light" pitchFamily="34" charset="0"/>
                <a:cs typeface="Segoe UI Light" pitchFamily="34" charset="0"/>
              </a:rPr>
              <a:t>xin chân thành cảm ơn </a:t>
            </a:r>
            <a:r>
              <a:rPr lang="en-US" sz="2000" dirty="0" smtClean="0">
                <a:solidFill>
                  <a:schemeClr val="tx1">
                    <a:lumMod val="75000"/>
                    <a:lumOff val="25000"/>
                  </a:schemeClr>
                </a:solidFill>
                <a:latin typeface="Segoe UI Light" pitchFamily="34" charset="0"/>
                <a:cs typeface="Segoe UI Light" pitchFamily="34" charset="0"/>
              </a:rPr>
              <a:t> quý Thầy Cô đã chú ý lắng nghe nhóm 1 trình bày. </a:t>
            </a:r>
            <a:r>
              <a:rPr lang="en-US" sz="2000" dirty="0">
                <a:solidFill>
                  <a:schemeClr val="tx1">
                    <a:lumMod val="75000"/>
                    <a:lumOff val="25000"/>
                  </a:schemeClr>
                </a:solidFill>
                <a:latin typeface="Segoe UI Light" pitchFamily="34" charset="0"/>
                <a:cs typeface="Segoe UI Light" pitchFamily="34" charset="0"/>
              </a:rPr>
              <a:t>Rất mong nhận được sự đóng góp ý kiến của </a:t>
            </a:r>
            <a:r>
              <a:rPr lang="en-US" sz="2000" dirty="0" smtClean="0">
                <a:solidFill>
                  <a:schemeClr val="tx1">
                    <a:lumMod val="75000"/>
                    <a:lumOff val="25000"/>
                  </a:schemeClr>
                </a:solidFill>
                <a:latin typeface="Segoe UI Light" pitchFamily="34" charset="0"/>
                <a:cs typeface="Segoe UI Light" pitchFamily="34" charset="0"/>
              </a:rPr>
              <a:t>quý Thầy cô!</a:t>
            </a:r>
            <a:endParaRPr lang="en-US" sz="2000" dirty="0">
              <a:solidFill>
                <a:schemeClr val="tx1">
                  <a:lumMod val="75000"/>
                  <a:lumOff val="25000"/>
                </a:schemeClr>
              </a:solidFill>
              <a:latin typeface="Segoe UI Light" pitchFamily="34" charset="0"/>
              <a:cs typeface="Segoe UI Light" pitchFamily="34" charset="0"/>
            </a:endParaRPr>
          </a:p>
        </p:txBody>
      </p:sp>
      <p:sp>
        <p:nvSpPr>
          <p:cNvPr id="11" name="Rectangle 10">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2" name="Rectangle 11">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latin typeface="Segoe UI Light" pitchFamily="34" charset="0"/>
                <a:cs typeface="Segoe UI Light" pitchFamily="34" charset="0"/>
              </a:rPr>
              <a:t>Lời</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cảm</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ơn</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2039221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Nội dung</a:t>
            </a:r>
            <a:endParaRPr lang="en-US" sz="2400" dirty="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4093428"/>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Đề xuất phương án thực hiện “Ứng dụng học tiếng K'Ho” khả thi, để từ đó tiến hành xây dựng thành công ứng dụng học tiếng K'Ho, với nhiệm vụ chủ </a:t>
            </a:r>
            <a:r>
              <a:rPr lang="en-US" sz="2000" dirty="0" smtClean="0">
                <a:solidFill>
                  <a:schemeClr val="tx1">
                    <a:lumMod val="75000"/>
                    <a:lumOff val="25000"/>
                  </a:schemeClr>
                </a:solidFill>
                <a:latin typeface="Segoe UI Light" pitchFamily="34" charset="0"/>
                <a:cs typeface="Segoe UI Light" pitchFamily="34" charset="0"/>
              </a:rPr>
              <a:t>yếu:</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về mặt ngôn ngữ của tiếng K'Ho, tài liệu dạy tiếng K’Ho.</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các ứng dụng về học ngôn ngữ: Giao diện và các chức năng.</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Tìm hiểu tổng quan về phương pháp được áp dụng trong xây dựng ứng dụng về học ngôn ngữ, từ đó đề xuất phương án thực hiện đề tài khả thi và hiệu quả.</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Xây dựng hệ thống học tiếng K’Ho.</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8" name="Rectangle 17"/>
          <p:cNvSpPr/>
          <p:nvPr/>
        </p:nvSpPr>
        <p:spPr>
          <a:xfrm>
            <a:off x="3048000" y="1062362"/>
            <a:ext cx="5791200" cy="655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Tìm hiểu về dân tộc K’Ho</a:t>
            </a:r>
            <a:endParaRPr lang="en-US" sz="3200" b="1" dirty="0">
              <a:latin typeface="Segoe UI Light" pitchFamily="34" charset="0"/>
              <a:cs typeface="Segoe UI Light" pitchFamily="34" charset="0"/>
            </a:endParaRPr>
          </a:p>
        </p:txBody>
      </p:sp>
      <p:sp>
        <p:nvSpPr>
          <p:cNvPr id="26" name="Rectangle 25"/>
          <p:cNvSpPr/>
          <p:nvPr/>
        </p:nvSpPr>
        <p:spPr>
          <a:xfrm>
            <a:off x="3048000" y="1877971"/>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7" name="Rectangle 26"/>
          <p:cNvSpPr/>
          <p:nvPr/>
        </p:nvSpPr>
        <p:spPr>
          <a:xfrm>
            <a:off x="3048000" y="2693580"/>
            <a:ext cx="5791200" cy="655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Tìm hiểu ứng dụng học ngôn ngữ</a:t>
            </a:r>
            <a:endParaRPr lang="en-US" sz="2800" b="1" dirty="0">
              <a:latin typeface="Segoe UI Light" pitchFamily="34" charset="0"/>
              <a:cs typeface="Segoe UI Light" pitchFamily="34" charset="0"/>
            </a:endParaRPr>
          </a:p>
        </p:txBody>
      </p:sp>
      <p:sp>
        <p:nvSpPr>
          <p:cNvPr id="29" name="Rectangle 28"/>
          <p:cNvSpPr/>
          <p:nvPr/>
        </p:nvSpPr>
        <p:spPr>
          <a:xfrm>
            <a:off x="3048000" y="3509189"/>
            <a:ext cx="5791200" cy="655320"/>
          </a:xfrm>
          <a:prstGeom prst="rect">
            <a:avLst/>
          </a:prstGeom>
          <a:solidFill>
            <a:srgbClr val="007C0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800" dirty="0" smtClean="0">
                <a:latin typeface="Segoe UI Light" pitchFamily="34" charset="0"/>
                <a:cs typeface="Segoe UI Light" pitchFamily="34" charset="0"/>
              </a:rPr>
              <a:t>Đề xuất phương án xây dựng</a:t>
            </a:r>
            <a:endParaRPr lang="en-US" sz="2800" b="1" dirty="0">
              <a:latin typeface="Segoe UI Light" pitchFamily="34" charset="0"/>
              <a:cs typeface="Segoe UI Light" pitchFamily="34" charset="0"/>
            </a:endParaRPr>
          </a:p>
        </p:txBody>
      </p:sp>
      <p:sp>
        <p:nvSpPr>
          <p:cNvPr id="30" name="Rectangle 29"/>
          <p:cNvSpPr/>
          <p:nvPr/>
        </p:nvSpPr>
        <p:spPr>
          <a:xfrm>
            <a:off x="3048000" y="4324798"/>
            <a:ext cx="5791200" cy="6553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Xây dựng ứng dụng</a:t>
            </a:r>
            <a:endParaRPr lang="en-US" sz="3200" b="1" dirty="0">
              <a:latin typeface="Segoe UI Light" pitchFamily="34" charset="0"/>
              <a:cs typeface="Segoe UI Light"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1000" fill="hold"/>
                                        <p:tgtEl>
                                          <p:spTgt spid="2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7"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18" name="Rectangle 17"/>
          <p:cNvSpPr/>
          <p:nvPr/>
        </p:nvSpPr>
        <p:spPr>
          <a:xfrm>
            <a:off x="3048000" y="1062362"/>
            <a:ext cx="5791200" cy="655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Tìm hiểu về dân tộc K’Ho</a:t>
            </a:r>
            <a:endParaRPr lang="en-US" sz="3200" b="1" dirty="0">
              <a:latin typeface="Segoe UI Light" pitchFamily="34" charset="0"/>
              <a:cs typeface="Segoe UI Light" pitchFamily="34" charset="0"/>
            </a:endParaRPr>
          </a:p>
        </p:txBody>
      </p:sp>
      <p:sp>
        <p:nvSpPr>
          <p:cNvPr id="21" name="TextBox 20"/>
          <p:cNvSpPr txBox="1"/>
          <p:nvPr/>
        </p:nvSpPr>
        <p:spPr>
          <a:xfrm>
            <a:off x="3026434" y="1767840"/>
            <a:ext cx="5791200" cy="2554545"/>
          </a:xfrm>
          <a:prstGeom prst="rect">
            <a:avLst/>
          </a:prstGeom>
          <a:noFill/>
        </p:spPr>
        <p:txBody>
          <a:bodyPr wrap="square" rtlCol="0">
            <a:spAutoFit/>
          </a:bodyPr>
          <a:lstStyle/>
          <a:p>
            <a:pPr lvl="0">
              <a:buClr>
                <a:srgbClr val="00B404"/>
              </a:buClr>
            </a:pPr>
            <a:r>
              <a:rPr lang="en-US" sz="2000" dirty="0" smtClean="0">
                <a:solidFill>
                  <a:schemeClr val="tx1">
                    <a:lumMod val="75000"/>
                    <a:lumOff val="25000"/>
                  </a:schemeClr>
                </a:solidFill>
                <a:latin typeface="Segoe UI Light" pitchFamily="34" charset="0"/>
                <a:cs typeface="Segoe UI Light" pitchFamily="34" charset="0"/>
              </a:rPr>
              <a:t>Khảo sát hiện trạng về ngôn ngữ của tiếng K’Ho, tài liệu dạy tiếng K’Ho:</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Trần </a:t>
            </a:r>
            <a:r>
              <a:rPr lang="en-US" sz="2000" dirty="0">
                <a:solidFill>
                  <a:schemeClr val="tx1">
                    <a:lumMod val="75000"/>
                    <a:lumOff val="25000"/>
                  </a:schemeClr>
                </a:solidFill>
                <a:latin typeface="Segoe UI Light" pitchFamily="34" charset="0"/>
                <a:cs typeface="Segoe UI Light" pitchFamily="34" charset="0"/>
              </a:rPr>
              <a:t>Sỹ Thứ,  Dân tộc - dân cư Lâm Đồng, Việt Nam, 1999.</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Sở </a:t>
            </a:r>
            <a:r>
              <a:rPr lang="en-US" sz="2000" dirty="0">
                <a:solidFill>
                  <a:schemeClr val="tx1">
                    <a:lumMod val="75000"/>
                    <a:lumOff val="25000"/>
                  </a:schemeClr>
                </a:solidFill>
                <a:latin typeface="Segoe UI Light" pitchFamily="34" charset="0"/>
                <a:cs typeface="Segoe UI Light" pitchFamily="34" charset="0"/>
              </a:rPr>
              <a:t>Nội vụ - Sở Giáo dục và Đào tạo tỉnh Lâm Đồng, Tài liệu dạy và học tiếng K’Ho, Việt Nam, 2007.</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Trần </a:t>
            </a:r>
            <a:r>
              <a:rPr lang="en-US" sz="2000" dirty="0">
                <a:solidFill>
                  <a:schemeClr val="tx1">
                    <a:lumMod val="75000"/>
                    <a:lumOff val="25000"/>
                  </a:schemeClr>
                </a:solidFill>
                <a:latin typeface="Segoe UI Light" pitchFamily="34" charset="0"/>
                <a:cs typeface="Segoe UI Light" pitchFamily="34" charset="0"/>
              </a:rPr>
              <a:t>Văn Lệ, Từ điển K’Ho - Việt, Việt Nam, 2012</a:t>
            </a:r>
            <a:r>
              <a:rPr lang="en-US" sz="2000" dirty="0">
                <a:solidFill>
                  <a:schemeClr val="tx1">
                    <a:lumMod val="75000"/>
                    <a:lumOff val="25000"/>
                  </a:schemeClr>
                </a:solidFill>
                <a:latin typeface="Segoe UI Light" pitchFamily="34" charset="0"/>
                <a:cs typeface="Segoe UI Light" pitchFamily="34" charset="0"/>
              </a:rPr>
              <a:t>.</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814227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2246769"/>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Tiếng nói thuộc ngữ hệ Nam Á, nhóm ngôn ngữ Môn – Khmer. </a:t>
            </a:r>
            <a:r>
              <a:rPr lang="en-US" sz="2000" dirty="0">
                <a:solidFill>
                  <a:schemeClr val="tx1">
                    <a:lumMod val="75000"/>
                    <a:lumOff val="25000"/>
                  </a:schemeClr>
                </a:solidFill>
                <a:latin typeface="Segoe UI Light" pitchFamily="34" charset="0"/>
                <a:cs typeface="Segoe UI Light" pitchFamily="34" charset="0"/>
              </a:rPr>
              <a:t>Vào đầu thế kỷ 20, chữ K’Ho được xây dựng bằng hệ thống chữ Latin nhưng mặc dù đã được cải tiến nhiều lần, được dùng để dạy trong một số trường học, nhưng loại chữ này chưa phổ cập</a:t>
            </a:r>
            <a:r>
              <a:rPr lang="en-US" sz="2000" dirty="0" smtClean="0">
                <a:solidFill>
                  <a:schemeClr val="tx1">
                    <a:lumMod val="75000"/>
                    <a:lumOff val="25000"/>
                  </a:schemeClr>
                </a:solidFill>
                <a:latin typeface="Segoe UI Light" pitchFamily="34" charset="0"/>
                <a:cs typeface="Segoe UI Light" pitchFamily="34" charset="0"/>
              </a:rPr>
              <a:t>.</a:t>
            </a:r>
          </a:p>
          <a:p>
            <a:pPr marL="342900" indent="-342900">
              <a:buClr>
                <a:srgbClr val="00B404"/>
              </a:buClr>
              <a:buFont typeface="Wingdings" panose="05000000000000000000" pitchFamily="2" charset="2"/>
              <a:buChar char="§"/>
            </a:pPr>
            <a:r>
              <a:rPr lang="en-US" sz="2000" dirty="0">
                <a:solidFill>
                  <a:schemeClr val="tx1">
                    <a:lumMod val="75000"/>
                    <a:lumOff val="25000"/>
                  </a:schemeClr>
                </a:solidFill>
                <a:latin typeface="Segoe UI Light" pitchFamily="34" charset="0"/>
                <a:cs typeface="Segoe UI Light" pitchFamily="34" charset="0"/>
              </a:rPr>
              <a:t>Nguyên âm: </a:t>
            </a:r>
            <a:r>
              <a:rPr lang="en-US" sz="2000" b="1" dirty="0">
                <a:solidFill>
                  <a:schemeClr val="tx1">
                    <a:lumMod val="75000"/>
                    <a:lumOff val="25000"/>
                  </a:schemeClr>
                </a:solidFill>
                <a:latin typeface="Segoe UI Light" pitchFamily="34" charset="0"/>
                <a:cs typeface="Segoe UI Light" pitchFamily="34" charset="0"/>
              </a:rPr>
              <a:t>A E Ê I O Ô Ơ U </a:t>
            </a:r>
            <a:r>
              <a:rPr lang="en-US" sz="2000" b="1" dirty="0" smtClean="0">
                <a:solidFill>
                  <a:schemeClr val="tx1">
                    <a:lumMod val="75000"/>
                    <a:lumOff val="25000"/>
                  </a:schemeClr>
                </a:solidFill>
                <a:latin typeface="Segoe UI Light" pitchFamily="34" charset="0"/>
                <a:cs typeface="Segoe UI Light" pitchFamily="34" charset="0"/>
              </a:rPr>
              <a:t>Ư</a:t>
            </a:r>
            <a:endParaRPr lang="en-US" sz="20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273742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707886"/>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đơn: </a:t>
            </a:r>
            <a:r>
              <a:rPr lang="en-US" sz="2000" dirty="0">
                <a:solidFill>
                  <a:schemeClr val="tx1">
                    <a:lumMod val="75000"/>
                    <a:lumOff val="25000"/>
                  </a:schemeClr>
                </a:solidFill>
                <a:latin typeface="TNKeyUni-Souvenir" panose="02020500000000000000" pitchFamily="18" charset="0"/>
                <a:ea typeface="TNKeyUni-Souvenir" panose="02020500000000000000" pitchFamily="18" charset="0"/>
                <a:cs typeface="TNKeyUni-Souvenir" panose="02020500000000000000" pitchFamily="18" charset="0"/>
              </a:rPr>
              <a:t>B { C D Đ G H J K L M N N| P R S T W </a:t>
            </a:r>
            <a:r>
              <a:rPr lang="en-US" sz="2000" dirty="0" smtClean="0">
                <a:solidFill>
                  <a:schemeClr val="tx1">
                    <a:lumMod val="75000"/>
                    <a:lumOff val="25000"/>
                  </a:schemeClr>
                </a:solidFill>
                <a:latin typeface="TNKeyUni-Souvenir" panose="02020500000000000000" pitchFamily="18" charset="0"/>
                <a:ea typeface="TNKeyUni-Souvenir" panose="02020500000000000000" pitchFamily="18" charset="0"/>
                <a:cs typeface="TNKeyUni-Souvenir" panose="02020500000000000000" pitchFamily="18" charset="0"/>
              </a:rPr>
              <a:t>Y</a:t>
            </a:r>
            <a:endParaRPr lang="en-US" sz="2000" dirty="0">
              <a:solidFill>
                <a:schemeClr val="tx1">
                  <a:lumMod val="75000"/>
                  <a:lumOff val="25000"/>
                </a:schemeClr>
              </a:solidFill>
              <a:latin typeface="Segoe UI Light" pitchFamily="34" charset="0"/>
              <a:cs typeface="Segoe UI Light" pitchFamily="34" charset="0"/>
            </a:endParaRPr>
          </a:p>
        </p:txBody>
      </p:sp>
      <p:pic>
        <p:nvPicPr>
          <p:cNvPr id="5" name="Picture 4"/>
          <p:cNvPicPr>
            <a:picLocks noChangeAspect="1"/>
          </p:cNvPicPr>
          <p:nvPr/>
        </p:nvPicPr>
        <p:blipFill>
          <a:blip r:embed="rId9"/>
          <a:stretch>
            <a:fillRect/>
          </a:stretch>
        </p:blipFill>
        <p:spPr>
          <a:xfrm>
            <a:off x="3047999" y="2434697"/>
            <a:ext cx="5791201" cy="2626995"/>
          </a:xfrm>
          <a:prstGeom prst="rect">
            <a:avLst/>
          </a:prstGeom>
        </p:spPr>
      </p:pic>
    </p:spTree>
    <p:extLst>
      <p:ext uri="{BB962C8B-B14F-4D97-AF65-F5344CB8AC3E}">
        <p14:creationId xmlns:p14="http://schemas.microsoft.com/office/powerpoint/2010/main" val="1932212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1</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Nội dung</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598515"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Nội dung</a:t>
            </a:r>
            <a:endParaRPr lang="en-US" sz="2800" dirty="0">
              <a:solidFill>
                <a:srgbClr val="00B404"/>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
        <p:nvSpPr>
          <p:cNvPr id="26" name="Rectangle 25"/>
          <p:cNvSpPr/>
          <p:nvPr/>
        </p:nvSpPr>
        <p:spPr>
          <a:xfrm>
            <a:off x="3048000" y="1060733"/>
            <a:ext cx="5791200" cy="6553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500" dirty="0" smtClean="0">
                <a:latin typeface="Segoe UI Light" pitchFamily="34" charset="0"/>
                <a:cs typeface="Segoe UI Light" pitchFamily="34" charset="0"/>
              </a:rPr>
              <a:t>Tìm hiểu đặc trưng ngôn ngữ tiếng K’Ho</a:t>
            </a:r>
            <a:endParaRPr lang="en-US" sz="2500" b="1" dirty="0">
              <a:latin typeface="Segoe UI Light" pitchFamily="34" charset="0"/>
              <a:cs typeface="Segoe UI Light" pitchFamily="34" charset="0"/>
            </a:endParaRPr>
          </a:p>
        </p:txBody>
      </p:sp>
      <p:sp>
        <p:nvSpPr>
          <p:cNvPr id="21" name="TextBox 20"/>
          <p:cNvSpPr txBox="1"/>
          <p:nvPr/>
        </p:nvSpPr>
        <p:spPr>
          <a:xfrm>
            <a:off x="3048000" y="1767840"/>
            <a:ext cx="5791200" cy="400110"/>
          </a:xfrm>
          <a:prstGeom prst="rect">
            <a:avLst/>
          </a:prstGeom>
          <a:noFill/>
        </p:spPr>
        <p:txBody>
          <a:bodyPr wrap="square" rtlCol="0">
            <a:spAutoFit/>
          </a:bodyPr>
          <a:lstStyle/>
          <a:p>
            <a:pPr marL="342900" indent="-342900">
              <a:buClr>
                <a:srgbClr val="00B404"/>
              </a:buClr>
              <a:buFont typeface="Wingdings" panose="05000000000000000000" pitchFamily="2" charset="2"/>
              <a:buChar char="§"/>
            </a:pPr>
            <a:r>
              <a:rPr lang="en-US" sz="2000" dirty="0" smtClean="0">
                <a:solidFill>
                  <a:schemeClr val="tx1">
                    <a:lumMod val="75000"/>
                    <a:lumOff val="25000"/>
                  </a:schemeClr>
                </a:solidFill>
                <a:latin typeface="Segoe UI Light" pitchFamily="34" charset="0"/>
                <a:cs typeface="Segoe UI Light" pitchFamily="34" charset="0"/>
              </a:rPr>
              <a:t>Phụ </a:t>
            </a:r>
            <a:r>
              <a:rPr lang="en-US" sz="2000" dirty="0">
                <a:solidFill>
                  <a:schemeClr val="tx1">
                    <a:lumMod val="75000"/>
                    <a:lumOff val="25000"/>
                  </a:schemeClr>
                </a:solidFill>
                <a:latin typeface="Segoe UI Light" pitchFamily="34" charset="0"/>
                <a:cs typeface="Segoe UI Light" pitchFamily="34" charset="0"/>
              </a:rPr>
              <a:t>âm </a:t>
            </a:r>
            <a:r>
              <a:rPr lang="en-US" sz="2000" dirty="0" smtClean="0">
                <a:solidFill>
                  <a:schemeClr val="tx1">
                    <a:lumMod val="75000"/>
                    <a:lumOff val="25000"/>
                  </a:schemeClr>
                </a:solidFill>
                <a:latin typeface="Segoe UI Light" pitchFamily="34" charset="0"/>
                <a:cs typeface="Segoe UI Light" pitchFamily="34" charset="0"/>
              </a:rPr>
              <a:t>đôi</a:t>
            </a:r>
            <a:endParaRPr lang="en-US" sz="2000" dirty="0">
              <a:solidFill>
                <a:schemeClr val="tx1">
                  <a:lumMod val="75000"/>
                  <a:lumOff val="25000"/>
                </a:schemeClr>
              </a:solidFill>
              <a:latin typeface="Segoe UI Light" pitchFamily="34" charset="0"/>
              <a:cs typeface="Segoe UI Light" pitchFamily="34" charset="0"/>
            </a:endParaRPr>
          </a:p>
        </p:txBody>
      </p:sp>
      <p:pic>
        <p:nvPicPr>
          <p:cNvPr id="6" name="Picture 5"/>
          <p:cNvPicPr>
            <a:picLocks noChangeAspect="1"/>
          </p:cNvPicPr>
          <p:nvPr/>
        </p:nvPicPr>
        <p:blipFill>
          <a:blip r:embed="rId9"/>
          <a:stretch>
            <a:fillRect/>
          </a:stretch>
        </p:blipFill>
        <p:spPr>
          <a:xfrm>
            <a:off x="3048000" y="2167950"/>
            <a:ext cx="5791200" cy="4038600"/>
          </a:xfrm>
          <a:prstGeom prst="rect">
            <a:avLst/>
          </a:prstGeom>
        </p:spPr>
      </p:pic>
    </p:spTree>
    <p:extLst>
      <p:ext uri="{BB962C8B-B14F-4D97-AF65-F5344CB8AC3E}">
        <p14:creationId xmlns:p14="http://schemas.microsoft.com/office/powerpoint/2010/main" val="25816160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1649</Words>
  <Application>Microsoft Office PowerPoint</Application>
  <PresentationFormat>On-screen Show (4:3)</PresentationFormat>
  <Paragraphs>425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Segoe UI Light</vt:lpstr>
      <vt:lpstr>Segoe UI Semilight</vt:lpstr>
      <vt:lpstr>TNKeyUni-Souvenir</vt:lpstr>
      <vt:lpstr>Wingdings</vt:lpstr>
      <vt:lpstr>Office Theme</vt:lpstr>
      <vt:lpstr>BÁO CÁO ĐỒ ÁN CHUYÊN NGÀNH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216</cp:revision>
  <dcterms:created xsi:type="dcterms:W3CDTF">2013-02-01T10:00:41Z</dcterms:created>
  <dcterms:modified xsi:type="dcterms:W3CDTF">2017-10-06T04:30:30Z</dcterms:modified>
</cp:coreProperties>
</file>