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90" r:id="rId3"/>
    <p:sldId id="291" r:id="rId4"/>
    <p:sldId id="335" r:id="rId5"/>
    <p:sldId id="334" r:id="rId6"/>
    <p:sldId id="341" r:id="rId7"/>
    <p:sldId id="327" r:id="rId8"/>
    <p:sldId id="336" r:id="rId9"/>
    <p:sldId id="354" r:id="rId10"/>
    <p:sldId id="346" r:id="rId11"/>
    <p:sldId id="347" r:id="rId12"/>
    <p:sldId id="348" r:id="rId13"/>
    <p:sldId id="332" r:id="rId14"/>
    <p:sldId id="349" r:id="rId15"/>
    <p:sldId id="355" r:id="rId16"/>
    <p:sldId id="356" r:id="rId17"/>
    <p:sldId id="357" r:id="rId18"/>
    <p:sldId id="358" r:id="rId19"/>
    <p:sldId id="359" r:id="rId20"/>
    <p:sldId id="360" r:id="rId21"/>
    <p:sldId id="361" r:id="rId22"/>
    <p:sldId id="343" r:id="rId23"/>
    <p:sldId id="309" r:id="rId24"/>
    <p:sldId id="310" r:id="rId25"/>
    <p:sldId id="323" r:id="rId26"/>
    <p:sldId id="311" r:id="rId27"/>
    <p:sldId id="316" r:id="rId28"/>
    <p:sldId id="312" r:id="rId29"/>
    <p:sldId id="352" r:id="rId30"/>
    <p:sldId id="350"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p:cViewPr varScale="1">
        <p:scale>
          <a:sx n="71" d="100"/>
          <a:sy n="71" d="100"/>
        </p:scale>
        <p:origin x="116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229600"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Times New Roman" panose="02020603050405020304" pitchFamily="18" charset="0"/>
                <a:cs typeface="Times New Roman" panose="02020603050405020304" pitchFamily="18" charset="0"/>
              </a:rPr>
              <a:t>Xây Dựng Ứng Dụng Học Tiếng K’Ho</a:t>
            </a: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 xmlns:a16="http://schemas.microsoft.com/office/drawing/2014/main"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304800" y="1143000"/>
            <a:ext cx="86868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smtClean="0">
                <a:solidFill>
                  <a:schemeClr val="tx1"/>
                </a:solidFill>
                <a:latin typeface="Arial" panose="020B0604020202020204" pitchFamily="34" charset="0"/>
                <a:cs typeface="Arial" panose="020B0604020202020204" pitchFamily="34" charset="0"/>
              </a:rPr>
              <a:t>TayNguyenKey</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a:t>
            </a:r>
            <a:r>
              <a:rPr lang="en-US" sz="2400" b="1" dirty="0" smtClean="0">
                <a:solidFill>
                  <a:schemeClr val="tx1"/>
                </a:solidFill>
                <a:latin typeface="Arial" panose="020B0604020202020204" pitchFamily="34" charset="0"/>
                <a:cs typeface="Arial" panose="020B0604020202020204" pitchFamily="34" charset="0"/>
              </a:rPr>
              <a:t>14</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a:t>
            </a:r>
            <a:r>
              <a:rPr lang="en-US" sz="2400" b="1" dirty="0" smtClean="0">
                <a:solidFill>
                  <a:schemeClr val="tx1"/>
                </a:solidFill>
                <a:latin typeface="Arial" panose="020B0604020202020204" pitchFamily="34" charset="0"/>
                <a:cs typeface="Arial" panose="020B0604020202020204" pitchFamily="34" charset="0"/>
              </a:rPr>
              <a:t>Express</a:t>
            </a:r>
            <a:endParaRPr lang="en-US" sz="2400" b="1"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a:t>
            </a:r>
            <a:r>
              <a:rPr lang="en-US" sz="2400" b="1" dirty="0" smtClean="0">
                <a:solidFill>
                  <a:schemeClr val="tx1"/>
                </a:solidFill>
                <a:latin typeface="Arial" panose="020B0604020202020204" pitchFamily="34" charset="0"/>
                <a:cs typeface="Arial" panose="020B0604020202020204" pitchFamily="34" charset="0"/>
              </a:rPr>
              <a:t>2013</a:t>
            </a:r>
          </a:p>
          <a:p>
            <a:pPr marL="900113" indent="-457200" algn="just">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Chương trình đóng gói phần mềm: </a:t>
            </a:r>
            <a:r>
              <a:rPr lang="en-US" sz="2400" b="1" dirty="0" smtClean="0">
                <a:solidFill>
                  <a:schemeClr val="tx1"/>
                </a:solidFill>
                <a:latin typeface="Arial" panose="020B0604020202020204" pitchFamily="34" charset="0"/>
                <a:cs typeface="Arial" panose="020B0604020202020204" pitchFamily="34" charset="0"/>
              </a:rPr>
              <a:t>Advanced Installer</a:t>
            </a:r>
            <a:endParaRPr lang="en-US" sz="2400" b="1"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dựng “Ứng dụng học tiếng K’Ho”, với các bước cụ thể:</a:t>
            </a:r>
          </a:p>
          <a:p>
            <a:pPr marL="800100" lvl="1"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cơ sở dữ liệu của ứng dụng</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Nội dung các bài học</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chính</a:t>
            </a:r>
          </a:p>
          <a:p>
            <a:pPr lvl="1" algn="l"/>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609600" y="1732406"/>
            <a:ext cx="8077199" cy="4495799"/>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432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9600" y="1757082"/>
            <a:ext cx="8232914" cy="45720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89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bài học</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97395" y="1853639"/>
            <a:ext cx="7901609" cy="4114800"/>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ngữ pháp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85800" y="1867086"/>
            <a:ext cx="7924800" cy="42672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752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ngữ pháp</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08991" y="2187575"/>
            <a:ext cx="7878418" cy="3886200"/>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89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381000" y="3476240"/>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97395" y="1667745"/>
            <a:ext cx="7901609" cy="1808495"/>
          </a:xfrm>
          <a:prstGeom prst="rect">
            <a:avLst/>
          </a:prstGeom>
        </p:spPr>
      </p:pic>
      <p:sp>
        <p:nvSpPr>
          <p:cNvPr id="15" name="Subtitle 7"/>
          <p:cNvSpPr txBox="1">
            <a:spLocks/>
          </p:cNvSpPr>
          <p:nvPr/>
        </p:nvSpPr>
        <p:spPr>
          <a:xfrm>
            <a:off x="381000" y="12994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câu hỏi</a:t>
            </a: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697395" y="3983126"/>
            <a:ext cx="7874715" cy="2176358"/>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188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61560" y="1867086"/>
            <a:ext cx="8020879" cy="28956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2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24600"/>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 xmlns:a16="http://schemas.microsoft.com/office/drawing/2014/main"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7" name="Picture 6"/>
          <p:cNvPicPr/>
          <p:nvPr/>
        </p:nvPicPr>
        <p:blipFill>
          <a:blip r:embed="rId2"/>
          <a:stretch>
            <a:fillRect/>
          </a:stretch>
        </p:blipFill>
        <p:spPr>
          <a:xfrm>
            <a:off x="606286" y="914400"/>
            <a:ext cx="8080514" cy="5441950"/>
          </a:xfrm>
          <a:prstGeom prst="rect">
            <a:avLst/>
          </a:prstGeom>
        </p:spPr>
      </p:pic>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4800" y="1066800"/>
            <a:ext cx="8458200" cy="4661365"/>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28</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29</a:t>
            </a:fld>
            <a:endParaRPr lang="en-US"/>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03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884238"/>
            <a:ext cx="8763000" cy="4754562"/>
          </a:xfrm>
        </p:spPr>
        <p:txBody>
          <a:bodyPr>
            <a:noAutofit/>
          </a:bodyPr>
          <a:lstStyle/>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Kết </a:t>
            </a:r>
            <a:r>
              <a:rPr lang="en-US" sz="2000" dirty="0">
                <a:solidFill>
                  <a:schemeClr val="tx1"/>
                </a:solidFill>
                <a:latin typeface="Arial" panose="020B0604020202020204" pitchFamily="34" charset="0"/>
                <a:cs typeface="Arial" panose="020B0604020202020204" pitchFamily="34" charset="0"/>
              </a:rPr>
              <a:t>quả </a:t>
            </a:r>
            <a:r>
              <a:rPr lang="en-US" sz="2000" dirty="0" smtClean="0">
                <a:solidFill>
                  <a:schemeClr val="tx1"/>
                </a:solidFill>
                <a:latin typeface="Arial" panose="020B0604020202020204" pitchFamily="34" charset="0"/>
                <a:cs typeface="Arial" panose="020B0604020202020204" pitchFamily="34" charset="0"/>
              </a:rPr>
              <a:t>đã đạt như </a:t>
            </a:r>
            <a:r>
              <a:rPr lang="en-US" sz="2000" dirty="0">
                <a:solidFill>
                  <a:schemeClr val="tx1"/>
                </a:solidFill>
                <a:latin typeface="Arial" panose="020B0604020202020204" pitchFamily="34" charset="0"/>
                <a:cs typeface="Arial" panose="020B0604020202020204" pitchFamily="34" charset="0"/>
              </a:rPr>
              <a:t>sau: Củng cố lại kiến thức đã được học, tìm hiểu một số công nghệ mới, xây dựng được ứng dụng</a:t>
            </a:r>
            <a:r>
              <a:rPr lang="en-US" sz="2000" dirty="0" smtClean="0">
                <a:solidFill>
                  <a:schemeClr val="tx1"/>
                </a:solidFill>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Ứng dụng </a:t>
            </a:r>
            <a:r>
              <a:rPr lang="en-US" sz="2000" dirty="0">
                <a:solidFill>
                  <a:schemeClr val="tx1"/>
                </a:solidFill>
                <a:latin typeface="Arial" panose="020B0604020202020204" pitchFamily="34" charset="0"/>
                <a:cs typeface="Arial" panose="020B0604020202020204" pitchFamily="34" charset="0"/>
              </a:rPr>
              <a:t>học </a:t>
            </a:r>
            <a:r>
              <a:rPr lang="en-US" sz="2000" dirty="0" smtClean="0">
                <a:solidFill>
                  <a:schemeClr val="tx1"/>
                </a:solidFill>
                <a:latin typeface="Arial" panose="020B0604020202020204" pitchFamily="34" charset="0"/>
                <a:cs typeface="Arial" panose="020B0604020202020204" pitchFamily="34" charset="0"/>
              </a:rPr>
              <a:t>K’Ho đã được xây dựng thành công, có </a:t>
            </a:r>
            <a:r>
              <a:rPr lang="en-US" sz="2000" dirty="0">
                <a:solidFill>
                  <a:schemeClr val="tx1"/>
                </a:solidFill>
                <a:latin typeface="Arial" panose="020B0604020202020204" pitchFamily="34" charset="0"/>
                <a:cs typeface="Arial" panose="020B0604020202020204" pitchFamily="34" charset="0"/>
              </a:rPr>
              <a:t>các chức năng cơ bản của ứng dụng học ngôn ngữ.</a:t>
            </a:r>
            <a:endParaRPr lang="en-US" sz="2000" dirty="0" smtClean="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Hy vọng ứng </a:t>
            </a:r>
            <a:r>
              <a:rPr lang="en-US" sz="2000" dirty="0">
                <a:solidFill>
                  <a:schemeClr val="tx1"/>
                </a:solidFill>
                <a:latin typeface="Arial" panose="020B0604020202020204" pitchFamily="34" charset="0"/>
                <a:cs typeface="Arial" panose="020B0604020202020204" pitchFamily="34" charset="0"/>
              </a:rPr>
              <a:t>dụng học K’Ho </a:t>
            </a:r>
            <a:r>
              <a:rPr lang="en-US" sz="2000" dirty="0" smtClean="0">
                <a:solidFill>
                  <a:schemeClr val="tx1"/>
                </a:solidFill>
                <a:latin typeface="Arial" panose="020B0604020202020204" pitchFamily="34" charset="0"/>
                <a:cs typeface="Arial" panose="020B0604020202020204" pitchFamily="34" charset="0"/>
              </a:rPr>
              <a:t>sẽ là </a:t>
            </a:r>
            <a:r>
              <a:rPr lang="en-US" sz="2000" dirty="0">
                <a:solidFill>
                  <a:schemeClr val="tx1"/>
                </a:solidFill>
                <a:latin typeface="Arial" panose="020B0604020202020204" pitchFamily="34" charset="0"/>
                <a:cs typeface="Arial" panose="020B0604020202020204" pitchFamily="34" charset="0"/>
              </a:rPr>
              <a:t>ứng dụng hữu ích phục vụ cho việc phục vụ cho việc dạy, học tập và tìm hiểu về dân tộc K’Ho. </a:t>
            </a:r>
            <a:endParaRPr lang="en-US" sz="20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000" dirty="0" smtClean="0">
                <a:solidFill>
                  <a:schemeClr val="tx1"/>
                </a:solidFill>
                <a:latin typeface="Arial" panose="020B0604020202020204" pitchFamily="34" charset="0"/>
                <a:cs typeface="Arial" panose="020B0604020202020204" pitchFamily="34" charset="0"/>
              </a:rPr>
              <a:t>Hướng phát triển:</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smtClean="0">
                <a:solidFill>
                  <a:schemeClr val="tx1"/>
                </a:solidFill>
                <a:latin typeface="Arial" panose="020B0604020202020204" pitchFamily="34" charset="0"/>
                <a:cs typeface="Arial" panose="020B0604020202020204" pitchFamily="34" charset="0"/>
              </a:rPr>
              <a:t>Ứng </a:t>
            </a:r>
            <a:r>
              <a:rPr lang="en-US" sz="2000" dirty="0">
                <a:solidFill>
                  <a:schemeClr val="tx1"/>
                </a:solidFill>
                <a:latin typeface="Arial" panose="020B0604020202020204" pitchFamily="34" charset="0"/>
                <a:cs typeface="Arial" panose="020B0604020202020204" pitchFamily="34" charset="0"/>
              </a:rPr>
              <a:t>dụng </a:t>
            </a:r>
            <a:r>
              <a:rPr lang="en-US" sz="2000" dirty="0" smtClean="0">
                <a:solidFill>
                  <a:schemeClr val="tx1"/>
                </a:solidFill>
                <a:latin typeface="Arial" panose="020B0604020202020204" pitchFamily="34" charset="0"/>
                <a:cs typeface="Arial" panose="020B0604020202020204" pitchFamily="34" charset="0"/>
              </a:rPr>
              <a:t>cần </a:t>
            </a:r>
            <a:r>
              <a:rPr lang="en-US" sz="2000" dirty="0">
                <a:solidFill>
                  <a:schemeClr val="tx1"/>
                </a:solidFill>
                <a:latin typeface="Arial" panose="020B0604020202020204" pitchFamily="34" charset="0"/>
                <a:cs typeface="Arial" panose="020B0604020202020204" pitchFamily="34" charset="0"/>
              </a:rPr>
              <a:t>hoàn thiện một số nội dung:</a:t>
            </a:r>
          </a:p>
          <a:p>
            <a:pPr marL="800100" lvl="1" indent="-342900" algn="just">
              <a:buFont typeface="Wingdings" panose="05000000000000000000" pitchFamily="2" charset="2"/>
              <a:buChar char="v"/>
            </a:pPr>
            <a:r>
              <a:rPr lang="en-US" sz="2000" dirty="0">
                <a:solidFill>
                  <a:schemeClr val="tx1"/>
                </a:solidFill>
                <a:latin typeface="Arial" panose="020B0604020202020204" pitchFamily="34" charset="0"/>
                <a:cs typeface="Arial" panose="020B0604020202020204" pitchFamily="34" charset="0"/>
              </a:rPr>
              <a:t>Tối ưu các chức năng của ứng dụng.</a:t>
            </a:r>
          </a:p>
          <a:p>
            <a:pPr marL="800100" lvl="1" indent="-342900" algn="just">
              <a:buFont typeface="Wingdings" panose="05000000000000000000" pitchFamily="2" charset="2"/>
              <a:buChar char="v"/>
            </a:pPr>
            <a:r>
              <a:rPr lang="en-US" sz="20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just">
              <a:buFont typeface="Wingdings" panose="05000000000000000000" pitchFamily="2" charset="2"/>
              <a:buChar char="v"/>
            </a:pPr>
            <a:r>
              <a:rPr lang="en-US" sz="2000" dirty="0">
                <a:solidFill>
                  <a:schemeClr val="tx1"/>
                </a:solidFill>
                <a:latin typeface="Arial" panose="020B0604020202020204" pitchFamily="34" charset="0"/>
                <a:cs typeface="Arial" panose="020B0604020202020204" pitchFamily="34" charset="0"/>
              </a:rPr>
              <a:t>Tra cứu đoạn văn bản, từ đồng nghĩa, từ trái nghĩa.</a:t>
            </a:r>
          </a:p>
          <a:p>
            <a:pPr marL="342900" indent="-342900" algn="jus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Do việc ứng dụng khoa học công nghệ vào nghiên cứu ngôn ngữ của đồng bào thiểu số </a:t>
            </a:r>
            <a:r>
              <a:rPr lang="en-US" sz="2000" dirty="0" smtClean="0">
                <a:solidFill>
                  <a:schemeClr val="tx1"/>
                </a:solidFill>
                <a:latin typeface="Arial" panose="020B0604020202020204" pitchFamily="34" charset="0"/>
                <a:cs typeface="Arial" panose="020B0604020202020204" pitchFamily="34" charset="0"/>
              </a:rPr>
              <a:t>chưa </a:t>
            </a:r>
            <a:r>
              <a:rPr lang="en-US" sz="2000" dirty="0">
                <a:solidFill>
                  <a:schemeClr val="tx1"/>
                </a:solidFill>
                <a:latin typeface="Arial" panose="020B0604020202020204" pitchFamily="34" charset="0"/>
                <a:cs typeface="Arial" panose="020B0604020202020204" pitchFamily="34" charset="0"/>
              </a:rPr>
              <a:t>được phổ biến, nên hướng phát triển của đề tài còn rộng như: </a:t>
            </a:r>
            <a:r>
              <a:rPr lang="en-US" sz="2000" dirty="0" smtClean="0">
                <a:solidFill>
                  <a:schemeClr val="tx1"/>
                </a:solidFill>
                <a:latin typeface="Arial" panose="020B0604020202020204" pitchFamily="34" charset="0"/>
                <a:cs typeface="Arial" panose="020B0604020202020204" pitchFamily="34" charset="0"/>
              </a:rPr>
              <a:t>dịch </a:t>
            </a:r>
            <a:r>
              <a:rPr lang="en-US" sz="2000" dirty="0">
                <a:solidFill>
                  <a:schemeClr val="tx1"/>
                </a:solidFill>
                <a:latin typeface="Arial" panose="020B0604020202020204" pitchFamily="34" charset="0"/>
                <a:cs typeface="Arial" panose="020B0604020202020204" pitchFamily="34" charset="0"/>
              </a:rPr>
              <a:t>tự động giữa tiếng </a:t>
            </a:r>
            <a:r>
              <a:rPr lang="en-US" sz="2000" dirty="0" smtClean="0">
                <a:solidFill>
                  <a:schemeClr val="tx1"/>
                </a:solidFill>
                <a:latin typeface="Arial" panose="020B0604020202020204" pitchFamily="34" charset="0"/>
                <a:cs typeface="Arial" panose="020B0604020202020204" pitchFamily="34" charset="0"/>
              </a:rPr>
              <a:t>K’Ho-Việt, </a:t>
            </a:r>
            <a:r>
              <a:rPr lang="en-US" sz="2000" dirty="0">
                <a:solidFill>
                  <a:schemeClr val="tx1"/>
                </a:solidFill>
                <a:latin typeface="Arial" panose="020B0604020202020204" pitchFamily="34" charset="0"/>
                <a:cs typeface="Arial" panose="020B0604020202020204" pitchFamily="34" charset="0"/>
              </a:rPr>
              <a:t>nhận dạng và tổng hợp tiếng K’Ho</a:t>
            </a:r>
            <a:r>
              <a:rPr lang="en-US" sz="2000" dirty="0" smtClean="0">
                <a:solidFill>
                  <a:schemeClr val="tx1"/>
                </a:solidFill>
                <a:latin typeface="Arial" panose="020B0604020202020204" pitchFamily="34" charset="0"/>
                <a:cs typeface="Arial" panose="020B0604020202020204" pitchFamily="34" charset="0"/>
              </a:rPr>
              <a:t>,…</a:t>
            </a: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31</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cụ thể:</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về mặt ngôn ngữ của tiếng K'Ho, tài liệu dạy tiếng K’Ho.</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87134473"/>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n-ea"/>
                          <a:cs typeface="Arial" panose="020B0604020202020204" pitchFamily="34" charset="0"/>
                        </a:rPr>
                        <a:t>Tiến</a:t>
                      </a:r>
                      <a:r>
                        <a:rPr lang="en-US" sz="1200" baseline="0" dirty="0" smtClean="0">
                          <a:solidFill>
                            <a:schemeClr val="tx1"/>
                          </a:solidFill>
                          <a:effectLst/>
                          <a:latin typeface="Arial" panose="020B0604020202020204" pitchFamily="34" charset="0"/>
                          <a:ea typeface="+mn-ea"/>
                          <a:cs typeface="Arial" panose="020B0604020202020204" pitchFamily="34" charset="0"/>
                        </a:rPr>
                        <a:t> độ</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 xmlns:a16="http://schemas.microsoft.com/office/drawing/2014/main"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spcBef>
                <a:spcPts val="600"/>
              </a:spcBef>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6200" y="990600"/>
            <a:ext cx="8991600" cy="5105400"/>
          </a:xfrm>
        </p:spPr>
        <p:txBody>
          <a:bodyPr>
            <a:noAutofit/>
          </a:bodyPr>
          <a:lstStyle/>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Study Pro 2012</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Thuận tiện, dễ sử dụng</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 không hỗ trợ dạng học theo bài</a:t>
            </a:r>
          </a:p>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Grammar</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Nhiều chức năng giúp việc học ngữ pháp dễ dàng</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English4u</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Có hỗ trợ smartphone, có âm thanh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dạng học theo bài</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Trang web </a:t>
            </a:r>
            <a:r>
              <a:rPr lang="en-US" sz="2200" dirty="0" smtClean="0">
                <a:solidFill>
                  <a:schemeClr val="tx1"/>
                </a:solidFill>
                <a:latin typeface="Times New Roman" panose="02020603050405020304" pitchFamily="18" charset="0"/>
                <a:cs typeface="Times New Roman" panose="02020603050405020304" pitchFamily="18" charset="0"/>
                <a:hlinkClick r:id="rId2"/>
              </a:rPr>
              <a:t>www.doulingo.com</a:t>
            </a:r>
            <a:endParaRPr lang="en-US" sz="2200" dirty="0" smtClean="0">
              <a:solidFill>
                <a:schemeClr val="tx1"/>
              </a:solidFill>
              <a:latin typeface="Times New Roman" panose="02020603050405020304" pitchFamily="18" charset="0"/>
              <a:cs typeface="Times New Roman" panose="02020603050405020304" pitchFamily="18" charset="0"/>
            </a:endParaRP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Giao diện thân thiện, có hỗ trợ smartphone</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Cần có mạng để học</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Ứng dụng học Từ Vựng Tiếng 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Chia từ vựng thành nhiều nhóm nhỏ.giúp người dùng dễ học</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trên PC</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51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1781</TotalTime>
  <Words>1513</Words>
  <Application>Microsoft Office PowerPoint</Application>
  <PresentationFormat>On-screen Show (4:3)</PresentationFormat>
  <Paragraphs>229</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593</cp:revision>
  <dcterms:created xsi:type="dcterms:W3CDTF">2013-02-01T10:00:41Z</dcterms:created>
  <dcterms:modified xsi:type="dcterms:W3CDTF">2017-12-07T15:31:25Z</dcterms:modified>
</cp:coreProperties>
</file>