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90" r:id="rId3"/>
    <p:sldId id="291" r:id="rId4"/>
    <p:sldId id="335" r:id="rId5"/>
    <p:sldId id="334" r:id="rId6"/>
    <p:sldId id="341" r:id="rId7"/>
    <p:sldId id="327" r:id="rId8"/>
    <p:sldId id="336" r:id="rId9"/>
    <p:sldId id="353" r:id="rId10"/>
    <p:sldId id="346" r:id="rId11"/>
    <p:sldId id="347" r:id="rId12"/>
    <p:sldId id="348" r:id="rId13"/>
    <p:sldId id="332" r:id="rId14"/>
    <p:sldId id="349" r:id="rId15"/>
    <p:sldId id="343" r:id="rId16"/>
    <p:sldId id="309" r:id="rId17"/>
    <p:sldId id="310" r:id="rId18"/>
    <p:sldId id="323" r:id="rId19"/>
    <p:sldId id="311" r:id="rId20"/>
    <p:sldId id="316" r:id="rId21"/>
    <p:sldId id="312" r:id="rId22"/>
    <p:sldId id="350" r:id="rId23"/>
    <p:sldId id="351" r:id="rId24"/>
    <p:sldId id="352" r:id="rId25"/>
    <p:sldId id="32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5" autoAdjust="0"/>
    <p:restoredTop sz="94660"/>
  </p:normalViewPr>
  <p:slideViewPr>
    <p:cSldViewPr>
      <p:cViewPr varScale="1">
        <p:scale>
          <a:sx n="71" d="100"/>
          <a:sy n="71" d="100"/>
        </p:scale>
        <p:origin x="116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www.doulingo.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536414"/>
          </a:xfrm>
        </p:spPr>
        <p:txBody>
          <a:bodyPr>
            <a:noAutofit/>
          </a:bodyPr>
          <a:lstStyle/>
          <a:p>
            <a:pPr algn="ctr"/>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a:t>
            </a:r>
            <a: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NGÀNH</a:t>
            </a:r>
            <a:endParaRPr lang="en-US" sz="3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endParaRPr>
          </a:p>
        </p:txBody>
      </p:sp>
      <p:sp>
        <p:nvSpPr>
          <p:cNvPr id="9" name="Rectangle 8"/>
          <p:cNvSpPr/>
          <p:nvPr/>
        </p:nvSpPr>
        <p:spPr>
          <a:xfrm>
            <a:off x="457200" y="2254250"/>
            <a:ext cx="8021471"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Segoe UI Light" pitchFamily="34" charset="0"/>
                <a:cs typeface="Segoe UI Light" pitchFamily="34" charset="0"/>
              </a:rPr>
              <a:t>Xây Dựng Ứng Dụng Học </a:t>
            </a:r>
            <a:r>
              <a:rPr lang="en-US" sz="3200" b="1">
                <a:solidFill>
                  <a:srgbClr val="C00000"/>
                </a:solidFill>
                <a:latin typeface="Segoe UI Light" pitchFamily="34" charset="0"/>
                <a:cs typeface="Segoe UI Light" pitchFamily="34" charset="0"/>
              </a:rPr>
              <a:t>Tiếng K’Ho</a:t>
            </a:r>
            <a:endParaRPr lang="en-US" sz="3200" b="1" dirty="0">
              <a:solidFill>
                <a:srgbClr val="C00000"/>
              </a:solidFill>
              <a:latin typeface="Segoe UI Light" pitchFamily="34" charset="0"/>
              <a:cs typeface="Segoe UI Light" pitchFamily="34" charset="0"/>
            </a:endParaRP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vi-VN" sz="1400"/>
              <a:t>13/10/2017</a:t>
            </a:r>
            <a:endParaRPr lang="en-US" sz="1400" dirty="0"/>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a16="http://schemas.microsoft.com/office/drawing/2014/main" xmlns=""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6" name="Title 1"/>
          <p:cNvSpPr txBox="1">
            <a:spLocks/>
          </p:cNvSpPr>
          <p:nvPr/>
        </p:nvSpPr>
        <p:spPr>
          <a:xfrm>
            <a:off x="457200" y="1143000"/>
            <a:ext cx="8534400" cy="5334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Đề </a:t>
            </a:r>
            <a:r>
              <a:rPr lang="en-US" sz="2400" dirty="0" smtClean="0">
                <a:solidFill>
                  <a:schemeClr val="tx1"/>
                </a:solidFill>
                <a:latin typeface="Arial" panose="020B0604020202020204" pitchFamily="34" charset="0"/>
                <a:cs typeface="Arial" panose="020B0604020202020204" pitchFamily="34" charset="0"/>
              </a:rPr>
              <a:t>xuất phương </a:t>
            </a:r>
            <a:r>
              <a:rPr lang="en-US" sz="2400" dirty="0" smtClean="0">
                <a:solidFill>
                  <a:schemeClr val="tx1"/>
                </a:solidFill>
                <a:latin typeface="Arial" panose="020B0604020202020204" pitchFamily="34" charset="0"/>
                <a:cs typeface="Arial" panose="020B0604020202020204" pitchFamily="34" charset="0"/>
              </a:rPr>
              <a:t>án</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pPr marL="914400"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Giao diện của chương trình học tiếng dân tộc K’Ho sẽ dựa vào sách Tài liệu dạy và học tiếng K’Ho của Sở Nội vụ - Sở Giáo dục và Đào tạo tỉnh Lâm Đồng và ứng dụng English Study Pro 2012 để thiết kế</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pPr marL="342900" lvl="0" indent="-342900" algn="just">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Các công cụ xây </a:t>
            </a:r>
            <a:r>
              <a:rPr lang="en-US" sz="2400" dirty="0" smtClean="0">
                <a:solidFill>
                  <a:schemeClr val="tx1"/>
                </a:solidFill>
                <a:latin typeface="Arial" panose="020B0604020202020204" pitchFamily="34" charset="0"/>
                <a:cs typeface="Arial" panose="020B0604020202020204" pitchFamily="34" charset="0"/>
              </a:rPr>
              <a:t>dựng:</a:t>
            </a:r>
            <a:endParaRPr lang="en-US" sz="2400" dirty="0">
              <a:solidFill>
                <a:schemeClr val="tx1"/>
              </a:solidFill>
              <a:latin typeface="Arial" panose="020B0604020202020204" pitchFamily="34" charset="0"/>
              <a:cs typeface="Arial" panose="020B0604020202020204" pitchFamily="34" charset="0"/>
            </a:endParaRP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Chương trình hỗ trợ gõ chữ các dân tộc thiểu số Tây Nguyên: </a:t>
            </a:r>
            <a:r>
              <a:rPr lang="en-US" sz="2400" b="1" dirty="0">
                <a:solidFill>
                  <a:schemeClr val="tx1"/>
                </a:solidFill>
                <a:latin typeface="Arial" panose="020B0604020202020204" pitchFamily="34" charset="0"/>
                <a:cs typeface="Arial" panose="020B0604020202020204" pitchFamily="34" charset="0"/>
              </a:rPr>
              <a:t>TayNguyenKey</a:t>
            </a:r>
            <a:r>
              <a:rPr lang="en-US" sz="2400" dirty="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Công cụ xây dựng giao diện: </a:t>
            </a:r>
            <a:r>
              <a:rPr lang="en-US" sz="2400" b="1" dirty="0">
                <a:solidFill>
                  <a:schemeClr val="tx1"/>
                </a:solidFill>
                <a:latin typeface="Arial" panose="020B0604020202020204" pitchFamily="34" charset="0"/>
                <a:cs typeface="Arial" panose="020B0604020202020204" pitchFamily="34" charset="0"/>
              </a:rPr>
              <a:t>Devexpress 14</a:t>
            </a:r>
            <a:r>
              <a:rPr lang="en-US" sz="2400" dirty="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Quản trị cơ sở dữ liệu: </a:t>
            </a:r>
            <a:r>
              <a:rPr lang="en-US" sz="2400" b="1" dirty="0">
                <a:solidFill>
                  <a:schemeClr val="tx1"/>
                </a:solidFill>
                <a:latin typeface="Arial" panose="020B0604020202020204" pitchFamily="34" charset="0"/>
                <a:cs typeface="Arial" panose="020B0604020202020204" pitchFamily="34" charset="0"/>
              </a:rPr>
              <a:t>SQL Sever 2012 Express.</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Xây dựng trên: </a:t>
            </a:r>
            <a:r>
              <a:rPr lang="en-US" sz="2400" b="1" dirty="0">
                <a:solidFill>
                  <a:schemeClr val="tx1"/>
                </a:solidFill>
                <a:latin typeface="Arial" panose="020B0604020202020204" pitchFamily="34" charset="0"/>
                <a:cs typeface="Arial" panose="020B0604020202020204" pitchFamily="34" charset="0"/>
              </a:rPr>
              <a:t>Visual Studio 2013.</a:t>
            </a:r>
          </a:p>
          <a:p>
            <a:pPr marL="806450" indent="-342900" algn="just">
              <a:buClr>
                <a:srgbClr val="00B404"/>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609600" y="3124200"/>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3.3 Đề xuất phương án và công cụ xây dựng</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1157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7" name="TextBox 6"/>
          <p:cNvSpPr txBox="1"/>
          <p:nvPr/>
        </p:nvSpPr>
        <p:spPr>
          <a:xfrm>
            <a:off x="152400" y="1058386"/>
            <a:ext cx="6629400" cy="5663089"/>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Xây dựng theo mô hình 3 lớp:</a:t>
            </a:r>
          </a:p>
          <a:p>
            <a:pPr marL="625475" indent="-396875" algn="just">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DAO </a:t>
            </a:r>
            <a:r>
              <a:rPr lang="en-US" sz="2200" dirty="0" smtClean="0">
                <a:latin typeface="Arial" panose="020B0604020202020204" pitchFamily="34" charset="0"/>
                <a:cs typeface="Arial" panose="020B0604020202020204" pitchFamily="34" charset="0"/>
              </a:rPr>
              <a:t>Layer (Data Access Object): </a:t>
            </a:r>
            <a:r>
              <a:rPr lang="en-US" sz="2200" dirty="0">
                <a:latin typeface="Arial" panose="020B0604020202020204" pitchFamily="34" charset="0"/>
                <a:cs typeface="Arial" panose="020B0604020202020204" pitchFamily="34" charset="0"/>
              </a:rPr>
              <a:t>Dùng để truy vấn đến lớp DTO Layer.</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DTO </a:t>
            </a:r>
            <a:r>
              <a:rPr lang="en-US" sz="2200" dirty="0" smtClean="0">
                <a:latin typeface="Arial" panose="020B0604020202020204" pitchFamily="34" charset="0"/>
                <a:cs typeface="Arial" panose="020B0604020202020204" pitchFamily="34" charset="0"/>
              </a:rPr>
              <a:t>Layer (DataTable to an Object): </a:t>
            </a:r>
            <a:r>
              <a:rPr lang="en-US" sz="2200" dirty="0">
                <a:latin typeface="Arial" panose="020B0604020202020204" pitchFamily="34" charset="0"/>
                <a:cs typeface="Arial" panose="020B0604020202020204" pitchFamily="34" charset="0"/>
              </a:rPr>
              <a:t>Dùng để định nghĩa các table trong database.</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GUI </a:t>
            </a:r>
            <a:r>
              <a:rPr lang="en-US" sz="2200" dirty="0" smtClean="0">
                <a:latin typeface="Arial" panose="020B0604020202020204" pitchFamily="34" charset="0"/>
                <a:cs typeface="Arial" panose="020B0604020202020204" pitchFamily="34" charset="0"/>
              </a:rPr>
              <a:t>Layer (Graphical User Interface): </a:t>
            </a:r>
            <a:r>
              <a:rPr lang="en-US" sz="2200" dirty="0">
                <a:latin typeface="Arial" panose="020B0604020202020204" pitchFamily="34" charset="0"/>
                <a:cs typeface="Arial" panose="020B0604020202020204" pitchFamily="34" charset="0"/>
              </a:rPr>
              <a:t>Dùng để hiển thị giao diện và các chức năng để người sử dụng thao tác.</a:t>
            </a:r>
          </a:p>
          <a:p>
            <a:pPr marL="360363"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Lớp DTO: Sử dụng Entity Frameword để xây dựng, Entity Framework là một bộ ánh xạ đối tượng – quan hệ cho phép người lập trình .NET  làm việc với dữ liệu quan hệ qua các đối tượng (object), giúp lập trình viên không cần viết mã cho (hầu hết) những gì liên quan đến truy cập dữ liệu.</a:t>
            </a:r>
          </a:p>
          <a:p>
            <a:pPr marL="228600" algn="just"/>
            <a:endParaRPr lang="en-US" sz="2200" dirty="0">
              <a:latin typeface="Arial" panose="020B0604020202020204" pitchFamily="34" charset="0"/>
              <a:cs typeface="Arial" panose="020B0604020202020204" pitchFamily="34" charset="0"/>
            </a:endParaRPr>
          </a:p>
        </p:txBody>
      </p:sp>
      <p:pic>
        <p:nvPicPr>
          <p:cNvPr id="8" name="Picture 7"/>
          <p:cNvPicPr/>
          <p:nvPr/>
        </p:nvPicPr>
        <p:blipFill rotWithShape="1">
          <a:blip r:embed="rId2"/>
          <a:srcRect l="8418" r="10773"/>
          <a:stretch/>
        </p:blipFill>
        <p:spPr>
          <a:xfrm>
            <a:off x="6781800" y="914400"/>
            <a:ext cx="2286000" cy="3555435"/>
          </a:xfrm>
          <a:prstGeom prst="rect">
            <a:avLst/>
          </a:prstGeom>
        </p:spPr>
      </p:pic>
      <p:sp>
        <p:nvSpPr>
          <p:cNvPr id="10"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4926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rmAutofit/>
          </a:bodyPr>
          <a:lstStyle/>
          <a:p>
            <a:r>
              <a:rPr lang="en-US" sz="2400" b="1" dirty="0" smtClean="0">
                <a:solidFill>
                  <a:schemeClr val="tx1"/>
                </a:solidFill>
                <a:latin typeface="Arial" panose="020B0604020202020204" pitchFamily="34" charset="0"/>
                <a:cs typeface="Arial" panose="020B0604020202020204" pitchFamily="34" charset="0"/>
              </a:rPr>
              <a:t>Kỹ </a:t>
            </a:r>
            <a:r>
              <a:rPr lang="en-US" sz="2400" b="1" dirty="0">
                <a:solidFill>
                  <a:schemeClr val="tx1"/>
                </a:solidFill>
                <a:latin typeface="Arial" panose="020B0604020202020204" pitchFamily="34" charset="0"/>
                <a:cs typeface="Arial" panose="020B0604020202020204" pitchFamily="34" charset="0"/>
              </a:rPr>
              <a:t>thuật </a:t>
            </a:r>
            <a:r>
              <a:rPr lang="en-US" sz="2400" b="1" dirty="0" smtClean="0">
                <a:solidFill>
                  <a:schemeClr val="tx1"/>
                </a:solidFill>
                <a:latin typeface="Arial" panose="020B0604020202020204" pitchFamily="34" charset="0"/>
                <a:cs typeface="Arial" panose="020B0604020202020204" pitchFamily="34" charset="0"/>
              </a:rPr>
              <a:t>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400" b="1" dirty="0">
                <a:solidFill>
                  <a:schemeClr val="tx1"/>
                </a:solidFill>
                <a:latin typeface="Arial" panose="020B0604020202020204" pitchFamily="34" charset="0"/>
                <a:cs typeface="Arial" panose="020B0604020202020204" pitchFamily="34" charset="0"/>
              </a:rPr>
              <a:t>Singleton</a:t>
            </a:r>
            <a:r>
              <a:rPr lang="en-US" sz="2400" dirty="0">
                <a:solidFill>
                  <a:schemeClr val="tx1"/>
                </a:solidFill>
                <a:latin typeface="Arial" panose="020B0604020202020204" pitchFamily="34" charset="0"/>
                <a:cs typeface="Arial" panose="020B0604020202020204" pitchFamily="34" charset="0"/>
              </a:rPr>
              <a:t> là một design pattern được sử dụng cũng phổ biến. Nó đưa ra cách thiết kế để đảm bảo rằng chỉ tạo ra không quá một thể hiện của một lớp và thể hiện này có thể được truy cập từ bất cứ đâu.</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pic>
        <p:nvPicPr>
          <p:cNvPr id="10" name="Picture 9" descr="Singleton C#"/>
          <p:cNvPicPr/>
          <p:nvPr/>
        </p:nvPicPr>
        <p:blipFill>
          <a:blip r:embed="rId2">
            <a:extLst>
              <a:ext uri="{28A0092B-C50C-407E-A947-70E740481C1C}">
                <a14:useLocalDpi xmlns:a14="http://schemas.microsoft.com/office/drawing/2010/main" val="0"/>
              </a:ext>
            </a:extLst>
          </a:blip>
          <a:srcRect/>
          <a:stretch>
            <a:fillRect/>
          </a:stretch>
        </p:blipFill>
        <p:spPr bwMode="auto">
          <a:xfrm>
            <a:off x="2690812" y="3681413"/>
            <a:ext cx="3914775" cy="2392362"/>
          </a:xfrm>
          <a:prstGeom prst="rect">
            <a:avLst/>
          </a:prstGeom>
          <a:noFill/>
          <a:ln>
            <a:noFill/>
          </a:ln>
        </p:spPr>
      </p:pic>
      <p:sp>
        <p:nvSpPr>
          <p:cNvPr id="11"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215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r>
              <a:rPr lang="en-US" sz="2400" b="1" dirty="0" smtClean="0">
                <a:solidFill>
                  <a:schemeClr val="tx1"/>
                </a:solidFill>
                <a:latin typeface="Arial" panose="020B0604020202020204" pitchFamily="34" charset="0"/>
                <a:cs typeface="Arial" panose="020B0604020202020204" pitchFamily="34" charset="0"/>
              </a:rPr>
              <a:t>Kỹ thuật 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000" dirty="0">
                <a:solidFill>
                  <a:schemeClr val="tx1"/>
                </a:solidFill>
                <a:latin typeface="Arial" panose="020B0604020202020204" pitchFamily="34" charset="0"/>
                <a:cs typeface="Arial" panose="020B0604020202020204" pitchFamily="34" charset="0"/>
              </a:rPr>
              <a:t>Các thành </a:t>
            </a:r>
            <a:r>
              <a:rPr lang="en-US" sz="2000" dirty="0" smtClean="0">
                <a:solidFill>
                  <a:schemeClr val="tx1"/>
                </a:solidFill>
                <a:latin typeface="Arial" panose="020B0604020202020204" pitchFamily="34" charset="0"/>
                <a:cs typeface="Arial" panose="020B0604020202020204" pitchFamily="34" charset="0"/>
              </a:rPr>
              <a:t>phần </a:t>
            </a:r>
            <a:r>
              <a:rPr lang="en-US" sz="2000" dirty="0">
                <a:solidFill>
                  <a:schemeClr val="tx1"/>
                </a:solidFill>
                <a:latin typeface="Arial" panose="020B0604020202020204" pitchFamily="34" charset="0"/>
                <a:cs typeface="Arial" panose="020B0604020202020204" pitchFamily="34" charset="0"/>
              </a:rPr>
              <a:t>tham gia trong </a:t>
            </a:r>
            <a:r>
              <a:rPr lang="en-US" sz="2000" dirty="0" smtClean="0">
                <a:solidFill>
                  <a:schemeClr val="tx1"/>
                </a:solidFill>
                <a:latin typeface="Arial" panose="020B0604020202020204" pitchFamily="34" charset="0"/>
                <a:cs typeface="Arial" panose="020B0604020202020204" pitchFamily="34" charset="0"/>
              </a:rPr>
              <a:t>Singleton</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đảm bảo chỉ tạo được một thể hiện: Hàm khởi tạo là private hoặc protected để không tạo được thể hiện từ bên ngoài. Biến instance là private và static để đảm bảo chỉ có 1 thể hiện. Thuộc tính Instance cung cấp giao diện để truy xuất đến thể hiện duy nhất.</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nghiệp vụ: chứa các thuộc tính và phương thức nghiệp vụ đặc thù của lớp.</a:t>
            </a:r>
          </a:p>
          <a:p>
            <a:pPr algn="l" fontAlgn="base"/>
            <a:r>
              <a:rPr lang="en-US" sz="2000" b="1" dirty="0">
                <a:solidFill>
                  <a:schemeClr val="tx1"/>
                </a:solidFill>
                <a:latin typeface="Arial" panose="020B0604020202020204" pitchFamily="34" charset="0"/>
                <a:cs typeface="Arial" panose="020B0604020202020204" pitchFamily="34" charset="0"/>
              </a:rPr>
              <a:t>Singleton</a:t>
            </a:r>
            <a:r>
              <a:rPr lang="en-US" sz="2000" dirty="0">
                <a:solidFill>
                  <a:schemeClr val="tx1"/>
                </a:solidFill>
                <a:latin typeface="Arial" panose="020B0604020202020204" pitchFamily="34" charset="0"/>
                <a:cs typeface="Arial" panose="020B0604020202020204" pitchFamily="34" charset="0"/>
              </a:rPr>
              <a:t> sử dụng tính đóng gói, bao bọc </a:t>
            </a:r>
            <a:r>
              <a:rPr lang="en-US" sz="2000" dirty="0" smtClean="0">
                <a:solidFill>
                  <a:schemeClr val="tx1"/>
                </a:solidFill>
                <a:latin typeface="Arial" panose="020B0604020202020204" pitchFamily="34" charset="0"/>
                <a:cs typeface="Arial" panose="020B0604020202020204" pitchFamily="34" charset="0"/>
              </a:rPr>
              <a:t>của </a:t>
            </a:r>
            <a:r>
              <a:rPr lang="en-US" sz="2000" dirty="0">
                <a:solidFill>
                  <a:schemeClr val="tx1"/>
                </a:solidFill>
                <a:latin typeface="Arial" panose="020B0604020202020204" pitchFamily="34" charset="0"/>
                <a:cs typeface="Arial" panose="020B0604020202020204" pitchFamily="34" charset="0"/>
              </a:rPr>
              <a:t>lập trình hướng đối tượng để che dấu, bảo vệ biến _instance (chỉ khởi tạo và gán duy nhất 1 lần) đồng thời che dấu phương thức khởi tạo với bên ngoài.</a:t>
            </a:r>
          </a:p>
          <a:p>
            <a:endParaRPr lang="en-US" sz="2400" b="1"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1763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algn="l"/>
            <a:r>
              <a:rPr lang="en-US" sz="2400" dirty="0" smtClean="0">
                <a:solidFill>
                  <a:schemeClr val="tx1"/>
                </a:solidFill>
                <a:latin typeface="Arial" panose="020B0604020202020204" pitchFamily="34" charset="0"/>
                <a:cs typeface="Arial" panose="020B0604020202020204" pitchFamily="34" charset="0"/>
              </a:rPr>
              <a:t>Xây </a:t>
            </a:r>
            <a:r>
              <a:rPr lang="en-US" sz="2400" dirty="0" smtClean="0">
                <a:solidFill>
                  <a:schemeClr val="tx1"/>
                </a:solidFill>
                <a:latin typeface="Arial" panose="020B0604020202020204" pitchFamily="34" charset="0"/>
                <a:cs typeface="Arial" panose="020B0604020202020204" pitchFamily="34" charset="0"/>
              </a:rPr>
              <a:t>dựng “Ứng dụng học tiếng K’Ho”, với các bước cụ thể:</a:t>
            </a:r>
          </a:p>
          <a:p>
            <a:pPr marL="800100" lvl="1" indent="-342900" algn="l">
              <a:buFont typeface="Wingdings" panose="05000000000000000000" pitchFamily="2" charset="2"/>
              <a:buChar char="v"/>
            </a:pPr>
            <a:r>
              <a:rPr lang="en-US" sz="2400" dirty="0" smtClean="0">
                <a:solidFill>
                  <a:schemeClr val="tx1"/>
                </a:solidFill>
                <a:latin typeface="Arial" panose="020B0604020202020204" pitchFamily="34" charset="0"/>
                <a:cs typeface="Arial" panose="020B0604020202020204" pitchFamily="34" charset="0"/>
              </a:rPr>
              <a:t>Đề xuất giao diện và các chức năng</a:t>
            </a:r>
          </a:p>
          <a:p>
            <a:pPr marL="800100" lvl="1" indent="-342900" algn="l">
              <a:buFont typeface="Wingdings" panose="05000000000000000000" pitchFamily="2" charset="2"/>
              <a:buChar char="v"/>
            </a:pPr>
            <a:r>
              <a:rPr lang="en-US" sz="2400" dirty="0" smtClean="0">
                <a:solidFill>
                  <a:schemeClr val="tx1"/>
                </a:solidFill>
                <a:latin typeface="Arial" panose="020B0604020202020204" pitchFamily="34" charset="0"/>
                <a:cs typeface="Arial" panose="020B0604020202020204" pitchFamily="34" charset="0"/>
              </a:rPr>
              <a:t>Xây dựng dữ liệu ứng dụng</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Nội dung </a:t>
            </a:r>
            <a:r>
              <a:rPr lang="en-US" sz="2400" dirty="0" smtClean="0">
                <a:solidFill>
                  <a:schemeClr val="tx1"/>
                </a:solidFill>
                <a:latin typeface="Arial" panose="020B0604020202020204" pitchFamily="34" charset="0"/>
                <a:cs typeface="Arial" panose="020B0604020202020204" pitchFamily="34" charset="0"/>
              </a:rPr>
              <a:t>các bài </a:t>
            </a:r>
            <a:r>
              <a:rPr lang="en-US" sz="2400" dirty="0" smtClean="0">
                <a:solidFill>
                  <a:schemeClr val="tx1"/>
                </a:solidFill>
                <a:latin typeface="Arial" panose="020B0604020202020204" pitchFamily="34" charset="0"/>
                <a:cs typeface="Arial" panose="020B0604020202020204" pitchFamily="34" charset="0"/>
              </a:rPr>
              <a:t>học</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Âm thanh</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Hình ảnh</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Thiết kế ứng dụng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154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Xây dựng thành công phần mềm ứng dụng</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a:t>
            </a:r>
            <a:r>
              <a:rPr lang="en-US" sz="2400" dirty="0">
                <a:solidFill>
                  <a:schemeClr val="tx1"/>
                </a:solidFill>
                <a:latin typeface="Arial" panose="020B0604020202020204" pitchFamily="34" charset="0"/>
                <a:cs typeface="Arial" panose="020B0604020202020204" pitchFamily="34" charset="0"/>
              </a:rPr>
              <a:t>các chức năng chính của một ứng dụng học ngôn ngữ đơn </a:t>
            </a:r>
            <a:r>
              <a:rPr lang="en-US" sz="2400" dirty="0" smtClean="0">
                <a:solidFill>
                  <a:schemeClr val="tx1"/>
                </a:solidFill>
                <a:latin typeface="Arial" panose="020B0604020202020204" pitchFamily="34" charset="0"/>
                <a:cs typeface="Arial" panose="020B0604020202020204" pitchFamily="34" charset="0"/>
              </a:rPr>
              <a:t>giản</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Phần mềm tương thích các hệ điểu </a:t>
            </a:r>
            <a:r>
              <a:rPr lang="en-US" sz="2400" dirty="0" smtClean="0">
                <a:solidFill>
                  <a:schemeClr val="tx1"/>
                </a:solidFill>
                <a:latin typeface="Arial" panose="020B0604020202020204" pitchFamily="34" charset="0"/>
                <a:cs typeface="Arial" panose="020B0604020202020204" pitchFamily="34" charset="0"/>
              </a:rPr>
              <a:t>hành Windows</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Dữ liệu của phần mềm được lưu vào hệ quản trị cơ sở dữ </a:t>
            </a:r>
            <a:r>
              <a:rPr lang="en-US" sz="2400" dirty="0" smtClean="0">
                <a:solidFill>
                  <a:schemeClr val="tx1"/>
                </a:solidFill>
                <a:latin typeface="Arial" panose="020B0604020202020204" pitchFamily="34" charset="0"/>
                <a:cs typeface="Arial" panose="020B0604020202020204" pitchFamily="34" charset="0"/>
              </a:rPr>
              <a:t>liệu</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quả đạt được</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981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a16="http://schemas.microsoft.com/office/drawing/2014/main" xmlns=""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quả đạt được</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32791" y="1676399"/>
            <a:ext cx="8131969" cy="4480719"/>
          </a:xfrm>
          <a:prstGeom prst="rect">
            <a:avLst/>
          </a:prstGeom>
        </p:spPr>
      </p:pic>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6" name="Picture 5"/>
          <p:cNvPicPr>
            <a:picLocks noChangeAspect="1"/>
          </p:cNvPicPr>
          <p:nvPr/>
        </p:nvPicPr>
        <p:blipFill>
          <a:blip r:embed="rId2"/>
          <a:stretch>
            <a:fillRect/>
          </a:stretch>
        </p:blipFill>
        <p:spPr>
          <a:xfrm>
            <a:off x="419001" y="934581"/>
            <a:ext cx="8342990" cy="4551819"/>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pic>
        <p:nvPicPr>
          <p:cNvPr id="2" name="Picture 1"/>
          <p:cNvPicPr>
            <a:picLocks noChangeAspect="1"/>
          </p:cNvPicPr>
          <p:nvPr/>
        </p:nvPicPr>
        <p:blipFill>
          <a:blip r:embed="rId2"/>
          <a:stretch>
            <a:fillRect/>
          </a:stretch>
        </p:blipFill>
        <p:spPr>
          <a:xfrm>
            <a:off x="632790" y="1107447"/>
            <a:ext cx="8054010" cy="4953342"/>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19</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2" name="Picture 1"/>
          <p:cNvPicPr>
            <a:picLocks noChangeAspect="1"/>
          </p:cNvPicPr>
          <p:nvPr/>
        </p:nvPicPr>
        <p:blipFill>
          <a:blip r:embed="rId2"/>
          <a:stretch>
            <a:fillRect/>
          </a:stretch>
        </p:blipFill>
        <p:spPr>
          <a:xfrm>
            <a:off x="533400" y="1283350"/>
            <a:ext cx="8153400" cy="4584049"/>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Lý do và mục tiêu chọn đề tài</a:t>
            </a: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 hoạch thực hiện đề tài</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Nội dung và các bước thực hiện.</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quả đạt được.</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luận và hướng phát triển.</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Demo ứng </a:t>
            </a:r>
            <a:r>
              <a:rPr lang="en-US" sz="2400" dirty="0" smtClean="0">
                <a:solidFill>
                  <a:schemeClr val="tx1"/>
                </a:solidFill>
                <a:latin typeface="Arial" panose="020B0604020202020204" pitchFamily="34" charset="0"/>
                <a:cs typeface="Arial" panose="020B0604020202020204" pitchFamily="34" charset="0"/>
              </a:rPr>
              <a:t>dụng.</a:t>
            </a: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20</a:t>
            </a:fld>
            <a:endParaRPr lang="en-US"/>
          </a:p>
        </p:txBody>
      </p:sp>
      <p:sp>
        <p:nvSpPr>
          <p:cNvPr id="9" name="TextBox 8"/>
          <p:cNvSpPr txBox="1"/>
          <p:nvPr/>
        </p:nvSpPr>
        <p:spPr>
          <a:xfrm>
            <a:off x="609600" y="533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2" name="Picture 1"/>
          <p:cNvPicPr>
            <a:picLocks noChangeAspect="1"/>
          </p:cNvPicPr>
          <p:nvPr/>
        </p:nvPicPr>
        <p:blipFill>
          <a:blip r:embed="rId2"/>
          <a:stretch>
            <a:fillRect/>
          </a:stretch>
        </p:blipFill>
        <p:spPr>
          <a:xfrm>
            <a:off x="609600" y="1295400"/>
            <a:ext cx="8077200" cy="4155253"/>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21</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6" name="Picture 5"/>
          <p:cNvPicPr>
            <a:picLocks noChangeAspect="1"/>
          </p:cNvPicPr>
          <p:nvPr/>
        </p:nvPicPr>
        <p:blipFill>
          <a:blip r:embed="rId2"/>
          <a:stretch>
            <a:fillRect/>
          </a:stretch>
        </p:blipFill>
        <p:spPr>
          <a:xfrm>
            <a:off x="536712" y="1828800"/>
            <a:ext cx="7921488" cy="35814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Trong quá trình thực hiện đề tài này, nhóm em đã đạt được kết quả như sau: Củng cố lại kiến thức đã được học, tìm hiểu một số công nghệ mới, xây dựng được ứng dụng</a:t>
            </a:r>
            <a:r>
              <a:rPr lang="en-US" sz="2400" dirty="0" smtClean="0">
                <a:solidFill>
                  <a:schemeClr val="tx1"/>
                </a:solidFill>
                <a:latin typeface="Arial" panose="020B0604020202020204" pitchFamily="34" charset="0"/>
                <a:cs typeface="Arial" panose="020B0604020202020204" pitchFamily="34" charset="0"/>
              </a:rPr>
              <a:t>.</a:t>
            </a:r>
          </a:p>
          <a:p>
            <a:pPr algn="l"/>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Ứng dụng học K’Ho là ứng dụng hữu ích phục vụ cho việc phục vụ cho việc dạy, học tập và tìm hiểu về dân tộc K’Ho. Có các chức năng cơ bản của ứng dụng học ngôn ngữ.</a:t>
            </a:r>
          </a:p>
          <a:p>
            <a:pPr marL="342900" indent="-342900" algn="l">
              <a:buFont typeface="Wingdings" panose="05000000000000000000" pitchFamily="2" charset="2"/>
              <a:buChar char="Ø"/>
            </a:pPr>
            <a:endParaRPr lang="en-US" sz="2400"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22</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5.1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Kết luận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934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algn="l"/>
            <a:r>
              <a:rPr lang="en-US" sz="2000" dirty="0">
                <a:solidFill>
                  <a:schemeClr val="tx1"/>
                </a:solidFill>
                <a:latin typeface="Arial" panose="020B0604020202020204" pitchFamily="34" charset="0"/>
                <a:cs typeface="Arial" panose="020B0604020202020204" pitchFamily="34" charset="0"/>
              </a:rPr>
              <a:t>Tuy nhiên, do hạn chế về mặt thời gian cũng như ngôn ngữ nên ứng dụng của nhóm em vẫn còn nhiều thiếu sót cần hoàn thiện một số nội dung</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800100" lvl="1" indent="-342900" algn="l">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Các chức năng của ứng dụng chưa được tối ưu.</a:t>
            </a:r>
          </a:p>
          <a:p>
            <a:pPr marL="800100" lvl="1" indent="-342900" algn="l">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Hoàn thiện dữ liệu: từ vựng, âm thanh, hình ảnh.</a:t>
            </a:r>
          </a:p>
          <a:p>
            <a:pPr marL="800100" lvl="1" indent="-342900" algn="l">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Tra cứu đoạn văn bản, từ đồng nghĩa, từ trái nghĩa</a:t>
            </a:r>
            <a:r>
              <a:rPr lang="en-US" sz="2000" dirty="0" smtClean="0">
                <a:solidFill>
                  <a:schemeClr val="tx1"/>
                </a:solidFill>
                <a:latin typeface="Arial" panose="020B0604020202020204" pitchFamily="34" charset="0"/>
                <a:cs typeface="Arial" panose="020B0604020202020204" pitchFamily="34" charset="0"/>
              </a:rPr>
              <a:t>.</a:t>
            </a:r>
          </a:p>
          <a:p>
            <a:pPr algn="l"/>
            <a:r>
              <a:rPr lang="en-US" sz="2000" dirty="0" smtClean="0">
                <a:solidFill>
                  <a:schemeClr val="tx1"/>
                </a:solidFill>
                <a:latin typeface="Arial" panose="020B0604020202020204" pitchFamily="34" charset="0"/>
                <a:cs typeface="Arial" panose="020B0604020202020204" pitchFamily="34" charset="0"/>
              </a:rPr>
              <a:t>Do </a:t>
            </a:r>
            <a:r>
              <a:rPr lang="en-US" sz="2000" dirty="0">
                <a:solidFill>
                  <a:schemeClr val="tx1"/>
                </a:solidFill>
                <a:latin typeface="Arial" panose="020B0604020202020204" pitchFamily="34" charset="0"/>
                <a:cs typeface="Arial" panose="020B0604020202020204" pitchFamily="34" charset="0"/>
              </a:rPr>
              <a:t>việc ứng dụng khoa học công nghệ vào nghiên cứu ngôn ngữ của đồng bào thiểu số cũng như việc dạy và học ngôn ngữ các dân tộc thiểu số chưa được phổ biến, nên hướng phát triển của đề tài còn rộng như: ứng dụng dạy tiếng K’Ho, dịch tự động giữa tiếng K’Ho và các ngôn ngữ khác, nhận dạng và tổng hợp tiếng K’Ho, …</a:t>
            </a:r>
          </a:p>
          <a:p>
            <a:pPr marL="342900" indent="-342900" algn="l">
              <a:buFont typeface="Wingdings" panose="05000000000000000000" pitchFamily="2" charset="2"/>
              <a:buChar char="Ø"/>
            </a:pPr>
            <a:endParaRPr lang="en-US" sz="2000"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just">
              <a:spcBef>
                <a:spcPts val="1200"/>
              </a:spcBef>
              <a:buClr>
                <a:schemeClr val="tx1"/>
              </a:buClr>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5.2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Hướng phát triển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870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24</a:t>
            </a:fld>
            <a:endParaRPr lang="en-US"/>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6</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Demo ứng dụng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033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25</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Cảm ơn </a:t>
            </a:r>
            <a:r>
              <a:rPr lang="en-US" sz="2800" dirty="0">
                <a:solidFill>
                  <a:schemeClr val="bg1"/>
                </a:solidFill>
                <a:latin typeface="Arial" panose="020B0604020202020204" pitchFamily="34" charset="0"/>
                <a:cs typeface="Arial" panose="020B0604020202020204" pitchFamily="34" charset="0"/>
              </a:rPr>
              <a:t>Thầy Cô đã chú ý lắng nghe nhóm em trình bày.</a:t>
            </a:r>
          </a:p>
        </p:txBody>
      </p:sp>
      <p:sp>
        <p:nvSpPr>
          <p:cNvPr id="6" name="TextBox 5"/>
          <p:cNvSpPr txBox="1"/>
          <p:nvPr/>
        </p:nvSpPr>
        <p:spPr>
          <a:xfrm>
            <a:off x="544995" y="2897831"/>
            <a:ext cx="8054009" cy="492443"/>
          </a:xfrm>
          <a:prstGeom prst="rect">
            <a:avLst/>
          </a:prstGeom>
          <a:no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CẢM ƠN THẦY CÔ VÀ CÁC BẠN ĐÃ LẮNG NGHE</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1.1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Lý do chọn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8" name="Title 1"/>
          <p:cNvSpPr txBox="1">
            <a:spLocks/>
          </p:cNvSpPr>
          <p:nvPr/>
        </p:nvSpPr>
        <p:spPr>
          <a:xfrm>
            <a:off x="762000" y="14478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còn gọi là </a:t>
            </a:r>
            <a:r>
              <a:rPr lang="en-US" sz="2400" b="1" dirty="0">
                <a:solidFill>
                  <a:schemeClr val="tx1"/>
                </a:solidFill>
                <a:latin typeface="Arial" panose="020B0604020202020204" pitchFamily="34" charset="0"/>
                <a:cs typeface="Arial" panose="020B0604020202020204" pitchFamily="34" charset="0"/>
              </a:rPr>
              <a:t>Cờ 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 </a:t>
            </a:r>
            <a:r>
              <a:rPr lang="en-US" sz="2400" b="1" dirty="0" smtClean="0">
                <a:solidFill>
                  <a:schemeClr val="tx1"/>
                </a:solidFill>
                <a:latin typeface="Arial" panose="020B0604020202020204" pitchFamily="34" charset="0"/>
                <a:cs typeface="Arial" panose="020B0604020202020204" pitchFamily="34" charset="0"/>
              </a:rPr>
              <a:t>Ho</a:t>
            </a:r>
            <a:r>
              <a:rPr lang="en-US" sz="2400" dirty="0" smtClean="0">
                <a:solidFill>
                  <a:schemeClr val="tx1"/>
                </a:solidFill>
                <a:latin typeface="Arial" panose="020B0604020202020204" pitchFamily="34" charset="0"/>
                <a:cs typeface="Arial" panose="020B0604020202020204" pitchFamily="34" charset="0"/>
              </a:rPr>
              <a:t>, hoặc</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theo chính tả tiếng Cơ Ho.</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K’Ho</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là một dân tộc trong số 54 dân tộc tại Việt Nam, là một trong những cư dân bản địa tỉnh Lâm Đồng.</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Hiện nay, việc giao tiếp với người K’Ho còn hạn chế, việc áp dụng khoa học công nghệ vào nghiên cứu ngôn ngữ của đồng bào thiểu số cũng như việc dạy và học ngôn ngữ các dân tộc thiểu số nói chung và dân tộc K’Ho nói riêng chưa được phổ biến.</a:t>
            </a: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8" name="TextBox 7"/>
          <p:cNvSpPr txBox="1"/>
          <p:nvPr/>
        </p:nvSpPr>
        <p:spPr>
          <a:xfrm>
            <a:off x="437322" y="304800"/>
            <a:ext cx="8382000" cy="120032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400" dirty="0">
                <a:latin typeface="Arial" panose="020B0604020202020204" pitchFamily="34" charset="0"/>
                <a:cs typeface="Arial" panose="020B0604020202020204" pitchFamily="34" charset="0"/>
              </a:rPr>
              <a:t>Nên việc dạy và học ngôn ngữ này là việc thiết yếu.</a:t>
            </a:r>
          </a:p>
          <a:p>
            <a:pPr marL="342900" indent="-342900">
              <a:buFont typeface="Symbol" panose="05050102010706020507" pitchFamily="18" charset="2"/>
              <a:buChar char="Þ"/>
            </a:pPr>
            <a:r>
              <a:rPr lang="en-US" sz="2400" dirty="0" smtClean="0">
                <a:latin typeface="Arial" panose="020B0604020202020204" pitchFamily="34" charset="0"/>
                <a:cs typeface="Arial" panose="020B0604020202020204" pitchFamily="34" charset="0"/>
              </a:rPr>
              <a:t>Vì </a:t>
            </a:r>
            <a:r>
              <a:rPr lang="en-US" sz="2400" dirty="0">
                <a:latin typeface="Arial" panose="020B0604020202020204" pitchFamily="34" charset="0"/>
                <a:cs typeface="Arial" panose="020B0604020202020204" pitchFamily="34" charset="0"/>
              </a:rPr>
              <a:t>vậy nhóm em quyết định chọn đề tài</a:t>
            </a:r>
            <a:r>
              <a:rPr lang="en-US" sz="2400" dirty="0" smtClean="0">
                <a:latin typeface="Arial" panose="020B0604020202020204" pitchFamily="34" charset="0"/>
                <a:cs typeface="Arial" panose="020B0604020202020204" pitchFamily="34" charset="0"/>
              </a:rPr>
              <a:t>:</a:t>
            </a:r>
          </a:p>
          <a:p>
            <a:pPr algn="ctr">
              <a:buClr>
                <a:srgbClr val="00B404"/>
              </a:buClr>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XÂY DỰNG ỨNG DỤNG HỌC K’HO</a:t>
            </a:r>
            <a:r>
              <a:rPr lang="en-US" sz="2400" dirty="0">
                <a:latin typeface="Arial" panose="020B0604020202020204" pitchFamily="34" charset="0"/>
                <a:cs typeface="Arial" panose="020B0604020202020204" pitchFamily="34"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22" y="1505129"/>
            <a:ext cx="8249478" cy="4603750"/>
          </a:xfrm>
          <a:prstGeom prst="rect">
            <a:avLst/>
          </a:prstGeom>
        </p:spPr>
      </p:pic>
    </p:spTree>
    <p:extLst>
      <p:ext uri="{BB962C8B-B14F-4D97-AF65-F5344CB8AC3E}">
        <p14:creationId xmlns:p14="http://schemas.microsoft.com/office/powerpoint/2010/main" val="960038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066800"/>
            <a:ext cx="8077200" cy="5105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lvl="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chung: </a:t>
            </a:r>
          </a:p>
          <a:p>
            <a:pPr marL="463550" lvl="0" algn="just">
              <a:buClr>
                <a:srgbClr val="00B404"/>
              </a:buClr>
            </a:pPr>
            <a:r>
              <a:rPr lang="en-US" sz="2300" dirty="0">
                <a:solidFill>
                  <a:schemeClr val="tx1"/>
                </a:solidFill>
                <a:latin typeface="Arial" panose="020B0604020202020204" pitchFamily="34" charset="0"/>
                <a:cs typeface="Arial" panose="020B0604020202020204" pitchFamily="34" charset="0"/>
              </a:rPr>
              <a:t>Đề xuất phương án thực hiện “Ứng dụng học tiếng K'Ho” khả thi, để từ đó tiến hành xây dựng thành công ứng dụng học </a:t>
            </a:r>
            <a:r>
              <a:rPr lang="en-US" sz="2300">
                <a:solidFill>
                  <a:schemeClr val="tx1"/>
                </a:solidFill>
                <a:latin typeface="Arial" panose="020B0604020202020204" pitchFamily="34" charset="0"/>
                <a:cs typeface="Arial" panose="020B0604020202020204" pitchFamily="34" charset="0"/>
              </a:rPr>
              <a:t>tiếng K’Ho.</a:t>
            </a:r>
          </a:p>
          <a:p>
            <a:pPr marL="463550" lvl="0" algn="just">
              <a:buClr>
                <a:srgbClr val="00B404"/>
              </a:buClr>
            </a:pPr>
            <a:endParaRPr lang="en-US" sz="2300" dirty="0">
              <a:solidFill>
                <a:schemeClr val="tx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a:t>
            </a:r>
            <a:r>
              <a:rPr lang="en-US" sz="2300" b="1">
                <a:solidFill>
                  <a:schemeClr val="tx1"/>
                </a:solidFill>
                <a:latin typeface="Arial" panose="020B0604020202020204" pitchFamily="34" charset="0"/>
                <a:cs typeface="Arial" panose="020B0604020202020204" pitchFamily="34" charset="0"/>
              </a:rPr>
              <a:t>tiêu cụ thể:</a:t>
            </a:r>
            <a:endParaRPr lang="en-US" sz="2300" b="1" dirty="0">
              <a:solidFill>
                <a:schemeClr val="tx1"/>
              </a:solidFill>
              <a:latin typeface="Arial" panose="020B0604020202020204" pitchFamily="34" charset="0"/>
              <a:cs typeface="Arial" panose="020B0604020202020204" pitchFamily="34" charset="0"/>
            </a:endParaRPr>
          </a:p>
          <a:p>
            <a:pPr marL="625475" indent="-396875" algn="just">
              <a:buFont typeface="Wingdings" panose="05000000000000000000" pitchFamily="2" charset="2"/>
              <a:buChar char="§"/>
            </a:pPr>
            <a:r>
              <a:rPr lang="en-US" sz="2300">
                <a:solidFill>
                  <a:schemeClr val="tx1"/>
                </a:solidFill>
                <a:latin typeface="Arial" panose="020B0604020202020204" pitchFamily="34" charset="0"/>
                <a:cs typeface="Arial" panose="020B0604020202020204" pitchFamily="34" charset="0"/>
              </a:rPr>
              <a:t>Tìm </a:t>
            </a:r>
            <a:r>
              <a:rPr lang="en-US" sz="2300" dirty="0">
                <a:solidFill>
                  <a:schemeClr val="tx1"/>
                </a:solidFill>
                <a:latin typeface="Arial" panose="020B0604020202020204" pitchFamily="34" charset="0"/>
                <a:cs typeface="Arial" panose="020B0604020202020204" pitchFamily="34" charset="0"/>
              </a:rPr>
              <a:t>hiểu về mặt ngôn ngữ của tiếng K'Ho, tài liệu dạy tiếng K’Ho.</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các ứng dụng về học ngôn ngữ: Giao diện và các chức năng.</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 từ đó đề xuất phương án thực hiện đề tài khả thi và hiệu quả.</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Xây dựng hệ thống học tiếng K’Ho.</a:t>
            </a:r>
          </a:p>
        </p:txBody>
      </p:sp>
      <p:sp>
        <p:nvSpPr>
          <p:cNvPr id="8" name="Title 1">
            <a:extLst>
              <a:ext uri="{FF2B5EF4-FFF2-40B4-BE49-F238E27FC236}">
                <a16:creationId xmlns:a16="http://schemas.microsoft.com/office/drawing/2014/main" xmlns=""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1.2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Mục tiêu đề tài</a:t>
            </a:r>
          </a:p>
        </p:txBody>
      </p:sp>
    </p:spTree>
    <p:extLst>
      <p:ext uri="{BB962C8B-B14F-4D97-AF65-F5344CB8AC3E}">
        <p14:creationId xmlns:p14="http://schemas.microsoft.com/office/powerpoint/2010/main" val="3269159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149926575"/>
              </p:ext>
            </p:extLst>
          </p:nvPr>
        </p:nvGraphicFramePr>
        <p:xfrm>
          <a:off x="375305" y="1032998"/>
          <a:ext cx="8311494" cy="5634748"/>
        </p:xfrm>
        <a:graphic>
          <a:graphicData uri="http://schemas.openxmlformats.org/drawingml/2006/table">
            <a:tbl>
              <a:tblPr firstRow="1" bandRow="1">
                <a:tableStyleId>{5C22544A-7EE6-4342-B048-85BDC9FD1C3A}</a:tableStyleId>
              </a:tblPr>
              <a:tblGrid>
                <a:gridCol w="900081"/>
                <a:gridCol w="900081"/>
                <a:gridCol w="5286401"/>
                <a:gridCol w="1224931"/>
              </a:tblGrid>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Từ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Đến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457200" algn="ctr">
                        <a:lnSpc>
                          <a:spcPct val="107000"/>
                        </a:lnSpc>
                        <a:spcAft>
                          <a:spcPts val="0"/>
                        </a:spcAft>
                      </a:pPr>
                      <a:r>
                        <a:rPr lang="en-US" sz="1200" dirty="0" err="1">
                          <a:solidFill>
                            <a:schemeClr val="tx1"/>
                          </a:solidFill>
                          <a:effectLst/>
                          <a:latin typeface="Arial" panose="020B0604020202020204" pitchFamily="34" charset="0"/>
                          <a:cs typeface="Arial" panose="020B0604020202020204" pitchFamily="34" charset="0"/>
                        </a:rPr>
                        <a:t>Nội</a:t>
                      </a:r>
                      <a:r>
                        <a:rPr lang="en-US" sz="1200" dirty="0">
                          <a:solidFill>
                            <a:schemeClr val="tx1"/>
                          </a:solidFill>
                          <a:effectLst/>
                          <a:latin typeface="Arial" panose="020B0604020202020204" pitchFamily="34" charset="0"/>
                          <a:cs typeface="Arial" panose="020B0604020202020204" pitchFamily="34" charset="0"/>
                        </a:rPr>
                        <a:t> dung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Ghi chú</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856">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15/06/2017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30/06/2017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Làm đề cương chi tiết của </a:t>
                      </a:r>
                      <a:r>
                        <a:rPr lang="en-US" sz="1200" dirty="0" err="1">
                          <a:solidFill>
                            <a:schemeClr val="tx1"/>
                          </a:solidFill>
                          <a:effectLst/>
                          <a:latin typeface="Arial" panose="020B0604020202020204" pitchFamily="34" charset="0"/>
                          <a:cs typeface="Arial" panose="020B0604020202020204" pitchFamily="34" charset="0"/>
                        </a:rPr>
                        <a:t>đề</a:t>
                      </a:r>
                      <a:r>
                        <a:rPr lang="en-US" sz="1200" dirty="0">
                          <a:solidFill>
                            <a:schemeClr val="tx1"/>
                          </a:solidFill>
                          <a:effectLst/>
                          <a:latin typeface="Arial" panose="020B0604020202020204" pitchFamily="34" charset="0"/>
                          <a:cs typeface="Arial" panose="020B0604020202020204" pitchFamily="34" charset="0"/>
                        </a:rPr>
                        <a:t> </a:t>
                      </a:r>
                      <a:r>
                        <a:rPr lang="en-US" sz="1200" dirty="0" err="1" smtClean="0">
                          <a:solidFill>
                            <a:schemeClr val="tx1"/>
                          </a:solidFill>
                          <a:effectLst/>
                          <a:latin typeface="Arial" panose="020B0604020202020204" pitchFamily="34" charset="0"/>
                          <a:cs typeface="Arial" panose="020B0604020202020204" pitchFamily="34" charset="0"/>
                        </a:rPr>
                        <a:t>tài</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01/07/2017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Khảo sát hiện trạng các </a:t>
                      </a:r>
                      <a:r>
                        <a:rPr lang="en-US" sz="1200" dirty="0" smtClean="0">
                          <a:solidFill>
                            <a:schemeClr val="tx1"/>
                          </a:solidFill>
                          <a:effectLst/>
                          <a:latin typeface="Arial" panose="020B0604020202020204" pitchFamily="34" charset="0"/>
                          <a:cs typeface="Arial" panose="020B0604020202020204" pitchFamily="34" charset="0"/>
                        </a:rPr>
                        <a:t>ứng</a:t>
                      </a:r>
                      <a:r>
                        <a:rPr lang="en-US" sz="1200" baseline="0" dirty="0" smtClean="0">
                          <a:solidFill>
                            <a:schemeClr val="tx1"/>
                          </a:solidFill>
                          <a:effectLst/>
                          <a:latin typeface="Arial" panose="020B0604020202020204" pitchFamily="34" charset="0"/>
                          <a:cs typeface="Arial" panose="020B0604020202020204" pitchFamily="34" charset="0"/>
                        </a:rPr>
                        <a:t> dụng học ngôn ngữ hiện nay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Tìm hiểu </a:t>
                      </a:r>
                      <a:r>
                        <a:rPr lang="en-US" sz="1200" dirty="0" smtClean="0">
                          <a:solidFill>
                            <a:schemeClr val="tx1"/>
                          </a:solidFill>
                          <a:effectLst/>
                          <a:latin typeface="Arial" panose="020B0604020202020204" pitchFamily="34" charset="0"/>
                          <a:cs typeface="Arial" panose="020B0604020202020204" pitchFamily="34" charset="0"/>
                        </a:rPr>
                        <a:t>về</a:t>
                      </a:r>
                      <a:r>
                        <a:rPr lang="en-US" sz="1200" baseline="0" dirty="0" smtClean="0">
                          <a:solidFill>
                            <a:schemeClr val="tx1"/>
                          </a:solidFill>
                          <a:effectLst/>
                          <a:latin typeface="Arial" panose="020B0604020202020204" pitchFamily="34" charset="0"/>
                          <a:cs typeface="Arial" panose="020B0604020202020204" pitchFamily="34" charset="0"/>
                        </a:rPr>
                        <a:t> tiếng dân tộc K’Ho</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8431">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buFont typeface="Arial" panose="020B0604020202020204" pitchFamily="34" charset="0"/>
                        <a:buNone/>
                      </a:pPr>
                      <a:r>
                        <a:rPr lang="en-US" sz="1200" dirty="0" smtClean="0">
                          <a:solidFill>
                            <a:schemeClr val="tx1"/>
                          </a:solidFill>
                          <a:effectLst/>
                          <a:latin typeface="Arial" panose="020B0604020202020204" pitchFamily="34" charset="0"/>
                          <a:ea typeface="+mn-ea"/>
                          <a:cs typeface="Arial" panose="020B0604020202020204" pitchFamily="34" charset="0"/>
                        </a:rPr>
                        <a:t>Đề</a:t>
                      </a:r>
                      <a:r>
                        <a:rPr lang="en-US" sz="1200" baseline="0" dirty="0" smtClean="0">
                          <a:solidFill>
                            <a:schemeClr val="tx1"/>
                          </a:solidFill>
                          <a:effectLst/>
                          <a:latin typeface="Arial" panose="020B0604020202020204" pitchFamily="34" charset="0"/>
                          <a:ea typeface="+mn-ea"/>
                          <a:cs typeface="Arial" panose="020B0604020202020204" pitchFamily="34" charset="0"/>
                        </a:rPr>
                        <a:t> xuất phương pháp xây dựng ứng dụng, đề xuất giao diện của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369">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01/10/2017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15/10/2017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marR="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lang="en-US" sz="1200" dirty="0" smtClean="0">
                          <a:solidFill>
                            <a:schemeClr val="tx1"/>
                          </a:solidFill>
                          <a:effectLst/>
                          <a:latin typeface="Arial" panose="020B0604020202020204" pitchFamily="34" charset="0"/>
                          <a:cs typeface="Arial" panose="020B0604020202020204" pitchFamily="34" charset="0"/>
                        </a:rPr>
                        <a:t>Xây</a:t>
                      </a:r>
                      <a:r>
                        <a:rPr lang="en-US" sz="1200" baseline="0" dirty="0" smtClean="0">
                          <a:solidFill>
                            <a:schemeClr val="tx1"/>
                          </a:solidFill>
                          <a:effectLst/>
                          <a:latin typeface="Arial" panose="020B0604020202020204" pitchFamily="34" charset="0"/>
                          <a:cs typeface="Arial" panose="020B0604020202020204" pitchFamily="34" charset="0"/>
                        </a:rPr>
                        <a:t> dựng ứng dụng học tiếng K’Ho</a:t>
                      </a:r>
                    </a:p>
                  </a:txBody>
                  <a:tcPr marL="41861" marR="41861"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smtClean="0">
                          <a:solidFill>
                            <a:schemeClr val="tx1"/>
                          </a:solidFill>
                          <a:effectLst/>
                          <a:latin typeface="Arial" panose="020B0604020202020204" pitchFamily="34" charset="0"/>
                          <a:cs typeface="Arial" panose="020B0604020202020204" pitchFamily="34" charset="0"/>
                        </a:rPr>
                        <a:t> </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435022">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15/11/2017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thành dần các chứng năng của ứng dụng</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1088978">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thiện các chức năng của ứng dụng:</a:t>
                      </a:r>
                    </a:p>
                    <a:p>
                      <a:pPr algn="l">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a:t>
                      </a: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Đủ 40 bài: bài khóa, từ vựng, ngữ pháp, đàm thoại, luyện tập,...</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Âm thanh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Hình ảnh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thiện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9/12/2017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Tối</a:t>
                      </a:r>
                      <a:r>
                        <a:rPr lang="en-US" sz="1200" baseline="0" dirty="0" smtClean="0">
                          <a:solidFill>
                            <a:schemeClr val="tx1"/>
                          </a:solidFill>
                          <a:effectLst/>
                          <a:latin typeface="Arial" panose="020B0604020202020204" pitchFamily="34" charset="0"/>
                          <a:cs typeface="Arial" panose="020B0604020202020204" pitchFamily="34" charset="0"/>
                        </a:rPr>
                        <a:t> ưu ứng dụng và viết báo cáo đồ án</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tabLs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bl>
          </a:graphicData>
        </a:graphic>
      </p:graphicFrame>
      <p:sp>
        <p:nvSpPr>
          <p:cNvPr id="7" name="Title 1">
            <a:extLst>
              <a:ext uri="{FF2B5EF4-FFF2-40B4-BE49-F238E27FC236}">
                <a16:creationId xmlns:a16="http://schemas.microsoft.com/office/drawing/2014/main" xmlns=""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 hoạch thực hiện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063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600200"/>
            <a:ext cx="8077200" cy="4038600"/>
          </a:xfrm>
        </p:spPr>
        <p:txBody>
          <a:bodyPr>
            <a:normAutofit/>
          </a:bodyPr>
          <a:lstStyle/>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đặc trưng ngôn ngữ tiếng K’Ho</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Khảo sát hiện trạng các ứng dụng về học ngôn ngữ</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Thiết kế ứng dụng</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các chức năng của ứng dụng</a:t>
            </a:r>
            <a:endParaRPr lang="en-US" sz="24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Nội dung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505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buClr>
                <a:srgbClr val="00B404"/>
              </a:buClr>
            </a:pPr>
            <a:r>
              <a:rPr lang="en-US" sz="2400" dirty="0" smtClean="0">
                <a:solidFill>
                  <a:schemeClr val="tx1"/>
                </a:solidFill>
                <a:latin typeface="Arial" panose="020B0604020202020204" pitchFamily="34" charset="0"/>
                <a:cs typeface="Arial" panose="020B0604020202020204" pitchFamily="34" charset="0"/>
              </a:rPr>
              <a:t>Khảo </a:t>
            </a:r>
            <a:r>
              <a:rPr lang="en-US" sz="2400" dirty="0">
                <a:solidFill>
                  <a:schemeClr val="tx1"/>
                </a:solidFill>
                <a:latin typeface="Arial" panose="020B0604020202020204" pitchFamily="34" charset="0"/>
                <a:cs typeface="Arial" panose="020B0604020202020204" pitchFamily="34" charset="0"/>
              </a:rPr>
              <a:t>sát tài liệu dạy tiếng K’Ho:</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Sỹ Thứ,  Dân tộc - dân cư Lâm Đồng, Việt Nam, 1999.</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Đồng, Tài liệu dạy và học tiếng K’Ho, Việt Nam, 2007.</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Văn Lệ, Từ điển K’Ho - Việt, Việt Nam, 2012.</a:t>
            </a:r>
          </a:p>
        </p:txBody>
      </p:sp>
      <p:sp>
        <p:nvSpPr>
          <p:cNvPr id="7"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3.1 Tìm hiểu đặc trưng ngôn ngữ tiếng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6461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457200" y="1295400"/>
            <a:ext cx="8229600" cy="4876800"/>
          </a:xfrm>
        </p:spPr>
        <p:txBody>
          <a:bodyPr>
            <a:normAutofit/>
          </a:bodyPr>
          <a:lstStyle/>
          <a:p>
            <a:pPr marL="342900" lvl="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English Study Pro 2012</a:t>
            </a:r>
          </a:p>
          <a:p>
            <a:pPr marL="342900" lvl="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English Grammar</a:t>
            </a:r>
          </a:p>
          <a:p>
            <a:pPr marL="34290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English4u</a:t>
            </a:r>
          </a:p>
          <a:p>
            <a:pPr marL="34290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Trang web </a:t>
            </a:r>
            <a:r>
              <a:rPr lang="en-US" sz="2200" dirty="0" smtClean="0">
                <a:solidFill>
                  <a:schemeClr val="tx1"/>
                </a:solidFill>
                <a:latin typeface="Arial" panose="020B0604020202020204" pitchFamily="34" charset="0"/>
                <a:cs typeface="Arial" panose="020B0604020202020204" pitchFamily="34" charset="0"/>
                <a:hlinkClick r:id="rId2"/>
              </a:rPr>
              <a:t>www.doulingo.com</a:t>
            </a:r>
            <a:endParaRPr lang="en-US" sz="2200" dirty="0" smtClean="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Ứng dụng học Từ Vựng Tiếng Anh</a:t>
            </a:r>
            <a:endParaRPr lang="en-US" sz="2200" dirty="0">
              <a:solidFill>
                <a:schemeClr val="tx1"/>
              </a:solidFill>
              <a:latin typeface="Arial" panose="020B0604020202020204" pitchFamily="34" charset="0"/>
              <a:cs typeface="Arial" panose="020B0604020202020204" pitchFamily="34" charset="0"/>
            </a:endParaRPr>
          </a:p>
          <a:p>
            <a:pPr algn="l"/>
            <a:r>
              <a:rPr lang="en-US" sz="2200" dirty="0" smtClean="0">
                <a:solidFill>
                  <a:schemeClr val="tx1"/>
                </a:solidFill>
                <a:latin typeface="Arial" panose="020B0604020202020204" pitchFamily="34" charset="0"/>
                <a:cs typeface="Arial" panose="020B0604020202020204" pitchFamily="34" charset="0"/>
              </a:rPr>
              <a:t>Ưu điểm:</a:t>
            </a:r>
          </a:p>
          <a:p>
            <a:pPr marL="342900" indent="-342900" algn="l">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Giao diện thân thiện, thuận tiện cho người sử dụng</a:t>
            </a:r>
          </a:p>
          <a:p>
            <a:pPr algn="l"/>
            <a:r>
              <a:rPr lang="en-US" sz="2200" dirty="0" smtClean="0">
                <a:solidFill>
                  <a:schemeClr val="tx1"/>
                </a:solidFill>
                <a:latin typeface="Arial" panose="020B0604020202020204" pitchFamily="34" charset="0"/>
                <a:cs typeface="Arial" panose="020B0604020202020204" pitchFamily="34" charset="0"/>
              </a:rPr>
              <a:t>Nhược điểm:</a:t>
            </a:r>
          </a:p>
          <a:p>
            <a:pPr marL="342900" indent="-342900" algn="l">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Không hỗ trợ dạng học theo bài</a:t>
            </a:r>
          </a:p>
        </p:txBody>
      </p:sp>
      <p:sp>
        <p:nvSpPr>
          <p:cNvPr id="3" name="Date Placeholder 2"/>
          <p:cNvSpPr>
            <a:spLocks noGrp="1"/>
          </p:cNvSpPr>
          <p:nvPr>
            <p:ph type="dt" sz="half" idx="10"/>
          </p:nvPr>
        </p:nvSpPr>
        <p:spPr/>
        <p:txBody>
          <a:bodyPr/>
          <a:lstStyle/>
          <a:p>
            <a:r>
              <a:rPr lang="en-US" dirty="0"/>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68CE6783-9C0D-46BA-8D98-4A95830915D5}"/>
              </a:ext>
            </a:extLst>
          </p:cNvPr>
          <p:cNvSpPr txBox="1">
            <a:spLocks/>
          </p:cNvSpPr>
          <p:nvPr/>
        </p:nvSpPr>
        <p:spPr>
          <a:xfrm>
            <a:off x="0" y="-2146"/>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0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3.2 Khảo sát hiện trạng các ứng dụng học ngôn ngữ</a:t>
            </a:r>
            <a:endParaRPr lang="en-US" sz="30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3822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1439</TotalTime>
  <Words>1353</Words>
  <Application>Microsoft Office PowerPoint</Application>
  <PresentationFormat>On-screen Show (4:3)</PresentationFormat>
  <Paragraphs>195</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MS Mincho</vt:lpstr>
      <vt:lpstr>Segoe UI Light</vt:lpstr>
      <vt:lpstr>Segoe UI Semilight</vt:lpstr>
      <vt:lpstr>Symbol</vt:lpstr>
      <vt:lpstr>Times New Roman</vt:lpstr>
      <vt:lpstr>Wingdings</vt:lpstr>
      <vt:lpstr>Office Theme</vt:lpstr>
      <vt:lpstr>BÁO CÁO ĐỒ ÁN CHUYÊN NGÀNH</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Anh Quân</cp:lastModifiedBy>
  <cp:revision>571</cp:revision>
  <dcterms:created xsi:type="dcterms:W3CDTF">2013-02-01T10:00:41Z</dcterms:created>
  <dcterms:modified xsi:type="dcterms:W3CDTF">2017-12-04T01:26:14Z</dcterms:modified>
</cp:coreProperties>
</file>