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90" r:id="rId3"/>
    <p:sldId id="291" r:id="rId4"/>
    <p:sldId id="293" r:id="rId5"/>
    <p:sldId id="294" r:id="rId6"/>
    <p:sldId id="296" r:id="rId7"/>
    <p:sldId id="297" r:id="rId8"/>
    <p:sldId id="299" r:id="rId9"/>
    <p:sldId id="300" r:id="rId10"/>
    <p:sldId id="302" r:id="rId11"/>
    <p:sldId id="303" r:id="rId12"/>
    <p:sldId id="304" r:id="rId13"/>
    <p:sldId id="305" r:id="rId14"/>
    <p:sldId id="306" r:id="rId15"/>
    <p:sldId id="307" r:id="rId16"/>
    <p:sldId id="322" r:id="rId17"/>
    <p:sldId id="309" r:id="rId18"/>
    <p:sldId id="310" r:id="rId19"/>
    <p:sldId id="323" r:id="rId20"/>
    <p:sldId id="311" r:id="rId21"/>
    <p:sldId id="316" r:id="rId22"/>
    <p:sldId id="327" r:id="rId23"/>
    <p:sldId id="324" r:id="rId24"/>
    <p:sldId id="325" r:id="rId25"/>
    <p:sldId id="312" r:id="rId26"/>
    <p:sldId id="326" r:id="rId27"/>
    <p:sldId id="32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doulingo.co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143000"/>
          </a:xfrm>
        </p:spPr>
        <p:txBody>
          <a:bodyPr>
            <a:noAutofit/>
          </a:bodyPr>
          <a:lstStyle/>
          <a:p>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NGÀNH</a:t>
            </a: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990600"/>
            <a:ext cx="8229600" cy="19343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a:t>
            </a:r>
            <a:r>
              <a:rPr lang="en-US" sz="2200" b="1" dirty="0">
                <a:solidFill>
                  <a:schemeClr val="tx1"/>
                </a:solidFill>
                <a:latin typeface="Arial" panose="020B0604020202020204" pitchFamily="34" charset="0"/>
                <a:cs typeface="Arial" panose="020B0604020202020204" pitchFamily="34" charset="0"/>
              </a:rPr>
              <a:t>Study Pro 2012:</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Thuận </a:t>
            </a:r>
            <a:r>
              <a:rPr lang="en-US" sz="2200" dirty="0">
                <a:solidFill>
                  <a:schemeClr val="tx1"/>
                </a:solidFill>
                <a:latin typeface="Arial" panose="020B0604020202020204" pitchFamily="34" charset="0"/>
                <a:cs typeface="Arial" panose="020B0604020202020204" pitchFamily="34" charset="0"/>
              </a:rPr>
              <a:t>tiện cho người sử dụng.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76400" y="2985983"/>
            <a:ext cx="5791200" cy="3414817"/>
          </a:xfrm>
          <a:prstGeom prst="rect">
            <a:avLst/>
          </a:prstGeom>
        </p:spPr>
      </p:pic>
      <p:sp>
        <p:nvSpPr>
          <p:cNvPr id="8" name="Title 1">
            <a:extLst>
              <a:ext uri="{FF2B5EF4-FFF2-40B4-BE49-F238E27FC236}">
                <a16:creationId xmlns:a16="http://schemas.microsoft.com/office/drawing/2014/main" xmlns="" id="{C1FDB4AA-11EA-4480-B168-DF04D9432BE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4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a:t>
            </a:r>
            <a:endParaRPr lang="en-US" sz="34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499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6" name="Title 1"/>
          <p:cNvSpPr txBox="1">
            <a:spLocks/>
          </p:cNvSpPr>
          <p:nvPr/>
        </p:nvSpPr>
        <p:spPr>
          <a:xfrm>
            <a:off x="453886" y="884238"/>
            <a:ext cx="8690114"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Grammar</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Nhiều </a:t>
            </a:r>
            <a:r>
              <a:rPr lang="en-US" sz="2200" dirty="0">
                <a:solidFill>
                  <a:schemeClr val="tx1"/>
                </a:solidFill>
                <a:latin typeface="Arial" panose="020B0604020202020204" pitchFamily="34" charset="0"/>
                <a:cs typeface="Arial" panose="020B0604020202020204" pitchFamily="34" charset="0"/>
              </a:rPr>
              <a:t>chức năng giúp việc học ngữ pháp dễ dàng.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smartphone.</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73087" y="2924968"/>
            <a:ext cx="5791200" cy="3280379"/>
          </a:xfrm>
          <a:prstGeom prst="rect">
            <a:avLst/>
          </a:prstGeom>
        </p:spPr>
      </p:pic>
      <p:sp>
        <p:nvSpPr>
          <p:cNvPr id="7" name="Title 1">
            <a:extLst>
              <a:ext uri="{FF2B5EF4-FFF2-40B4-BE49-F238E27FC236}">
                <a16:creationId xmlns:a16="http://schemas.microsoft.com/office/drawing/2014/main" xmlns="" id="{CE52A4DC-9B00-4F77-B20C-9468ECF2E962}"/>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83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457200" y="884238"/>
            <a:ext cx="8229600"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English4u:</a:t>
            </a:r>
            <a:endParaRPr lang="en-US" sz="2200" b="1" dirty="0">
              <a:solidFill>
                <a:schemeClr val="tx1"/>
              </a:solidFill>
              <a:latin typeface="Arial" panose="020B0604020202020204" pitchFamily="34" charset="0"/>
              <a:cs typeface="Arial" panose="020B0604020202020204" pitchFamily="34" charset="0"/>
            </a:endParaRP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âm thanh.</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9" name="Picture 8" descr="D:\DoAn\Hinh word\English4u.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24968"/>
            <a:ext cx="5791200" cy="3323432"/>
          </a:xfrm>
          <a:prstGeom prst="rect">
            <a:avLst/>
          </a:prstGeom>
          <a:noFill/>
          <a:ln>
            <a:noFill/>
          </a:ln>
        </p:spPr>
      </p:pic>
      <p:sp>
        <p:nvSpPr>
          <p:cNvPr id="7" name="Title 1">
            <a:extLst>
              <a:ext uri="{FF2B5EF4-FFF2-40B4-BE49-F238E27FC236}">
                <a16:creationId xmlns:a16="http://schemas.microsoft.com/office/drawing/2014/main" xmlns="" id="{FE791987-208E-49E0-9E8C-2920DD679E8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27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453886" y="1295400"/>
            <a:ext cx="8229600" cy="16295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Trang web </a:t>
            </a:r>
            <a:r>
              <a:rPr lang="en-US" sz="2200" b="1" dirty="0">
                <a:solidFill>
                  <a:schemeClr val="tx1"/>
                </a:solidFill>
                <a:latin typeface="Arial" panose="020B0604020202020204" pitchFamily="34" charset="0"/>
                <a:cs typeface="Arial" panose="020B0604020202020204" pitchFamily="34" charset="0"/>
                <a:hlinkClick r:id="rId2"/>
              </a:rPr>
              <a:t>www.doulingo</a:t>
            </a:r>
            <a:r>
              <a:rPr lang="en-US" sz="2200" b="1">
                <a:solidFill>
                  <a:schemeClr val="tx1"/>
                </a:solidFill>
                <a:latin typeface="Arial" panose="020B0604020202020204" pitchFamily="34" charset="0"/>
                <a:cs typeface="Arial" panose="020B0604020202020204" pitchFamily="34" charset="0"/>
                <a:hlinkClick r:id="rId2"/>
              </a:rPr>
              <a:t>.com</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9113"/>
            <a:r>
              <a:rPr lang="en-US" sz="2200">
                <a:solidFill>
                  <a:schemeClr val="tx1"/>
                </a:solidFill>
                <a:latin typeface="Arial" panose="020B0604020202020204" pitchFamily="34" charset="0"/>
                <a:cs typeface="Arial" panose="020B0604020202020204" pitchFamily="34" charset="0"/>
              </a:rPr>
              <a:t>		Giao </a:t>
            </a:r>
            <a:r>
              <a:rPr lang="en-US" sz="2200" dirty="0">
                <a:solidFill>
                  <a:schemeClr val="tx1"/>
                </a:solidFill>
                <a:latin typeface="Arial" panose="020B0604020202020204" pitchFamily="34" charset="0"/>
                <a:cs typeface="Arial" panose="020B0604020202020204" pitchFamily="34" charset="0"/>
              </a:rPr>
              <a:t>diện thân thiện.</a:t>
            </a:r>
          </a:p>
          <a:p>
            <a:pPr marL="519113"/>
            <a:r>
              <a:rPr lang="en-US" sz="2200">
                <a:solidFill>
                  <a:schemeClr val="tx1"/>
                </a:solidFill>
                <a:latin typeface="Arial" panose="020B0604020202020204" pitchFamily="34" charset="0"/>
                <a:cs typeface="Arial" panose="020B0604020202020204" pitchFamily="34" charset="0"/>
              </a:rPr>
              <a:t>		Hỗ </a:t>
            </a:r>
            <a:r>
              <a:rPr lang="en-US" sz="2200" dirty="0">
                <a:solidFill>
                  <a:schemeClr val="tx1"/>
                </a:solidFill>
                <a:latin typeface="Arial" panose="020B0604020202020204" pitchFamily="34" charset="0"/>
                <a:cs typeface="Arial" panose="020B0604020202020204" pitchFamily="34" charset="0"/>
              </a:rPr>
              <a:t>trợ smartphone.</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9113"/>
            <a:r>
              <a:rPr lang="en-US" sz="2200">
                <a:solidFill>
                  <a:schemeClr val="tx1"/>
                </a:solidFill>
                <a:latin typeface="Arial" panose="020B0604020202020204" pitchFamily="34" charset="0"/>
                <a:cs typeface="Arial" panose="020B0604020202020204" pitchFamily="34" charset="0"/>
              </a:rPr>
              <a:t>		Cần </a:t>
            </a:r>
            <a:r>
              <a:rPr lang="en-US" sz="2200" dirty="0">
                <a:solidFill>
                  <a:schemeClr val="tx1"/>
                </a:solidFill>
                <a:latin typeface="Arial" panose="020B0604020202020204" pitchFamily="34" charset="0"/>
                <a:cs typeface="Arial" panose="020B0604020202020204" pitchFamily="34" charset="0"/>
              </a:rPr>
              <a:t>có mạng để </a:t>
            </a:r>
            <a:r>
              <a:rPr lang="en-US" sz="2200">
                <a:solidFill>
                  <a:schemeClr val="tx1"/>
                </a:solidFill>
                <a:latin typeface="Arial" panose="020B0604020202020204" pitchFamily="34" charset="0"/>
                <a:cs typeface="Arial" panose="020B0604020202020204" pitchFamily="34" charset="0"/>
              </a:rPr>
              <a:t>học.</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792148" y="3276599"/>
            <a:ext cx="5553075" cy="3200401"/>
          </a:xfrm>
          <a:prstGeom prst="rect">
            <a:avLst/>
          </a:prstGeom>
        </p:spPr>
      </p:pic>
      <p:sp>
        <p:nvSpPr>
          <p:cNvPr id="7" name="Title 1">
            <a:extLst>
              <a:ext uri="{FF2B5EF4-FFF2-40B4-BE49-F238E27FC236}">
                <a16:creationId xmlns:a16="http://schemas.microsoft.com/office/drawing/2014/main" xmlns="" id="{C0C3A5CE-A1DD-42B5-8370-C634CDFCEC1F}"/>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705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457200" y="884238"/>
            <a:ext cx="8686800" cy="19645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Ứng </a:t>
            </a:r>
            <a:r>
              <a:rPr lang="en-US" sz="2200" b="1" dirty="0">
                <a:solidFill>
                  <a:schemeClr val="tx1"/>
                </a:solidFill>
                <a:latin typeface="Arial" panose="020B0604020202020204" pitchFamily="34" charset="0"/>
                <a:cs typeface="Arial" panose="020B0604020202020204" pitchFamily="34" charset="0"/>
              </a:rPr>
              <a:t>dụng học Từ Vựng Tiếng Anh:</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452438"/>
            <a:r>
              <a:rPr lang="en-US" sz="2200">
                <a:solidFill>
                  <a:schemeClr val="tx1"/>
                </a:solidFill>
                <a:latin typeface="Arial" panose="020B0604020202020204" pitchFamily="34" charset="0"/>
                <a:cs typeface="Arial" panose="020B0604020202020204" pitchFamily="34" charset="0"/>
              </a:rPr>
              <a:t>		Chia </a:t>
            </a:r>
            <a:r>
              <a:rPr lang="en-US" sz="2200" dirty="0">
                <a:solidFill>
                  <a:schemeClr val="tx1"/>
                </a:solidFill>
                <a:latin typeface="Arial" panose="020B0604020202020204" pitchFamily="34" charset="0"/>
                <a:cs typeface="Arial" panose="020B0604020202020204" pitchFamily="34" charset="0"/>
              </a:rPr>
              <a:t>từ vựng thành nhiều nhóm nhỏ, giúp dễ học.</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452438"/>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PC.</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Từ Vựng Tiếng Anh.jpg"/>
          <p:cNvPicPr/>
          <p:nvPr/>
        </p:nvPicPr>
        <p:blipFill>
          <a:blip r:embed="rId2">
            <a:extLst>
              <a:ext uri="{28A0092B-C50C-407E-A947-70E740481C1C}">
                <a14:useLocalDpi xmlns:a14="http://schemas.microsoft.com/office/drawing/2010/main" val="0"/>
              </a:ext>
            </a:extLst>
          </a:blip>
          <a:srcRect/>
          <a:stretch>
            <a:fillRect/>
          </a:stretch>
        </p:blipFill>
        <p:spPr bwMode="auto">
          <a:xfrm>
            <a:off x="1673087" y="2848768"/>
            <a:ext cx="5791200" cy="3399632"/>
          </a:xfrm>
          <a:prstGeom prst="rect">
            <a:avLst/>
          </a:prstGeom>
          <a:noFill/>
          <a:ln>
            <a:noFill/>
          </a:ln>
        </p:spPr>
      </p:pic>
      <p:sp>
        <p:nvSpPr>
          <p:cNvPr id="7" name="Title 1">
            <a:extLst>
              <a:ext uri="{FF2B5EF4-FFF2-40B4-BE49-F238E27FC236}">
                <a16:creationId xmlns:a16="http://schemas.microsoft.com/office/drawing/2014/main" xmlns="" id="{61E34DC2-FC25-42CA-8660-A8A8999FD6D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29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a:t>
            </a:r>
            <a:r>
              <a:rPr lang="en-US" sz="2400">
                <a:solidFill>
                  <a:schemeClr val="tx1"/>
                </a:solidFill>
                <a:latin typeface="Arial" panose="020B0604020202020204" pitchFamily="34" charset="0"/>
                <a:cs typeface="Arial" panose="020B0604020202020204" pitchFamily="34" charset="0"/>
              </a:rPr>
              <a:t>kế.</a:t>
            </a:r>
          </a:p>
          <a:p>
            <a:pPr algn="just"/>
            <a:endParaRPr lang="en-US" sz="240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Các công cụ xây dựng.</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a:solidFill>
                  <a:schemeClr val="tx1"/>
                </a:solidFill>
                <a:latin typeface="Arial" panose="020B0604020202020204" pitchFamily="34" charset="0"/>
                <a:cs typeface="Arial" panose="020B0604020202020204" pitchFamily="34" charset="0"/>
              </a:rPr>
              <a:t>TayNguyenKey</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Công cụ xây dựng giao diện: </a:t>
            </a:r>
            <a:r>
              <a:rPr lang="en-US" sz="2400" b="1">
                <a:solidFill>
                  <a:schemeClr val="tx1"/>
                </a:solidFill>
                <a:latin typeface="Arial" panose="020B0604020202020204" pitchFamily="34" charset="0"/>
                <a:cs typeface="Arial" panose="020B0604020202020204" pitchFamily="34" charset="0"/>
              </a:rPr>
              <a:t>Devexpress 14</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Quản trị cơ sở dữ liệu: </a:t>
            </a:r>
            <a:r>
              <a:rPr lang="en-US" sz="2400" b="1">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Xây dựng trên: </a:t>
            </a:r>
            <a:r>
              <a:rPr lang="en-US" sz="2400" b="1">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xmlns="" id="{EF92401E-ADA8-4757-8D0C-8B2857FECBFC}"/>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47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2" name="Title 1">
            <a:extLst>
              <a:ext uri="{FF2B5EF4-FFF2-40B4-BE49-F238E27FC236}">
                <a16:creationId xmlns:a16="http://schemas.microsoft.com/office/drawing/2014/main" xmlns="" id="{E94A7BF7-CAEF-4A13-A1EF-0C2ACF8D13F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 (tt)</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92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pic>
        <p:nvPicPr>
          <p:cNvPr id="8" name="Picture 7"/>
          <p:cNvPicPr>
            <a:picLocks noChangeAspect="1"/>
          </p:cNvPicPr>
          <p:nvPr/>
        </p:nvPicPr>
        <p:blipFill>
          <a:blip r:embed="rId2"/>
          <a:stretch>
            <a:fillRect/>
          </a:stretch>
        </p:blipFill>
        <p:spPr>
          <a:xfrm>
            <a:off x="609600" y="1752600"/>
            <a:ext cx="8077199" cy="4495799"/>
          </a:xfrm>
          <a:prstGeom prst="rect">
            <a:avLst/>
          </a:prstGeom>
        </p:spPr>
      </p:pic>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 Đề xuất giao diện ứng dụng</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6286" y="1447800"/>
            <a:ext cx="8232914" cy="457200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1447800"/>
            <a:ext cx="7901609" cy="4114800"/>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Giới thiệu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Mục tiêu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Tổng quan đề tài:</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dân tộc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ngôn ngữ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Tổng quan về các ứng dụng học ngôn ngữ.</a:t>
            </a:r>
          </a:p>
          <a:p>
            <a:pPr lvl="0">
              <a:spcBef>
                <a:spcPts val="1200"/>
              </a:spcBef>
              <a:tabLst>
                <a:tab pos="463550" algn="l"/>
              </a:tabLst>
            </a:pPr>
            <a:r>
              <a:rPr lang="en-US" sz="2400" dirty="0">
                <a:solidFill>
                  <a:schemeClr val="tx1"/>
                </a:solidFill>
                <a:latin typeface="Arial" panose="020B0604020202020204" pitchFamily="34" charset="0"/>
                <a:cs typeface="Arial" panose="020B0604020202020204" pitchFamily="34" charset="0"/>
              </a:rPr>
              <a:t>4.	Đề xuất phương án xây dựng, các công </a:t>
            </a:r>
            <a:r>
              <a:rPr lang="en-US" sz="2400" dirty="0" smtClean="0">
                <a:solidFill>
                  <a:schemeClr val="tx1"/>
                </a:solidFill>
                <a:latin typeface="Arial" panose="020B0604020202020204" pitchFamily="34" charset="0"/>
                <a:cs typeface="Arial" panose="020B0604020202020204" pitchFamily="34" charset="0"/>
              </a:rPr>
              <a:t>cụ </a:t>
            </a:r>
            <a:r>
              <a:rPr lang="en-US" sz="2400" dirty="0">
                <a:solidFill>
                  <a:schemeClr val="tx1"/>
                </a:solidFill>
                <a:latin typeface="Arial" panose="020B0604020202020204" pitchFamily="34" charset="0"/>
                <a:cs typeface="Arial" panose="020B0604020202020204" pitchFamily="34" charset="0"/>
              </a:rPr>
              <a:t>xây dựng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Giao diện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Kế hoạch thực hiện đồ án trong thời gian tới.</a:t>
            </a: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09600" y="1524000"/>
            <a:ext cx="7924800" cy="4267200"/>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979368"/>
            <a:ext cx="7878418" cy="3886200"/>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9" name="TextBox 8"/>
          <p:cNvSpPr txBox="1"/>
          <p:nvPr/>
        </p:nvSpPr>
        <p:spPr>
          <a:xfrm>
            <a:off x="629478" y="392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thông tin tác giả</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1295400"/>
            <a:ext cx="8050696" cy="4267200"/>
          </a:xfrm>
          <a:prstGeom prst="rect">
            <a:avLst/>
          </a:prstGeom>
        </p:spPr>
      </p:pic>
    </p:spTree>
    <p:extLst>
      <p:ext uri="{BB962C8B-B14F-4D97-AF65-F5344CB8AC3E}">
        <p14:creationId xmlns:p14="http://schemas.microsoft.com/office/powerpoint/2010/main" val="2586095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26166" y="874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hướng dẫn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9417" y="685800"/>
            <a:ext cx="8040757" cy="4267200"/>
          </a:xfrm>
          <a:prstGeom prst="rect">
            <a:avLst/>
          </a:prstGeom>
        </p:spPr>
      </p:pic>
    </p:spTree>
    <p:extLst>
      <p:ext uri="{BB962C8B-B14F-4D97-AF65-F5344CB8AC3E}">
        <p14:creationId xmlns:p14="http://schemas.microsoft.com/office/powerpoint/2010/main" val="2415211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9600" y="152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câu hỏi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6409" y="789414"/>
            <a:ext cx="7901609" cy="2029986"/>
          </a:xfrm>
          <a:prstGeom prst="rect">
            <a:avLst/>
          </a:prstGeom>
        </p:spPr>
      </p:pic>
      <p:sp>
        <p:nvSpPr>
          <p:cNvPr id="8" name="TextBox 7"/>
          <p:cNvSpPr txBox="1"/>
          <p:nvPr/>
        </p:nvSpPr>
        <p:spPr>
          <a:xfrm>
            <a:off x="609600" y="3236238"/>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luyện tập</a:t>
            </a: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86409" y="3971925"/>
            <a:ext cx="7901609" cy="2200275"/>
          </a:xfrm>
          <a:prstGeom prst="rect">
            <a:avLst/>
          </a:prstGeom>
        </p:spPr>
      </p:pic>
    </p:spTree>
    <p:extLst>
      <p:ext uri="{BB962C8B-B14F-4D97-AF65-F5344CB8AC3E}">
        <p14:creationId xmlns:p14="http://schemas.microsoft.com/office/powerpoint/2010/main" val="1392710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6712" y="1447800"/>
            <a:ext cx="8020879" cy="28956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09A8110-A8EA-4452-ADAF-F7BBF2530252}"/>
              </a:ext>
            </a:extLst>
          </p:cNvPr>
          <p:cNvSpPr>
            <a:spLocks noGrp="1"/>
          </p:cNvSpPr>
          <p:nvPr>
            <p:ph type="dt" sz="half" idx="10"/>
          </p:nvPr>
        </p:nvSpPr>
        <p:spPr/>
        <p:txBody>
          <a:bodyPr/>
          <a:lstStyle/>
          <a:p>
            <a:r>
              <a:rPr lang="en-US"/>
              <a:t>10/13/2017</a:t>
            </a:r>
          </a:p>
        </p:txBody>
      </p:sp>
      <p:sp>
        <p:nvSpPr>
          <p:cNvPr id="4" name="Footer Placeholder 3">
            <a:extLst>
              <a:ext uri="{FF2B5EF4-FFF2-40B4-BE49-F238E27FC236}">
                <a16:creationId xmlns:a16="http://schemas.microsoft.com/office/drawing/2014/main" xmlns="" id="{3E6C7E9B-899F-4E15-B204-26C330C2B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2811794-EE24-40AE-8BD1-4899758D7765}"/>
              </a:ext>
            </a:extLst>
          </p:cNvPr>
          <p:cNvSpPr>
            <a:spLocks noGrp="1"/>
          </p:cNvSpPr>
          <p:nvPr>
            <p:ph type="sldNum" sz="quarter" idx="12"/>
          </p:nvPr>
        </p:nvSpPr>
        <p:spPr/>
        <p:txBody>
          <a:bodyPr/>
          <a:lstStyle/>
          <a:p>
            <a:fld id="{FF387971-9C3B-49A6-8D58-3AFB2456A1FB}" type="slidenum">
              <a:rPr lang="en-US" smtClean="0"/>
              <a:t>26</a:t>
            </a:fld>
            <a:endParaRPr lang="en-US"/>
          </a:p>
        </p:txBody>
      </p:sp>
      <p:graphicFrame>
        <p:nvGraphicFramePr>
          <p:cNvPr id="6" name="Table 5">
            <a:extLst>
              <a:ext uri="{FF2B5EF4-FFF2-40B4-BE49-F238E27FC236}">
                <a16:creationId xmlns:a16="http://schemas.microsoft.com/office/drawing/2014/main" xmlns="" id="{46FE9E2A-514D-4555-8337-9ADA14F598AD}"/>
              </a:ext>
            </a:extLst>
          </p:cNvPr>
          <p:cNvGraphicFramePr>
            <a:graphicFrameLocks noGrp="1"/>
          </p:cNvGraphicFramePr>
          <p:nvPr>
            <p:extLst>
              <p:ext uri="{D42A27DB-BD31-4B8C-83A1-F6EECF244321}">
                <p14:modId xmlns:p14="http://schemas.microsoft.com/office/powerpoint/2010/main" val="593070787"/>
              </p:ext>
            </p:extLst>
          </p:nvPr>
        </p:nvGraphicFramePr>
        <p:xfrm>
          <a:off x="152400" y="1634331"/>
          <a:ext cx="8839199" cy="2782824"/>
        </p:xfrm>
        <a:graphic>
          <a:graphicData uri="http://schemas.openxmlformats.org/drawingml/2006/table">
            <a:tbl>
              <a:tblPr firstRow="1" firstCol="1" bandRow="1">
                <a:tableStyleId>{5C22544A-7EE6-4342-B048-85BDC9FD1C3A}</a:tableStyleId>
              </a:tblPr>
              <a:tblGrid>
                <a:gridCol w="1720906">
                  <a:extLst>
                    <a:ext uri="{9D8B030D-6E8A-4147-A177-3AD203B41FA5}">
                      <a16:colId xmlns:a16="http://schemas.microsoft.com/office/drawing/2014/main" xmlns="" val="2708479153"/>
                    </a:ext>
                  </a:extLst>
                </a:gridCol>
                <a:gridCol w="1720906">
                  <a:extLst>
                    <a:ext uri="{9D8B030D-6E8A-4147-A177-3AD203B41FA5}">
                      <a16:colId xmlns:a16="http://schemas.microsoft.com/office/drawing/2014/main" xmlns="" val="760569897"/>
                    </a:ext>
                  </a:extLst>
                </a:gridCol>
                <a:gridCol w="5397387">
                  <a:extLst>
                    <a:ext uri="{9D8B030D-6E8A-4147-A177-3AD203B41FA5}">
                      <a16:colId xmlns:a16="http://schemas.microsoft.com/office/drawing/2014/main" xmlns="" val="3000805044"/>
                    </a:ext>
                  </a:extLst>
                </a:gridCol>
              </a:tblGrid>
              <a:tr h="0">
                <a:tc>
                  <a:txBody>
                    <a:bodyPr/>
                    <a:lstStyle/>
                    <a:p>
                      <a:pPr marL="0" indent="0" algn="ctr">
                        <a:lnSpc>
                          <a:spcPct val="150000"/>
                        </a:lnSpc>
                        <a:spcAft>
                          <a:spcPts val="0"/>
                        </a:spcAft>
                      </a:pPr>
                      <a:r>
                        <a:rPr lang="en-US" sz="2200" b="1" dirty="0">
                          <a:effectLst/>
                        </a:rPr>
                        <a:t>16/10/2017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defTabSz="914400" rtl="0" eaLnBrk="1" latinLnBrk="0" hangingPunct="1">
                        <a:lnSpc>
                          <a:spcPct val="150000"/>
                        </a:lnSpc>
                        <a:spcAft>
                          <a:spcPts val="0"/>
                        </a:spcAft>
                      </a:pPr>
                      <a:r>
                        <a:rPr lang="en-US" sz="2200" b="1" kern="1200">
                          <a:solidFill>
                            <a:schemeClr val="dk1"/>
                          </a:solidFill>
                          <a:effectLst/>
                          <a:latin typeface="+mn-lt"/>
                          <a:ea typeface="+mn-ea"/>
                          <a:cs typeface="+mn-cs"/>
                        </a:rPr>
                        <a:t>15/11/2017</a:t>
                      </a:r>
                      <a:endParaRPr lang="vi-VN" sz="2200" b="1" kern="1200">
                        <a:solidFill>
                          <a:schemeClr val="dk1"/>
                        </a:solidFill>
                        <a:effectLst/>
                        <a:latin typeface="+mn-lt"/>
                        <a:ea typeface="+mn-ea"/>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2200" kern="1200">
                          <a:solidFill>
                            <a:schemeClr val="dk1"/>
                          </a:solidFill>
                          <a:effectLst/>
                          <a:latin typeface="Times New Roman" panose="02020603050405020304" pitchFamily="18" charset="0"/>
                          <a:ea typeface="+mn-ea"/>
                          <a:cs typeface="Times New Roman" panose="02020603050405020304" pitchFamily="18" charset="0"/>
                        </a:rPr>
                        <a:t>- Xây dựng ứng dụng học tiếng K’Ho.</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200" kern="1200">
                          <a:solidFill>
                            <a:schemeClr val="dk1"/>
                          </a:solidFill>
                          <a:effectLst/>
                          <a:latin typeface="Times New Roman" panose="02020603050405020304" pitchFamily="18" charset="0"/>
                          <a:ea typeface="+mn-ea"/>
                          <a:cs typeface="Times New Roman" panose="02020603050405020304" pitchFamily="18" charset="0"/>
                        </a:rPr>
                        <a:t>- Hoàn thiện dần các chức năng của ứng dụng.</a:t>
                      </a:r>
                      <a:endParaRPr lang="vi-VN" sz="22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chemeClr val="accent5">
                        <a:lumMod val="20000"/>
                        <a:lumOff val="80000"/>
                      </a:schemeClr>
                    </a:solidFill>
                  </a:tcPr>
                </a:tc>
                <a:extLst>
                  <a:ext uri="{0D108BD9-81ED-4DB2-BD59-A6C34878D82A}">
                    <a16:rowId xmlns:a16="http://schemas.microsoft.com/office/drawing/2014/main" xmlns="" val="338808006"/>
                  </a:ext>
                </a:extLst>
              </a:tr>
              <a:tr h="0">
                <a:tc>
                  <a:txBody>
                    <a:bodyPr/>
                    <a:lstStyle/>
                    <a:p>
                      <a:pPr marL="0" algn="ctr">
                        <a:lnSpc>
                          <a:spcPct val="150000"/>
                        </a:lnSpc>
                        <a:spcAft>
                          <a:spcPts val="0"/>
                        </a:spcAft>
                      </a:pPr>
                      <a:r>
                        <a:rPr lang="en-US" sz="2200" b="1">
                          <a:effectLst/>
                        </a:rPr>
                        <a:t>16/11/2017</a:t>
                      </a:r>
                      <a:endParaRPr lang="vi-VN" sz="2200" b="1">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a:effectLst/>
                        </a:rPr>
                        <a:t>30/11/2017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a:solidFill>
                            <a:schemeClr val="tx1"/>
                          </a:solidFill>
                          <a:effectLst/>
                          <a:latin typeface="Times New Roman" panose="02020603050405020304" pitchFamily="18" charset="0"/>
                          <a:cs typeface="Times New Roman" panose="02020603050405020304" pitchFamily="18" charset="0"/>
                        </a:rPr>
                        <a:t>Hoàn thiện ứng dụng.</a:t>
                      </a:r>
                      <a:endParaRPr lang="vi-VN" sz="2200" b="1">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344276007"/>
                  </a:ext>
                </a:extLst>
              </a:tr>
              <a:tr h="0">
                <a:tc>
                  <a:txBody>
                    <a:bodyPr/>
                    <a:lstStyle/>
                    <a:p>
                      <a:pPr marL="0" algn="ctr">
                        <a:lnSpc>
                          <a:spcPct val="150000"/>
                        </a:lnSpc>
                        <a:spcAft>
                          <a:spcPts val="0"/>
                        </a:spcAft>
                      </a:pPr>
                      <a:r>
                        <a:rPr lang="en-US" sz="2200" b="1" dirty="0" smtClean="0">
                          <a:effectLst/>
                        </a:rPr>
                        <a:t>01/12/2017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smtClean="0">
                          <a:effectLst/>
                        </a:rPr>
                        <a:t>15/12/2017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algn="l">
                        <a:lnSpc>
                          <a:spcPct val="115000"/>
                        </a:lnSpc>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 Kiểm thử để kiểm tra lỗi.</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a:solidFill>
                            <a:schemeClr val="tx1"/>
                          </a:solidFill>
                          <a:effectLst/>
                          <a:latin typeface="Times New Roman" panose="02020603050405020304" pitchFamily="18" charset="0"/>
                          <a:cs typeface="Times New Roman" panose="02020603050405020304" pitchFamily="18" charset="0"/>
                        </a:rPr>
                        <a:t>- Tối ưu ứng dụng và viết báo cáo đồ án.</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056027273"/>
                  </a:ext>
                </a:extLst>
              </a:tr>
            </a:tbl>
          </a:graphicData>
        </a:graphic>
      </p:graphicFrame>
      <p:sp>
        <p:nvSpPr>
          <p:cNvPr id="7" name="Title 1">
            <a:extLst>
              <a:ext uri="{FF2B5EF4-FFF2-40B4-BE49-F238E27FC236}">
                <a16:creationId xmlns:a16="http://schemas.microsoft.com/office/drawing/2014/main" xmlns="" id="{764A5D39-BEF1-4B3C-8BCF-13BB4D78BFB7}"/>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 Kế hoạch thực hiền đồ án trong thời gian tới</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386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Chúng em xin chân thành cảm ơn quý Thầy Cô đã chú ý lắng nghe nhóm em trình bày.</a:t>
            </a: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Ho</a:t>
            </a:r>
            <a:r>
              <a:rPr lang="en-US" sz="2400" dirty="0">
                <a:solidFill>
                  <a:schemeClr val="tx1"/>
                </a:solidFill>
                <a:latin typeface="Arial" panose="020B0604020202020204" pitchFamily="34" charset="0"/>
                <a:cs typeface="Arial" panose="020B0604020202020204" pitchFamily="34" charset="0"/>
              </a:rPr>
              <a:t>, hoặc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Giới thiệu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a:buClr>
                <a:srgbClr val="00B404"/>
              </a:buClr>
            </a:pPr>
            <a:r>
              <a:rPr lang="en-US" sz="2400" dirty="0">
                <a:latin typeface="Arial" panose="020B0604020202020204" pitchFamily="34" charset="0"/>
                <a:cs typeface="Arial" panose="020B0604020202020204" pitchFamily="34" charset="0"/>
              </a:rPr>
              <a:t>=&gt; Vì vậy nhóm em quyết định chọn đề tài: “</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752600"/>
            <a:ext cx="8249478" cy="4603750"/>
          </a:xfrm>
          <a:prstGeom prst="rect">
            <a:avLst/>
          </a:prstGeom>
        </p:spPr>
      </p:pic>
    </p:spTree>
    <p:extLst>
      <p:ext uri="{BB962C8B-B14F-4D97-AF65-F5344CB8AC3E}">
        <p14:creationId xmlns:p14="http://schemas.microsoft.com/office/powerpoint/2010/main" val="147059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 Mục tiêu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0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r>
              <a:rPr lang="en-US" sz="2400">
                <a:solidFill>
                  <a:schemeClr val="tx1"/>
                </a:solidFill>
                <a:latin typeface="Arial" panose="020B0604020202020204" pitchFamily="34" charset="0"/>
                <a:cs typeface="Arial" panose="020B0604020202020204" pitchFamily="34" charset="0"/>
              </a:rPr>
              <a:t>Khảo sát tài </a:t>
            </a:r>
            <a:r>
              <a:rPr lang="en-US" sz="2400" dirty="0">
                <a:solidFill>
                  <a:schemeClr val="tx1"/>
                </a:solidFill>
                <a:latin typeface="Arial" panose="020B0604020202020204" pitchFamily="34" charset="0"/>
                <a:cs typeface="Arial" panose="020B0604020202020204" pitchFamily="34" charset="0"/>
              </a:rPr>
              <a:t>liệu dạy tiếng K’Ho:</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dân tộc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1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228600" y="992188"/>
            <a:ext cx="8686800" cy="23606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buClr>
                <a:srgbClr val="00B404"/>
              </a:buClr>
            </a:pPr>
            <a:r>
              <a:rPr lang="en-US" sz="2400">
                <a:solidFill>
                  <a:schemeClr val="tx1"/>
                </a:solidFill>
                <a:latin typeface="TNKeyUni-Arial" panose="020B0604020202020204" pitchFamily="34" charset="0"/>
                <a:cs typeface="TNKeyUni-Arial" panose="020B0604020202020204" pitchFamily="34" charset="0"/>
              </a:rPr>
              <a:t>Tiếng K’Ho </a:t>
            </a:r>
            <a:r>
              <a:rPr lang="en-US" sz="2400" dirty="0">
                <a:solidFill>
                  <a:schemeClr val="tx1"/>
                </a:solidFill>
                <a:latin typeface="TNKeyUni-Arial" panose="020B0604020202020204" pitchFamily="34" charset="0"/>
                <a:cs typeface="TNKeyUni-Arial" panose="020B0604020202020204" pitchFamily="34" charset="0"/>
              </a:rPr>
              <a:t>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Nguyên </a:t>
            </a:r>
            <a:r>
              <a:rPr lang="en-US" sz="2400" dirty="0">
                <a:solidFill>
                  <a:schemeClr val="tx1"/>
                </a:solidFill>
                <a:latin typeface="TNKeyUni-Arial" panose="020B0604020202020204" pitchFamily="34" charset="0"/>
                <a:cs typeface="TNKeyUni-Arial" panose="020B0604020202020204" pitchFamily="34" charset="0"/>
              </a:rPr>
              <a:t>âm: </a:t>
            </a:r>
            <a:r>
              <a:rPr lang="en-US" sz="2400" b="1" dirty="0">
                <a:solidFill>
                  <a:schemeClr val="tx1"/>
                </a:solidFill>
                <a:latin typeface="TNKeyUni-Arial" panose="020B0604020202020204" pitchFamily="34" charset="0"/>
                <a:cs typeface="TNKeyUni-Arial" panose="020B0604020202020204" pitchFamily="34" charset="0"/>
              </a:rPr>
              <a:t>A E Ê I O Ô Ơ </a:t>
            </a:r>
            <a:r>
              <a:rPr lang="en-US" sz="2400" b="1">
                <a:solidFill>
                  <a:schemeClr val="tx1"/>
                </a:solidFill>
                <a:latin typeface="TNKeyUni-Arial" panose="020B0604020202020204" pitchFamily="34" charset="0"/>
                <a:cs typeface="TNKeyUni-Arial" panose="020B0604020202020204" pitchFamily="34" charset="0"/>
              </a:rPr>
              <a:t>U Ư</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Phụ âm đơn: </a:t>
            </a:r>
            <a:r>
              <a:rPr lang="en-US" sz="2400" b="1">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B { C D Đ G H J K L M N N| P R S T W Y</a:t>
            </a:r>
            <a:endParaRPr lang="en-US" sz="2400" b="1">
              <a:solidFill>
                <a:schemeClr val="tx1"/>
              </a:solidFill>
              <a:latin typeface="TNKeyUni-Arial" panose="020B0604020202020204" pitchFamily="34" charset="0"/>
              <a:cs typeface="TNKeyUni-Arial" panose="020B0604020202020204" pitchFamily="34" charset="0"/>
            </a:endParaRPr>
          </a:p>
        </p:txBody>
      </p:sp>
      <p:sp>
        <p:nvSpPr>
          <p:cNvPr id="8" name="Title 1"/>
          <p:cNvSpPr txBox="1">
            <a:spLocks/>
          </p:cNvSpPr>
          <p:nvPr/>
        </p:nvSpPr>
        <p:spPr>
          <a:xfrm>
            <a:off x="457199" y="2975113"/>
            <a:ext cx="8382001"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569913" indent="-342900">
              <a:buFont typeface="Arial" panose="020B0604020202020204" pitchFamily="34" charset="0"/>
              <a:buChar char="•"/>
            </a:pPr>
            <a:endParaRPr lang="en-US" sz="2400" b="1" dirty="0">
              <a:solidFill>
                <a:schemeClr val="tx1"/>
              </a:solidFill>
              <a:latin typeface="TNKeyUni-Arial" panose="020B0604020202020204" pitchFamily="34" charset="0"/>
              <a:cs typeface="TNKeyUni-Arial" panose="020B0604020202020204" pitchFamily="34" charset="0"/>
            </a:endParaRPr>
          </a:p>
        </p:txBody>
      </p:sp>
      <p:pic>
        <p:nvPicPr>
          <p:cNvPr id="9" name="Picture 8"/>
          <p:cNvPicPr>
            <a:picLocks noChangeAspect="1"/>
          </p:cNvPicPr>
          <p:nvPr/>
        </p:nvPicPr>
        <p:blipFill>
          <a:blip r:embed="rId2"/>
          <a:stretch>
            <a:fillRect/>
          </a:stretch>
        </p:blipFill>
        <p:spPr>
          <a:xfrm>
            <a:off x="457199" y="3499712"/>
            <a:ext cx="8382001" cy="2709725"/>
          </a:xfrm>
          <a:prstGeom prst="rect">
            <a:avLst/>
          </a:prstGeom>
        </p:spPr>
      </p:pic>
      <p:sp>
        <p:nvSpPr>
          <p:cNvPr id="10" name="Title 1">
            <a:extLst>
              <a:ext uri="{FF2B5EF4-FFF2-40B4-BE49-F238E27FC236}">
                <a16:creationId xmlns:a16="http://schemas.microsoft.com/office/drawing/2014/main" xmlns="" id="{CE9FC90B-B7F5-4875-92B3-D93A5635842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ngôn ngữ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06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4572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đôi</a:t>
            </a:r>
          </a:p>
        </p:txBody>
      </p:sp>
      <p:pic>
        <p:nvPicPr>
          <p:cNvPr id="8" name="Picture 7"/>
          <p:cNvPicPr>
            <a:picLocks noChangeAspect="1"/>
          </p:cNvPicPr>
          <p:nvPr/>
        </p:nvPicPr>
        <p:blipFill>
          <a:blip r:embed="rId2"/>
          <a:stretch>
            <a:fillRect/>
          </a:stretch>
        </p:blipFill>
        <p:spPr>
          <a:xfrm>
            <a:off x="163285" y="1325562"/>
            <a:ext cx="8759259" cy="4541838"/>
          </a:xfrm>
          <a:prstGeom prst="rect">
            <a:avLst/>
          </a:prstGeom>
        </p:spPr>
      </p:pic>
    </p:spTree>
    <p:extLst>
      <p:ext uri="{BB962C8B-B14F-4D97-AF65-F5344CB8AC3E}">
        <p14:creationId xmlns:p14="http://schemas.microsoft.com/office/powerpoint/2010/main" val="400480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3048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ba</a:t>
            </a:r>
          </a:p>
        </p:txBody>
      </p:sp>
      <p:pic>
        <p:nvPicPr>
          <p:cNvPr id="9" name="Picture 8"/>
          <p:cNvPicPr>
            <a:picLocks noChangeAspect="1"/>
          </p:cNvPicPr>
          <p:nvPr/>
        </p:nvPicPr>
        <p:blipFill>
          <a:blip r:embed="rId2"/>
          <a:stretch>
            <a:fillRect/>
          </a:stretch>
        </p:blipFill>
        <p:spPr>
          <a:xfrm>
            <a:off x="463826" y="868362"/>
            <a:ext cx="8229600" cy="2438400"/>
          </a:xfrm>
          <a:prstGeom prst="rect">
            <a:avLst/>
          </a:prstGeom>
        </p:spPr>
      </p:pic>
      <p:sp>
        <p:nvSpPr>
          <p:cNvPr id="10" name="Title 1"/>
          <p:cNvSpPr txBox="1">
            <a:spLocks/>
          </p:cNvSpPr>
          <p:nvPr/>
        </p:nvSpPr>
        <p:spPr>
          <a:xfrm>
            <a:off x="457200" y="3582194"/>
            <a:ext cx="8229600" cy="198040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Thanh </a:t>
            </a:r>
            <a:r>
              <a:rPr lang="en-US" sz="2400" dirty="0">
                <a:solidFill>
                  <a:schemeClr val="tx1"/>
                </a:solidFill>
                <a:latin typeface="Arial" panose="020B0604020202020204" pitchFamily="34" charset="0"/>
                <a:cs typeface="Arial" panose="020B0604020202020204" pitchFamily="34" charset="0"/>
              </a:rPr>
              <a:t>điệu (dấu </a:t>
            </a:r>
            <a:r>
              <a:rPr lang="en-US" sz="2400">
                <a:solidFill>
                  <a:schemeClr val="tx1"/>
                </a:solidFill>
                <a:latin typeface="Arial" panose="020B0604020202020204" pitchFamily="34" charset="0"/>
                <a:cs typeface="Arial" panose="020B0604020202020204" pitchFamily="34" charset="0"/>
              </a:rPr>
              <a:t>giọng)</a:t>
            </a:r>
            <a:endParaRPr lang="en-US" sz="2400" dirty="0">
              <a:solidFill>
                <a:schemeClr val="tx1"/>
              </a:solidFill>
              <a:latin typeface="Arial" panose="020B0604020202020204" pitchFamily="34" charset="0"/>
              <a:cs typeface="Arial" panose="020B0604020202020204" pitchFamily="34" charset="0"/>
            </a:endParaRP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cao (ngang): không ghi dấu. Ví dụ: do (đây).</a:t>
            </a: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thấp: ghi dấu huyền (</a:t>
            </a:r>
            <a:r>
              <a:rPr lang="en-US" sz="2400"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n\</a:t>
            </a:r>
            <a:r>
              <a:rPr lang="en-US" sz="2400" dirty="0">
                <a:solidFill>
                  <a:schemeClr val="tx1"/>
                </a:solidFill>
                <a:latin typeface="TNKeyUni-Arial" panose="020B0604020202020204" pitchFamily="34" charset="0"/>
                <a:cs typeface="TNKeyUni-Arial" panose="020B0604020202020204" pitchFamily="34" charset="0"/>
              </a:rPr>
              <a:t>). Ví dụ: dà (nước).</a:t>
            </a:r>
          </a:p>
        </p:txBody>
      </p:sp>
    </p:spTree>
    <p:extLst>
      <p:ext uri="{BB962C8B-B14F-4D97-AF65-F5344CB8AC3E}">
        <p14:creationId xmlns:p14="http://schemas.microsoft.com/office/powerpoint/2010/main" val="350458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986</Words>
  <Application>Microsoft Office PowerPoint</Application>
  <PresentationFormat>On-screen Show (4:3)</PresentationFormat>
  <Paragraphs>169</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PMingLiU</vt:lpstr>
      <vt:lpstr>Arial</vt:lpstr>
      <vt:lpstr>Calibri</vt:lpstr>
      <vt:lpstr>Segoe UI Light</vt:lpstr>
      <vt:lpstr>Segoe UI Semilight</vt:lpstr>
      <vt:lpstr>Times New Roman</vt:lpstr>
      <vt:lpstr>TNKeyUni-Arial</vt:lpstr>
      <vt:lpstr>TNKeyUni-Souvenir</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482</cp:revision>
  <dcterms:created xsi:type="dcterms:W3CDTF">2013-02-01T10:00:41Z</dcterms:created>
  <dcterms:modified xsi:type="dcterms:W3CDTF">2017-10-13T09:03:09Z</dcterms:modified>
</cp:coreProperties>
</file>