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290" r:id="rId3"/>
    <p:sldId id="291" r:id="rId4"/>
    <p:sldId id="335" r:id="rId5"/>
    <p:sldId id="334" r:id="rId6"/>
    <p:sldId id="341" r:id="rId7"/>
    <p:sldId id="327" r:id="rId8"/>
    <p:sldId id="336" r:id="rId9"/>
    <p:sldId id="346" r:id="rId10"/>
    <p:sldId id="347" r:id="rId11"/>
    <p:sldId id="348" r:id="rId12"/>
    <p:sldId id="332" r:id="rId13"/>
    <p:sldId id="349" r:id="rId14"/>
    <p:sldId id="343" r:id="rId15"/>
    <p:sldId id="344" r:id="rId16"/>
    <p:sldId id="345" r:id="rId17"/>
    <p:sldId id="309" r:id="rId18"/>
    <p:sldId id="310" r:id="rId19"/>
    <p:sldId id="323" r:id="rId20"/>
    <p:sldId id="311" r:id="rId21"/>
    <p:sldId id="316" r:id="rId22"/>
    <p:sldId id="312" r:id="rId23"/>
    <p:sldId id="32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0F"/>
    <a:srgbClr val="00B404"/>
    <a:srgbClr val="00820F"/>
    <a:srgbClr val="009E13"/>
    <a:srgbClr val="00AAE6"/>
    <a:srgbClr val="00620C"/>
    <a:srgbClr val="009E35"/>
    <a:srgbClr val="009E40"/>
    <a:srgbClr val="009E38"/>
    <a:srgbClr val="00C8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015" autoAdjust="0"/>
    <p:restoredTop sz="94660"/>
  </p:normalViewPr>
  <p:slideViewPr>
    <p:cSldViewPr>
      <p:cViewPr>
        <p:scale>
          <a:sx n="75" d="100"/>
          <a:sy n="75" d="100"/>
        </p:scale>
        <p:origin x="93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C816B-6264-4CFF-B007-776089C8006A}" type="datetimeFigureOut">
              <a:rPr lang="en-US" smtClean="0"/>
              <a:t>12/4/2017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960D5-2F1C-4A8E-99EB-9A13506EF23D}" type="slidenum">
              <a:rPr lang="en-US" smtClean="0"/>
              <a:t>‹#›</a:t>
            </a:fld>
            <a:endParaRPr lang="en-US"/>
          </a:p>
        </p:txBody>
      </p:sp>
    </p:spTree>
    <p:extLst>
      <p:ext uri="{BB962C8B-B14F-4D97-AF65-F5344CB8AC3E}">
        <p14:creationId xmlns:p14="http://schemas.microsoft.com/office/powerpoint/2010/main" val="347413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7960D5-2F1C-4A8E-99EB-9A13506EF23D}" type="slidenum">
              <a:rPr lang="en-US" smtClean="0"/>
              <a:t>1</a:t>
            </a:fld>
            <a:endParaRPr lang="en-US"/>
          </a:p>
        </p:txBody>
      </p:sp>
    </p:spTree>
    <p:extLst>
      <p:ext uri="{BB962C8B-B14F-4D97-AF65-F5344CB8AC3E}">
        <p14:creationId xmlns:p14="http://schemas.microsoft.com/office/powerpoint/2010/main" val="289245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9305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33575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84278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2256502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955672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4458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10/13/2017</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93052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lIns="91440">
            <a:normAutofit/>
          </a:bodyPr>
          <a:lstStyle>
            <a:lvl1pPr algn="l">
              <a:defRPr sz="4400">
                <a:solidFill>
                  <a:schemeClr val="bg1"/>
                </a:solidFill>
                <a:latin typeface="Segoe UI Semilight" pitchFamily="34" charset="0"/>
                <a:cs typeface="Segoe UI Semilight" pitchFamily="34" charset="0"/>
              </a:defRPr>
            </a:lvl1pPr>
          </a:lstStyle>
          <a:p>
            <a:r>
              <a:rPr lang="en-US"/>
              <a:t>Click to edit Master title style</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094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10/13/2017</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54903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25682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62959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10/13/2017</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87971-9C3B-49A6-8D58-3AFB2456A1FB}" type="slidenum">
              <a:rPr lang="en-US" smtClean="0"/>
              <a:t>‹#›</a:t>
            </a:fld>
            <a:endParaRPr lang="en-US"/>
          </a:p>
        </p:txBody>
      </p:sp>
    </p:spTree>
    <p:extLst>
      <p:ext uri="{BB962C8B-B14F-4D97-AF65-F5344CB8AC3E}">
        <p14:creationId xmlns:p14="http://schemas.microsoft.com/office/powerpoint/2010/main" val="16795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665328" y="978186"/>
            <a:ext cx="7924800" cy="1536414"/>
          </a:xfrm>
        </p:spPr>
        <p:txBody>
          <a:bodyPr>
            <a:noAutofit/>
          </a:bodyPr>
          <a:lstStyle/>
          <a:p>
            <a:pPr algn="ctr"/>
            <a:r>
              <a:rPr lang="en-US" sz="4000" b="1" dirty="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rPr>
              <a:t>BÁO CÁO ĐỒ ÁN CHUYÊN </a:t>
            </a:r>
            <a:r>
              <a:rPr lang="en-US" sz="4000" b="1" dirty="0" smtClean="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rPr>
              <a:t>NGÀNH</a:t>
            </a:r>
            <a:endParaRPr lang="en-US" sz="3000" b="1" dirty="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endParaRPr>
          </a:p>
        </p:txBody>
      </p:sp>
      <p:sp>
        <p:nvSpPr>
          <p:cNvPr id="9" name="Rectangle 8"/>
          <p:cNvSpPr/>
          <p:nvPr/>
        </p:nvSpPr>
        <p:spPr>
          <a:xfrm>
            <a:off x="457200" y="2254250"/>
            <a:ext cx="8021471" cy="1041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b="1" i="1" u="sng" dirty="0">
                <a:solidFill>
                  <a:srgbClr val="C00000"/>
                </a:solidFill>
                <a:latin typeface="Segoe UI Light" pitchFamily="34" charset="0"/>
                <a:cs typeface="Segoe UI Light" pitchFamily="34" charset="0"/>
              </a:rPr>
              <a:t>Đề tài</a:t>
            </a:r>
            <a:r>
              <a:rPr lang="en-US" sz="3200" dirty="0">
                <a:solidFill>
                  <a:srgbClr val="C00000"/>
                </a:solidFill>
                <a:latin typeface="Segoe UI Light" pitchFamily="34" charset="0"/>
                <a:cs typeface="Segoe UI Light" pitchFamily="34" charset="0"/>
              </a:rPr>
              <a:t>: </a:t>
            </a:r>
            <a:r>
              <a:rPr lang="en-US" sz="3200" b="1" dirty="0">
                <a:solidFill>
                  <a:srgbClr val="C00000"/>
                </a:solidFill>
                <a:latin typeface="Segoe UI Light" pitchFamily="34" charset="0"/>
                <a:cs typeface="Segoe UI Light" pitchFamily="34" charset="0"/>
              </a:rPr>
              <a:t>Xây Dựng Ứng Dụng Học </a:t>
            </a:r>
            <a:r>
              <a:rPr lang="en-US" sz="3200" b="1">
                <a:solidFill>
                  <a:srgbClr val="C00000"/>
                </a:solidFill>
                <a:latin typeface="Segoe UI Light" pitchFamily="34" charset="0"/>
                <a:cs typeface="Segoe UI Light" pitchFamily="34" charset="0"/>
              </a:rPr>
              <a:t>Tiếng K’Ho</a:t>
            </a:r>
            <a:endParaRPr lang="en-US" sz="3200" b="1" dirty="0">
              <a:solidFill>
                <a:srgbClr val="C00000"/>
              </a:solidFill>
              <a:latin typeface="Segoe UI Light" pitchFamily="34" charset="0"/>
              <a:cs typeface="Segoe UI Light" pitchFamily="34" charset="0"/>
            </a:endParaRPr>
          </a:p>
        </p:txBody>
      </p:sp>
      <p:sp>
        <p:nvSpPr>
          <p:cNvPr id="12" name="Rectangle 11"/>
          <p:cNvSpPr/>
          <p:nvPr/>
        </p:nvSpPr>
        <p:spPr>
          <a:xfrm>
            <a:off x="1905000" y="4305300"/>
            <a:ext cx="7010400" cy="175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400" dirty="0">
                <a:solidFill>
                  <a:srgbClr val="C00000"/>
                </a:solidFill>
                <a:latin typeface="Times New Roman" panose="02020603050405020304" pitchFamily="18" charset="0"/>
                <a:cs typeface="Times New Roman" panose="02020603050405020304" pitchFamily="18" charset="0"/>
              </a:rPr>
              <a:t>SV thực hiện: </a:t>
            </a:r>
            <a:r>
              <a:rPr lang="en-US" sz="2400">
                <a:solidFill>
                  <a:srgbClr val="C00000"/>
                </a:solidFill>
                <a:latin typeface="Times New Roman" panose="02020603050405020304" pitchFamily="18" charset="0"/>
                <a:cs typeface="Times New Roman" panose="02020603050405020304" pitchFamily="18" charset="0"/>
              </a:rPr>
              <a:t>	1312667 </a:t>
            </a:r>
            <a:r>
              <a:rPr lang="en-US" sz="2400" dirty="0">
                <a:solidFill>
                  <a:srgbClr val="C00000"/>
                </a:solidFill>
                <a:latin typeface="Times New Roman" panose="02020603050405020304" pitchFamily="18" charset="0"/>
                <a:cs typeface="Times New Roman" panose="02020603050405020304" pitchFamily="18" charset="0"/>
              </a:rPr>
              <a:t>- Sang Khánh Vinh</a:t>
            </a:r>
          </a:p>
          <a:p>
            <a:r>
              <a:rPr lang="en-US" sz="2400" dirty="0">
                <a:solidFill>
                  <a:srgbClr val="C00000"/>
                </a:solidFill>
                <a:latin typeface="Times New Roman" panose="02020603050405020304" pitchFamily="18" charset="0"/>
                <a:cs typeface="Times New Roman" panose="02020603050405020304" pitchFamily="18" charset="0"/>
              </a:rPr>
              <a:t>	</a:t>
            </a:r>
            <a:r>
              <a:rPr lang="en-US" sz="2400">
                <a:solidFill>
                  <a:srgbClr val="C00000"/>
                </a:solidFill>
                <a:latin typeface="Times New Roman" panose="02020603050405020304" pitchFamily="18" charset="0"/>
                <a:cs typeface="Times New Roman" panose="02020603050405020304" pitchFamily="18" charset="0"/>
              </a:rPr>
              <a:t>	1312656 </a:t>
            </a:r>
            <a:r>
              <a:rPr lang="en-US" sz="2400" dirty="0">
                <a:solidFill>
                  <a:srgbClr val="C00000"/>
                </a:solidFill>
                <a:latin typeface="Times New Roman" panose="02020603050405020304" pitchFamily="18" charset="0"/>
                <a:cs typeface="Times New Roman" panose="02020603050405020304" pitchFamily="18" charset="0"/>
              </a:rPr>
              <a:t>- Nguyễn Bá Quốc Anh Quân</a:t>
            </a:r>
          </a:p>
          <a:p>
            <a:r>
              <a:rPr lang="en-US" sz="2400" dirty="0">
                <a:solidFill>
                  <a:srgbClr val="C00000"/>
                </a:solidFill>
                <a:latin typeface="Times New Roman" panose="02020603050405020304" pitchFamily="18" charset="0"/>
                <a:cs typeface="Times New Roman" panose="02020603050405020304" pitchFamily="18" charset="0"/>
              </a:rPr>
              <a:t>GVHD: </a:t>
            </a:r>
            <a:r>
              <a:rPr lang="en-US" sz="2400">
                <a:solidFill>
                  <a:srgbClr val="C00000"/>
                </a:solidFill>
                <a:latin typeface="Times New Roman" panose="02020603050405020304" pitchFamily="18" charset="0"/>
                <a:cs typeface="Times New Roman" panose="02020603050405020304" pitchFamily="18" charset="0"/>
              </a:rPr>
              <a:t>	TS</a:t>
            </a:r>
            <a:r>
              <a:rPr lang="en-US" sz="2400" dirty="0">
                <a:solidFill>
                  <a:srgbClr val="C00000"/>
                </a:solidFill>
                <a:latin typeface="Times New Roman" panose="02020603050405020304" pitchFamily="18" charset="0"/>
                <a:cs typeface="Times New Roman" panose="02020603050405020304" pitchFamily="18" charset="0"/>
              </a:rPr>
              <a:t>. Đinh Viết Tuấn</a:t>
            </a:r>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vi-VN" sz="1400"/>
              <a:t>13/10/2017</a:t>
            </a:r>
            <a:endParaRPr lang="en-US" sz="1400" dirty="0"/>
          </a:p>
        </p:txBody>
      </p:sp>
      <p:sp>
        <p:nvSpPr>
          <p:cNvPr id="4" name="Slide Number Placeholder 3"/>
          <p:cNvSpPr>
            <a:spLocks noGrp="1"/>
          </p:cNvSpPr>
          <p:nvPr>
            <p:ph type="sldNum" sz="quarter" idx="12"/>
          </p:nvPr>
        </p:nvSpPr>
        <p:spPr/>
        <p:txBody>
          <a:bodyPr/>
          <a:lstStyle/>
          <a:p>
            <a:endParaRPr lang="en-US" dirty="0"/>
          </a:p>
        </p:txBody>
      </p:sp>
      <p:pic>
        <p:nvPicPr>
          <p:cNvPr id="10" name="Picture 9">
            <a:extLst>
              <a:ext uri="{FF2B5EF4-FFF2-40B4-BE49-F238E27FC236}">
                <a16:creationId xmlns="" xmlns:a16="http://schemas.microsoft.com/office/drawing/2014/main" id="{8D2D12AD-440E-467D-AB43-0C3F2A166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200" y="52742"/>
            <a:ext cx="1014058" cy="10140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7893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10</a:t>
            </a:fld>
            <a:endParaRPr lang="en-US"/>
          </a:p>
        </p:txBody>
      </p:sp>
      <p:sp>
        <p:nvSpPr>
          <p:cNvPr id="7" name="TextBox 6"/>
          <p:cNvSpPr txBox="1"/>
          <p:nvPr/>
        </p:nvSpPr>
        <p:spPr>
          <a:xfrm>
            <a:off x="152400" y="1058386"/>
            <a:ext cx="6629400" cy="5663089"/>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dirty="0">
                <a:latin typeface="Arial" panose="020B0604020202020204" pitchFamily="34" charset="0"/>
                <a:cs typeface="Arial" panose="020B0604020202020204" pitchFamily="34" charset="0"/>
              </a:rPr>
              <a:t>Xây dựng theo mô hình 3 lớp:</a:t>
            </a:r>
          </a:p>
          <a:p>
            <a:pPr marL="625475" indent="-396875" algn="just">
              <a:spcBef>
                <a:spcPts val="1200"/>
              </a:spcBef>
              <a:buFont typeface="Arial" panose="020B0604020202020204" pitchFamily="34" charset="0"/>
              <a:buChar char="•"/>
            </a:pPr>
            <a:r>
              <a:rPr lang="en-US" sz="2200" dirty="0">
                <a:latin typeface="Arial" panose="020B0604020202020204" pitchFamily="34" charset="0"/>
                <a:cs typeface="Arial" panose="020B0604020202020204" pitchFamily="34" charset="0"/>
              </a:rPr>
              <a:t>DAO </a:t>
            </a:r>
            <a:r>
              <a:rPr lang="en-US" sz="2200" dirty="0" smtClean="0">
                <a:latin typeface="Arial" panose="020B0604020202020204" pitchFamily="34" charset="0"/>
                <a:cs typeface="Arial" panose="020B0604020202020204" pitchFamily="34" charset="0"/>
              </a:rPr>
              <a:t>Layer (Data Access Object): </a:t>
            </a:r>
            <a:r>
              <a:rPr lang="en-US" sz="2200" dirty="0">
                <a:latin typeface="Arial" panose="020B0604020202020204" pitchFamily="34" charset="0"/>
                <a:cs typeface="Arial" panose="020B0604020202020204" pitchFamily="34" charset="0"/>
              </a:rPr>
              <a:t>Dùng để truy vấn đến lớp DTO Layer.</a:t>
            </a:r>
          </a:p>
          <a:p>
            <a:pPr marL="625475" indent="-396875" algn="just">
              <a:buFont typeface="Arial" panose="020B0604020202020204" pitchFamily="34" charset="0"/>
              <a:buChar char="•"/>
            </a:pPr>
            <a:r>
              <a:rPr lang="en-US" sz="2200" dirty="0">
                <a:latin typeface="Arial" panose="020B0604020202020204" pitchFamily="34" charset="0"/>
                <a:cs typeface="Arial" panose="020B0604020202020204" pitchFamily="34" charset="0"/>
              </a:rPr>
              <a:t>DTO </a:t>
            </a:r>
            <a:r>
              <a:rPr lang="en-US" sz="2200" dirty="0" smtClean="0">
                <a:latin typeface="Arial" panose="020B0604020202020204" pitchFamily="34" charset="0"/>
                <a:cs typeface="Arial" panose="020B0604020202020204" pitchFamily="34" charset="0"/>
              </a:rPr>
              <a:t>Layer (DataTable to an Object): </a:t>
            </a:r>
            <a:r>
              <a:rPr lang="en-US" sz="2200" dirty="0">
                <a:latin typeface="Arial" panose="020B0604020202020204" pitchFamily="34" charset="0"/>
                <a:cs typeface="Arial" panose="020B0604020202020204" pitchFamily="34" charset="0"/>
              </a:rPr>
              <a:t>Dùng để định nghĩa các table trong database.</a:t>
            </a:r>
          </a:p>
          <a:p>
            <a:pPr marL="625475" indent="-396875" algn="just">
              <a:buFont typeface="Arial" panose="020B0604020202020204" pitchFamily="34" charset="0"/>
              <a:buChar char="•"/>
            </a:pPr>
            <a:r>
              <a:rPr lang="en-US" sz="2200" dirty="0">
                <a:latin typeface="Arial" panose="020B0604020202020204" pitchFamily="34" charset="0"/>
                <a:cs typeface="Arial" panose="020B0604020202020204" pitchFamily="34" charset="0"/>
              </a:rPr>
              <a:t>GUI </a:t>
            </a:r>
            <a:r>
              <a:rPr lang="en-US" sz="2200" dirty="0" smtClean="0">
                <a:latin typeface="Arial" panose="020B0604020202020204" pitchFamily="34" charset="0"/>
                <a:cs typeface="Arial" panose="020B0604020202020204" pitchFamily="34" charset="0"/>
              </a:rPr>
              <a:t>Layer (Graphical User Interface): </a:t>
            </a:r>
            <a:r>
              <a:rPr lang="en-US" sz="2200" dirty="0">
                <a:latin typeface="Arial" panose="020B0604020202020204" pitchFamily="34" charset="0"/>
                <a:cs typeface="Arial" panose="020B0604020202020204" pitchFamily="34" charset="0"/>
              </a:rPr>
              <a:t>Dùng để hiển thị giao diện và các chức năng để người sử dụng thao tác.</a:t>
            </a:r>
          </a:p>
          <a:p>
            <a:pPr marL="360363" indent="-342900" algn="just">
              <a:buFont typeface="Wingdings" panose="05000000000000000000" pitchFamily="2" charset="2"/>
              <a:buChar char="Ø"/>
            </a:pPr>
            <a:r>
              <a:rPr lang="en-US" sz="2200" dirty="0">
                <a:latin typeface="Arial" panose="020B0604020202020204" pitchFamily="34" charset="0"/>
                <a:cs typeface="Arial" panose="020B0604020202020204" pitchFamily="34" charset="0"/>
              </a:rPr>
              <a:t>Lớp DTO: Sử dụng Entity Frameword để xây dựng, Entity Framework là một bộ ánh xạ đối tượng – quan hệ cho phép người lập trình .NET  làm việc với dữ liệu quan hệ qua các đối tượng (object), giúp lập trình viên không cần viết mã cho (hầu hết) những gì liên quan đến truy cập dữ liệu.</a:t>
            </a:r>
          </a:p>
          <a:p>
            <a:pPr marL="228600" algn="just"/>
            <a:endParaRPr lang="en-US" sz="2200" dirty="0">
              <a:latin typeface="Arial" panose="020B0604020202020204" pitchFamily="34" charset="0"/>
              <a:cs typeface="Arial" panose="020B0604020202020204" pitchFamily="34" charset="0"/>
            </a:endParaRPr>
          </a:p>
        </p:txBody>
      </p:sp>
      <p:pic>
        <p:nvPicPr>
          <p:cNvPr id="8" name="Picture 7"/>
          <p:cNvPicPr/>
          <p:nvPr/>
        </p:nvPicPr>
        <p:blipFill rotWithShape="1">
          <a:blip r:embed="rId2"/>
          <a:srcRect l="8418" r="10773"/>
          <a:stretch/>
        </p:blipFill>
        <p:spPr>
          <a:xfrm>
            <a:off x="6781800" y="914400"/>
            <a:ext cx="2286000" cy="3555435"/>
          </a:xfrm>
          <a:prstGeom prst="rect">
            <a:avLst/>
          </a:prstGeom>
        </p:spPr>
      </p:pic>
      <p:sp>
        <p:nvSpPr>
          <p:cNvPr id="10" name="Title 1">
            <a:extLst>
              <a:ext uri="{FF2B5EF4-FFF2-40B4-BE49-F238E27FC236}">
                <a16:creationId xmlns="" xmlns:a16="http://schemas.microsoft.com/office/drawing/2014/main"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Các bước thực hiện</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4926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rmAutofit/>
          </a:bodyPr>
          <a:lstStyle/>
          <a:p>
            <a:r>
              <a:rPr lang="en-US" sz="2400" b="1" dirty="0" smtClean="0">
                <a:solidFill>
                  <a:schemeClr val="tx1"/>
                </a:solidFill>
                <a:latin typeface="Arial" panose="020B0604020202020204" pitchFamily="34" charset="0"/>
                <a:cs typeface="Arial" panose="020B0604020202020204" pitchFamily="34" charset="0"/>
              </a:rPr>
              <a:t>Kỹ </a:t>
            </a:r>
            <a:r>
              <a:rPr lang="en-US" sz="2400" b="1" dirty="0">
                <a:solidFill>
                  <a:schemeClr val="tx1"/>
                </a:solidFill>
                <a:latin typeface="Arial" panose="020B0604020202020204" pitchFamily="34" charset="0"/>
                <a:cs typeface="Arial" panose="020B0604020202020204" pitchFamily="34" charset="0"/>
              </a:rPr>
              <a:t>thuật </a:t>
            </a:r>
            <a:r>
              <a:rPr lang="en-US" sz="2400" b="1" dirty="0" smtClean="0">
                <a:solidFill>
                  <a:schemeClr val="tx1"/>
                </a:solidFill>
                <a:latin typeface="Arial" panose="020B0604020202020204" pitchFamily="34" charset="0"/>
                <a:cs typeface="Arial" panose="020B0604020202020204" pitchFamily="34" charset="0"/>
              </a:rPr>
              <a:t>thiết </a:t>
            </a:r>
            <a:r>
              <a:rPr lang="en-US" sz="2400" b="1" dirty="0">
                <a:solidFill>
                  <a:schemeClr val="tx1"/>
                </a:solidFill>
                <a:latin typeface="Arial" panose="020B0604020202020204" pitchFamily="34" charset="0"/>
                <a:cs typeface="Arial" panose="020B0604020202020204" pitchFamily="34" charset="0"/>
              </a:rPr>
              <a:t>kế mẫu: </a:t>
            </a:r>
            <a:r>
              <a:rPr lang="en-US" sz="2400" b="1" dirty="0" smtClean="0">
                <a:solidFill>
                  <a:schemeClr val="tx1"/>
                </a:solidFill>
                <a:latin typeface="Arial" panose="020B0604020202020204" pitchFamily="34" charset="0"/>
                <a:cs typeface="Arial" panose="020B0604020202020204" pitchFamily="34" charset="0"/>
              </a:rPr>
              <a:t>Singleton </a:t>
            </a:r>
            <a:r>
              <a:rPr lang="en-US" sz="2400" b="1" dirty="0">
                <a:solidFill>
                  <a:schemeClr val="tx1"/>
                </a:solidFill>
                <a:latin typeface="Arial" panose="020B0604020202020204" pitchFamily="34" charset="0"/>
                <a:cs typeface="Arial" panose="020B0604020202020204" pitchFamily="34" charset="0"/>
              </a:rPr>
              <a:t>C</a:t>
            </a:r>
            <a:r>
              <a:rPr lang="en-US" sz="2400" b="1" dirty="0" smtClean="0">
                <a:solidFill>
                  <a:schemeClr val="tx1"/>
                </a:solidFill>
                <a:latin typeface="Arial" panose="020B0604020202020204" pitchFamily="34" charset="0"/>
                <a:cs typeface="Arial" panose="020B0604020202020204" pitchFamily="34" charset="0"/>
              </a:rPr>
              <a:t>#.</a:t>
            </a:r>
          </a:p>
          <a:p>
            <a:pPr algn="l"/>
            <a:r>
              <a:rPr lang="en-US" sz="2400" b="1" dirty="0">
                <a:solidFill>
                  <a:schemeClr val="tx1"/>
                </a:solidFill>
                <a:latin typeface="Arial" panose="020B0604020202020204" pitchFamily="34" charset="0"/>
                <a:cs typeface="Arial" panose="020B0604020202020204" pitchFamily="34" charset="0"/>
              </a:rPr>
              <a:t>Singleton</a:t>
            </a:r>
            <a:r>
              <a:rPr lang="en-US" sz="2400" dirty="0">
                <a:solidFill>
                  <a:schemeClr val="tx1"/>
                </a:solidFill>
                <a:latin typeface="Arial" panose="020B0604020202020204" pitchFamily="34" charset="0"/>
                <a:cs typeface="Arial" panose="020B0604020202020204" pitchFamily="34" charset="0"/>
              </a:rPr>
              <a:t> là một design pattern được sử dụng cũng phổ biến. Nó đưa ra cách thiết kế để đảm bảo rằng chỉ tạo ra không quá một thể hiện của một lớp và thể hiện này có thể được truy cập từ bất cứ đâu.</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11</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pic>
        <p:nvPicPr>
          <p:cNvPr id="10" name="Picture 9" descr="Singleton C#"/>
          <p:cNvPicPr/>
          <p:nvPr/>
        </p:nvPicPr>
        <p:blipFill>
          <a:blip r:embed="rId2">
            <a:extLst>
              <a:ext uri="{28A0092B-C50C-407E-A947-70E740481C1C}">
                <a14:useLocalDpi xmlns:a14="http://schemas.microsoft.com/office/drawing/2010/main" val="0"/>
              </a:ext>
            </a:extLst>
          </a:blip>
          <a:srcRect/>
          <a:stretch>
            <a:fillRect/>
          </a:stretch>
        </p:blipFill>
        <p:spPr bwMode="auto">
          <a:xfrm>
            <a:off x="2690812" y="3681413"/>
            <a:ext cx="3914775" cy="2392362"/>
          </a:xfrm>
          <a:prstGeom prst="rect">
            <a:avLst/>
          </a:prstGeom>
          <a:noFill/>
          <a:ln>
            <a:noFill/>
          </a:ln>
        </p:spPr>
      </p:pic>
      <p:sp>
        <p:nvSpPr>
          <p:cNvPr id="9" name="Title 1">
            <a:extLst>
              <a:ext uri="{FF2B5EF4-FFF2-40B4-BE49-F238E27FC236}">
                <a16:creationId xmlns="" xmlns:a16="http://schemas.microsoft.com/office/drawing/2014/main"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Các bước thực hiện</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82151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Autofit/>
          </a:bodyPr>
          <a:lstStyle/>
          <a:p>
            <a:r>
              <a:rPr lang="en-US" sz="2400" b="1" dirty="0" smtClean="0">
                <a:solidFill>
                  <a:schemeClr val="tx1"/>
                </a:solidFill>
                <a:latin typeface="Arial" panose="020B0604020202020204" pitchFamily="34" charset="0"/>
                <a:cs typeface="Arial" panose="020B0604020202020204" pitchFamily="34" charset="0"/>
              </a:rPr>
              <a:t>Kỹ thuật thiết </a:t>
            </a:r>
            <a:r>
              <a:rPr lang="en-US" sz="2400" b="1" dirty="0">
                <a:solidFill>
                  <a:schemeClr val="tx1"/>
                </a:solidFill>
                <a:latin typeface="Arial" panose="020B0604020202020204" pitchFamily="34" charset="0"/>
                <a:cs typeface="Arial" panose="020B0604020202020204" pitchFamily="34" charset="0"/>
              </a:rPr>
              <a:t>kế mẫu: </a:t>
            </a:r>
            <a:r>
              <a:rPr lang="en-US" sz="2400" b="1" dirty="0" smtClean="0">
                <a:solidFill>
                  <a:schemeClr val="tx1"/>
                </a:solidFill>
                <a:latin typeface="Arial" panose="020B0604020202020204" pitchFamily="34" charset="0"/>
                <a:cs typeface="Arial" panose="020B0604020202020204" pitchFamily="34" charset="0"/>
              </a:rPr>
              <a:t>Singleton </a:t>
            </a:r>
            <a:r>
              <a:rPr lang="en-US" sz="2400" b="1" dirty="0">
                <a:solidFill>
                  <a:schemeClr val="tx1"/>
                </a:solidFill>
                <a:latin typeface="Arial" panose="020B0604020202020204" pitchFamily="34" charset="0"/>
                <a:cs typeface="Arial" panose="020B0604020202020204" pitchFamily="34" charset="0"/>
              </a:rPr>
              <a:t>C</a:t>
            </a:r>
            <a:r>
              <a:rPr lang="en-US" sz="2400" b="1" dirty="0" smtClean="0">
                <a:solidFill>
                  <a:schemeClr val="tx1"/>
                </a:solidFill>
                <a:latin typeface="Arial" panose="020B0604020202020204" pitchFamily="34" charset="0"/>
                <a:cs typeface="Arial" panose="020B0604020202020204" pitchFamily="34" charset="0"/>
              </a:rPr>
              <a:t>#.</a:t>
            </a:r>
          </a:p>
          <a:p>
            <a:pPr algn="l"/>
            <a:r>
              <a:rPr lang="en-US" sz="2000" dirty="0">
                <a:solidFill>
                  <a:schemeClr val="tx1"/>
                </a:solidFill>
                <a:latin typeface="Arial" panose="020B0604020202020204" pitchFamily="34" charset="0"/>
                <a:cs typeface="Arial" panose="020B0604020202020204" pitchFamily="34" charset="0"/>
              </a:rPr>
              <a:t>Các thành </a:t>
            </a:r>
            <a:r>
              <a:rPr lang="en-US" sz="2000" dirty="0" smtClean="0">
                <a:solidFill>
                  <a:schemeClr val="tx1"/>
                </a:solidFill>
                <a:latin typeface="Arial" panose="020B0604020202020204" pitchFamily="34" charset="0"/>
                <a:cs typeface="Arial" panose="020B0604020202020204" pitchFamily="34" charset="0"/>
              </a:rPr>
              <a:t>phần </a:t>
            </a:r>
            <a:r>
              <a:rPr lang="en-US" sz="2000" dirty="0">
                <a:solidFill>
                  <a:schemeClr val="tx1"/>
                </a:solidFill>
                <a:latin typeface="Arial" panose="020B0604020202020204" pitchFamily="34" charset="0"/>
                <a:cs typeface="Arial" panose="020B0604020202020204" pitchFamily="34" charset="0"/>
              </a:rPr>
              <a:t>tham gia trong </a:t>
            </a:r>
            <a:r>
              <a:rPr lang="en-US" sz="2000" dirty="0" smtClean="0">
                <a:solidFill>
                  <a:schemeClr val="tx1"/>
                </a:solidFill>
                <a:latin typeface="Arial" panose="020B0604020202020204" pitchFamily="34" charset="0"/>
                <a:cs typeface="Arial" panose="020B0604020202020204" pitchFamily="34" charset="0"/>
              </a:rPr>
              <a:t>Singleton</a:t>
            </a:r>
          </a:p>
          <a:p>
            <a:pPr marL="342900" indent="-342900" algn="l" fontAlgn="base">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Nhóm đảm bảo chỉ tạo được một thể hiện: Hàm khởi tạo là private hoặc protected để không tạo được thể hiện từ bên ngoài. Biến instance là private và static để đảm bảo chỉ có 1 thể hiện. Thuộc tính Instance cung cấp giao diện để truy xuất đến thể hiện duy nhất.</a:t>
            </a:r>
          </a:p>
          <a:p>
            <a:pPr marL="342900" indent="-342900" algn="l" fontAlgn="base">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Nhóm nghiệp vụ: chứa các thuộc tính và phương thức nghiệp vụ đặc thù của lớp.</a:t>
            </a:r>
          </a:p>
          <a:p>
            <a:pPr algn="l" fontAlgn="base"/>
            <a:r>
              <a:rPr lang="en-US" sz="2000" b="1" dirty="0">
                <a:solidFill>
                  <a:schemeClr val="tx1"/>
                </a:solidFill>
                <a:latin typeface="Arial" panose="020B0604020202020204" pitchFamily="34" charset="0"/>
                <a:cs typeface="Arial" panose="020B0604020202020204" pitchFamily="34" charset="0"/>
              </a:rPr>
              <a:t>Singleton</a:t>
            </a:r>
            <a:r>
              <a:rPr lang="en-US" sz="2000" dirty="0">
                <a:solidFill>
                  <a:schemeClr val="tx1"/>
                </a:solidFill>
                <a:latin typeface="Arial" panose="020B0604020202020204" pitchFamily="34" charset="0"/>
                <a:cs typeface="Arial" panose="020B0604020202020204" pitchFamily="34" charset="0"/>
              </a:rPr>
              <a:t> sử dụng tính đóng gói, bao bọc </a:t>
            </a:r>
            <a:r>
              <a:rPr lang="en-US" sz="2000" dirty="0" smtClean="0">
                <a:solidFill>
                  <a:schemeClr val="tx1"/>
                </a:solidFill>
                <a:latin typeface="Arial" panose="020B0604020202020204" pitchFamily="34" charset="0"/>
                <a:cs typeface="Arial" panose="020B0604020202020204" pitchFamily="34" charset="0"/>
              </a:rPr>
              <a:t>của </a:t>
            </a:r>
            <a:r>
              <a:rPr lang="en-US" sz="2000" dirty="0">
                <a:solidFill>
                  <a:schemeClr val="tx1"/>
                </a:solidFill>
                <a:latin typeface="Arial" panose="020B0604020202020204" pitchFamily="34" charset="0"/>
                <a:cs typeface="Arial" panose="020B0604020202020204" pitchFamily="34" charset="0"/>
              </a:rPr>
              <a:t>lập trình hướng đối tượng để che dấu, bảo vệ biến _instance (chỉ khởi tạo và gán duy nhất 1 lần) đồng thời che dấu phương thức khởi tạo với bên ngoài.</a:t>
            </a:r>
          </a:p>
          <a:p>
            <a:endParaRPr lang="en-US" sz="2400" b="1" dirty="0" smtClean="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12</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 xmlns:a16="http://schemas.microsoft.com/office/drawing/2014/main"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Các bước thực hiện</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17635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Autofit/>
          </a:bodyPr>
          <a:lstStyle/>
          <a:p>
            <a:pPr algn="l"/>
            <a:r>
              <a:rPr lang="en-US" sz="2400" dirty="0" smtClean="0">
                <a:solidFill>
                  <a:schemeClr val="tx1"/>
                </a:solidFill>
                <a:latin typeface="Arial" panose="020B0604020202020204" pitchFamily="34" charset="0"/>
                <a:cs typeface="Arial" panose="020B0604020202020204" pitchFamily="34" charset="0"/>
              </a:rPr>
              <a:t>Bước 3: Xây dựng “Ứng dụng học tiếng K’Ho”, với các bước cụ thể:</a:t>
            </a:r>
          </a:p>
          <a:p>
            <a:pPr marL="800100" lvl="1" indent="-342900" algn="l">
              <a:buFont typeface="Wingdings" panose="05000000000000000000" pitchFamily="2" charset="2"/>
              <a:buChar char="v"/>
            </a:pPr>
            <a:r>
              <a:rPr lang="en-US" sz="2400" dirty="0" smtClean="0">
                <a:solidFill>
                  <a:schemeClr val="tx1"/>
                </a:solidFill>
                <a:latin typeface="Arial" panose="020B0604020202020204" pitchFamily="34" charset="0"/>
                <a:cs typeface="Arial" panose="020B0604020202020204" pitchFamily="34" charset="0"/>
              </a:rPr>
              <a:t>Đề xuất giao diện và các chức năng</a:t>
            </a:r>
          </a:p>
          <a:p>
            <a:pPr marL="800100" lvl="1" indent="-342900" algn="l">
              <a:buFont typeface="Wingdings" panose="05000000000000000000" pitchFamily="2" charset="2"/>
              <a:buChar char="v"/>
            </a:pPr>
            <a:r>
              <a:rPr lang="en-US" sz="2400" dirty="0" smtClean="0">
                <a:solidFill>
                  <a:schemeClr val="tx1"/>
                </a:solidFill>
                <a:latin typeface="Arial" panose="020B0604020202020204" pitchFamily="34" charset="0"/>
                <a:cs typeface="Arial" panose="020B0604020202020204" pitchFamily="34" charset="0"/>
              </a:rPr>
              <a:t>Xây dựng dữ liệu ứng dụng</a:t>
            </a:r>
          </a:p>
          <a:p>
            <a:pPr marL="1714500" lvl="3"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Nội dung bài học</a:t>
            </a:r>
          </a:p>
          <a:p>
            <a:pPr marL="1714500" lvl="3"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Âm thanh</a:t>
            </a:r>
          </a:p>
          <a:p>
            <a:pPr marL="1714500" lvl="3"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Hình ảnh</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13</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 xmlns:a16="http://schemas.microsoft.com/office/drawing/2014/main"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Các bước thực hiện</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3154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Autofit/>
          </a:bodyPr>
          <a:lstStyle/>
          <a:p>
            <a:pPr marL="342900"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Xây dựng thành công phần mềm ứng dụng</a:t>
            </a:r>
          </a:p>
          <a:p>
            <a:pPr marL="342900"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Hoàn thành </a:t>
            </a:r>
            <a:r>
              <a:rPr lang="en-US" sz="2400" dirty="0">
                <a:solidFill>
                  <a:schemeClr val="tx1"/>
                </a:solidFill>
                <a:latin typeface="Arial" panose="020B0604020202020204" pitchFamily="34" charset="0"/>
                <a:cs typeface="Arial" panose="020B0604020202020204" pitchFamily="34" charset="0"/>
              </a:rPr>
              <a:t>các chức năng chính của một ứng dụng học ngôn ngữ đơn giản.</a:t>
            </a:r>
          </a:p>
          <a:p>
            <a:pPr marL="342900" indent="-342900" algn="l">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Phần mềm tương thích các hệ điểu hành Windows dễ sử dụng.</a:t>
            </a:r>
          </a:p>
          <a:p>
            <a:pPr marL="342900" indent="-342900" algn="l">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Dữ liệu của phần mềm được lưu vào hệ quản trị cơ sở dữ liệu.</a:t>
            </a:r>
          </a:p>
          <a:p>
            <a:pPr marL="342900" indent="-342900" algn="l">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14</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 xmlns:a16="http://schemas.microsoft.com/office/drawing/2014/main"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4</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Kết quả đạt được</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49814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Autofit/>
          </a:bodyPr>
          <a:lstStyle/>
          <a:p>
            <a:pPr marL="342900" indent="-342900" algn="l">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Trong quá trình thực hiện đề tài này, nhóm em đã đạt được kết quả như sau: Củng cố lại kiến thức đã được học, tìm hiểu một số công nghệ mới, xây dựng được ứng dụng</a:t>
            </a:r>
            <a:r>
              <a:rPr lang="en-US" sz="2400" dirty="0" smtClean="0">
                <a:solidFill>
                  <a:schemeClr val="tx1"/>
                </a:solidFill>
                <a:latin typeface="Arial" panose="020B0604020202020204" pitchFamily="34" charset="0"/>
                <a:cs typeface="Arial" panose="020B0604020202020204" pitchFamily="34" charset="0"/>
              </a:rPr>
              <a:t>.</a:t>
            </a:r>
          </a:p>
          <a:p>
            <a:pPr algn="l"/>
            <a:endParaRPr lang="en-US" sz="2400" dirty="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Ứng dụng học K’Ho là ứng dụng hữu ích phục vụ cho việc phục vụ cho việc dạy, học tập và tìm hiểu về dân tộc K’Ho. Có các chức năng cơ bản của ứng dụng học ngôn ngữ.</a:t>
            </a:r>
          </a:p>
          <a:p>
            <a:pPr marL="342900" indent="-342900" algn="l">
              <a:buFont typeface="Wingdings" panose="05000000000000000000" pitchFamily="2" charset="2"/>
              <a:buChar char="Ø"/>
            </a:pPr>
            <a:endParaRPr lang="en-US" sz="2400" dirty="0" smtClean="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15</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 xmlns:a16="http://schemas.microsoft.com/office/drawing/2014/main"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5</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Kết luận</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90598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Autofit/>
          </a:bodyPr>
          <a:lstStyle/>
          <a:p>
            <a:pPr algn="l"/>
            <a:r>
              <a:rPr lang="en-US" sz="2000" dirty="0">
                <a:solidFill>
                  <a:schemeClr val="tx1"/>
                </a:solidFill>
                <a:latin typeface="Arial" panose="020B0604020202020204" pitchFamily="34" charset="0"/>
                <a:cs typeface="Arial" panose="020B0604020202020204" pitchFamily="34" charset="0"/>
              </a:rPr>
              <a:t>Tuy nhiên, do hạn chế về mặt thời gian cũng như ngôn ngữ nên ứng dụng của nhóm em vẫn còn nhiều thiếu sót cần hoàn thiện một số nội dung</a:t>
            </a: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a:p>
            <a:pPr marL="800100" lvl="1" indent="-342900" algn="l">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Các chức năng của ứng dụng chưa được tối ưu.</a:t>
            </a:r>
          </a:p>
          <a:p>
            <a:pPr marL="800100" lvl="1" indent="-342900" algn="l">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Hoàn thiện dữ liệu: từ vựng, âm thanh, hình ảnh.</a:t>
            </a:r>
          </a:p>
          <a:p>
            <a:pPr marL="800100" lvl="1" indent="-342900" algn="l">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Tra cứu đoạn văn bản, từ đồng nghĩa, từ trái nghĩa</a:t>
            </a:r>
            <a:r>
              <a:rPr lang="en-US" sz="2000" dirty="0" smtClean="0">
                <a:solidFill>
                  <a:schemeClr val="tx1"/>
                </a:solidFill>
                <a:latin typeface="Arial" panose="020B0604020202020204" pitchFamily="34" charset="0"/>
                <a:cs typeface="Arial" panose="020B0604020202020204" pitchFamily="34" charset="0"/>
              </a:rPr>
              <a:t>.</a:t>
            </a:r>
          </a:p>
          <a:p>
            <a:pPr algn="l"/>
            <a:r>
              <a:rPr lang="en-US" sz="2000" dirty="0" smtClean="0">
                <a:solidFill>
                  <a:schemeClr val="tx1"/>
                </a:solidFill>
                <a:latin typeface="Arial" panose="020B0604020202020204" pitchFamily="34" charset="0"/>
                <a:cs typeface="Arial" panose="020B0604020202020204" pitchFamily="34" charset="0"/>
              </a:rPr>
              <a:t>Do </a:t>
            </a:r>
            <a:r>
              <a:rPr lang="en-US" sz="2000" dirty="0">
                <a:solidFill>
                  <a:schemeClr val="tx1"/>
                </a:solidFill>
                <a:latin typeface="Arial" panose="020B0604020202020204" pitchFamily="34" charset="0"/>
                <a:cs typeface="Arial" panose="020B0604020202020204" pitchFamily="34" charset="0"/>
              </a:rPr>
              <a:t>việc ứng dụng khoa học công nghệ vào nghiên cứu ngôn ngữ của đồng bào thiểu số cũng như việc dạy và học ngôn ngữ các dân tộc thiểu số chưa được phổ biến, nên hướng phát triển của đề tài còn rộng như: ứng dụng dạy tiếng K’Ho, dịch tự động giữa tiếng K’Ho và các ngôn ngữ khác, nhận dạng và tổng hợp tiếng K’Ho, …</a:t>
            </a:r>
          </a:p>
          <a:p>
            <a:pPr marL="342900" indent="-342900" algn="l">
              <a:buFont typeface="Wingdings" panose="05000000000000000000" pitchFamily="2" charset="2"/>
              <a:buChar char="Ø"/>
            </a:pPr>
            <a:endParaRPr lang="en-US" sz="2000" dirty="0" smtClean="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16</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just">
              <a:spcBef>
                <a:spcPts val="1200"/>
              </a:spcBef>
              <a:buClr>
                <a:schemeClr val="tx1"/>
              </a:buClr>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 xmlns:a16="http://schemas.microsoft.com/office/drawing/2014/main"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5</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Hướng phát triển</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383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17</a:t>
            </a:fld>
            <a:endParaRPr lang="en-US"/>
          </a:p>
        </p:txBody>
      </p:sp>
      <p:sp>
        <p:nvSpPr>
          <p:cNvPr id="9" name="TextBox 8"/>
          <p:cNvSpPr txBox="1"/>
          <p:nvPr/>
        </p:nvSpPr>
        <p:spPr>
          <a:xfrm>
            <a:off x="632791" y="1154232"/>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chính</a:t>
            </a:r>
          </a:p>
        </p:txBody>
      </p:sp>
      <p:sp>
        <p:nvSpPr>
          <p:cNvPr id="10" name="Title 1">
            <a:extLst>
              <a:ext uri="{FF2B5EF4-FFF2-40B4-BE49-F238E27FC236}">
                <a16:creationId xmlns="" xmlns:a16="http://schemas.microsoft.com/office/drawing/2014/main" id="{7368D8FC-019C-4E0A-9E64-2A1D10A99CC1}"/>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28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6</a:t>
            </a:r>
            <a:r>
              <a:rPr lang="en-US" sz="28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Demo ứng dụng.</a:t>
            </a:r>
            <a:endParaRPr lang="en-US" sz="28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632791" y="1676399"/>
            <a:ext cx="8131969" cy="4480719"/>
          </a:xfrm>
          <a:prstGeom prst="rect">
            <a:avLst/>
          </a:prstGeom>
        </p:spPr>
      </p:pic>
    </p:spTree>
    <p:extLst>
      <p:ext uri="{BB962C8B-B14F-4D97-AF65-F5344CB8AC3E}">
        <p14:creationId xmlns:p14="http://schemas.microsoft.com/office/powerpoint/2010/main" val="2774872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18</a:t>
            </a:fld>
            <a:endParaRPr lang="en-US"/>
          </a:p>
        </p:txBody>
      </p:sp>
      <p:sp>
        <p:nvSpPr>
          <p:cNvPr id="9" name="TextBox 8"/>
          <p:cNvSpPr txBox="1"/>
          <p:nvPr/>
        </p:nvSpPr>
        <p:spPr>
          <a:xfrm>
            <a:off x="606286" y="483513"/>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danh sách bài học</a:t>
            </a:r>
          </a:p>
        </p:txBody>
      </p:sp>
      <p:pic>
        <p:nvPicPr>
          <p:cNvPr id="6" name="Picture 5"/>
          <p:cNvPicPr>
            <a:picLocks noChangeAspect="1"/>
          </p:cNvPicPr>
          <p:nvPr/>
        </p:nvPicPr>
        <p:blipFill>
          <a:blip r:embed="rId2"/>
          <a:stretch>
            <a:fillRect/>
          </a:stretch>
        </p:blipFill>
        <p:spPr>
          <a:xfrm>
            <a:off x="419001" y="934581"/>
            <a:ext cx="8342990" cy="4551819"/>
          </a:xfrm>
          <a:prstGeom prst="rect">
            <a:avLst/>
          </a:prstGeom>
        </p:spPr>
      </p:pic>
    </p:spTree>
    <p:extLst>
      <p:ext uri="{BB962C8B-B14F-4D97-AF65-F5344CB8AC3E}">
        <p14:creationId xmlns:p14="http://schemas.microsoft.com/office/powerpoint/2010/main" val="5664319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19</a:t>
            </a:fld>
            <a:endParaRPr lang="en-US"/>
          </a:p>
        </p:txBody>
      </p:sp>
      <p:sp>
        <p:nvSpPr>
          <p:cNvPr id="9" name="TextBox 8"/>
          <p:cNvSpPr txBox="1"/>
          <p:nvPr/>
        </p:nvSpPr>
        <p:spPr>
          <a:xfrm>
            <a:off x="632790" y="381000"/>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chi tiết bài học</a:t>
            </a:r>
          </a:p>
        </p:txBody>
      </p:sp>
      <p:pic>
        <p:nvPicPr>
          <p:cNvPr id="2" name="Picture 1"/>
          <p:cNvPicPr>
            <a:picLocks noChangeAspect="1"/>
          </p:cNvPicPr>
          <p:nvPr/>
        </p:nvPicPr>
        <p:blipFill>
          <a:blip r:embed="rId2"/>
          <a:stretch>
            <a:fillRect/>
          </a:stretch>
        </p:blipFill>
        <p:spPr>
          <a:xfrm>
            <a:off x="632790" y="1107447"/>
            <a:ext cx="8054010" cy="4953342"/>
          </a:xfrm>
          <a:prstGeom prst="rect">
            <a:avLst/>
          </a:prstGeom>
        </p:spPr>
      </p:pic>
    </p:spTree>
    <p:extLst>
      <p:ext uri="{BB962C8B-B14F-4D97-AF65-F5344CB8AC3E}">
        <p14:creationId xmlns:p14="http://schemas.microsoft.com/office/powerpoint/2010/main" val="4151963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84238"/>
          </a:xfrm>
          <a:ln w="3175">
            <a:solidFill>
              <a:schemeClr val="tx1"/>
            </a:solidFill>
          </a:ln>
        </p:spPr>
        <p:txBody>
          <a:bodyPr>
            <a:noAutofit/>
          </a:body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NỘI DUNG</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a:t>
            </a:fld>
            <a:endParaRPr lang="en-US"/>
          </a:p>
        </p:txBody>
      </p:sp>
      <p:sp>
        <p:nvSpPr>
          <p:cNvPr id="6" name="Title 1"/>
          <p:cNvSpPr txBox="1">
            <a:spLocks/>
          </p:cNvSpPr>
          <p:nvPr/>
        </p:nvSpPr>
        <p:spPr>
          <a:xfrm>
            <a:off x="609600" y="1066800"/>
            <a:ext cx="7924800" cy="48768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Lý do và mục tiêu chọn đề tài</a:t>
            </a: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Kế hoạch thực hiện đề tài</a:t>
            </a:r>
            <a:endParaRPr lang="en-US" sz="2400" dirty="0">
              <a:solidFill>
                <a:schemeClr val="tx1"/>
              </a:solidFill>
              <a:latin typeface="Arial" panose="020B0604020202020204" pitchFamily="34" charset="0"/>
              <a:cs typeface="Arial" panose="020B0604020202020204" pitchFamily="34" charset="0"/>
            </a:endParaRP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Nội dung và các bước thực hiện.</a:t>
            </a:r>
            <a:endParaRPr lang="en-US" sz="2400" dirty="0">
              <a:solidFill>
                <a:schemeClr val="tx1"/>
              </a:solidFill>
              <a:latin typeface="Arial" panose="020B0604020202020204" pitchFamily="34" charset="0"/>
              <a:cs typeface="Arial" panose="020B0604020202020204" pitchFamily="34" charset="0"/>
            </a:endParaRP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Kết quả đạt được.</a:t>
            </a:r>
            <a:endParaRPr lang="en-US" sz="2400" dirty="0">
              <a:solidFill>
                <a:schemeClr val="tx1"/>
              </a:solidFill>
              <a:latin typeface="Arial" panose="020B0604020202020204" pitchFamily="34" charset="0"/>
              <a:cs typeface="Arial" panose="020B0604020202020204" pitchFamily="34" charset="0"/>
            </a:endParaRP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Kết luận và hướng phát triển.</a:t>
            </a:r>
          </a:p>
          <a:p>
            <a:pPr marL="457200" indent="-457200">
              <a:spcBef>
                <a:spcPts val="1200"/>
              </a:spcBef>
              <a:buAutoNum type="arabicPeriod"/>
            </a:pPr>
            <a:r>
              <a:rPr lang="en-US" sz="2400" dirty="0">
                <a:solidFill>
                  <a:schemeClr val="tx1"/>
                </a:solidFill>
                <a:latin typeface="Arial" panose="020B0604020202020204" pitchFamily="34" charset="0"/>
                <a:cs typeface="Arial" panose="020B0604020202020204" pitchFamily="34" charset="0"/>
              </a:rPr>
              <a:t>Demo ứng </a:t>
            </a:r>
            <a:r>
              <a:rPr lang="en-US" sz="2400" dirty="0" smtClean="0">
                <a:solidFill>
                  <a:schemeClr val="tx1"/>
                </a:solidFill>
                <a:latin typeface="Arial" panose="020B0604020202020204" pitchFamily="34" charset="0"/>
                <a:cs typeface="Arial" panose="020B0604020202020204" pitchFamily="34" charset="0"/>
              </a:rPr>
              <a:t>dụng.</a:t>
            </a:r>
            <a:endParaRPr lang="en-US" sz="2400" dirty="0">
              <a:solidFill>
                <a:schemeClr val="tx1"/>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23461" y="1066800"/>
            <a:ext cx="7924800" cy="487362"/>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endParaRPr lang="en-US"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767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20</a:t>
            </a:fld>
            <a:endParaRPr lang="en-US"/>
          </a:p>
        </p:txBody>
      </p:sp>
      <p:sp>
        <p:nvSpPr>
          <p:cNvPr id="9" name="TextBox 8"/>
          <p:cNvSpPr txBox="1"/>
          <p:nvPr/>
        </p:nvSpPr>
        <p:spPr>
          <a:xfrm>
            <a:off x="457200" y="483513"/>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danh sách ngữ pháp</a:t>
            </a:r>
          </a:p>
        </p:txBody>
      </p:sp>
      <p:pic>
        <p:nvPicPr>
          <p:cNvPr id="2" name="Picture 1"/>
          <p:cNvPicPr>
            <a:picLocks noChangeAspect="1"/>
          </p:cNvPicPr>
          <p:nvPr/>
        </p:nvPicPr>
        <p:blipFill>
          <a:blip r:embed="rId2"/>
          <a:stretch>
            <a:fillRect/>
          </a:stretch>
        </p:blipFill>
        <p:spPr>
          <a:xfrm>
            <a:off x="533400" y="1283350"/>
            <a:ext cx="8153400" cy="4584049"/>
          </a:xfrm>
          <a:prstGeom prst="rect">
            <a:avLst/>
          </a:prstGeom>
        </p:spPr>
      </p:pic>
    </p:spTree>
    <p:extLst>
      <p:ext uri="{BB962C8B-B14F-4D97-AF65-F5344CB8AC3E}">
        <p14:creationId xmlns:p14="http://schemas.microsoft.com/office/powerpoint/2010/main" val="24269063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21</a:t>
            </a:fld>
            <a:endParaRPr lang="en-US"/>
          </a:p>
        </p:txBody>
      </p:sp>
      <p:sp>
        <p:nvSpPr>
          <p:cNvPr id="9" name="TextBox 8"/>
          <p:cNvSpPr txBox="1"/>
          <p:nvPr/>
        </p:nvSpPr>
        <p:spPr>
          <a:xfrm>
            <a:off x="609600" y="533400"/>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chi tiết ngữ pháp</a:t>
            </a:r>
          </a:p>
        </p:txBody>
      </p:sp>
      <p:pic>
        <p:nvPicPr>
          <p:cNvPr id="2" name="Picture 1"/>
          <p:cNvPicPr>
            <a:picLocks noChangeAspect="1"/>
          </p:cNvPicPr>
          <p:nvPr/>
        </p:nvPicPr>
        <p:blipFill>
          <a:blip r:embed="rId2"/>
          <a:stretch>
            <a:fillRect/>
          </a:stretch>
        </p:blipFill>
        <p:spPr>
          <a:xfrm>
            <a:off x="609600" y="1295400"/>
            <a:ext cx="8077200" cy="4155253"/>
          </a:xfrm>
          <a:prstGeom prst="rect">
            <a:avLst/>
          </a:prstGeom>
        </p:spPr>
      </p:pic>
    </p:spTree>
    <p:extLst>
      <p:ext uri="{BB962C8B-B14F-4D97-AF65-F5344CB8AC3E}">
        <p14:creationId xmlns:p14="http://schemas.microsoft.com/office/powerpoint/2010/main" val="32263151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22</a:t>
            </a:fld>
            <a:endParaRPr lang="en-US"/>
          </a:p>
        </p:txBody>
      </p:sp>
      <p:sp>
        <p:nvSpPr>
          <p:cNvPr id="9" name="TextBox 8"/>
          <p:cNvSpPr txBox="1"/>
          <p:nvPr/>
        </p:nvSpPr>
        <p:spPr>
          <a:xfrm>
            <a:off x="536712" y="544631"/>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từ điển</a:t>
            </a:r>
          </a:p>
        </p:txBody>
      </p:sp>
      <p:pic>
        <p:nvPicPr>
          <p:cNvPr id="6" name="Picture 5"/>
          <p:cNvPicPr>
            <a:picLocks noChangeAspect="1"/>
          </p:cNvPicPr>
          <p:nvPr/>
        </p:nvPicPr>
        <p:blipFill>
          <a:blip r:embed="rId2"/>
          <a:stretch>
            <a:fillRect/>
          </a:stretch>
        </p:blipFill>
        <p:spPr>
          <a:xfrm>
            <a:off x="536712" y="1828800"/>
            <a:ext cx="7921488" cy="3581400"/>
          </a:xfrm>
          <a:prstGeom prst="rect">
            <a:avLst/>
          </a:prstGeom>
        </p:spPr>
      </p:pic>
    </p:spTree>
    <p:extLst>
      <p:ext uri="{BB962C8B-B14F-4D97-AF65-F5344CB8AC3E}">
        <p14:creationId xmlns:p14="http://schemas.microsoft.com/office/powerpoint/2010/main" val="19294633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23</a:t>
            </a:fld>
            <a:endParaRPr lang="en-US"/>
          </a:p>
        </p:txBody>
      </p:sp>
      <p:sp>
        <p:nvSpPr>
          <p:cNvPr id="9" name="TextBox 8"/>
          <p:cNvSpPr txBox="1"/>
          <p:nvPr/>
        </p:nvSpPr>
        <p:spPr>
          <a:xfrm>
            <a:off x="632791" y="2667000"/>
            <a:ext cx="8054009" cy="954107"/>
          </a:xfrm>
          <a:prstGeom prst="rect">
            <a:avLst/>
          </a:prstGeom>
          <a:noFill/>
        </p:spPr>
        <p:txBody>
          <a:bodyPr wrap="squar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Cảm ơn </a:t>
            </a:r>
            <a:r>
              <a:rPr lang="en-US" sz="2800" dirty="0">
                <a:solidFill>
                  <a:schemeClr val="bg1"/>
                </a:solidFill>
                <a:latin typeface="Arial" panose="020B0604020202020204" pitchFamily="34" charset="0"/>
                <a:cs typeface="Arial" panose="020B0604020202020204" pitchFamily="34" charset="0"/>
              </a:rPr>
              <a:t>Thầy Cô đã chú ý lắng nghe nhóm em trình bày.</a:t>
            </a:r>
          </a:p>
        </p:txBody>
      </p:sp>
      <p:sp>
        <p:nvSpPr>
          <p:cNvPr id="6" name="TextBox 5"/>
          <p:cNvSpPr txBox="1"/>
          <p:nvPr/>
        </p:nvSpPr>
        <p:spPr>
          <a:xfrm>
            <a:off x="544995" y="2897831"/>
            <a:ext cx="8054009" cy="492443"/>
          </a:xfrm>
          <a:prstGeom prst="rect">
            <a:avLst/>
          </a:prstGeom>
          <a:no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CẢM ƠN THẦY CÔ VÀ CÁC BẠN ĐÃ LẮNG NGHE</a:t>
            </a:r>
            <a:endParaRPr lang="en-US" sz="2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9574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3</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 xmlns:a16="http://schemas.microsoft.com/office/drawing/2014/main"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1. </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Lý do chọn đề tài</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8" name="Title 1"/>
          <p:cNvSpPr txBox="1">
            <a:spLocks/>
          </p:cNvSpPr>
          <p:nvPr/>
        </p:nvSpPr>
        <p:spPr>
          <a:xfrm>
            <a:off x="762000" y="14478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Dân tộc </a:t>
            </a:r>
            <a:r>
              <a:rPr lang="en-US" sz="2400" b="1" dirty="0">
                <a:solidFill>
                  <a:schemeClr val="tx1"/>
                </a:solidFill>
                <a:latin typeface="Arial" panose="020B0604020202020204" pitchFamily="34" charset="0"/>
                <a:cs typeface="Arial" panose="020B0604020202020204" pitchFamily="34" charset="0"/>
              </a:rPr>
              <a:t>K’Ho</a:t>
            </a:r>
            <a:r>
              <a:rPr lang="en-US" sz="2400" dirty="0">
                <a:solidFill>
                  <a:schemeClr val="tx1"/>
                </a:solidFill>
                <a:latin typeface="Arial" panose="020B0604020202020204" pitchFamily="34" charset="0"/>
                <a:cs typeface="Arial" panose="020B0604020202020204" pitchFamily="34" charset="0"/>
              </a:rPr>
              <a:t>, còn gọi là </a:t>
            </a:r>
            <a:r>
              <a:rPr lang="en-US" sz="2400" b="1" dirty="0">
                <a:solidFill>
                  <a:schemeClr val="tx1"/>
                </a:solidFill>
                <a:latin typeface="Arial" panose="020B0604020202020204" pitchFamily="34" charset="0"/>
                <a:cs typeface="Arial" panose="020B0604020202020204" pitchFamily="34" charset="0"/>
              </a:rPr>
              <a:t>Cờ Ho</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Kơ </a:t>
            </a:r>
            <a:r>
              <a:rPr lang="en-US" sz="2400" b="1" dirty="0" smtClean="0">
                <a:solidFill>
                  <a:schemeClr val="tx1"/>
                </a:solidFill>
                <a:latin typeface="Arial" panose="020B0604020202020204" pitchFamily="34" charset="0"/>
                <a:cs typeface="Arial" panose="020B0604020202020204" pitchFamily="34" charset="0"/>
              </a:rPr>
              <a:t>Ho</a:t>
            </a:r>
            <a:r>
              <a:rPr lang="en-US" sz="2400" dirty="0" smtClean="0">
                <a:solidFill>
                  <a:schemeClr val="tx1"/>
                </a:solidFill>
                <a:latin typeface="Arial" panose="020B0604020202020204" pitchFamily="34" charset="0"/>
                <a:cs typeface="Arial" panose="020B0604020202020204" pitchFamily="34" charset="0"/>
              </a:rPr>
              <a:t>, hoặc</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Kơho</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K'Ho</a:t>
            </a:r>
            <a:r>
              <a:rPr lang="en-US" sz="2400" dirty="0">
                <a:solidFill>
                  <a:schemeClr val="tx1"/>
                </a:solidFill>
                <a:latin typeface="Arial" panose="020B0604020202020204" pitchFamily="34" charset="0"/>
                <a:cs typeface="Arial" panose="020B0604020202020204" pitchFamily="34" charset="0"/>
              </a:rPr>
              <a:t> theo chính tả tiếng Cơ Ho.</a:t>
            </a:r>
          </a:p>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Dân tộc K’Ho</a:t>
            </a:r>
            <a:r>
              <a:rPr lang="en-US" sz="2400" b="1" dirty="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là một dân tộc trong số 54 dân tộc tại Việt Nam, là một trong những cư dân bản địa tỉnh Lâm Đồng.</a:t>
            </a:r>
          </a:p>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Hiện nay, việc giao tiếp với người K’Ho còn hạn chế, việc áp dụng khoa học công nghệ vào nghiên cứu ngôn ngữ của đồng bào thiểu số cũng như việc dạy và học ngôn ngữ các dân tộc thiểu số nói chung và dân tộc K’Ho nói riêng chưa được phổ biến.</a:t>
            </a:r>
          </a:p>
        </p:txBody>
      </p:sp>
    </p:spTree>
    <p:extLst>
      <p:ext uri="{BB962C8B-B14F-4D97-AF65-F5344CB8AC3E}">
        <p14:creationId xmlns:p14="http://schemas.microsoft.com/office/powerpoint/2010/main" val="158629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4</a:t>
            </a:fld>
            <a:endParaRPr lang="en-US"/>
          </a:p>
        </p:txBody>
      </p:sp>
      <p:sp>
        <p:nvSpPr>
          <p:cNvPr id="8" name="TextBox 7"/>
          <p:cNvSpPr txBox="1"/>
          <p:nvPr/>
        </p:nvSpPr>
        <p:spPr>
          <a:xfrm>
            <a:off x="437322" y="304800"/>
            <a:ext cx="8382000" cy="1200329"/>
          </a:xfrm>
          <a:prstGeom prst="rect">
            <a:avLst/>
          </a:prstGeom>
          <a:noFill/>
        </p:spPr>
        <p:txBody>
          <a:bodyPr wrap="square" rtlCol="0">
            <a:spAutoFit/>
          </a:bodyPr>
          <a:lstStyle>
            <a:defPPr>
              <a:defRPr lang="en-US"/>
            </a:defPPr>
            <a:lvl2pPr marL="0" lvl="1">
              <a:spcBef>
                <a:spcPts val="1000"/>
              </a:spcBef>
              <a:defRPr sz="2000">
                <a:solidFill>
                  <a:schemeClr val="tx1">
                    <a:lumMod val="75000"/>
                    <a:lumOff val="25000"/>
                  </a:schemeClr>
                </a:solidFill>
                <a:latin typeface="Segoe UI Light" pitchFamily="34" charset="0"/>
                <a:cs typeface="Segoe UI Light" pitchFamily="34" charset="0"/>
              </a:defRPr>
            </a:lvl2pPr>
          </a:lstStyle>
          <a:p>
            <a:pPr>
              <a:buClr>
                <a:srgbClr val="00B404"/>
              </a:buClr>
            </a:pPr>
            <a:r>
              <a:rPr lang="en-US" sz="2400" dirty="0">
                <a:latin typeface="Arial" panose="020B0604020202020204" pitchFamily="34" charset="0"/>
                <a:cs typeface="Arial" panose="020B0604020202020204" pitchFamily="34" charset="0"/>
              </a:rPr>
              <a:t>Nên việc dạy và học ngôn ngữ này là việc thiết yếu.</a:t>
            </a:r>
          </a:p>
          <a:p>
            <a:pPr marL="342900" indent="-342900">
              <a:buFont typeface="Symbol" panose="05050102010706020507" pitchFamily="18" charset="2"/>
              <a:buChar char="Þ"/>
            </a:pPr>
            <a:r>
              <a:rPr lang="en-US" sz="2400" dirty="0" smtClean="0">
                <a:latin typeface="Arial" panose="020B0604020202020204" pitchFamily="34" charset="0"/>
                <a:cs typeface="Arial" panose="020B0604020202020204" pitchFamily="34" charset="0"/>
              </a:rPr>
              <a:t>Vì </a:t>
            </a:r>
            <a:r>
              <a:rPr lang="en-US" sz="2400" dirty="0">
                <a:latin typeface="Arial" panose="020B0604020202020204" pitchFamily="34" charset="0"/>
                <a:cs typeface="Arial" panose="020B0604020202020204" pitchFamily="34" charset="0"/>
              </a:rPr>
              <a:t>vậy nhóm em quyết định chọn đề tài</a:t>
            </a:r>
            <a:r>
              <a:rPr lang="en-US" sz="2400" dirty="0" smtClean="0">
                <a:latin typeface="Arial" panose="020B0604020202020204" pitchFamily="34" charset="0"/>
                <a:cs typeface="Arial" panose="020B0604020202020204" pitchFamily="34" charset="0"/>
              </a:rPr>
              <a:t>:</a:t>
            </a:r>
          </a:p>
          <a:p>
            <a:pPr algn="ctr">
              <a:buClr>
                <a:srgbClr val="00B404"/>
              </a:buClr>
            </a:pP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t>
            </a:r>
            <a:r>
              <a:rPr lang="en-US" sz="2400" b="1" dirty="0">
                <a:latin typeface="Arial" panose="020B0604020202020204" pitchFamily="34" charset="0"/>
                <a:cs typeface="Arial" panose="020B0604020202020204" pitchFamily="34" charset="0"/>
              </a:rPr>
              <a:t>XÂY DỰNG ỨNG DỤNG HỌC K’HO</a:t>
            </a:r>
            <a:r>
              <a:rPr lang="en-US" sz="2400" dirty="0">
                <a:latin typeface="Arial" panose="020B0604020202020204" pitchFamily="34" charset="0"/>
                <a:cs typeface="Arial" panose="020B0604020202020204" pitchFamily="34" charset="0"/>
              </a:rPr>
              <a:t>”.</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22" y="1505129"/>
            <a:ext cx="8249478" cy="4603750"/>
          </a:xfrm>
          <a:prstGeom prst="rect">
            <a:avLst/>
          </a:prstGeom>
        </p:spPr>
      </p:pic>
    </p:spTree>
    <p:extLst>
      <p:ext uri="{BB962C8B-B14F-4D97-AF65-F5344CB8AC3E}">
        <p14:creationId xmlns:p14="http://schemas.microsoft.com/office/powerpoint/2010/main" val="960038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5</a:t>
            </a:fld>
            <a:endParaRPr lang="en-US"/>
          </a:p>
        </p:txBody>
      </p:sp>
      <p:sp>
        <p:nvSpPr>
          <p:cNvPr id="6" name="Title 1"/>
          <p:cNvSpPr txBox="1">
            <a:spLocks/>
          </p:cNvSpPr>
          <p:nvPr/>
        </p:nvSpPr>
        <p:spPr>
          <a:xfrm>
            <a:off x="609600" y="1066800"/>
            <a:ext cx="8077200" cy="51054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lvl="0" indent="-342900" algn="just">
              <a:buFont typeface="Wingdings" panose="05000000000000000000" pitchFamily="2" charset="2"/>
              <a:buChar char="Ø"/>
            </a:pPr>
            <a:r>
              <a:rPr lang="en-US" sz="2300" b="1" dirty="0">
                <a:solidFill>
                  <a:schemeClr val="tx1"/>
                </a:solidFill>
                <a:latin typeface="Arial" panose="020B0604020202020204" pitchFamily="34" charset="0"/>
                <a:cs typeface="Arial" panose="020B0604020202020204" pitchFamily="34" charset="0"/>
              </a:rPr>
              <a:t>Mục tiêu chung: </a:t>
            </a:r>
          </a:p>
          <a:p>
            <a:pPr marL="463550" lvl="0" algn="just">
              <a:buClr>
                <a:srgbClr val="00B404"/>
              </a:buClr>
            </a:pPr>
            <a:r>
              <a:rPr lang="en-US" sz="2300" dirty="0">
                <a:solidFill>
                  <a:schemeClr val="tx1"/>
                </a:solidFill>
                <a:latin typeface="Arial" panose="020B0604020202020204" pitchFamily="34" charset="0"/>
                <a:cs typeface="Arial" panose="020B0604020202020204" pitchFamily="34" charset="0"/>
              </a:rPr>
              <a:t>Đề xuất phương án thực hiện “Ứng dụng học tiếng K'Ho” khả thi, để từ đó tiến hành xây dựng thành công ứng dụng học </a:t>
            </a:r>
            <a:r>
              <a:rPr lang="en-US" sz="2300">
                <a:solidFill>
                  <a:schemeClr val="tx1"/>
                </a:solidFill>
                <a:latin typeface="Arial" panose="020B0604020202020204" pitchFamily="34" charset="0"/>
                <a:cs typeface="Arial" panose="020B0604020202020204" pitchFamily="34" charset="0"/>
              </a:rPr>
              <a:t>tiếng K’Ho.</a:t>
            </a:r>
          </a:p>
          <a:p>
            <a:pPr marL="463550" lvl="0" algn="just">
              <a:buClr>
                <a:srgbClr val="00B404"/>
              </a:buClr>
            </a:pPr>
            <a:endParaRPr lang="en-US" sz="2300" dirty="0">
              <a:solidFill>
                <a:schemeClr val="tx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US" sz="2300" b="1" dirty="0">
                <a:solidFill>
                  <a:schemeClr val="tx1"/>
                </a:solidFill>
                <a:latin typeface="Arial" panose="020B0604020202020204" pitchFamily="34" charset="0"/>
                <a:cs typeface="Arial" panose="020B0604020202020204" pitchFamily="34" charset="0"/>
              </a:rPr>
              <a:t>Mục </a:t>
            </a:r>
            <a:r>
              <a:rPr lang="en-US" sz="2300" b="1">
                <a:solidFill>
                  <a:schemeClr val="tx1"/>
                </a:solidFill>
                <a:latin typeface="Arial" panose="020B0604020202020204" pitchFamily="34" charset="0"/>
                <a:cs typeface="Arial" panose="020B0604020202020204" pitchFamily="34" charset="0"/>
              </a:rPr>
              <a:t>tiêu cụ thể:</a:t>
            </a:r>
            <a:endParaRPr lang="en-US" sz="2300" b="1" dirty="0">
              <a:solidFill>
                <a:schemeClr val="tx1"/>
              </a:solidFill>
              <a:latin typeface="Arial" panose="020B0604020202020204" pitchFamily="34" charset="0"/>
              <a:cs typeface="Arial" panose="020B0604020202020204" pitchFamily="34" charset="0"/>
            </a:endParaRPr>
          </a:p>
          <a:p>
            <a:pPr marL="625475" indent="-396875" algn="just">
              <a:buFont typeface="Wingdings" panose="05000000000000000000" pitchFamily="2" charset="2"/>
              <a:buChar char="§"/>
            </a:pPr>
            <a:r>
              <a:rPr lang="en-US" sz="2300">
                <a:solidFill>
                  <a:schemeClr val="tx1"/>
                </a:solidFill>
                <a:latin typeface="Arial" panose="020B0604020202020204" pitchFamily="34" charset="0"/>
                <a:cs typeface="Arial" panose="020B0604020202020204" pitchFamily="34" charset="0"/>
              </a:rPr>
              <a:t>Tìm </a:t>
            </a:r>
            <a:r>
              <a:rPr lang="en-US" sz="2300" dirty="0">
                <a:solidFill>
                  <a:schemeClr val="tx1"/>
                </a:solidFill>
                <a:latin typeface="Arial" panose="020B0604020202020204" pitchFamily="34" charset="0"/>
                <a:cs typeface="Arial" panose="020B0604020202020204" pitchFamily="34" charset="0"/>
              </a:rPr>
              <a:t>hiểu về mặt ngôn ngữ của tiếng K'Ho, tài liệu dạy tiếng K’Ho.</a:t>
            </a:r>
          </a:p>
          <a:p>
            <a:pPr marL="625475" indent="-396875" algn="just">
              <a:buFont typeface="Wingdings" panose="05000000000000000000" pitchFamily="2" charset="2"/>
              <a:buChar char="§"/>
            </a:pPr>
            <a:r>
              <a:rPr lang="en-US" sz="2300" dirty="0">
                <a:solidFill>
                  <a:schemeClr val="tx1"/>
                </a:solidFill>
                <a:latin typeface="Arial" panose="020B0604020202020204" pitchFamily="34" charset="0"/>
                <a:cs typeface="Arial" panose="020B0604020202020204" pitchFamily="34" charset="0"/>
              </a:rPr>
              <a:t>Tìm hiểu các ứng dụng về học ngôn ngữ: Giao diện và các chức năng.</a:t>
            </a:r>
          </a:p>
          <a:p>
            <a:pPr marL="625475" indent="-396875" algn="just">
              <a:buFont typeface="Wingdings" panose="05000000000000000000" pitchFamily="2" charset="2"/>
              <a:buChar char="§"/>
            </a:pPr>
            <a:r>
              <a:rPr lang="en-US" sz="2300" dirty="0">
                <a:solidFill>
                  <a:schemeClr val="tx1"/>
                </a:solidFill>
                <a:latin typeface="Arial" panose="020B0604020202020204" pitchFamily="34" charset="0"/>
                <a:cs typeface="Arial" panose="020B0604020202020204" pitchFamily="34" charset="0"/>
              </a:rPr>
              <a:t>Tìm hiểu tổng quan về phương pháp được áp dụng trong xây dựng ứng dụng về học ngôn ngữ, từ đó đề xuất phương án thực hiện đề tài khả thi và hiệu quả.</a:t>
            </a:r>
          </a:p>
          <a:p>
            <a:pPr marL="625475" indent="-396875" algn="just">
              <a:buFont typeface="Wingdings" panose="05000000000000000000" pitchFamily="2" charset="2"/>
              <a:buChar char="§"/>
            </a:pPr>
            <a:r>
              <a:rPr lang="en-US" sz="2300" dirty="0">
                <a:solidFill>
                  <a:schemeClr val="tx1"/>
                </a:solidFill>
                <a:latin typeface="Arial" panose="020B0604020202020204" pitchFamily="34" charset="0"/>
                <a:cs typeface="Arial" panose="020B0604020202020204" pitchFamily="34" charset="0"/>
              </a:rPr>
              <a:t>Xây dựng hệ thống học tiếng K’Ho.</a:t>
            </a:r>
          </a:p>
        </p:txBody>
      </p:sp>
      <p:sp>
        <p:nvSpPr>
          <p:cNvPr id="8" name="Title 1">
            <a:extLst>
              <a:ext uri="{FF2B5EF4-FFF2-40B4-BE49-F238E27FC236}">
                <a16:creationId xmlns="" xmlns:a16="http://schemas.microsoft.com/office/drawing/2014/main" id="{6678819E-8E04-460E-A82B-ECE3893CFFD4}"/>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1</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a:t>
            </a: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Mục tiêu đề tài</a:t>
            </a:r>
          </a:p>
        </p:txBody>
      </p:sp>
    </p:spTree>
    <p:extLst>
      <p:ext uri="{BB962C8B-B14F-4D97-AF65-F5344CB8AC3E}">
        <p14:creationId xmlns:p14="http://schemas.microsoft.com/office/powerpoint/2010/main" val="3269159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149926575"/>
              </p:ext>
            </p:extLst>
          </p:nvPr>
        </p:nvGraphicFramePr>
        <p:xfrm>
          <a:off x="375305" y="1032998"/>
          <a:ext cx="8311494" cy="5634748"/>
        </p:xfrm>
        <a:graphic>
          <a:graphicData uri="http://schemas.openxmlformats.org/drawingml/2006/table">
            <a:tbl>
              <a:tblPr firstRow="1" bandRow="1">
                <a:tableStyleId>{5C22544A-7EE6-4342-B048-85BDC9FD1C3A}</a:tableStyleId>
              </a:tblPr>
              <a:tblGrid>
                <a:gridCol w="900081"/>
                <a:gridCol w="900081"/>
                <a:gridCol w="5286401"/>
                <a:gridCol w="1224931"/>
              </a:tblGrid>
              <a:tr h="724146">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Từ ngày</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Đến ngày</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457200" algn="ctr">
                        <a:lnSpc>
                          <a:spcPct val="107000"/>
                        </a:lnSpc>
                        <a:spcAft>
                          <a:spcPts val="0"/>
                        </a:spcAft>
                      </a:pPr>
                      <a:r>
                        <a:rPr lang="en-US" sz="1200" dirty="0" err="1">
                          <a:solidFill>
                            <a:schemeClr val="tx1"/>
                          </a:solidFill>
                          <a:effectLst/>
                          <a:latin typeface="Arial" panose="020B0604020202020204" pitchFamily="34" charset="0"/>
                          <a:cs typeface="Arial" panose="020B0604020202020204" pitchFamily="34" charset="0"/>
                        </a:rPr>
                        <a:t>Nội</a:t>
                      </a:r>
                      <a:r>
                        <a:rPr lang="en-US" sz="1200" dirty="0">
                          <a:solidFill>
                            <a:schemeClr val="tx1"/>
                          </a:solidFill>
                          <a:effectLst/>
                          <a:latin typeface="Arial" panose="020B0604020202020204" pitchFamily="34" charset="0"/>
                          <a:cs typeface="Arial" panose="020B0604020202020204" pitchFamily="34" charset="0"/>
                        </a:rPr>
                        <a:t> dung</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Ghi chú</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28856">
                <a:tc>
                  <a:txBody>
                    <a:bodyPr/>
                    <a:lstStyle/>
                    <a:p>
                      <a:pPr marL="0" indent="0"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15/06/2017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30/06/2017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l">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Làm đề cương chi tiết của </a:t>
                      </a:r>
                      <a:r>
                        <a:rPr lang="en-US" sz="1200" dirty="0" err="1">
                          <a:solidFill>
                            <a:schemeClr val="tx1"/>
                          </a:solidFill>
                          <a:effectLst/>
                          <a:latin typeface="Arial" panose="020B0604020202020204" pitchFamily="34" charset="0"/>
                          <a:cs typeface="Arial" panose="020B0604020202020204" pitchFamily="34" charset="0"/>
                        </a:rPr>
                        <a:t>đề</a:t>
                      </a:r>
                      <a:r>
                        <a:rPr lang="en-US" sz="1200" dirty="0">
                          <a:solidFill>
                            <a:schemeClr val="tx1"/>
                          </a:solidFill>
                          <a:effectLst/>
                          <a:latin typeface="Arial" panose="020B0604020202020204" pitchFamily="34" charset="0"/>
                          <a:cs typeface="Arial" panose="020B0604020202020204" pitchFamily="34" charset="0"/>
                        </a:rPr>
                        <a:t> </a:t>
                      </a:r>
                      <a:r>
                        <a:rPr lang="en-US" sz="1200" dirty="0" err="1" smtClean="0">
                          <a:solidFill>
                            <a:schemeClr val="tx1"/>
                          </a:solidFill>
                          <a:effectLst/>
                          <a:latin typeface="Arial" panose="020B0604020202020204" pitchFamily="34" charset="0"/>
                          <a:cs typeface="Arial" panose="020B0604020202020204" pitchFamily="34" charset="0"/>
                        </a:rPr>
                        <a:t>tài</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33400">
                <a:tc>
                  <a:txBody>
                    <a:bodyPr/>
                    <a:lstStyle/>
                    <a:p>
                      <a:pPr marL="0" indent="0"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01/07/2017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30/07/2017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Khảo sát hiện trạng các </a:t>
                      </a:r>
                      <a:r>
                        <a:rPr lang="en-US" sz="1200" dirty="0" smtClean="0">
                          <a:solidFill>
                            <a:schemeClr val="tx1"/>
                          </a:solidFill>
                          <a:effectLst/>
                          <a:latin typeface="Arial" panose="020B0604020202020204" pitchFamily="34" charset="0"/>
                          <a:cs typeface="Arial" panose="020B0604020202020204" pitchFamily="34" charset="0"/>
                        </a:rPr>
                        <a:t>ứng</a:t>
                      </a:r>
                      <a:r>
                        <a:rPr lang="en-US" sz="1200" baseline="0" dirty="0" smtClean="0">
                          <a:solidFill>
                            <a:schemeClr val="tx1"/>
                          </a:solidFill>
                          <a:effectLst/>
                          <a:latin typeface="Arial" panose="020B0604020202020204" pitchFamily="34" charset="0"/>
                          <a:cs typeface="Arial" panose="020B0604020202020204" pitchFamily="34" charset="0"/>
                        </a:rPr>
                        <a:t> dụng học ngôn ngữ hiện nay</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33400">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01/08/2017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31/08/2017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Tìm hiểu </a:t>
                      </a:r>
                      <a:r>
                        <a:rPr lang="en-US" sz="1200" dirty="0" smtClean="0">
                          <a:solidFill>
                            <a:schemeClr val="tx1"/>
                          </a:solidFill>
                          <a:effectLst/>
                          <a:latin typeface="Arial" panose="020B0604020202020204" pitchFamily="34" charset="0"/>
                          <a:cs typeface="Arial" panose="020B0604020202020204" pitchFamily="34" charset="0"/>
                        </a:rPr>
                        <a:t>về</a:t>
                      </a:r>
                      <a:r>
                        <a:rPr lang="en-US" sz="1200" baseline="0" dirty="0" smtClean="0">
                          <a:solidFill>
                            <a:schemeClr val="tx1"/>
                          </a:solidFill>
                          <a:effectLst/>
                          <a:latin typeface="Arial" panose="020B0604020202020204" pitchFamily="34" charset="0"/>
                          <a:cs typeface="Arial" panose="020B0604020202020204" pitchFamily="34" charset="0"/>
                        </a:rPr>
                        <a:t> tiếng dân tộc K’Ho</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38431">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01/09/2017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30/09/2017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l">
                        <a:lnSpc>
                          <a:spcPct val="107000"/>
                        </a:lnSpc>
                        <a:spcAft>
                          <a:spcPts val="0"/>
                        </a:spcAft>
                        <a:buFont typeface="Arial" panose="020B0604020202020204" pitchFamily="34" charset="0"/>
                        <a:buNone/>
                      </a:pPr>
                      <a:r>
                        <a:rPr lang="en-US" sz="1200" dirty="0" smtClean="0">
                          <a:solidFill>
                            <a:schemeClr val="tx1"/>
                          </a:solidFill>
                          <a:effectLst/>
                          <a:latin typeface="Arial" panose="020B0604020202020204" pitchFamily="34" charset="0"/>
                          <a:ea typeface="+mn-ea"/>
                          <a:cs typeface="Arial" panose="020B0604020202020204" pitchFamily="34" charset="0"/>
                        </a:rPr>
                        <a:t>Đề</a:t>
                      </a:r>
                      <a:r>
                        <a:rPr lang="en-US" sz="1200" baseline="0" dirty="0" smtClean="0">
                          <a:solidFill>
                            <a:schemeClr val="tx1"/>
                          </a:solidFill>
                          <a:effectLst/>
                          <a:latin typeface="Arial" panose="020B0604020202020204" pitchFamily="34" charset="0"/>
                          <a:ea typeface="+mn-ea"/>
                          <a:cs typeface="Arial" panose="020B0604020202020204" pitchFamily="34" charset="0"/>
                        </a:rPr>
                        <a:t> xuất phương pháp xây dựng ứng dụng, đề xuất giao diện của ứng dụng</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a:t>
                      </a:r>
                      <a:r>
                        <a:rPr lang="en-US" sz="1200" baseline="0" dirty="0" smtClean="0">
                          <a:solidFill>
                            <a:schemeClr val="tx1"/>
                          </a:solidFill>
                          <a:effectLst/>
                          <a:latin typeface="Arial" panose="020B0604020202020204" pitchFamily="34" charset="0"/>
                          <a:cs typeface="Arial" panose="020B0604020202020204" pitchFamily="34" charset="0"/>
                        </a:rPr>
                        <a:t>thành</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28369">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01/10/2017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15/10/2017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marR="0" indent="0" algn="l" defTabSz="914400" rtl="0" eaLnBrk="1" fontAlgn="auto" latinLnBrk="0" hangingPunct="1">
                        <a:lnSpc>
                          <a:spcPct val="107000"/>
                        </a:lnSpc>
                        <a:spcBef>
                          <a:spcPts val="0"/>
                        </a:spcBef>
                        <a:spcAft>
                          <a:spcPts val="0"/>
                        </a:spcAft>
                        <a:buClrTx/>
                        <a:buSzTx/>
                        <a:buFont typeface="Arial" panose="020B0604020202020204" pitchFamily="34" charset="0"/>
                        <a:buNone/>
                        <a:tabLst/>
                        <a:defRPr/>
                      </a:pPr>
                      <a:r>
                        <a:rPr lang="en-US" sz="1200" dirty="0" smtClean="0">
                          <a:solidFill>
                            <a:schemeClr val="tx1"/>
                          </a:solidFill>
                          <a:effectLst/>
                          <a:latin typeface="Arial" panose="020B0604020202020204" pitchFamily="34" charset="0"/>
                          <a:cs typeface="Arial" panose="020B0604020202020204" pitchFamily="34" charset="0"/>
                        </a:rPr>
                        <a:t>Xây</a:t>
                      </a:r>
                      <a:r>
                        <a:rPr lang="en-US" sz="1200" baseline="0" dirty="0" smtClean="0">
                          <a:solidFill>
                            <a:schemeClr val="tx1"/>
                          </a:solidFill>
                          <a:effectLst/>
                          <a:latin typeface="Arial" panose="020B0604020202020204" pitchFamily="34" charset="0"/>
                          <a:cs typeface="Arial" panose="020B0604020202020204" pitchFamily="34" charset="0"/>
                        </a:rPr>
                        <a:t> dựng ứng dụng học tiếng K’Ho</a:t>
                      </a:r>
                    </a:p>
                  </a:txBody>
                  <a:tcPr marL="41861" marR="41861"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r>
                        <a:rPr lang="en-US" sz="1200" dirty="0" smtClean="0">
                          <a:solidFill>
                            <a:schemeClr val="tx1"/>
                          </a:solidFill>
                          <a:effectLst/>
                          <a:latin typeface="Arial" panose="020B0604020202020204" pitchFamily="34" charset="0"/>
                          <a:cs typeface="Arial" panose="020B0604020202020204" pitchFamily="34" charset="0"/>
                        </a:rPr>
                        <a:t> </a:t>
                      </a:r>
                      <a:endPar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435022">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16/10/2017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15/11/2017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Hoàn thành dần các chứng năng của ứng dụng</a:t>
                      </a:r>
                      <a:endPar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err="1"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a:t>
                      </a:r>
                      <a:r>
                        <a:rPr lang="en-US" sz="1200" baseline="0" dirty="0" err="1" smtClean="0">
                          <a:solidFill>
                            <a:schemeClr val="tx1"/>
                          </a:solidFill>
                          <a:effectLst/>
                          <a:latin typeface="Arial" panose="020B0604020202020204" pitchFamily="34" charset="0"/>
                          <a:cs typeface="Arial" panose="020B0604020202020204" pitchFamily="34" charset="0"/>
                        </a:rPr>
                        <a:t>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1088978">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16/11/2017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30/11/2017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thiện các chức năng của ứng dụng:</a:t>
                      </a:r>
                    </a:p>
                    <a:p>
                      <a:pPr algn="l">
                        <a:lnSpc>
                          <a:spcPct val="107000"/>
                        </a:lnSpc>
                        <a:spcAft>
                          <a:spcPts val="0"/>
                        </a:spcAft>
                      </a:pPr>
                      <a:r>
                        <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      +</a:t>
                      </a: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 Đủ 40 bài: bài khóa, từ vựng, ngữ pháp, đàm thoại, luyện tập,...</a:t>
                      </a:r>
                    </a:p>
                    <a:p>
                      <a:pPr algn="l">
                        <a:lnSpc>
                          <a:spcPct val="107000"/>
                        </a:lnSpc>
                        <a:spcAft>
                          <a:spcPts val="0"/>
                        </a:spcAft>
                      </a:pP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      + Âm thanh</a:t>
                      </a:r>
                    </a:p>
                    <a:p>
                      <a:pPr algn="l">
                        <a:lnSpc>
                          <a:spcPct val="107000"/>
                        </a:lnSpc>
                        <a:spcAft>
                          <a:spcPts val="0"/>
                        </a:spcAft>
                      </a:pP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      + Hình ảnh</a:t>
                      </a:r>
                    </a:p>
                    <a:p>
                      <a:pPr algn="l">
                        <a:lnSpc>
                          <a:spcPct val="107000"/>
                        </a:lnSpc>
                        <a:spcAft>
                          <a:spcPts val="0"/>
                        </a:spcAft>
                      </a:pP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-Hoàn thiện ứng dụng</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724146">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01/12/2017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9/12/2017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Tối</a:t>
                      </a:r>
                      <a:r>
                        <a:rPr lang="en-US" sz="1200" baseline="0" dirty="0" smtClean="0">
                          <a:solidFill>
                            <a:schemeClr val="tx1"/>
                          </a:solidFill>
                          <a:effectLst/>
                          <a:latin typeface="Arial" panose="020B0604020202020204" pitchFamily="34" charset="0"/>
                          <a:cs typeface="Arial" panose="020B0604020202020204" pitchFamily="34" charset="0"/>
                        </a:rPr>
                        <a:t> ưu ứng dụng và viết báo cáo đồ án</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tabLst/>
                      </a:pPr>
                      <a:r>
                        <a:rPr lang="en-US" sz="1200" dirty="0" err="1"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a:t>
                      </a:r>
                      <a:r>
                        <a:rPr lang="en-US" sz="1200" baseline="0" dirty="0" err="1" smtClean="0">
                          <a:solidFill>
                            <a:schemeClr val="tx1"/>
                          </a:solidFill>
                          <a:effectLst/>
                          <a:latin typeface="Arial" panose="020B0604020202020204" pitchFamily="34" charset="0"/>
                          <a:cs typeface="Arial" panose="020B0604020202020204" pitchFamily="34" charset="0"/>
                        </a:rPr>
                        <a:t>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bl>
          </a:graphicData>
        </a:graphic>
      </p:graphicFrame>
      <p:sp>
        <p:nvSpPr>
          <p:cNvPr id="7" name="Title 1">
            <a:extLst>
              <a:ext uri="{FF2B5EF4-FFF2-40B4-BE49-F238E27FC236}">
                <a16:creationId xmlns="" xmlns:a16="http://schemas.microsoft.com/office/drawing/2014/main" id="{6678819E-8E04-460E-A82B-ECE3893CFFD4}"/>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2</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Kế hoạch thực hiện đề tài</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4063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600200"/>
            <a:ext cx="8077200" cy="4038600"/>
          </a:xfrm>
        </p:spPr>
        <p:txBody>
          <a:bodyPr>
            <a:normAutofit/>
          </a:bodyPr>
          <a:lstStyle/>
          <a:p>
            <a:pPr marL="342900"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Tìm hiểu đặc trưng ngôn ngữ tiếng K’Ho</a:t>
            </a:r>
          </a:p>
          <a:p>
            <a:pPr marL="342900"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Khảo sát hiện trạng các ứng dụng về học ngôn ngữ</a:t>
            </a:r>
          </a:p>
          <a:p>
            <a:pPr marL="342900"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Tìm hiểu tổng quan về phương pháp được áp dụng trong xây dựng ứng dụng về học ngôn ngữ</a:t>
            </a:r>
          </a:p>
          <a:p>
            <a:pPr marL="342900"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Thiết kế ứng dụng</a:t>
            </a:r>
          </a:p>
          <a:p>
            <a:pPr marL="342900"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Hoàn thành các chức năng của ứng dụng</a:t>
            </a:r>
            <a:endParaRPr lang="en-US" sz="2400" dirty="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7</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 xmlns:a16="http://schemas.microsoft.com/office/drawing/2014/main"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Nội dung đề tài</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1505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8</a:t>
            </a:fld>
            <a:endParaRPr lang="en-US"/>
          </a:p>
        </p:txBody>
      </p:sp>
      <p:sp>
        <p:nvSpPr>
          <p:cNvPr id="6" name="Title 1"/>
          <p:cNvSpPr txBox="1">
            <a:spLocks/>
          </p:cNvSpPr>
          <p:nvPr/>
        </p:nvSpPr>
        <p:spPr>
          <a:xfrm>
            <a:off x="457200" y="1874838"/>
            <a:ext cx="8229600" cy="2544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lvl="0">
              <a:lnSpc>
                <a:spcPct val="150000"/>
              </a:lnSpc>
              <a:buClr>
                <a:srgbClr val="00B404"/>
              </a:buClr>
            </a:pPr>
            <a:r>
              <a:rPr lang="en-US" sz="2400" dirty="0" smtClean="0">
                <a:solidFill>
                  <a:schemeClr val="tx1"/>
                </a:solidFill>
                <a:latin typeface="Arial" panose="020B0604020202020204" pitchFamily="34" charset="0"/>
                <a:cs typeface="Arial" panose="020B0604020202020204" pitchFamily="34" charset="0"/>
              </a:rPr>
              <a:t>Bước 1: Khảo </a:t>
            </a:r>
            <a:r>
              <a:rPr lang="en-US" sz="2400" dirty="0">
                <a:solidFill>
                  <a:schemeClr val="tx1"/>
                </a:solidFill>
                <a:latin typeface="Arial" panose="020B0604020202020204" pitchFamily="34" charset="0"/>
                <a:cs typeface="Arial" panose="020B0604020202020204" pitchFamily="34" charset="0"/>
              </a:rPr>
              <a:t>sát tài liệu dạy tiếng K’Ho:</a:t>
            </a:r>
          </a:p>
          <a:p>
            <a:pPr marL="795338" indent="-342900">
              <a:lnSpc>
                <a:spcPct val="150000"/>
              </a:lnSpc>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Trần Sỹ Thứ,  Dân tộc - dân cư Lâm Đồng, Việt Nam, 1999.</a:t>
            </a:r>
          </a:p>
          <a:p>
            <a:pPr marL="795338" indent="-342900">
              <a:lnSpc>
                <a:spcPct val="150000"/>
              </a:lnSpc>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Sở Nội vụ - Sở Giáo dục và Đào tạo tỉnh Lâm Đồng, Tài liệu dạy và học tiếng K’Ho, Việt Nam, 2007.</a:t>
            </a:r>
          </a:p>
          <a:p>
            <a:pPr marL="795338" indent="-342900">
              <a:lnSpc>
                <a:spcPct val="150000"/>
              </a:lnSpc>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Trần Văn Lệ, Từ điển K’Ho - Việt, Việt Nam, 2012.</a:t>
            </a:r>
          </a:p>
        </p:txBody>
      </p:sp>
      <p:sp>
        <p:nvSpPr>
          <p:cNvPr id="7" name="Title 1">
            <a:extLst>
              <a:ext uri="{FF2B5EF4-FFF2-40B4-BE49-F238E27FC236}">
                <a16:creationId xmlns="" xmlns:a16="http://schemas.microsoft.com/office/drawing/2014/main"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Các bước thực hiện</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64610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9</a:t>
            </a:fld>
            <a:endParaRPr lang="en-US"/>
          </a:p>
        </p:txBody>
      </p:sp>
      <p:sp>
        <p:nvSpPr>
          <p:cNvPr id="6" name="Title 1"/>
          <p:cNvSpPr txBox="1">
            <a:spLocks/>
          </p:cNvSpPr>
          <p:nvPr/>
        </p:nvSpPr>
        <p:spPr>
          <a:xfrm>
            <a:off x="457200" y="1143000"/>
            <a:ext cx="8534400" cy="5334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just"/>
            <a:r>
              <a:rPr lang="en-US" sz="2400" dirty="0" smtClean="0">
                <a:solidFill>
                  <a:schemeClr val="tx1"/>
                </a:solidFill>
                <a:latin typeface="Arial" panose="020B0604020202020204" pitchFamily="34" charset="0"/>
                <a:cs typeface="Arial" panose="020B0604020202020204" pitchFamily="34" charset="0"/>
              </a:rPr>
              <a:t>Bước 2: Đề xuất phương án, công cụ và pp xây dựng ƯD</a:t>
            </a:r>
          </a:p>
          <a:p>
            <a:pPr marL="342900" indent="-342900" algn="just">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Giao </a:t>
            </a:r>
            <a:r>
              <a:rPr lang="en-US" sz="2400" dirty="0">
                <a:solidFill>
                  <a:schemeClr val="tx1"/>
                </a:solidFill>
                <a:latin typeface="Arial" panose="020B0604020202020204" pitchFamily="34" charset="0"/>
                <a:cs typeface="Arial" panose="020B0604020202020204" pitchFamily="34" charset="0"/>
              </a:rPr>
              <a:t>diện của chương trình học tiếng dân tộc K’Ho sẽ dựa vào sách Tài liệu dạy và học tiếng K’Ho của Sở Nội vụ - Sở Giáo dục và Đào tạo tỉnh Lâm Đồng và ứng dụng English Study Pro 2012 để thiết kế.</a:t>
            </a:r>
          </a:p>
          <a:p>
            <a:pPr algn="just"/>
            <a:endParaRPr lang="en-US" sz="2400" dirty="0">
              <a:solidFill>
                <a:schemeClr val="tx1"/>
              </a:solidFill>
              <a:latin typeface="Arial" panose="020B0604020202020204" pitchFamily="34" charset="0"/>
              <a:cs typeface="Arial" panose="020B0604020202020204" pitchFamily="34" charset="0"/>
            </a:endParaRPr>
          </a:p>
          <a:p>
            <a:pPr marL="342900" lvl="0" indent="-342900" algn="just">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Các công cụ xây dựng.</a:t>
            </a:r>
          </a:p>
          <a:p>
            <a:pPr marL="900113"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Chương trình hỗ trợ gõ chữ các dân tộc thiểu số Tây Nguyên: </a:t>
            </a:r>
            <a:r>
              <a:rPr lang="en-US" sz="2400" b="1" dirty="0">
                <a:solidFill>
                  <a:schemeClr val="tx1"/>
                </a:solidFill>
                <a:latin typeface="Arial" panose="020B0604020202020204" pitchFamily="34" charset="0"/>
                <a:cs typeface="Arial" panose="020B0604020202020204" pitchFamily="34" charset="0"/>
              </a:rPr>
              <a:t>TayNguyenKey</a:t>
            </a:r>
            <a:r>
              <a:rPr lang="en-US" sz="2400" dirty="0">
                <a:solidFill>
                  <a:schemeClr val="tx1"/>
                </a:solidFill>
                <a:latin typeface="Arial" panose="020B0604020202020204" pitchFamily="34" charset="0"/>
                <a:cs typeface="Arial" panose="020B0604020202020204" pitchFamily="34" charset="0"/>
              </a:rPr>
              <a:t>.</a:t>
            </a:r>
          </a:p>
          <a:p>
            <a:pPr marL="900113"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Công cụ xây dựng giao diện: </a:t>
            </a:r>
            <a:r>
              <a:rPr lang="en-US" sz="2400" b="1" dirty="0">
                <a:solidFill>
                  <a:schemeClr val="tx1"/>
                </a:solidFill>
                <a:latin typeface="Arial" panose="020B0604020202020204" pitchFamily="34" charset="0"/>
                <a:cs typeface="Arial" panose="020B0604020202020204" pitchFamily="34" charset="0"/>
              </a:rPr>
              <a:t>Devexpress 14</a:t>
            </a:r>
            <a:r>
              <a:rPr lang="en-US" sz="2400" dirty="0">
                <a:solidFill>
                  <a:schemeClr val="tx1"/>
                </a:solidFill>
                <a:latin typeface="Arial" panose="020B0604020202020204" pitchFamily="34" charset="0"/>
                <a:cs typeface="Arial" panose="020B0604020202020204" pitchFamily="34" charset="0"/>
              </a:rPr>
              <a:t>.</a:t>
            </a:r>
          </a:p>
          <a:p>
            <a:pPr marL="900113"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Quản trị cơ sở dữ liệu: </a:t>
            </a:r>
            <a:r>
              <a:rPr lang="en-US" sz="2400" b="1" dirty="0">
                <a:solidFill>
                  <a:schemeClr val="tx1"/>
                </a:solidFill>
                <a:latin typeface="Arial" panose="020B0604020202020204" pitchFamily="34" charset="0"/>
                <a:cs typeface="Arial" panose="020B0604020202020204" pitchFamily="34" charset="0"/>
              </a:rPr>
              <a:t>SQL Sever 2012 Express.</a:t>
            </a:r>
          </a:p>
          <a:p>
            <a:pPr marL="900113"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Xây dựng trên: </a:t>
            </a:r>
            <a:r>
              <a:rPr lang="en-US" sz="2400" b="1" dirty="0">
                <a:solidFill>
                  <a:schemeClr val="tx1"/>
                </a:solidFill>
                <a:latin typeface="Arial" panose="020B0604020202020204" pitchFamily="34" charset="0"/>
                <a:cs typeface="Arial" panose="020B0604020202020204" pitchFamily="34" charset="0"/>
              </a:rPr>
              <a:t>Visual Studio 2013.</a:t>
            </a:r>
          </a:p>
          <a:p>
            <a:pPr marL="806450" indent="-342900" algn="just">
              <a:buClr>
                <a:srgbClr val="00B404"/>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p:cNvSpPr txBox="1">
            <a:spLocks/>
          </p:cNvSpPr>
          <p:nvPr/>
        </p:nvSpPr>
        <p:spPr>
          <a:xfrm>
            <a:off x="609600" y="3124200"/>
            <a:ext cx="8229600" cy="2544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a:buClr>
                <a:srgbClr val="00B404"/>
              </a:buClr>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 xmlns:a16="http://schemas.microsoft.com/office/drawing/2014/main"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Các bước thực hiện</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11570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1386</TotalTime>
  <Words>1308</Words>
  <Application>Microsoft Office PowerPoint</Application>
  <PresentationFormat>On-screen Show (4:3)</PresentationFormat>
  <Paragraphs>181</Paragraphs>
  <Slides>23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MS Mincho</vt:lpstr>
      <vt:lpstr>Segoe UI Light</vt:lpstr>
      <vt:lpstr>Segoe UI Semilight</vt:lpstr>
      <vt:lpstr>Symbol</vt:lpstr>
      <vt:lpstr>Times New Roman</vt:lpstr>
      <vt:lpstr>Wingdings</vt:lpstr>
      <vt:lpstr>Office Theme</vt:lpstr>
      <vt:lpstr>BÁO CÁO ĐỒ ÁN CHUYÊN NGÀNH</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Vinh Style</dc:title>
  <dc:creator>Md Aminul Islam; Vinh Sang Khánh; Anh Quân</dc:creator>
  <cp:lastModifiedBy>Anh Quân</cp:lastModifiedBy>
  <cp:revision>551</cp:revision>
  <dcterms:created xsi:type="dcterms:W3CDTF">2013-02-01T10:00:41Z</dcterms:created>
  <dcterms:modified xsi:type="dcterms:W3CDTF">2017-12-03T18:11:33Z</dcterms:modified>
</cp:coreProperties>
</file>