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90" r:id="rId3"/>
    <p:sldId id="291" r:id="rId4"/>
    <p:sldId id="293" r:id="rId5"/>
    <p:sldId id="294" r:id="rId6"/>
    <p:sldId id="296" r:id="rId7"/>
    <p:sldId id="297" r:id="rId8"/>
    <p:sldId id="299" r:id="rId9"/>
    <p:sldId id="300" r:id="rId10"/>
    <p:sldId id="302" r:id="rId11"/>
    <p:sldId id="303" r:id="rId12"/>
    <p:sldId id="304" r:id="rId13"/>
    <p:sldId id="305" r:id="rId14"/>
    <p:sldId id="306" r:id="rId15"/>
    <p:sldId id="307" r:id="rId16"/>
    <p:sldId id="322" r:id="rId17"/>
    <p:sldId id="309" r:id="rId18"/>
    <p:sldId id="310" r:id="rId19"/>
    <p:sldId id="323" r:id="rId20"/>
    <p:sldId id="311" r:id="rId21"/>
    <p:sldId id="316" r:id="rId22"/>
    <p:sldId id="312" r:id="rId23"/>
    <p:sldId id="313" r:id="rId24"/>
    <p:sldId id="314" r:id="rId25"/>
    <p:sldId id="317" r:id="rId26"/>
    <p:sldId id="32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0F"/>
    <a:srgbClr val="00B404"/>
    <a:srgbClr val="00820F"/>
    <a:srgbClr val="009E13"/>
    <a:srgbClr val="00AAE6"/>
    <a:srgbClr val="00620C"/>
    <a:srgbClr val="009E35"/>
    <a:srgbClr val="009E40"/>
    <a:srgbClr val="009E38"/>
    <a:srgbClr val="00C8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2" d="100"/>
          <a:sy n="72" d="100"/>
        </p:scale>
        <p:origin x="1242"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3C816B-6264-4CFF-B007-776089C8006A}" type="datetimeFigureOut">
              <a:rPr lang="en-US" smtClean="0"/>
              <a:t>10/13/2017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7960D5-2F1C-4A8E-99EB-9A13506EF23D}" type="slidenum">
              <a:rPr lang="en-US" smtClean="0"/>
              <a:t>‹#›</a:t>
            </a:fld>
            <a:endParaRPr lang="en-US"/>
          </a:p>
        </p:txBody>
      </p:sp>
    </p:spTree>
    <p:extLst>
      <p:ext uri="{BB962C8B-B14F-4D97-AF65-F5344CB8AC3E}">
        <p14:creationId xmlns:p14="http://schemas.microsoft.com/office/powerpoint/2010/main" val="347413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7960D5-2F1C-4A8E-99EB-9A13506EF23D}" type="slidenum">
              <a:rPr lang="en-US" smtClean="0"/>
              <a:t>1</a:t>
            </a:fld>
            <a:endParaRPr lang="en-US"/>
          </a:p>
        </p:txBody>
      </p:sp>
    </p:spTree>
    <p:extLst>
      <p:ext uri="{BB962C8B-B14F-4D97-AF65-F5344CB8AC3E}">
        <p14:creationId xmlns:p14="http://schemas.microsoft.com/office/powerpoint/2010/main" val="289245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10/13/2017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9305709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10/13/2017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33575492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10/13/2017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8427849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10/13/2017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22565028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10/13/2017</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9556720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10/13/2017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14458908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10/13/2017</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9305292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lIns="91440">
            <a:normAutofit/>
          </a:bodyPr>
          <a:lstStyle>
            <a:lvl1pPr algn="l">
              <a:defRPr sz="4400">
                <a:solidFill>
                  <a:schemeClr val="bg1"/>
                </a:solidFill>
                <a:latin typeface="Segoe UI Semilight" pitchFamily="34" charset="0"/>
                <a:cs typeface="Segoe UI Semilight"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09442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10/13/2017</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54903101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10/13/2017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42568295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10/13/2017</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87971-9C3B-49A6-8D58-3AFB2456A1FB}" type="slidenum">
              <a:rPr lang="en-US" smtClean="0"/>
              <a:t>‹#›</a:t>
            </a:fld>
            <a:endParaRPr lang="en-US"/>
          </a:p>
        </p:txBody>
      </p:sp>
    </p:spTree>
    <p:extLst>
      <p:ext uri="{BB962C8B-B14F-4D97-AF65-F5344CB8AC3E}">
        <p14:creationId xmlns:p14="http://schemas.microsoft.com/office/powerpoint/2010/main" val="36295930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10/13/2017</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87971-9C3B-49A6-8D58-3AFB2456A1FB}" type="slidenum">
              <a:rPr lang="en-US" smtClean="0"/>
              <a:t>‹#›</a:t>
            </a:fld>
            <a:endParaRPr lang="en-US"/>
          </a:p>
        </p:txBody>
      </p:sp>
    </p:spTree>
    <p:extLst>
      <p:ext uri="{BB962C8B-B14F-4D97-AF65-F5344CB8AC3E}">
        <p14:creationId xmlns:p14="http://schemas.microsoft.com/office/powerpoint/2010/main" val="1679599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www.doulingo.com/"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665328" y="1771903"/>
            <a:ext cx="7924800" cy="1143000"/>
          </a:xfrm>
        </p:spPr>
        <p:txBody>
          <a:bodyPr>
            <a:noAutofit/>
          </a:bodyPr>
          <a:lstStyle/>
          <a:p>
            <a:r>
              <a:rPr lang="en-US" sz="4000" b="1" dirty="0" smtClean="0">
                <a:solidFill>
                  <a:srgbClr val="C00000"/>
                </a:solidFill>
                <a:latin typeface="Segoe UI Light" pitchFamily="34" charset="0"/>
                <a:ea typeface="+mn-ea"/>
                <a:cs typeface="Segoe UI Light" pitchFamily="34" charset="0"/>
              </a:rPr>
              <a:t>BÁO CÁO ĐỒ ÁN CHUYÊN NGÀNH</a:t>
            </a:r>
            <a:endParaRPr lang="en-US" sz="4000" b="1" dirty="0">
              <a:solidFill>
                <a:srgbClr val="C00000"/>
              </a:solidFill>
              <a:latin typeface="Segoe UI Light" pitchFamily="34" charset="0"/>
              <a:ea typeface="+mn-ea"/>
              <a:cs typeface="Segoe UI Light" pitchFamily="34" charset="0"/>
            </a:endParaRPr>
          </a:p>
        </p:txBody>
      </p:sp>
      <p:sp>
        <p:nvSpPr>
          <p:cNvPr id="9" name="Rectangle 8"/>
          <p:cNvSpPr/>
          <p:nvPr/>
        </p:nvSpPr>
        <p:spPr>
          <a:xfrm>
            <a:off x="457200" y="3320764"/>
            <a:ext cx="8021471" cy="104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3200" b="1" i="1" u="sng" dirty="0" smtClean="0">
                <a:solidFill>
                  <a:srgbClr val="C00000"/>
                </a:solidFill>
                <a:latin typeface="Segoe UI Light" pitchFamily="34" charset="0"/>
                <a:cs typeface="Segoe UI Light" pitchFamily="34" charset="0"/>
              </a:rPr>
              <a:t>Đề tài</a:t>
            </a:r>
            <a:r>
              <a:rPr lang="en-US" sz="3200" dirty="0" smtClean="0">
                <a:solidFill>
                  <a:srgbClr val="C00000"/>
                </a:solidFill>
                <a:latin typeface="Segoe UI Light" pitchFamily="34" charset="0"/>
                <a:cs typeface="Segoe UI Light" pitchFamily="34" charset="0"/>
              </a:rPr>
              <a:t>: </a:t>
            </a:r>
            <a:r>
              <a:rPr lang="en-US" sz="3200" b="1" dirty="0" smtClean="0">
                <a:solidFill>
                  <a:srgbClr val="C00000"/>
                </a:solidFill>
                <a:latin typeface="Segoe UI Light" pitchFamily="34" charset="0"/>
                <a:cs typeface="Segoe UI Light" pitchFamily="34" charset="0"/>
              </a:rPr>
              <a:t>Xây Dựng Ứng Dụng Học Tiếng K’o</a:t>
            </a:r>
            <a:endParaRPr lang="en-US" sz="3200" b="1" dirty="0">
              <a:solidFill>
                <a:srgbClr val="C00000"/>
              </a:solidFill>
              <a:latin typeface="Segoe UI Light" pitchFamily="34" charset="0"/>
              <a:cs typeface="Segoe UI Light" pitchFamily="34" charset="0"/>
            </a:endParaRPr>
          </a:p>
        </p:txBody>
      </p:sp>
      <p:sp>
        <p:nvSpPr>
          <p:cNvPr id="12" name="Rectangle 11"/>
          <p:cNvSpPr/>
          <p:nvPr/>
        </p:nvSpPr>
        <p:spPr>
          <a:xfrm>
            <a:off x="463826" y="4305300"/>
            <a:ext cx="8229600" cy="175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2400" dirty="0" smtClean="0">
                <a:solidFill>
                  <a:srgbClr val="C00000"/>
                </a:solidFill>
                <a:latin typeface="Times New Roman" panose="02020603050405020304" pitchFamily="18" charset="0"/>
                <a:cs typeface="Times New Roman" panose="02020603050405020304" pitchFamily="18" charset="0"/>
              </a:rPr>
              <a:t>SV thực hiện: 		1312667 - Sang Khánh Vinh</a:t>
            </a:r>
          </a:p>
          <a:p>
            <a:r>
              <a:rPr lang="en-US" sz="2400" dirty="0" smtClean="0">
                <a:solidFill>
                  <a:srgbClr val="C00000"/>
                </a:solidFill>
                <a:latin typeface="Times New Roman" panose="02020603050405020304" pitchFamily="18" charset="0"/>
                <a:cs typeface="Times New Roman" panose="02020603050405020304" pitchFamily="18" charset="0"/>
              </a:rPr>
              <a:t>			1312656 - Nguyễn Bá Quốc Anh Quân</a:t>
            </a:r>
          </a:p>
          <a:p>
            <a:r>
              <a:rPr lang="en-US" sz="2400" dirty="0" smtClean="0">
                <a:solidFill>
                  <a:srgbClr val="C00000"/>
                </a:solidFill>
                <a:latin typeface="Times New Roman" panose="02020603050405020304" pitchFamily="18" charset="0"/>
                <a:cs typeface="Times New Roman" panose="02020603050405020304" pitchFamily="18" charset="0"/>
              </a:rPr>
              <a:t>GVHD: 		TS. Đinh Viết Tuấn</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endParaRPr lang="en-US" dirty="0"/>
          </a:p>
        </p:txBody>
      </p:sp>
      <p:cxnSp>
        <p:nvCxnSpPr>
          <p:cNvPr id="6" name="Straight Connector 5"/>
          <p:cNvCxnSpPr/>
          <p:nvPr/>
        </p:nvCxnSpPr>
        <p:spPr>
          <a:xfrm>
            <a:off x="457200" y="4419600"/>
            <a:ext cx="8132928" cy="0"/>
          </a:xfrm>
          <a:prstGeom prst="line">
            <a:avLst/>
          </a:prstGeom>
        </p:spPr>
        <p:style>
          <a:lnRef idx="3">
            <a:schemeClr val="accent2"/>
          </a:lnRef>
          <a:fillRef idx="0">
            <a:schemeClr val="accent2"/>
          </a:fillRef>
          <a:effectRef idx="2">
            <a:schemeClr val="accent2"/>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6600" y="263525"/>
            <a:ext cx="1503528" cy="1508378"/>
          </a:xfrm>
          <a:prstGeom prst="rect">
            <a:avLst/>
          </a:prstGeom>
        </p:spPr>
      </p:pic>
      <p:sp>
        <p:nvSpPr>
          <p:cNvPr id="11" name="Title 7"/>
          <p:cNvSpPr txBox="1">
            <a:spLocks/>
          </p:cNvSpPr>
          <p:nvPr/>
        </p:nvSpPr>
        <p:spPr>
          <a:xfrm>
            <a:off x="1308652" y="595566"/>
            <a:ext cx="5791200" cy="803275"/>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r>
              <a:rPr lang="en-US" sz="3600" b="1" dirty="0" smtClean="0">
                <a:solidFill>
                  <a:srgbClr val="C00000"/>
                </a:solidFill>
                <a:latin typeface="Segoe UI Light" pitchFamily="34" charset="0"/>
                <a:ea typeface="+mn-ea"/>
                <a:cs typeface="Segoe UI Light" pitchFamily="34" charset="0"/>
              </a:rPr>
              <a:t>Khoa Công Nghệ Thông Tin</a:t>
            </a:r>
            <a:endParaRPr lang="en-US" sz="3600" b="1" dirty="0">
              <a:solidFill>
                <a:srgbClr val="C00000"/>
              </a:solidFill>
              <a:latin typeface="Segoe UI Light" pitchFamily="34" charset="0"/>
              <a:ea typeface="+mn-ea"/>
              <a:cs typeface="Segoe UI Light" pitchFamily="34" charset="0"/>
            </a:endParaRPr>
          </a:p>
        </p:txBody>
      </p:sp>
    </p:spTree>
    <p:extLst>
      <p:ext uri="{BB962C8B-B14F-4D97-AF65-F5344CB8AC3E}">
        <p14:creationId xmlns:p14="http://schemas.microsoft.com/office/powerpoint/2010/main" val="3657893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10</a:t>
            </a:fld>
            <a:endParaRPr lang="en-US"/>
          </a:p>
        </p:txBody>
      </p:sp>
      <p:sp>
        <p:nvSpPr>
          <p:cNvPr id="6" name="Title 1"/>
          <p:cNvSpPr txBox="1">
            <a:spLocks/>
          </p:cNvSpPr>
          <p:nvPr/>
        </p:nvSpPr>
        <p:spPr>
          <a:xfrm>
            <a:off x="457200" y="304800"/>
            <a:ext cx="8229600" cy="262016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57200" lvl="0" indent="-457200">
              <a:buFont typeface="Wingdings" panose="05000000000000000000" pitchFamily="2" charset="2"/>
              <a:buChar char="§"/>
            </a:pPr>
            <a:r>
              <a:rPr lang="en-US" sz="2200" dirty="0" smtClean="0">
                <a:solidFill>
                  <a:schemeClr val="tx1"/>
                </a:solidFill>
                <a:latin typeface="Arial" panose="020B0604020202020204" pitchFamily="34" charset="0"/>
                <a:cs typeface="Arial" panose="020B0604020202020204" pitchFamily="34" charset="0"/>
              </a:rPr>
              <a:t>Đặc trưng về các ứng dụng học ngôn ngữ.</a:t>
            </a:r>
          </a:p>
          <a:p>
            <a:pPr marL="463550" lvl="0">
              <a:buClr>
                <a:srgbClr val="00B404"/>
              </a:buClr>
            </a:pPr>
            <a:r>
              <a:rPr lang="en-US" sz="2200" dirty="0" smtClean="0">
                <a:solidFill>
                  <a:schemeClr val="tx1"/>
                </a:solidFill>
                <a:latin typeface="Arial" panose="020B0604020202020204" pitchFamily="34" charset="0"/>
                <a:cs typeface="Arial" panose="020B0604020202020204" pitchFamily="34" charset="0"/>
              </a:rPr>
              <a:t>English Study Pro 2012:</a:t>
            </a:r>
            <a:endParaRPr lang="en-US" sz="2200" dirty="0">
              <a:solidFill>
                <a:schemeClr val="tx1"/>
              </a:solidFill>
              <a:latin typeface="Arial" panose="020B0604020202020204" pitchFamily="34" charset="0"/>
              <a:cs typeface="Arial" panose="020B0604020202020204" pitchFamily="34" charset="0"/>
            </a:endParaRPr>
          </a:p>
          <a:p>
            <a:pPr marL="517525"/>
            <a:r>
              <a:rPr lang="en-US" sz="2200" dirty="0">
                <a:solidFill>
                  <a:schemeClr val="tx1"/>
                </a:solidFill>
                <a:latin typeface="Arial" panose="020B0604020202020204" pitchFamily="34" charset="0"/>
                <a:cs typeface="Arial" panose="020B0604020202020204" pitchFamily="34" charset="0"/>
              </a:rPr>
              <a:t>Ưu điểm:</a:t>
            </a:r>
          </a:p>
          <a:p>
            <a:pPr marL="517525">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 Thuận </a:t>
            </a:r>
            <a:r>
              <a:rPr lang="en-US" sz="2200" dirty="0">
                <a:solidFill>
                  <a:schemeClr val="tx1"/>
                </a:solidFill>
                <a:latin typeface="Arial" panose="020B0604020202020204" pitchFamily="34" charset="0"/>
                <a:cs typeface="Arial" panose="020B0604020202020204" pitchFamily="34" charset="0"/>
              </a:rPr>
              <a:t>tiện cho người sử dụng.</a:t>
            </a:r>
          </a:p>
          <a:p>
            <a:pPr marL="517525"/>
            <a:r>
              <a:rPr lang="en-US" sz="2200" dirty="0">
                <a:solidFill>
                  <a:schemeClr val="tx1"/>
                </a:solidFill>
                <a:latin typeface="Arial" panose="020B0604020202020204" pitchFamily="34" charset="0"/>
                <a:cs typeface="Arial" panose="020B0604020202020204" pitchFamily="34" charset="0"/>
              </a:rPr>
              <a:t>Nhược điểm:</a:t>
            </a:r>
          </a:p>
          <a:p>
            <a:pPr marL="517525">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 Không </a:t>
            </a:r>
            <a:r>
              <a:rPr lang="en-US" sz="2200" dirty="0">
                <a:solidFill>
                  <a:schemeClr val="tx1"/>
                </a:solidFill>
                <a:latin typeface="Arial" panose="020B0604020202020204" pitchFamily="34" charset="0"/>
                <a:cs typeface="Arial" panose="020B0604020202020204" pitchFamily="34" charset="0"/>
              </a:rPr>
              <a:t>hỗ trợ smartphone.</a:t>
            </a:r>
          </a:p>
          <a:p>
            <a:pPr marL="517525">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 Không </a:t>
            </a:r>
            <a:r>
              <a:rPr lang="en-US" sz="2200" dirty="0">
                <a:solidFill>
                  <a:schemeClr val="tx1"/>
                </a:solidFill>
                <a:latin typeface="Arial" panose="020B0604020202020204" pitchFamily="34" charset="0"/>
                <a:cs typeface="Arial" panose="020B0604020202020204" pitchFamily="34" charset="0"/>
              </a:rPr>
              <a:t>hỗ trợ dạng học theo bài.</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676400" y="2924968"/>
            <a:ext cx="5791200" cy="3414817"/>
          </a:xfrm>
          <a:prstGeom prst="rect">
            <a:avLst/>
          </a:prstGeom>
        </p:spPr>
      </p:pic>
    </p:spTree>
    <p:extLst>
      <p:ext uri="{BB962C8B-B14F-4D97-AF65-F5344CB8AC3E}">
        <p14:creationId xmlns:p14="http://schemas.microsoft.com/office/powerpoint/2010/main" val="3734996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11</a:t>
            </a:fld>
            <a:endParaRPr lang="en-US"/>
          </a:p>
        </p:txBody>
      </p:sp>
      <p:sp>
        <p:nvSpPr>
          <p:cNvPr id="6" name="Title 1"/>
          <p:cNvSpPr txBox="1">
            <a:spLocks/>
          </p:cNvSpPr>
          <p:nvPr/>
        </p:nvSpPr>
        <p:spPr>
          <a:xfrm>
            <a:off x="453887" y="304800"/>
            <a:ext cx="8229600" cy="262016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57200" lvl="0" indent="-457200">
              <a:buFont typeface="Wingdings" panose="05000000000000000000" pitchFamily="2" charset="2"/>
              <a:buChar char="§"/>
            </a:pPr>
            <a:r>
              <a:rPr lang="en-US" sz="2200" dirty="0" smtClean="0">
                <a:solidFill>
                  <a:schemeClr val="tx1"/>
                </a:solidFill>
                <a:latin typeface="Arial" panose="020B0604020202020204" pitchFamily="34" charset="0"/>
                <a:cs typeface="Arial" panose="020B0604020202020204" pitchFamily="34" charset="0"/>
              </a:rPr>
              <a:t>Đặc trưng về các ứng dụng học ngôn ngữ.</a:t>
            </a:r>
          </a:p>
          <a:p>
            <a:pPr marL="463550" lvl="0">
              <a:buClr>
                <a:srgbClr val="00B404"/>
              </a:buClr>
            </a:pPr>
            <a:r>
              <a:rPr lang="en-US" sz="2200" dirty="0" smtClean="0">
                <a:solidFill>
                  <a:schemeClr val="tx1"/>
                </a:solidFill>
                <a:latin typeface="Arial" panose="020B0604020202020204" pitchFamily="34" charset="0"/>
                <a:cs typeface="Arial" panose="020B0604020202020204" pitchFamily="34" charset="0"/>
              </a:rPr>
              <a:t>English Gramar:</a:t>
            </a:r>
            <a:endParaRPr lang="en-US" sz="2200" dirty="0">
              <a:solidFill>
                <a:schemeClr val="tx1"/>
              </a:solidFill>
              <a:latin typeface="Arial" panose="020B0604020202020204" pitchFamily="34" charset="0"/>
              <a:cs typeface="Arial" panose="020B0604020202020204" pitchFamily="34" charset="0"/>
            </a:endParaRPr>
          </a:p>
          <a:p>
            <a:pPr marL="517525"/>
            <a:r>
              <a:rPr lang="en-US" sz="2200" dirty="0">
                <a:solidFill>
                  <a:schemeClr val="tx1"/>
                </a:solidFill>
                <a:latin typeface="Arial" panose="020B0604020202020204" pitchFamily="34" charset="0"/>
                <a:cs typeface="Arial" panose="020B0604020202020204" pitchFamily="34" charset="0"/>
              </a:rPr>
              <a:t>Ưu điểm:</a:t>
            </a:r>
          </a:p>
          <a:p>
            <a:pPr marL="517525">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 Nhiều chức năng giúp việc học ngữ pháp dễ dàng.</a:t>
            </a:r>
            <a:endParaRPr lang="en-US" sz="2200" dirty="0">
              <a:solidFill>
                <a:schemeClr val="tx1"/>
              </a:solidFill>
              <a:latin typeface="Arial" panose="020B0604020202020204" pitchFamily="34" charset="0"/>
              <a:cs typeface="Arial" panose="020B0604020202020204" pitchFamily="34" charset="0"/>
            </a:endParaRPr>
          </a:p>
          <a:p>
            <a:pPr marL="517525"/>
            <a:r>
              <a:rPr lang="en-US" sz="2200" dirty="0">
                <a:solidFill>
                  <a:schemeClr val="tx1"/>
                </a:solidFill>
                <a:latin typeface="Arial" panose="020B0604020202020204" pitchFamily="34" charset="0"/>
                <a:cs typeface="Arial" panose="020B0604020202020204" pitchFamily="34" charset="0"/>
              </a:rPr>
              <a:t>Nhược điểm:</a:t>
            </a:r>
          </a:p>
          <a:p>
            <a:pPr marL="517525">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 Không </a:t>
            </a:r>
            <a:r>
              <a:rPr lang="en-US" sz="2200" dirty="0">
                <a:solidFill>
                  <a:schemeClr val="tx1"/>
                </a:solidFill>
                <a:latin typeface="Arial" panose="020B0604020202020204" pitchFamily="34" charset="0"/>
                <a:cs typeface="Arial" panose="020B0604020202020204" pitchFamily="34" charset="0"/>
              </a:rPr>
              <a:t>hỗ trợ smartphone.</a:t>
            </a:r>
          </a:p>
          <a:p>
            <a:pPr marL="517525">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 Không </a:t>
            </a:r>
            <a:r>
              <a:rPr lang="en-US" sz="2200" dirty="0">
                <a:solidFill>
                  <a:schemeClr val="tx1"/>
                </a:solidFill>
                <a:latin typeface="Arial" panose="020B0604020202020204" pitchFamily="34" charset="0"/>
                <a:cs typeface="Arial" panose="020B0604020202020204" pitchFamily="34" charset="0"/>
              </a:rPr>
              <a:t>hỗ trợ dạng học theo bài.</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673087" y="2924968"/>
            <a:ext cx="5791200" cy="3280379"/>
          </a:xfrm>
          <a:prstGeom prst="rect">
            <a:avLst/>
          </a:prstGeom>
        </p:spPr>
      </p:pic>
    </p:spTree>
    <p:extLst>
      <p:ext uri="{BB962C8B-B14F-4D97-AF65-F5344CB8AC3E}">
        <p14:creationId xmlns:p14="http://schemas.microsoft.com/office/powerpoint/2010/main" val="4176839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12</a:t>
            </a:fld>
            <a:endParaRPr lang="en-US"/>
          </a:p>
        </p:txBody>
      </p:sp>
      <p:sp>
        <p:nvSpPr>
          <p:cNvPr id="6" name="Title 1"/>
          <p:cNvSpPr txBox="1">
            <a:spLocks/>
          </p:cNvSpPr>
          <p:nvPr/>
        </p:nvSpPr>
        <p:spPr>
          <a:xfrm>
            <a:off x="457200" y="304800"/>
            <a:ext cx="8229600" cy="262016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57200" lvl="0" indent="-457200">
              <a:buFont typeface="Wingdings" panose="05000000000000000000" pitchFamily="2" charset="2"/>
              <a:buChar char="§"/>
            </a:pPr>
            <a:r>
              <a:rPr lang="en-US" sz="2200" dirty="0" smtClean="0">
                <a:solidFill>
                  <a:schemeClr val="tx1"/>
                </a:solidFill>
                <a:latin typeface="Arial" panose="020B0604020202020204" pitchFamily="34" charset="0"/>
                <a:cs typeface="Arial" panose="020B0604020202020204" pitchFamily="34" charset="0"/>
              </a:rPr>
              <a:t>Đặc trưng về các ứng dụng học ngôn ngữ.</a:t>
            </a:r>
          </a:p>
          <a:p>
            <a:pPr marL="463550" lvl="0">
              <a:buClr>
                <a:srgbClr val="00B404"/>
              </a:buClr>
            </a:pPr>
            <a:r>
              <a:rPr lang="en-US" sz="2200" dirty="0" smtClean="0">
                <a:solidFill>
                  <a:schemeClr val="tx1"/>
                </a:solidFill>
                <a:latin typeface="Arial" panose="020B0604020202020204" pitchFamily="34" charset="0"/>
                <a:cs typeface="Arial" panose="020B0604020202020204" pitchFamily="34" charset="0"/>
              </a:rPr>
              <a:t>English4u:</a:t>
            </a:r>
            <a:endParaRPr lang="en-US" sz="2200" dirty="0">
              <a:solidFill>
                <a:schemeClr val="tx1"/>
              </a:solidFill>
              <a:latin typeface="Arial" panose="020B0604020202020204" pitchFamily="34" charset="0"/>
              <a:cs typeface="Arial" panose="020B0604020202020204" pitchFamily="34" charset="0"/>
            </a:endParaRPr>
          </a:p>
          <a:p>
            <a:pPr marL="517525"/>
            <a:r>
              <a:rPr lang="en-US" sz="2200" dirty="0">
                <a:solidFill>
                  <a:schemeClr val="tx1"/>
                </a:solidFill>
                <a:latin typeface="Arial" panose="020B0604020202020204" pitchFamily="34" charset="0"/>
                <a:cs typeface="Arial" panose="020B0604020202020204" pitchFamily="34" charset="0"/>
              </a:rPr>
              <a:t>Ưu điểm:</a:t>
            </a:r>
          </a:p>
          <a:p>
            <a:pPr marL="517525">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 Có hỗ trợ smartphone</a:t>
            </a:r>
          </a:p>
          <a:p>
            <a:pPr marL="517525">
              <a:buFont typeface="Wingdings" panose="05000000000000000000" pitchFamily="2" charset="2"/>
              <a:buChar char="Ø"/>
            </a:pPr>
            <a:r>
              <a:rPr lang="en-US" sz="2200" dirty="0">
                <a:solidFill>
                  <a:schemeClr val="tx1"/>
                </a:solidFill>
                <a:latin typeface="Arial" panose="020B0604020202020204" pitchFamily="34" charset="0"/>
                <a:cs typeface="Arial" panose="020B0604020202020204" pitchFamily="34" charset="0"/>
              </a:rPr>
              <a:t> </a:t>
            </a:r>
            <a:r>
              <a:rPr lang="en-US" sz="2200" dirty="0" smtClean="0">
                <a:solidFill>
                  <a:schemeClr val="tx1"/>
                </a:solidFill>
                <a:latin typeface="Arial" panose="020B0604020202020204" pitchFamily="34" charset="0"/>
                <a:cs typeface="Arial" panose="020B0604020202020204" pitchFamily="34" charset="0"/>
              </a:rPr>
              <a:t>Có âm thanh.</a:t>
            </a:r>
            <a:endParaRPr lang="en-US" sz="2200" dirty="0">
              <a:solidFill>
                <a:schemeClr val="tx1"/>
              </a:solidFill>
              <a:latin typeface="Arial" panose="020B0604020202020204" pitchFamily="34" charset="0"/>
              <a:cs typeface="Arial" panose="020B0604020202020204" pitchFamily="34" charset="0"/>
            </a:endParaRPr>
          </a:p>
          <a:p>
            <a:pPr marL="517525"/>
            <a:r>
              <a:rPr lang="en-US" sz="2200" dirty="0">
                <a:solidFill>
                  <a:schemeClr val="tx1"/>
                </a:solidFill>
                <a:latin typeface="Arial" panose="020B0604020202020204" pitchFamily="34" charset="0"/>
                <a:cs typeface="Arial" panose="020B0604020202020204" pitchFamily="34" charset="0"/>
              </a:rPr>
              <a:t>Nhược điểm</a:t>
            </a:r>
            <a:r>
              <a:rPr lang="en-US" sz="2200" dirty="0" smtClean="0">
                <a:solidFill>
                  <a:schemeClr val="tx1"/>
                </a:solidFill>
                <a:latin typeface="Arial" panose="020B0604020202020204" pitchFamily="34" charset="0"/>
                <a:cs typeface="Arial" panose="020B0604020202020204" pitchFamily="34" charset="0"/>
              </a:rPr>
              <a:t>:</a:t>
            </a:r>
          </a:p>
          <a:p>
            <a:pPr marL="517525">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 Không hỗ trợ dạng học theo bài.</a:t>
            </a:r>
            <a:endParaRPr lang="en-US" sz="2200" dirty="0">
              <a:solidFill>
                <a:schemeClr val="tx1"/>
              </a:solidFill>
              <a:latin typeface="Arial" panose="020B0604020202020204" pitchFamily="34" charset="0"/>
              <a:cs typeface="Arial" panose="020B0604020202020204" pitchFamily="34" charset="0"/>
            </a:endParaRPr>
          </a:p>
        </p:txBody>
      </p:sp>
      <p:pic>
        <p:nvPicPr>
          <p:cNvPr id="9" name="Picture 8" descr="D:\DoAn\Hinh word\English4u.jpg"/>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924968"/>
            <a:ext cx="5791200" cy="3323432"/>
          </a:xfrm>
          <a:prstGeom prst="rect">
            <a:avLst/>
          </a:prstGeom>
          <a:noFill/>
          <a:ln>
            <a:noFill/>
          </a:ln>
        </p:spPr>
      </p:pic>
    </p:spTree>
    <p:extLst>
      <p:ext uri="{BB962C8B-B14F-4D97-AF65-F5344CB8AC3E}">
        <p14:creationId xmlns:p14="http://schemas.microsoft.com/office/powerpoint/2010/main" val="4162279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13</a:t>
            </a:fld>
            <a:endParaRPr lang="en-US"/>
          </a:p>
        </p:txBody>
      </p:sp>
      <p:sp>
        <p:nvSpPr>
          <p:cNvPr id="6" name="Title 1"/>
          <p:cNvSpPr txBox="1">
            <a:spLocks/>
          </p:cNvSpPr>
          <p:nvPr/>
        </p:nvSpPr>
        <p:spPr>
          <a:xfrm>
            <a:off x="453886" y="304800"/>
            <a:ext cx="8229600" cy="262016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57200" lvl="0" indent="-457200">
              <a:buFont typeface="Wingdings" panose="05000000000000000000" pitchFamily="2" charset="2"/>
              <a:buChar char="§"/>
            </a:pPr>
            <a:r>
              <a:rPr lang="en-US" sz="2200" dirty="0" smtClean="0">
                <a:solidFill>
                  <a:schemeClr val="tx1"/>
                </a:solidFill>
                <a:latin typeface="Arial" panose="020B0604020202020204" pitchFamily="34" charset="0"/>
                <a:cs typeface="Arial" panose="020B0604020202020204" pitchFamily="34" charset="0"/>
              </a:rPr>
              <a:t>Đặc trưng về các ứng dụng học ngôn ngữ.</a:t>
            </a:r>
          </a:p>
          <a:p>
            <a:pPr marL="463550"/>
            <a:r>
              <a:rPr lang="en-US" sz="2200" dirty="0">
                <a:solidFill>
                  <a:schemeClr val="tx1"/>
                </a:solidFill>
                <a:latin typeface="Arial" panose="020B0604020202020204" pitchFamily="34" charset="0"/>
                <a:cs typeface="Arial" panose="020B0604020202020204" pitchFamily="34" charset="0"/>
              </a:rPr>
              <a:t>Trang web </a:t>
            </a:r>
            <a:r>
              <a:rPr lang="en-US" sz="2200" dirty="0">
                <a:solidFill>
                  <a:schemeClr val="tx1"/>
                </a:solidFill>
                <a:latin typeface="Arial" panose="020B0604020202020204" pitchFamily="34" charset="0"/>
                <a:cs typeface="Arial" panose="020B0604020202020204" pitchFamily="34" charset="0"/>
                <a:hlinkClick r:id="rId2"/>
              </a:rPr>
              <a:t>www.doulingo.com</a:t>
            </a:r>
            <a:r>
              <a:rPr lang="en-US" sz="2200" dirty="0">
                <a:solidFill>
                  <a:schemeClr val="tx1"/>
                </a:solidFill>
                <a:latin typeface="Arial" panose="020B0604020202020204" pitchFamily="34" charset="0"/>
                <a:cs typeface="Arial" panose="020B0604020202020204" pitchFamily="34" charset="0"/>
              </a:rPr>
              <a:t>:</a:t>
            </a:r>
          </a:p>
          <a:p>
            <a:pPr marL="862013" indent="-342900"/>
            <a:r>
              <a:rPr lang="en-US" sz="2200" dirty="0" smtClean="0">
                <a:solidFill>
                  <a:schemeClr val="tx1"/>
                </a:solidFill>
                <a:latin typeface="Arial" panose="020B0604020202020204" pitchFamily="34" charset="0"/>
                <a:cs typeface="Arial" panose="020B0604020202020204" pitchFamily="34" charset="0"/>
              </a:rPr>
              <a:t>Ưu </a:t>
            </a:r>
            <a:r>
              <a:rPr lang="en-US" sz="2200" dirty="0">
                <a:solidFill>
                  <a:schemeClr val="tx1"/>
                </a:solidFill>
                <a:latin typeface="Arial" panose="020B0604020202020204" pitchFamily="34" charset="0"/>
                <a:cs typeface="Arial" panose="020B0604020202020204" pitchFamily="34" charset="0"/>
              </a:rPr>
              <a:t>điểm:</a:t>
            </a:r>
          </a:p>
          <a:p>
            <a:pPr marL="862013" indent="-342900">
              <a:buFont typeface="Wingdings" panose="05000000000000000000" pitchFamily="2" charset="2"/>
              <a:buChar char="Ø"/>
            </a:pPr>
            <a:r>
              <a:rPr lang="en-US" sz="2200" dirty="0">
                <a:solidFill>
                  <a:schemeClr val="tx1"/>
                </a:solidFill>
                <a:latin typeface="Arial" panose="020B0604020202020204" pitchFamily="34" charset="0"/>
                <a:cs typeface="Arial" panose="020B0604020202020204" pitchFamily="34" charset="0"/>
              </a:rPr>
              <a:t>Giao diện thân thiện.</a:t>
            </a:r>
          </a:p>
          <a:p>
            <a:pPr marL="862013" indent="-342900">
              <a:buFont typeface="Wingdings" panose="05000000000000000000" pitchFamily="2" charset="2"/>
              <a:buChar char="Ø"/>
            </a:pPr>
            <a:r>
              <a:rPr lang="en-US" sz="2200" dirty="0">
                <a:solidFill>
                  <a:schemeClr val="tx1"/>
                </a:solidFill>
                <a:latin typeface="Arial" panose="020B0604020202020204" pitchFamily="34" charset="0"/>
                <a:cs typeface="Arial" panose="020B0604020202020204" pitchFamily="34" charset="0"/>
              </a:rPr>
              <a:t>Hỗ trợ smartphone.</a:t>
            </a:r>
          </a:p>
          <a:p>
            <a:pPr marL="862013" indent="-342900"/>
            <a:r>
              <a:rPr lang="en-US" sz="2200" dirty="0">
                <a:solidFill>
                  <a:schemeClr val="tx1"/>
                </a:solidFill>
                <a:latin typeface="Arial" panose="020B0604020202020204" pitchFamily="34" charset="0"/>
                <a:cs typeface="Arial" panose="020B0604020202020204" pitchFamily="34" charset="0"/>
              </a:rPr>
              <a:t>Nhược điểm:</a:t>
            </a:r>
          </a:p>
          <a:p>
            <a:pPr marL="862013" indent="-342900">
              <a:buFont typeface="Wingdings" panose="05000000000000000000" pitchFamily="2" charset="2"/>
              <a:buChar char="Ø"/>
            </a:pPr>
            <a:r>
              <a:rPr lang="en-US" sz="2200" dirty="0">
                <a:solidFill>
                  <a:schemeClr val="tx1"/>
                </a:solidFill>
                <a:latin typeface="Arial" panose="020B0604020202020204" pitchFamily="34" charset="0"/>
                <a:cs typeface="Arial" panose="020B0604020202020204" pitchFamily="34" charset="0"/>
              </a:rPr>
              <a:t>Cần có mạng để học.</a:t>
            </a:r>
          </a:p>
          <a:p>
            <a:pPr marL="862013" indent="-342900">
              <a:buFont typeface="Wingdings" panose="05000000000000000000" pitchFamily="2" charset="2"/>
              <a:buChar char="Ø"/>
            </a:pPr>
            <a:r>
              <a:rPr lang="en-US" sz="2200" dirty="0">
                <a:solidFill>
                  <a:schemeClr val="tx1"/>
                </a:solidFill>
                <a:latin typeface="Arial" panose="020B0604020202020204" pitchFamily="34" charset="0"/>
                <a:cs typeface="Arial" panose="020B0604020202020204" pitchFamily="34" charset="0"/>
              </a:rPr>
              <a:t>Không hỗ trợ học theo bài</a:t>
            </a: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1792148" y="3047999"/>
            <a:ext cx="5553075" cy="3200401"/>
          </a:xfrm>
          <a:prstGeom prst="rect">
            <a:avLst/>
          </a:prstGeom>
        </p:spPr>
      </p:pic>
    </p:spTree>
    <p:extLst>
      <p:ext uri="{BB962C8B-B14F-4D97-AF65-F5344CB8AC3E}">
        <p14:creationId xmlns:p14="http://schemas.microsoft.com/office/powerpoint/2010/main" val="4111705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14</a:t>
            </a:fld>
            <a:endParaRPr lang="en-US"/>
          </a:p>
        </p:txBody>
      </p:sp>
      <p:sp>
        <p:nvSpPr>
          <p:cNvPr id="6" name="Title 1"/>
          <p:cNvSpPr txBox="1">
            <a:spLocks/>
          </p:cNvSpPr>
          <p:nvPr/>
        </p:nvSpPr>
        <p:spPr>
          <a:xfrm>
            <a:off x="457200" y="228600"/>
            <a:ext cx="8229600" cy="262016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57200" lvl="0" indent="-457200">
              <a:buFont typeface="Wingdings" panose="05000000000000000000" pitchFamily="2" charset="2"/>
              <a:buChar char="§"/>
            </a:pPr>
            <a:r>
              <a:rPr lang="en-US" sz="2200" dirty="0" smtClean="0">
                <a:solidFill>
                  <a:schemeClr val="tx1"/>
                </a:solidFill>
                <a:latin typeface="Arial" panose="020B0604020202020204" pitchFamily="34" charset="0"/>
                <a:cs typeface="Arial" panose="020B0604020202020204" pitchFamily="34" charset="0"/>
              </a:rPr>
              <a:t>Đặc trưng về các ứng dụng học ngôn ngữ.</a:t>
            </a:r>
          </a:p>
          <a:p>
            <a:pPr marL="463550"/>
            <a:r>
              <a:rPr lang="en-US" sz="2200" dirty="0" smtClean="0">
                <a:solidFill>
                  <a:schemeClr val="tx1"/>
                </a:solidFill>
                <a:latin typeface="Arial" panose="020B0604020202020204" pitchFamily="34" charset="0"/>
                <a:cs typeface="Arial" panose="020B0604020202020204" pitchFamily="34" charset="0"/>
              </a:rPr>
              <a:t>Ứng dụng học Từ Vựng Tiếng Anh:</a:t>
            </a:r>
          </a:p>
          <a:p>
            <a:pPr marL="795338" indent="-342900"/>
            <a:r>
              <a:rPr lang="en-US" sz="2200" dirty="0" smtClean="0">
                <a:solidFill>
                  <a:schemeClr val="tx1"/>
                </a:solidFill>
                <a:latin typeface="Arial" panose="020B0604020202020204" pitchFamily="34" charset="0"/>
                <a:cs typeface="Arial" panose="020B0604020202020204" pitchFamily="34" charset="0"/>
              </a:rPr>
              <a:t>Ưu điểm:</a:t>
            </a:r>
          </a:p>
          <a:p>
            <a:pPr marL="795338" indent="-342900">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Chia từ vựng thành nhiều nhóm nhỏ, giúp dễ học.</a:t>
            </a:r>
          </a:p>
          <a:p>
            <a:pPr marL="795338" indent="-342900"/>
            <a:r>
              <a:rPr lang="en-US" sz="2200" dirty="0" smtClean="0">
                <a:solidFill>
                  <a:schemeClr val="tx1"/>
                </a:solidFill>
                <a:latin typeface="Arial" panose="020B0604020202020204" pitchFamily="34" charset="0"/>
                <a:cs typeface="Arial" panose="020B0604020202020204" pitchFamily="34" charset="0"/>
              </a:rPr>
              <a:t>Nhược điểm:</a:t>
            </a:r>
          </a:p>
          <a:p>
            <a:pPr marL="795338" indent="-342900">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Không hỗ trợ PC.</a:t>
            </a:r>
          </a:p>
          <a:p>
            <a:pPr marL="795338" indent="-342900">
              <a:buFont typeface="Wingdings" panose="05000000000000000000" pitchFamily="2" charset="2"/>
              <a:buChar char="Ø"/>
            </a:pPr>
            <a:r>
              <a:rPr lang="en-US" sz="2200" dirty="0" smtClean="0">
                <a:solidFill>
                  <a:schemeClr val="tx1"/>
                </a:solidFill>
                <a:latin typeface="Arial" panose="020B0604020202020204" pitchFamily="34" charset="0"/>
                <a:cs typeface="Arial" panose="020B0604020202020204" pitchFamily="34" charset="0"/>
              </a:rPr>
              <a:t>Không hỗ trợ học theo bài.</a:t>
            </a:r>
            <a:endParaRPr lang="en-US" sz="2200" dirty="0">
              <a:solidFill>
                <a:schemeClr val="tx1"/>
              </a:solidFill>
              <a:latin typeface="Arial" panose="020B0604020202020204" pitchFamily="34" charset="0"/>
              <a:cs typeface="Arial" panose="020B0604020202020204" pitchFamily="34" charset="0"/>
            </a:endParaRPr>
          </a:p>
        </p:txBody>
      </p:sp>
      <p:pic>
        <p:nvPicPr>
          <p:cNvPr id="9" name="Picture 8" descr="D:\DoAn\Hinh word\Từ Vựng Tiếng Anh.jpg"/>
          <p:cNvPicPr/>
          <p:nvPr/>
        </p:nvPicPr>
        <p:blipFill>
          <a:blip r:embed="rId2">
            <a:extLst>
              <a:ext uri="{28A0092B-C50C-407E-A947-70E740481C1C}">
                <a14:useLocalDpi xmlns:a14="http://schemas.microsoft.com/office/drawing/2010/main" val="0"/>
              </a:ext>
            </a:extLst>
          </a:blip>
          <a:srcRect/>
          <a:stretch>
            <a:fillRect/>
          </a:stretch>
        </p:blipFill>
        <p:spPr bwMode="auto">
          <a:xfrm>
            <a:off x="1673087" y="2848768"/>
            <a:ext cx="5791200" cy="3399632"/>
          </a:xfrm>
          <a:prstGeom prst="rect">
            <a:avLst/>
          </a:prstGeom>
          <a:noFill/>
          <a:ln>
            <a:noFill/>
          </a:ln>
        </p:spPr>
      </p:pic>
    </p:spTree>
    <p:extLst>
      <p:ext uri="{BB962C8B-B14F-4D97-AF65-F5344CB8AC3E}">
        <p14:creationId xmlns:p14="http://schemas.microsoft.com/office/powerpoint/2010/main" val="2374298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chemeClr val="tx1"/>
                </a:solidFill>
                <a:latin typeface="Arial" panose="020B0604020202020204" pitchFamily="34" charset="0"/>
                <a:cs typeface="Arial" panose="020B0604020202020204" pitchFamily="34" charset="0"/>
              </a:rPr>
              <a:t>4</a:t>
            </a:r>
            <a:r>
              <a:rPr lang="en-US" sz="3600" dirty="0" smtClean="0">
                <a:solidFill>
                  <a:schemeClr val="tx1"/>
                </a:solidFill>
                <a:latin typeface="Arial" panose="020B0604020202020204" pitchFamily="34" charset="0"/>
                <a:cs typeface="Arial" panose="020B0604020202020204" pitchFamily="34" charset="0"/>
              </a:rPr>
              <a:t>. </a:t>
            </a:r>
            <a:r>
              <a:rPr lang="en-US" sz="3600" dirty="0">
                <a:solidFill>
                  <a:schemeClr val="tx1"/>
                </a:solidFill>
                <a:latin typeface="Arial" panose="020B0604020202020204" pitchFamily="34" charset="0"/>
                <a:cs typeface="Arial" panose="020B0604020202020204" pitchFamily="34" charset="0"/>
              </a:rPr>
              <a:t>Đề xuất phương án xây </a:t>
            </a:r>
            <a:r>
              <a:rPr lang="en-US" sz="3600" dirty="0" smtClean="0">
                <a:solidFill>
                  <a:schemeClr val="tx1"/>
                </a:solidFill>
                <a:latin typeface="Arial" panose="020B0604020202020204" pitchFamily="34" charset="0"/>
                <a:cs typeface="Arial" panose="020B0604020202020204" pitchFamily="34" charset="0"/>
              </a:rPr>
              <a:t>dựng và công cụ xây dựng.</a:t>
            </a:r>
            <a:endParaRPr lang="en-US" sz="3600" dirty="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15</a:t>
            </a:fld>
            <a:endParaRPr lang="en-US"/>
          </a:p>
        </p:txBody>
      </p:sp>
      <p:sp>
        <p:nvSpPr>
          <p:cNvPr id="6" name="Title 1"/>
          <p:cNvSpPr txBox="1">
            <a:spLocks/>
          </p:cNvSpPr>
          <p:nvPr/>
        </p:nvSpPr>
        <p:spPr>
          <a:xfrm>
            <a:off x="457200" y="1417638"/>
            <a:ext cx="8229600" cy="1706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63550">
              <a:buClr>
                <a:srgbClr val="00B404"/>
              </a:buClr>
            </a:pPr>
            <a:r>
              <a:rPr lang="en-US" sz="2400" dirty="0" smtClean="0">
                <a:solidFill>
                  <a:schemeClr val="tx1"/>
                </a:solidFill>
                <a:latin typeface="Arial" panose="020B0604020202020204" pitchFamily="34" charset="0"/>
                <a:cs typeface="Arial" panose="020B0604020202020204" pitchFamily="34" charset="0"/>
              </a:rPr>
              <a:t>Giao </a:t>
            </a:r>
            <a:r>
              <a:rPr lang="en-US" sz="2400" dirty="0">
                <a:solidFill>
                  <a:schemeClr val="tx1"/>
                </a:solidFill>
                <a:latin typeface="Arial" panose="020B0604020202020204" pitchFamily="34" charset="0"/>
                <a:cs typeface="Arial" panose="020B0604020202020204" pitchFamily="34" charset="0"/>
              </a:rPr>
              <a:t>diện của chương trình học tiếng dân tộc K’Ho sẽ dựa </a:t>
            </a:r>
            <a:r>
              <a:rPr lang="en-US" sz="2400" dirty="0" smtClean="0">
                <a:solidFill>
                  <a:schemeClr val="tx1"/>
                </a:solidFill>
                <a:latin typeface="Arial" panose="020B0604020202020204" pitchFamily="34" charset="0"/>
                <a:cs typeface="Arial" panose="020B0604020202020204" pitchFamily="34" charset="0"/>
              </a:rPr>
              <a:t>vào sách </a:t>
            </a:r>
            <a:r>
              <a:rPr lang="en-US" sz="2400" dirty="0">
                <a:solidFill>
                  <a:schemeClr val="tx1"/>
                </a:solidFill>
                <a:latin typeface="Arial" panose="020B0604020202020204" pitchFamily="34" charset="0"/>
                <a:cs typeface="Arial" panose="020B0604020202020204" pitchFamily="34" charset="0"/>
              </a:rPr>
              <a:t>Tài liệu dạy và học tiếng </a:t>
            </a:r>
            <a:r>
              <a:rPr lang="en-US" sz="2400" dirty="0" smtClean="0">
                <a:solidFill>
                  <a:schemeClr val="tx1"/>
                </a:solidFill>
                <a:latin typeface="Arial" panose="020B0604020202020204" pitchFamily="34" charset="0"/>
                <a:cs typeface="Arial" panose="020B0604020202020204" pitchFamily="34" charset="0"/>
              </a:rPr>
              <a:t>K’Ho của </a:t>
            </a:r>
            <a:r>
              <a:rPr lang="en-US" sz="2400" dirty="0">
                <a:solidFill>
                  <a:schemeClr val="tx1"/>
                </a:solidFill>
                <a:latin typeface="Arial" panose="020B0604020202020204" pitchFamily="34" charset="0"/>
                <a:cs typeface="Arial" panose="020B0604020202020204" pitchFamily="34" charset="0"/>
              </a:rPr>
              <a:t>Sở Nội vụ - Sở Giáo dục và Đào tạo tỉnh Lâm </a:t>
            </a:r>
            <a:r>
              <a:rPr lang="en-US" sz="2400" dirty="0" smtClean="0">
                <a:solidFill>
                  <a:schemeClr val="tx1"/>
                </a:solidFill>
                <a:latin typeface="Arial" panose="020B0604020202020204" pitchFamily="34" charset="0"/>
                <a:cs typeface="Arial" panose="020B0604020202020204" pitchFamily="34" charset="0"/>
              </a:rPr>
              <a:t>Đồng và </a:t>
            </a:r>
            <a:r>
              <a:rPr lang="en-US" sz="2400" dirty="0">
                <a:solidFill>
                  <a:schemeClr val="tx1"/>
                </a:solidFill>
                <a:latin typeface="Arial" panose="020B0604020202020204" pitchFamily="34" charset="0"/>
                <a:cs typeface="Arial" panose="020B0604020202020204" pitchFamily="34" charset="0"/>
              </a:rPr>
              <a:t>ứng dụng English Study Pro 2012 để thiết kế.</a:t>
            </a:r>
          </a:p>
        </p:txBody>
      </p:sp>
      <p:sp>
        <p:nvSpPr>
          <p:cNvPr id="7" name="Title 1"/>
          <p:cNvSpPr txBox="1">
            <a:spLocks/>
          </p:cNvSpPr>
          <p:nvPr/>
        </p:nvSpPr>
        <p:spPr>
          <a:xfrm>
            <a:off x="609600" y="3124200"/>
            <a:ext cx="8229600" cy="25447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lvl="0"/>
            <a:r>
              <a:rPr lang="en-US" sz="2400" dirty="0" smtClean="0">
                <a:solidFill>
                  <a:schemeClr val="tx1"/>
                </a:solidFill>
                <a:latin typeface="Arial" panose="020B0604020202020204" pitchFamily="34" charset="0"/>
                <a:cs typeface="Arial" panose="020B0604020202020204" pitchFamily="34" charset="0"/>
              </a:rPr>
              <a:t>Các công cụ xây dựng.</a:t>
            </a:r>
          </a:p>
          <a:p>
            <a:pPr marL="457200" indent="-457200">
              <a:buFont typeface="Wingdings" panose="05000000000000000000" pitchFamily="2" charset="2"/>
              <a:buChar char="§"/>
            </a:pPr>
            <a:r>
              <a:rPr lang="en-US" sz="2400" dirty="0">
                <a:solidFill>
                  <a:schemeClr val="tx1"/>
                </a:solidFill>
                <a:latin typeface="Arial" panose="020B0604020202020204" pitchFamily="34" charset="0"/>
                <a:cs typeface="Arial" panose="020B0604020202020204" pitchFamily="34" charset="0"/>
              </a:rPr>
              <a:t>Chương trình hỗ trợ gõ chữ các dân tộc thiểu số Tây Nguyên: </a:t>
            </a:r>
            <a:r>
              <a:rPr lang="en-US" sz="2400" b="1" dirty="0">
                <a:solidFill>
                  <a:schemeClr val="tx1"/>
                </a:solidFill>
                <a:latin typeface="Arial" panose="020B0604020202020204" pitchFamily="34" charset="0"/>
                <a:cs typeface="Arial" panose="020B0604020202020204" pitchFamily="34" charset="0"/>
              </a:rPr>
              <a:t>TayNguyenKey</a:t>
            </a:r>
            <a:r>
              <a:rPr lang="en-US" sz="2400" dirty="0">
                <a:solidFill>
                  <a:schemeClr val="tx1"/>
                </a:solidFill>
                <a:latin typeface="Arial" panose="020B0604020202020204" pitchFamily="34" charset="0"/>
                <a:cs typeface="Arial" panose="020B0604020202020204" pitchFamily="34" charset="0"/>
              </a:rPr>
              <a:t>.</a:t>
            </a:r>
          </a:p>
          <a:p>
            <a:pPr marL="457200" indent="-457200">
              <a:buFont typeface="Wingdings" panose="05000000000000000000" pitchFamily="2" charset="2"/>
              <a:buChar char="§"/>
            </a:pPr>
            <a:r>
              <a:rPr lang="en-US" sz="2400" dirty="0">
                <a:solidFill>
                  <a:schemeClr val="tx1"/>
                </a:solidFill>
                <a:latin typeface="Arial" panose="020B0604020202020204" pitchFamily="34" charset="0"/>
                <a:cs typeface="Arial" panose="020B0604020202020204" pitchFamily="34" charset="0"/>
              </a:rPr>
              <a:t>Công cụ xây dựng giao diện: </a:t>
            </a:r>
            <a:r>
              <a:rPr lang="en-US" sz="2400" b="1" dirty="0">
                <a:solidFill>
                  <a:schemeClr val="tx1"/>
                </a:solidFill>
                <a:latin typeface="Arial" panose="020B0604020202020204" pitchFamily="34" charset="0"/>
                <a:cs typeface="Arial" panose="020B0604020202020204" pitchFamily="34" charset="0"/>
              </a:rPr>
              <a:t>Devexpress 14</a:t>
            </a:r>
            <a:r>
              <a:rPr lang="en-US" sz="2400" dirty="0">
                <a:solidFill>
                  <a:schemeClr val="tx1"/>
                </a:solidFill>
                <a:latin typeface="Arial" panose="020B0604020202020204" pitchFamily="34" charset="0"/>
                <a:cs typeface="Arial" panose="020B0604020202020204" pitchFamily="34" charset="0"/>
              </a:rPr>
              <a:t>.</a:t>
            </a:r>
          </a:p>
          <a:p>
            <a:pPr marL="457200" indent="-457200">
              <a:buFont typeface="Wingdings" panose="05000000000000000000" pitchFamily="2" charset="2"/>
              <a:buChar char="§"/>
            </a:pPr>
            <a:r>
              <a:rPr lang="en-US" sz="2400" dirty="0">
                <a:solidFill>
                  <a:schemeClr val="tx1"/>
                </a:solidFill>
                <a:latin typeface="Arial" panose="020B0604020202020204" pitchFamily="34" charset="0"/>
                <a:cs typeface="Arial" panose="020B0604020202020204" pitchFamily="34" charset="0"/>
              </a:rPr>
              <a:t>Quản trị cơ sở dữ liệu: </a:t>
            </a:r>
            <a:r>
              <a:rPr lang="en-US" sz="2400" b="1" dirty="0">
                <a:solidFill>
                  <a:schemeClr val="tx1"/>
                </a:solidFill>
                <a:latin typeface="Arial" panose="020B0604020202020204" pitchFamily="34" charset="0"/>
                <a:cs typeface="Arial" panose="020B0604020202020204" pitchFamily="34" charset="0"/>
              </a:rPr>
              <a:t>SQL Sever 2012 Express.</a:t>
            </a:r>
          </a:p>
          <a:p>
            <a:pPr marL="457200" indent="-457200">
              <a:buFont typeface="Wingdings" panose="05000000000000000000" pitchFamily="2" charset="2"/>
              <a:buChar char="§"/>
            </a:pPr>
            <a:r>
              <a:rPr lang="en-US" sz="2400" dirty="0">
                <a:solidFill>
                  <a:schemeClr val="tx1"/>
                </a:solidFill>
                <a:latin typeface="Arial" panose="020B0604020202020204" pitchFamily="34" charset="0"/>
                <a:cs typeface="Arial" panose="020B0604020202020204" pitchFamily="34" charset="0"/>
              </a:rPr>
              <a:t>Xây dựng trên: </a:t>
            </a:r>
            <a:r>
              <a:rPr lang="en-US" sz="2400" b="1" dirty="0">
                <a:solidFill>
                  <a:schemeClr val="tx1"/>
                </a:solidFill>
                <a:latin typeface="Arial" panose="020B0604020202020204" pitchFamily="34" charset="0"/>
                <a:cs typeface="Arial" panose="020B0604020202020204" pitchFamily="34" charset="0"/>
              </a:rPr>
              <a:t>Visual Studio 2013.</a:t>
            </a:r>
          </a:p>
          <a:p>
            <a:pPr marL="463550">
              <a:buClr>
                <a:srgbClr val="00B404"/>
              </a:buClr>
            </a:pP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0479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16</a:t>
            </a:fld>
            <a:endParaRPr lang="en-US"/>
          </a:p>
        </p:txBody>
      </p:sp>
      <p:sp>
        <p:nvSpPr>
          <p:cNvPr id="7" name="TextBox 6"/>
          <p:cNvSpPr txBox="1"/>
          <p:nvPr/>
        </p:nvSpPr>
        <p:spPr>
          <a:xfrm>
            <a:off x="609600" y="1417638"/>
            <a:ext cx="5681870" cy="2954655"/>
          </a:xfrm>
          <a:prstGeom prst="rect">
            <a:avLst/>
          </a:prstGeom>
          <a:noFill/>
        </p:spPr>
        <p:txBody>
          <a:bodyPr wrap="square" rtlCol="0">
            <a:spAutoFit/>
          </a:bodyPr>
          <a:lstStyle/>
          <a:p>
            <a:r>
              <a:rPr lang="en-US" sz="2200" dirty="0" smtClean="0">
                <a:latin typeface="Arial" panose="020B0604020202020204" pitchFamily="34" charset="0"/>
                <a:cs typeface="Arial" panose="020B0604020202020204" pitchFamily="34" charset="0"/>
              </a:rPr>
              <a:t>Xây dựng theo mô hình 3 lớp:</a:t>
            </a:r>
          </a:p>
          <a:p>
            <a:pPr marL="625475" indent="-396875">
              <a:spcBef>
                <a:spcPts val="1200"/>
              </a:spcBef>
              <a:buFont typeface="Wingdings" panose="05000000000000000000" pitchFamily="2" charset="2"/>
              <a:buChar char="§"/>
            </a:pPr>
            <a:r>
              <a:rPr lang="en-US" sz="2200" dirty="0" smtClean="0">
                <a:latin typeface="Arial" panose="020B0604020202020204" pitchFamily="34" charset="0"/>
                <a:cs typeface="Arial" panose="020B0604020202020204" pitchFamily="34" charset="0"/>
              </a:rPr>
              <a:t>DAO Layer: Dùng để truy vấn đến lớp DTO Layer.</a:t>
            </a:r>
          </a:p>
          <a:p>
            <a:pPr marL="625475" indent="-396875">
              <a:buFont typeface="Wingdings" panose="05000000000000000000" pitchFamily="2" charset="2"/>
              <a:buChar char="§"/>
            </a:pPr>
            <a:r>
              <a:rPr lang="en-US" sz="2200" dirty="0" smtClean="0">
                <a:latin typeface="Arial" panose="020B0604020202020204" pitchFamily="34" charset="0"/>
                <a:cs typeface="Arial" panose="020B0604020202020204" pitchFamily="34" charset="0"/>
              </a:rPr>
              <a:t>DTO Layer: Dùng để định nghĩa các table trong database.</a:t>
            </a:r>
          </a:p>
          <a:p>
            <a:pPr marL="625475" indent="-396875">
              <a:buFont typeface="Wingdings" panose="05000000000000000000" pitchFamily="2" charset="2"/>
              <a:buChar char="§"/>
            </a:pPr>
            <a:r>
              <a:rPr lang="en-US" sz="2200" dirty="0" smtClean="0">
                <a:latin typeface="Arial" panose="020B0604020202020204" pitchFamily="34" charset="0"/>
                <a:cs typeface="Arial" panose="020B0604020202020204" pitchFamily="34" charset="0"/>
              </a:rPr>
              <a:t>GUI Layer: Dùng để hiển thị giao diện và các chức năng để người sử dụng thao tác.</a:t>
            </a:r>
          </a:p>
        </p:txBody>
      </p:sp>
      <p:pic>
        <p:nvPicPr>
          <p:cNvPr id="8" name="Picture 7"/>
          <p:cNvPicPr/>
          <p:nvPr/>
        </p:nvPicPr>
        <p:blipFill>
          <a:blip r:embed="rId2"/>
          <a:stretch>
            <a:fillRect/>
          </a:stretch>
        </p:blipFill>
        <p:spPr>
          <a:xfrm>
            <a:off x="6315075" y="1473765"/>
            <a:ext cx="2371725" cy="2941876"/>
          </a:xfrm>
          <a:prstGeom prst="rect">
            <a:avLst/>
          </a:prstGeom>
        </p:spPr>
      </p:pic>
      <p:sp>
        <p:nvSpPr>
          <p:cNvPr id="9" name="TextBox 8"/>
          <p:cNvSpPr txBox="1"/>
          <p:nvPr/>
        </p:nvSpPr>
        <p:spPr>
          <a:xfrm>
            <a:off x="609600" y="4471769"/>
            <a:ext cx="7924800" cy="1785104"/>
          </a:xfrm>
          <a:prstGeom prst="rect">
            <a:avLst/>
          </a:prstGeom>
          <a:noFill/>
        </p:spPr>
        <p:txBody>
          <a:bodyPr wrap="square" rtlCol="0">
            <a:spAutoFit/>
          </a:bodyPr>
          <a:lstStyle/>
          <a:p>
            <a:pPr marL="228600"/>
            <a:r>
              <a:rPr lang="en-US" sz="2200" dirty="0">
                <a:latin typeface="Arial" panose="020B0604020202020204" pitchFamily="34" charset="0"/>
                <a:cs typeface="Arial" panose="020B0604020202020204" pitchFamily="34" charset="0"/>
              </a:rPr>
              <a:t>Lớp DTO: Sử dụng Entity Frameword để xây dựng, Entity Framework là một bộ ánh xạ đối tượng – quan hệ cho phép người lập trình .NET  làm việc với dữ liệu quan hệ qua các đối tượng (object) nó giúp lập trình viên không cần viết mã cho (hầu hết) những gì liên quan đến truy cập dữ liệu.</a:t>
            </a:r>
          </a:p>
        </p:txBody>
      </p:sp>
      <p:sp>
        <p:nvSpPr>
          <p:cNvPr id="10" name="Title 1"/>
          <p:cNvSpPr>
            <a:spLocks noGrp="1"/>
          </p:cNvSpPr>
          <p:nvPr>
            <p:ph type="title"/>
          </p:nvPr>
        </p:nvSpPr>
        <p:spPr>
          <a:xfrm>
            <a:off x="609600" y="274638"/>
            <a:ext cx="7924800" cy="1143000"/>
          </a:xfrm>
        </p:spPr>
        <p:txBody>
          <a:bodyPr>
            <a:normAutofit/>
          </a:bodyPr>
          <a:lstStyle/>
          <a:p>
            <a:r>
              <a:rPr lang="en-US" sz="3600" dirty="0" smtClean="0">
                <a:solidFill>
                  <a:schemeClr val="tx1"/>
                </a:solidFill>
                <a:latin typeface="Arial" panose="020B0604020202020204" pitchFamily="34" charset="0"/>
                <a:cs typeface="Arial" panose="020B0604020202020204" pitchFamily="34" charset="0"/>
              </a:rPr>
              <a:t>5. Phương pháp </a:t>
            </a:r>
            <a:r>
              <a:rPr lang="en-US" sz="3600" dirty="0">
                <a:solidFill>
                  <a:schemeClr val="tx1"/>
                </a:solidFill>
                <a:latin typeface="Arial" panose="020B0604020202020204" pitchFamily="34" charset="0"/>
                <a:cs typeface="Arial" panose="020B0604020202020204" pitchFamily="34" charset="0"/>
              </a:rPr>
              <a:t>xây </a:t>
            </a:r>
            <a:r>
              <a:rPr lang="en-US" sz="3600" dirty="0" smtClean="0">
                <a:solidFill>
                  <a:schemeClr val="tx1"/>
                </a:solidFill>
                <a:latin typeface="Arial" panose="020B0604020202020204" pitchFamily="34" charset="0"/>
                <a:cs typeface="Arial" panose="020B0604020202020204" pitchFamily="34" charset="0"/>
              </a:rPr>
              <a:t>dựng ứng dụng.</a:t>
            </a:r>
            <a:endParaRPr lang="en-US" sz="3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892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1000"/>
                                        <p:tgtEl>
                                          <p:spTgt spid="7">
                                            <p:txEl>
                                              <p:pRg st="1" end="1"/>
                                            </p:txEl>
                                          </p:spTgt>
                                        </p:tgtEl>
                                      </p:cBhvr>
                                    </p:animEffect>
                                    <p:anim calcmode="lin" valueType="num">
                                      <p:cBhvr>
                                        <p:cTn id="19"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nodeType="after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fade">
                                      <p:cBhvr>
                                        <p:cTn id="30" dur="1000"/>
                                        <p:tgtEl>
                                          <p:spTgt spid="7">
                                            <p:txEl>
                                              <p:pRg st="3" end="3"/>
                                            </p:txEl>
                                          </p:spTgt>
                                        </p:tgtEl>
                                      </p:cBhvr>
                                    </p:animEffect>
                                    <p:anim calcmode="lin" valueType="num">
                                      <p:cBhvr>
                                        <p:cTn id="31"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42"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anim calcmode="lin" valueType="num">
                                      <p:cBhvr>
                                        <p:cTn id="42" dur="1000" fill="hold"/>
                                        <p:tgtEl>
                                          <p:spTgt spid="9"/>
                                        </p:tgtEl>
                                        <p:attrNameLst>
                                          <p:attrName>ppt_x</p:attrName>
                                        </p:attrNameLst>
                                      </p:cBhvr>
                                      <p:tavLst>
                                        <p:tav tm="0">
                                          <p:val>
                                            <p:strVal val="#ppt_x"/>
                                          </p:val>
                                        </p:tav>
                                        <p:tav tm="100000">
                                          <p:val>
                                            <p:strVal val="#ppt_x"/>
                                          </p:val>
                                        </p:tav>
                                      </p:tavLst>
                                    </p:anim>
                                    <p:anim calcmode="lin" valueType="num">
                                      <p:cBhvr>
                                        <p:cTn id="4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1"/>
                </a:solidFill>
                <a:latin typeface="Arial" panose="020B0604020202020204" pitchFamily="34" charset="0"/>
                <a:cs typeface="Arial" panose="020B0604020202020204" pitchFamily="34" charset="0"/>
              </a:rPr>
              <a:t>6. Giao diện ứng dụng.</a:t>
            </a:r>
            <a:endParaRPr lang="en-US" sz="3600" dirty="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17</a:t>
            </a:fld>
            <a:endParaRPr lang="en-US"/>
          </a:p>
        </p:txBody>
      </p:sp>
      <p:pic>
        <p:nvPicPr>
          <p:cNvPr id="8" name="Picture 7"/>
          <p:cNvPicPr>
            <a:picLocks noChangeAspect="1"/>
          </p:cNvPicPr>
          <p:nvPr/>
        </p:nvPicPr>
        <p:blipFill>
          <a:blip r:embed="rId2"/>
          <a:stretch>
            <a:fillRect/>
          </a:stretch>
        </p:blipFill>
        <p:spPr>
          <a:xfrm>
            <a:off x="609600" y="1752600"/>
            <a:ext cx="8077199" cy="4495799"/>
          </a:xfrm>
          <a:prstGeom prst="rect">
            <a:avLst/>
          </a:prstGeom>
        </p:spPr>
      </p:pic>
      <p:sp>
        <p:nvSpPr>
          <p:cNvPr id="9" name="TextBox 8"/>
          <p:cNvSpPr txBox="1"/>
          <p:nvPr/>
        </p:nvSpPr>
        <p:spPr>
          <a:xfrm>
            <a:off x="632791" y="1154232"/>
            <a:ext cx="5562600" cy="430887"/>
          </a:xfrm>
          <a:prstGeom prst="rect">
            <a:avLst/>
          </a:prstGeom>
          <a:noFill/>
        </p:spPr>
        <p:txBody>
          <a:bodyPr wrap="square" rtlCol="0">
            <a:spAutoFit/>
          </a:bodyPr>
          <a:lstStyle/>
          <a:p>
            <a:pPr>
              <a:spcBef>
                <a:spcPts val="1200"/>
              </a:spcBef>
              <a:buClr>
                <a:srgbClr val="00B404"/>
              </a:buClr>
            </a:pPr>
            <a:r>
              <a:rPr lang="en-US" sz="2200" dirty="0" smtClean="0">
                <a:latin typeface="Arial" panose="020B0604020202020204" pitchFamily="34" charset="0"/>
                <a:cs typeface="Arial" panose="020B0604020202020204" pitchFamily="34" charset="0"/>
              </a:rPr>
              <a:t>Giao diện chính</a:t>
            </a:r>
          </a:p>
        </p:txBody>
      </p:sp>
    </p:spTree>
    <p:extLst>
      <p:ext uri="{BB962C8B-B14F-4D97-AF65-F5344CB8AC3E}">
        <p14:creationId xmlns:p14="http://schemas.microsoft.com/office/powerpoint/2010/main" val="2774872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18</a:t>
            </a:fld>
            <a:endParaRPr lang="en-US"/>
          </a:p>
        </p:txBody>
      </p:sp>
      <p:sp>
        <p:nvSpPr>
          <p:cNvPr id="9" name="TextBox 8"/>
          <p:cNvSpPr txBox="1"/>
          <p:nvPr/>
        </p:nvSpPr>
        <p:spPr>
          <a:xfrm>
            <a:off x="606286" y="228600"/>
            <a:ext cx="5562600" cy="430887"/>
          </a:xfrm>
          <a:prstGeom prst="rect">
            <a:avLst/>
          </a:prstGeom>
          <a:noFill/>
        </p:spPr>
        <p:txBody>
          <a:bodyPr wrap="square" rtlCol="0">
            <a:spAutoFit/>
          </a:bodyPr>
          <a:lstStyle/>
          <a:p>
            <a:pPr>
              <a:spcBef>
                <a:spcPts val="1200"/>
              </a:spcBef>
              <a:buClr>
                <a:srgbClr val="00B404"/>
              </a:buClr>
            </a:pPr>
            <a:r>
              <a:rPr lang="en-US" sz="2200" dirty="0">
                <a:latin typeface="Arial" panose="020B0604020202020204" pitchFamily="34" charset="0"/>
                <a:cs typeface="Arial" panose="020B0604020202020204" pitchFamily="34" charset="0"/>
              </a:rPr>
              <a:t>Giao diện danh sách bài học</a:t>
            </a: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606286" y="682678"/>
            <a:ext cx="7901609" cy="4419600"/>
          </a:xfrm>
          <a:prstGeom prst="rect">
            <a:avLst/>
          </a:prstGeom>
        </p:spPr>
      </p:pic>
    </p:spTree>
    <p:extLst>
      <p:ext uri="{BB962C8B-B14F-4D97-AF65-F5344CB8AC3E}">
        <p14:creationId xmlns:p14="http://schemas.microsoft.com/office/powerpoint/2010/main" val="5664319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19</a:t>
            </a:fld>
            <a:endParaRPr lang="en-US"/>
          </a:p>
        </p:txBody>
      </p:sp>
      <p:sp>
        <p:nvSpPr>
          <p:cNvPr id="9" name="TextBox 8"/>
          <p:cNvSpPr txBox="1"/>
          <p:nvPr/>
        </p:nvSpPr>
        <p:spPr>
          <a:xfrm>
            <a:off x="632790" y="152400"/>
            <a:ext cx="5562600" cy="430887"/>
          </a:xfrm>
          <a:prstGeom prst="rect">
            <a:avLst/>
          </a:prstGeom>
          <a:noFill/>
        </p:spPr>
        <p:txBody>
          <a:bodyPr wrap="square" rtlCol="0">
            <a:spAutoFit/>
          </a:bodyPr>
          <a:lstStyle/>
          <a:p>
            <a:pPr>
              <a:spcBef>
                <a:spcPts val="1200"/>
              </a:spcBef>
              <a:buClr>
                <a:srgbClr val="00B404"/>
              </a:buClr>
            </a:pPr>
            <a:r>
              <a:rPr lang="en-US" sz="2200" dirty="0">
                <a:latin typeface="Arial" panose="020B0604020202020204" pitchFamily="34" charset="0"/>
                <a:cs typeface="Arial" panose="020B0604020202020204" pitchFamily="34" charset="0"/>
              </a:rPr>
              <a:t>Giao diện </a:t>
            </a:r>
            <a:r>
              <a:rPr lang="en-US" sz="2200" dirty="0" smtClean="0">
                <a:latin typeface="Arial" panose="020B0604020202020204" pitchFamily="34" charset="0"/>
                <a:cs typeface="Arial" panose="020B0604020202020204" pitchFamily="34" charset="0"/>
              </a:rPr>
              <a:t>chi tiết bài học</a:t>
            </a:r>
            <a:endParaRPr lang="en-US" sz="2200" dirty="0">
              <a:latin typeface="Arial" panose="020B0604020202020204" pitchFamily="34" charset="0"/>
              <a:cs typeface="Arial" panose="020B0604020202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457200" y="599852"/>
            <a:ext cx="7901609" cy="4114800"/>
          </a:xfrm>
          <a:prstGeom prst="rect">
            <a:avLst/>
          </a:prstGeom>
        </p:spPr>
      </p:pic>
    </p:spTree>
    <p:extLst>
      <p:ext uri="{BB962C8B-B14F-4D97-AF65-F5344CB8AC3E}">
        <p14:creationId xmlns:p14="http://schemas.microsoft.com/office/powerpoint/2010/main" val="4151963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09600"/>
          </a:xfrm>
        </p:spPr>
        <p:txBody>
          <a:bodyPr>
            <a:noAutofit/>
          </a:bodyPr>
          <a:lstStyle/>
          <a:p>
            <a:pPr algn="ctr"/>
            <a:r>
              <a:rPr lang="en-US" sz="3600" dirty="0" smtClean="0">
                <a:solidFill>
                  <a:schemeClr val="tx1"/>
                </a:solidFill>
                <a:latin typeface="Arial" panose="020B0604020202020204" pitchFamily="34" charset="0"/>
                <a:cs typeface="Arial" panose="020B0604020202020204" pitchFamily="34" charset="0"/>
              </a:rPr>
              <a:t>NỘI DUNG</a:t>
            </a:r>
            <a:endParaRPr lang="en-US" sz="3600" dirty="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a:t>
            </a:fld>
            <a:endParaRPr lang="en-US"/>
          </a:p>
        </p:txBody>
      </p:sp>
      <p:sp>
        <p:nvSpPr>
          <p:cNvPr id="6" name="Title 1"/>
          <p:cNvSpPr txBox="1">
            <a:spLocks/>
          </p:cNvSpPr>
          <p:nvPr/>
        </p:nvSpPr>
        <p:spPr>
          <a:xfrm>
            <a:off x="609600" y="1343610"/>
            <a:ext cx="7924800" cy="4599990"/>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57200" indent="-457200">
              <a:lnSpc>
                <a:spcPct val="160000"/>
              </a:lnSpc>
              <a:spcBef>
                <a:spcPts val="600"/>
              </a:spcBef>
              <a:buAutoNum type="arabicPeriod"/>
            </a:pPr>
            <a:r>
              <a:rPr lang="en-US" sz="2400" dirty="0" smtClean="0">
                <a:solidFill>
                  <a:schemeClr val="tx1"/>
                </a:solidFill>
                <a:latin typeface="Arial" panose="020B0604020202020204" pitchFamily="34" charset="0"/>
                <a:cs typeface="Arial" panose="020B0604020202020204" pitchFamily="34" charset="0"/>
              </a:rPr>
              <a:t>Giới thiệu đề tài.</a:t>
            </a:r>
          </a:p>
          <a:p>
            <a:pPr marL="457200" indent="-457200">
              <a:lnSpc>
                <a:spcPct val="160000"/>
              </a:lnSpc>
              <a:spcBef>
                <a:spcPts val="600"/>
              </a:spcBef>
              <a:buAutoNum type="arabicPeriod"/>
            </a:pPr>
            <a:r>
              <a:rPr lang="en-US" sz="2400" dirty="0" smtClean="0">
                <a:solidFill>
                  <a:schemeClr val="tx1"/>
                </a:solidFill>
                <a:latin typeface="Arial" panose="020B0604020202020204" pitchFamily="34" charset="0"/>
                <a:cs typeface="Arial" panose="020B0604020202020204" pitchFamily="34" charset="0"/>
              </a:rPr>
              <a:t>Mục tiêu đề tài.</a:t>
            </a:r>
          </a:p>
          <a:p>
            <a:pPr marL="457200" indent="-457200">
              <a:lnSpc>
                <a:spcPct val="160000"/>
              </a:lnSpc>
              <a:spcBef>
                <a:spcPts val="600"/>
              </a:spcBef>
              <a:buAutoNum type="arabicPeriod"/>
            </a:pPr>
            <a:r>
              <a:rPr lang="en-US" sz="2400" dirty="0" smtClean="0">
                <a:solidFill>
                  <a:schemeClr val="tx1"/>
                </a:solidFill>
                <a:latin typeface="Arial" panose="020B0604020202020204" pitchFamily="34" charset="0"/>
                <a:cs typeface="Arial" panose="020B0604020202020204" pitchFamily="34" charset="0"/>
              </a:rPr>
              <a:t>Tổng quan đề tài:</a:t>
            </a:r>
          </a:p>
          <a:p>
            <a:pPr marL="914400" lvl="0" indent="-457200">
              <a:lnSpc>
                <a:spcPct val="160000"/>
              </a:lnSpc>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Đặc trưng về dân tộc K’Ho.</a:t>
            </a:r>
          </a:p>
          <a:p>
            <a:pPr marL="914400" lvl="0" indent="-457200">
              <a:lnSpc>
                <a:spcPct val="160000"/>
              </a:lnSpc>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Đặc trưng về ngôn ngữ K’Ho.</a:t>
            </a:r>
          </a:p>
          <a:p>
            <a:pPr marL="914400" lvl="0" indent="-457200">
              <a:lnSpc>
                <a:spcPct val="160000"/>
              </a:lnSpc>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Tổng quan về </a:t>
            </a:r>
            <a:r>
              <a:rPr lang="en-US" sz="2400" dirty="0">
                <a:solidFill>
                  <a:schemeClr val="tx1"/>
                </a:solidFill>
                <a:latin typeface="Arial" panose="020B0604020202020204" pitchFamily="34" charset="0"/>
                <a:cs typeface="Arial" panose="020B0604020202020204" pitchFamily="34" charset="0"/>
              </a:rPr>
              <a:t>các ứng dụng học ngôn ngữ</a:t>
            </a:r>
            <a:r>
              <a:rPr lang="en-US" sz="2400" dirty="0" smtClean="0">
                <a:solidFill>
                  <a:schemeClr val="tx1"/>
                </a:solidFill>
                <a:latin typeface="Arial" panose="020B0604020202020204" pitchFamily="34" charset="0"/>
                <a:cs typeface="Arial" panose="020B0604020202020204" pitchFamily="34" charset="0"/>
              </a:rPr>
              <a:t>.</a:t>
            </a:r>
          </a:p>
          <a:p>
            <a:pPr lvl="0">
              <a:lnSpc>
                <a:spcPct val="160000"/>
              </a:lnSpc>
              <a:spcBef>
                <a:spcPts val="600"/>
              </a:spcBef>
              <a:tabLst>
                <a:tab pos="463550" algn="l"/>
              </a:tabLst>
            </a:pPr>
            <a:r>
              <a:rPr lang="en-US" sz="2500" dirty="0" smtClean="0">
                <a:solidFill>
                  <a:schemeClr val="tx1"/>
                </a:solidFill>
                <a:latin typeface="Arial" panose="020B0604020202020204" pitchFamily="34" charset="0"/>
                <a:cs typeface="Arial" panose="020B0604020202020204" pitchFamily="34" charset="0"/>
              </a:rPr>
              <a:t>4.	Đề xuất phương án xây dựng, các công cụ xây dựng.</a:t>
            </a:r>
          </a:p>
          <a:p>
            <a:pPr>
              <a:lnSpc>
                <a:spcPct val="160000"/>
              </a:lnSpc>
              <a:spcBef>
                <a:spcPts val="600"/>
              </a:spcBef>
              <a:tabLst>
                <a:tab pos="463550" algn="l"/>
              </a:tabLst>
            </a:pPr>
            <a:r>
              <a:rPr lang="en-US" sz="2500" dirty="0" smtClean="0">
                <a:solidFill>
                  <a:schemeClr val="tx1"/>
                </a:solidFill>
                <a:latin typeface="Arial" panose="020B0604020202020204" pitchFamily="34" charset="0"/>
                <a:cs typeface="Arial" panose="020B0604020202020204" pitchFamily="34" charset="0"/>
              </a:rPr>
              <a:t>5.	Phương pháp xây dựng ứng dụng.</a:t>
            </a:r>
          </a:p>
          <a:p>
            <a:pPr>
              <a:lnSpc>
                <a:spcPct val="160000"/>
              </a:lnSpc>
              <a:spcBef>
                <a:spcPts val="600"/>
              </a:spcBef>
              <a:tabLst>
                <a:tab pos="463550" algn="l"/>
              </a:tabLst>
            </a:pPr>
            <a:r>
              <a:rPr lang="en-US" sz="2500" dirty="0" smtClean="0">
                <a:solidFill>
                  <a:schemeClr val="tx1"/>
                </a:solidFill>
                <a:latin typeface="Arial" panose="020B0604020202020204" pitchFamily="34" charset="0"/>
                <a:cs typeface="Arial" panose="020B0604020202020204" pitchFamily="34" charset="0"/>
              </a:rPr>
              <a:t>6.	Giao diện ứng dụng.</a:t>
            </a:r>
            <a:endParaRPr lang="en-US" sz="2500" dirty="0">
              <a:solidFill>
                <a:schemeClr val="tx1"/>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23461" y="1066800"/>
            <a:ext cx="7924800" cy="487362"/>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algn="ctr"/>
            <a:endParaRPr lang="en-US"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767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20</a:t>
            </a:fld>
            <a:endParaRPr lang="en-US"/>
          </a:p>
        </p:txBody>
      </p:sp>
      <p:sp>
        <p:nvSpPr>
          <p:cNvPr id="9" name="TextBox 8"/>
          <p:cNvSpPr txBox="1"/>
          <p:nvPr/>
        </p:nvSpPr>
        <p:spPr>
          <a:xfrm>
            <a:off x="609600" y="228600"/>
            <a:ext cx="5562600" cy="430887"/>
          </a:xfrm>
          <a:prstGeom prst="rect">
            <a:avLst/>
          </a:prstGeom>
          <a:noFill/>
        </p:spPr>
        <p:txBody>
          <a:bodyPr wrap="square" rtlCol="0">
            <a:spAutoFit/>
          </a:bodyPr>
          <a:lstStyle/>
          <a:p>
            <a:pPr>
              <a:spcBef>
                <a:spcPts val="1200"/>
              </a:spcBef>
              <a:buClr>
                <a:srgbClr val="00B404"/>
              </a:buClr>
            </a:pPr>
            <a:r>
              <a:rPr lang="en-US" sz="2200" dirty="0">
                <a:latin typeface="Arial" panose="020B0604020202020204" pitchFamily="34" charset="0"/>
                <a:cs typeface="Arial" panose="020B0604020202020204" pitchFamily="34" charset="0"/>
              </a:rPr>
              <a:t>Giao diện danh sách </a:t>
            </a:r>
            <a:r>
              <a:rPr lang="en-US" sz="2200" dirty="0" smtClean="0">
                <a:latin typeface="Arial" panose="020B0604020202020204" pitchFamily="34" charset="0"/>
                <a:cs typeface="Arial" panose="020B0604020202020204" pitchFamily="34" charset="0"/>
              </a:rPr>
              <a:t>ngữ pháp</a:t>
            </a:r>
            <a:endParaRPr lang="en-US" sz="2200" dirty="0">
              <a:latin typeface="Arial" panose="020B0604020202020204" pitchFamily="34" charset="0"/>
              <a:cs typeface="Arial" panose="020B0604020202020204" pitchFamily="34"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609600" y="659487"/>
            <a:ext cx="7924800" cy="4267200"/>
          </a:xfrm>
          <a:prstGeom prst="rect">
            <a:avLst/>
          </a:prstGeom>
        </p:spPr>
      </p:pic>
    </p:spTree>
    <p:extLst>
      <p:ext uri="{BB962C8B-B14F-4D97-AF65-F5344CB8AC3E}">
        <p14:creationId xmlns:p14="http://schemas.microsoft.com/office/powerpoint/2010/main" val="242690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21</a:t>
            </a:fld>
            <a:endParaRPr lang="en-US"/>
          </a:p>
        </p:txBody>
      </p:sp>
      <p:sp>
        <p:nvSpPr>
          <p:cNvPr id="9" name="TextBox 8"/>
          <p:cNvSpPr txBox="1"/>
          <p:nvPr/>
        </p:nvSpPr>
        <p:spPr>
          <a:xfrm>
            <a:off x="609600" y="228600"/>
            <a:ext cx="5562600" cy="430887"/>
          </a:xfrm>
          <a:prstGeom prst="rect">
            <a:avLst/>
          </a:prstGeom>
          <a:noFill/>
        </p:spPr>
        <p:txBody>
          <a:bodyPr wrap="square" rtlCol="0">
            <a:spAutoFit/>
          </a:bodyPr>
          <a:lstStyle/>
          <a:p>
            <a:pPr>
              <a:spcBef>
                <a:spcPts val="1200"/>
              </a:spcBef>
              <a:buClr>
                <a:srgbClr val="00B404"/>
              </a:buClr>
            </a:pPr>
            <a:r>
              <a:rPr lang="en-US" sz="2200" dirty="0">
                <a:latin typeface="Arial" panose="020B0604020202020204" pitchFamily="34" charset="0"/>
                <a:cs typeface="Arial" panose="020B0604020202020204" pitchFamily="34" charset="0"/>
              </a:rPr>
              <a:t>Giao </a:t>
            </a:r>
            <a:r>
              <a:rPr lang="en-US" sz="2200" dirty="0" smtClean="0">
                <a:latin typeface="Arial" panose="020B0604020202020204" pitchFamily="34" charset="0"/>
                <a:cs typeface="Arial" panose="020B0604020202020204" pitchFamily="34" charset="0"/>
              </a:rPr>
              <a:t>diện chi tiết ngữ pháp</a:t>
            </a:r>
            <a:endParaRPr lang="en-US" sz="2200" dirty="0">
              <a:latin typeface="Arial" panose="020B0604020202020204" pitchFamily="34" charset="0"/>
              <a:cs typeface="Arial" panose="020B0604020202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32791" y="979368"/>
            <a:ext cx="7878418" cy="3886200"/>
          </a:xfrm>
          <a:prstGeom prst="rect">
            <a:avLst/>
          </a:prstGeom>
        </p:spPr>
      </p:pic>
    </p:spTree>
    <p:extLst>
      <p:ext uri="{BB962C8B-B14F-4D97-AF65-F5344CB8AC3E}">
        <p14:creationId xmlns:p14="http://schemas.microsoft.com/office/powerpoint/2010/main" val="32263151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22</a:t>
            </a:fld>
            <a:endParaRPr lang="en-US"/>
          </a:p>
        </p:txBody>
      </p:sp>
      <p:sp>
        <p:nvSpPr>
          <p:cNvPr id="9" name="TextBox 8"/>
          <p:cNvSpPr txBox="1"/>
          <p:nvPr/>
        </p:nvSpPr>
        <p:spPr>
          <a:xfrm>
            <a:off x="536712" y="87431"/>
            <a:ext cx="5562600" cy="430887"/>
          </a:xfrm>
          <a:prstGeom prst="rect">
            <a:avLst/>
          </a:prstGeom>
          <a:noFill/>
        </p:spPr>
        <p:txBody>
          <a:bodyPr wrap="square" rtlCol="0">
            <a:spAutoFit/>
          </a:bodyPr>
          <a:lstStyle/>
          <a:p>
            <a:pPr>
              <a:spcBef>
                <a:spcPts val="1200"/>
              </a:spcBef>
              <a:buClr>
                <a:srgbClr val="00B404"/>
              </a:buClr>
            </a:pPr>
            <a:r>
              <a:rPr lang="en-US" sz="2200" dirty="0">
                <a:latin typeface="Arial" panose="020B0604020202020204" pitchFamily="34" charset="0"/>
                <a:cs typeface="Arial" panose="020B0604020202020204" pitchFamily="34" charset="0"/>
              </a:rPr>
              <a:t>Giao diện </a:t>
            </a:r>
            <a:r>
              <a:rPr lang="en-US" sz="2200" dirty="0" smtClean="0">
                <a:latin typeface="Arial" panose="020B0604020202020204" pitchFamily="34" charset="0"/>
                <a:cs typeface="Arial" panose="020B0604020202020204" pitchFamily="34" charset="0"/>
              </a:rPr>
              <a:t>từ điển</a:t>
            </a:r>
            <a:endParaRPr lang="en-US" sz="2200" dirty="0">
              <a:latin typeface="Arial" panose="020B0604020202020204" pitchFamily="34" charset="0"/>
              <a:cs typeface="Arial" panose="020B0604020202020204" pitchFamily="34" charset="0"/>
            </a:endParaRP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536712" y="685800"/>
            <a:ext cx="8020879" cy="2895600"/>
          </a:xfrm>
          <a:prstGeom prst="rect">
            <a:avLst/>
          </a:prstGeom>
        </p:spPr>
      </p:pic>
    </p:spTree>
    <p:extLst>
      <p:ext uri="{BB962C8B-B14F-4D97-AF65-F5344CB8AC3E}">
        <p14:creationId xmlns:p14="http://schemas.microsoft.com/office/powerpoint/2010/main" val="19294633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23</a:t>
            </a:fld>
            <a:endParaRPr lang="en-US"/>
          </a:p>
        </p:txBody>
      </p:sp>
      <p:sp>
        <p:nvSpPr>
          <p:cNvPr id="9" name="TextBox 8"/>
          <p:cNvSpPr txBox="1"/>
          <p:nvPr/>
        </p:nvSpPr>
        <p:spPr>
          <a:xfrm>
            <a:off x="629478" y="152400"/>
            <a:ext cx="5562600" cy="430887"/>
          </a:xfrm>
          <a:prstGeom prst="rect">
            <a:avLst/>
          </a:prstGeom>
          <a:noFill/>
        </p:spPr>
        <p:txBody>
          <a:bodyPr wrap="square" rtlCol="0">
            <a:spAutoFit/>
          </a:bodyPr>
          <a:lstStyle/>
          <a:p>
            <a:pPr>
              <a:spcBef>
                <a:spcPts val="1200"/>
              </a:spcBef>
              <a:buClr>
                <a:srgbClr val="00B404"/>
              </a:buClr>
            </a:pPr>
            <a:r>
              <a:rPr lang="en-US" sz="2200" dirty="0">
                <a:latin typeface="Arial" panose="020B0604020202020204" pitchFamily="34" charset="0"/>
                <a:cs typeface="Arial" panose="020B0604020202020204" pitchFamily="34" charset="0"/>
              </a:rPr>
              <a:t>Giao diện </a:t>
            </a:r>
            <a:r>
              <a:rPr lang="en-US" sz="2200" dirty="0" smtClean="0">
                <a:latin typeface="Arial" panose="020B0604020202020204" pitchFamily="34" charset="0"/>
                <a:cs typeface="Arial" panose="020B0604020202020204" pitchFamily="34" charset="0"/>
              </a:rPr>
              <a:t>thông tin tác giả</a:t>
            </a:r>
            <a:endParaRPr lang="en-US" sz="2200" dirty="0">
              <a:latin typeface="Arial" panose="020B0604020202020204" pitchFamily="34" charset="0"/>
              <a:cs typeface="Arial" panose="020B0604020202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32791" y="826968"/>
            <a:ext cx="8050696" cy="4267200"/>
          </a:xfrm>
          <a:prstGeom prst="rect">
            <a:avLst/>
          </a:prstGeom>
        </p:spPr>
      </p:pic>
    </p:spTree>
    <p:extLst>
      <p:ext uri="{BB962C8B-B14F-4D97-AF65-F5344CB8AC3E}">
        <p14:creationId xmlns:p14="http://schemas.microsoft.com/office/powerpoint/2010/main" val="24370702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24</a:t>
            </a:fld>
            <a:endParaRPr lang="en-US"/>
          </a:p>
        </p:txBody>
      </p:sp>
      <p:sp>
        <p:nvSpPr>
          <p:cNvPr id="9" name="TextBox 8"/>
          <p:cNvSpPr txBox="1"/>
          <p:nvPr/>
        </p:nvSpPr>
        <p:spPr>
          <a:xfrm>
            <a:off x="626166" y="87432"/>
            <a:ext cx="5562600" cy="430887"/>
          </a:xfrm>
          <a:prstGeom prst="rect">
            <a:avLst/>
          </a:prstGeom>
          <a:noFill/>
        </p:spPr>
        <p:txBody>
          <a:bodyPr wrap="square" rtlCol="0">
            <a:spAutoFit/>
          </a:bodyPr>
          <a:lstStyle/>
          <a:p>
            <a:pPr>
              <a:spcBef>
                <a:spcPts val="1200"/>
              </a:spcBef>
              <a:buClr>
                <a:srgbClr val="00B404"/>
              </a:buClr>
            </a:pPr>
            <a:r>
              <a:rPr lang="en-US" sz="2200" dirty="0">
                <a:latin typeface="Arial" panose="020B0604020202020204" pitchFamily="34" charset="0"/>
                <a:cs typeface="Arial" panose="020B0604020202020204" pitchFamily="34" charset="0"/>
              </a:rPr>
              <a:t>Giao diện </a:t>
            </a:r>
            <a:r>
              <a:rPr lang="en-US" sz="2200" dirty="0" smtClean="0">
                <a:latin typeface="Arial" panose="020B0604020202020204" pitchFamily="34" charset="0"/>
                <a:cs typeface="Arial" panose="020B0604020202020204" pitchFamily="34" charset="0"/>
              </a:rPr>
              <a:t>hướng dẫn</a:t>
            </a:r>
            <a:endParaRPr lang="en-US" sz="2200" dirty="0">
              <a:latin typeface="Arial" panose="020B0604020202020204" pitchFamily="34" charset="0"/>
              <a:cs typeface="Arial" panose="020B0604020202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639417" y="685800"/>
            <a:ext cx="8040757" cy="4267200"/>
          </a:xfrm>
          <a:prstGeom prst="rect">
            <a:avLst/>
          </a:prstGeom>
        </p:spPr>
      </p:pic>
    </p:spTree>
    <p:extLst>
      <p:ext uri="{BB962C8B-B14F-4D97-AF65-F5344CB8AC3E}">
        <p14:creationId xmlns:p14="http://schemas.microsoft.com/office/powerpoint/2010/main" val="12834615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25</a:t>
            </a:fld>
            <a:endParaRPr lang="en-US"/>
          </a:p>
        </p:txBody>
      </p:sp>
      <p:sp>
        <p:nvSpPr>
          <p:cNvPr id="9" name="TextBox 8"/>
          <p:cNvSpPr txBox="1"/>
          <p:nvPr/>
        </p:nvSpPr>
        <p:spPr>
          <a:xfrm>
            <a:off x="609600" y="152400"/>
            <a:ext cx="5562600" cy="430887"/>
          </a:xfrm>
          <a:prstGeom prst="rect">
            <a:avLst/>
          </a:prstGeom>
          <a:noFill/>
        </p:spPr>
        <p:txBody>
          <a:bodyPr wrap="square" rtlCol="0">
            <a:spAutoFit/>
          </a:bodyPr>
          <a:lstStyle/>
          <a:p>
            <a:pPr>
              <a:spcBef>
                <a:spcPts val="1200"/>
              </a:spcBef>
              <a:buClr>
                <a:srgbClr val="00B404"/>
              </a:buClr>
            </a:pPr>
            <a:r>
              <a:rPr lang="en-US" sz="2200" dirty="0">
                <a:latin typeface="Arial" panose="020B0604020202020204" pitchFamily="34" charset="0"/>
                <a:cs typeface="Arial" panose="020B0604020202020204" pitchFamily="34" charset="0"/>
              </a:rPr>
              <a:t>Giao diện </a:t>
            </a:r>
            <a:r>
              <a:rPr lang="en-US" sz="2200" dirty="0" smtClean="0">
                <a:latin typeface="Arial" panose="020B0604020202020204" pitchFamily="34" charset="0"/>
                <a:cs typeface="Arial" panose="020B0604020202020204" pitchFamily="34" charset="0"/>
              </a:rPr>
              <a:t>câu hỏi</a:t>
            </a:r>
            <a:endParaRPr lang="en-US" sz="2200" dirty="0">
              <a:latin typeface="Arial" panose="020B0604020202020204" pitchFamily="34" charset="0"/>
              <a:cs typeface="Arial" panose="020B0604020202020204" pitchFamily="34"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586409" y="583287"/>
            <a:ext cx="7901609" cy="2029986"/>
          </a:xfrm>
          <a:prstGeom prst="rect">
            <a:avLst/>
          </a:prstGeom>
        </p:spPr>
      </p:pic>
      <p:sp>
        <p:nvSpPr>
          <p:cNvPr id="8" name="TextBox 7"/>
          <p:cNvSpPr txBox="1"/>
          <p:nvPr/>
        </p:nvSpPr>
        <p:spPr>
          <a:xfrm>
            <a:off x="609600" y="2613273"/>
            <a:ext cx="5562600" cy="430887"/>
          </a:xfrm>
          <a:prstGeom prst="rect">
            <a:avLst/>
          </a:prstGeom>
          <a:noFill/>
        </p:spPr>
        <p:txBody>
          <a:bodyPr wrap="square" rtlCol="0">
            <a:spAutoFit/>
          </a:bodyPr>
          <a:lstStyle/>
          <a:p>
            <a:pPr>
              <a:spcBef>
                <a:spcPts val="1200"/>
              </a:spcBef>
              <a:buClr>
                <a:srgbClr val="00B404"/>
              </a:buClr>
            </a:pPr>
            <a:r>
              <a:rPr lang="en-US" sz="2200" dirty="0">
                <a:latin typeface="Arial" panose="020B0604020202020204" pitchFamily="34" charset="0"/>
                <a:cs typeface="Arial" panose="020B0604020202020204" pitchFamily="34" charset="0"/>
              </a:rPr>
              <a:t>Giao diện </a:t>
            </a:r>
            <a:r>
              <a:rPr lang="en-US" sz="2200" dirty="0" smtClean="0">
                <a:latin typeface="Arial" panose="020B0604020202020204" pitchFamily="34" charset="0"/>
                <a:cs typeface="Arial" panose="020B0604020202020204" pitchFamily="34" charset="0"/>
              </a:rPr>
              <a:t>luyện tập</a:t>
            </a:r>
            <a:endParaRPr lang="en-US" sz="2200" dirty="0">
              <a:latin typeface="Arial" panose="020B0604020202020204" pitchFamily="34" charset="0"/>
              <a:cs typeface="Arial" panose="020B0604020202020204" pitchFamily="34" charset="0"/>
            </a:endParaRPr>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586409" y="3044160"/>
            <a:ext cx="7901609" cy="2200275"/>
          </a:xfrm>
          <a:prstGeom prst="rect">
            <a:avLst/>
          </a:prstGeom>
        </p:spPr>
      </p:pic>
    </p:spTree>
    <p:extLst>
      <p:ext uri="{BB962C8B-B14F-4D97-AF65-F5344CB8AC3E}">
        <p14:creationId xmlns:p14="http://schemas.microsoft.com/office/powerpoint/2010/main" val="7633079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26</a:t>
            </a:fld>
            <a:endParaRPr lang="en-US"/>
          </a:p>
        </p:txBody>
      </p:sp>
      <p:sp>
        <p:nvSpPr>
          <p:cNvPr id="9" name="TextBox 8"/>
          <p:cNvSpPr txBox="1"/>
          <p:nvPr/>
        </p:nvSpPr>
        <p:spPr>
          <a:xfrm>
            <a:off x="632791" y="2667000"/>
            <a:ext cx="8054009" cy="954107"/>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Chúng em xin chân thành cảm ơn quý Thầy Cô đã chú ý lắng nghe nhóm em trình </a:t>
            </a:r>
            <a:r>
              <a:rPr lang="en-US" sz="2800" dirty="0" smtClean="0">
                <a:latin typeface="Arial" panose="020B0604020202020204" pitchFamily="34" charset="0"/>
                <a:cs typeface="Arial" panose="020B0604020202020204" pitchFamily="34" charset="0"/>
              </a:rPr>
              <a:t>bày.</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9574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1"/>
                </a:solidFill>
                <a:latin typeface="Arial" panose="020B0604020202020204" pitchFamily="34" charset="0"/>
                <a:cs typeface="Arial" panose="020B0604020202020204" pitchFamily="34" charset="0"/>
              </a:rPr>
              <a:t>1. Giới thiệu đề tài.</a:t>
            </a:r>
            <a:endParaRPr lang="en-US" sz="3600" dirty="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3</a:t>
            </a:fld>
            <a:endParaRPr lang="en-US"/>
          </a:p>
        </p:txBody>
      </p:sp>
      <p:sp>
        <p:nvSpPr>
          <p:cNvPr id="6" name="Title 1"/>
          <p:cNvSpPr txBox="1">
            <a:spLocks/>
          </p:cNvSpPr>
          <p:nvPr/>
        </p:nvSpPr>
        <p:spPr>
          <a:xfrm>
            <a:off x="609600" y="1417638"/>
            <a:ext cx="8077200" cy="437356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lgn="just">
              <a:spcBef>
                <a:spcPts val="6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Dân tộc </a:t>
            </a:r>
            <a:r>
              <a:rPr lang="en-US" sz="2400" b="1" dirty="0">
                <a:solidFill>
                  <a:schemeClr val="tx1"/>
                </a:solidFill>
                <a:latin typeface="Arial" panose="020B0604020202020204" pitchFamily="34" charset="0"/>
                <a:cs typeface="Arial" panose="020B0604020202020204" pitchFamily="34" charset="0"/>
              </a:rPr>
              <a:t>K’Ho</a:t>
            </a:r>
            <a:r>
              <a:rPr lang="en-US" sz="2400" dirty="0">
                <a:solidFill>
                  <a:schemeClr val="tx1"/>
                </a:solidFill>
                <a:latin typeface="Arial" panose="020B0604020202020204" pitchFamily="34" charset="0"/>
                <a:cs typeface="Arial" panose="020B0604020202020204" pitchFamily="34" charset="0"/>
              </a:rPr>
              <a:t>, còn gọi là </a:t>
            </a:r>
            <a:r>
              <a:rPr lang="en-US" sz="2400" b="1" dirty="0">
                <a:solidFill>
                  <a:schemeClr val="tx1"/>
                </a:solidFill>
                <a:latin typeface="Arial" panose="020B0604020202020204" pitchFamily="34" charset="0"/>
                <a:cs typeface="Arial" panose="020B0604020202020204" pitchFamily="34" charset="0"/>
              </a:rPr>
              <a:t>Cờ Ho</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Kơ Ho</a:t>
            </a:r>
            <a:r>
              <a:rPr lang="en-US" sz="2400" dirty="0">
                <a:solidFill>
                  <a:schemeClr val="tx1"/>
                </a:solidFill>
                <a:latin typeface="Arial" panose="020B0604020202020204" pitchFamily="34" charset="0"/>
                <a:cs typeface="Arial" panose="020B0604020202020204" pitchFamily="34" charset="0"/>
              </a:rPr>
              <a:t>, hoặc </a:t>
            </a:r>
            <a:r>
              <a:rPr lang="en-US" sz="2400" b="1" dirty="0" smtClean="0">
                <a:solidFill>
                  <a:schemeClr val="tx1"/>
                </a:solidFill>
                <a:latin typeface="Arial" panose="020B0604020202020204" pitchFamily="34" charset="0"/>
                <a:cs typeface="Arial" panose="020B0604020202020204" pitchFamily="34" charset="0"/>
              </a:rPr>
              <a:t>Kơho</a:t>
            </a:r>
            <a:r>
              <a:rPr lang="en-US" sz="2400" dirty="0" smtClean="0">
                <a:solidFill>
                  <a:schemeClr val="tx1"/>
                </a:solidFill>
                <a:latin typeface="Arial" panose="020B0604020202020204" pitchFamily="34" charset="0"/>
                <a:cs typeface="Arial" panose="020B0604020202020204" pitchFamily="34" charset="0"/>
              </a:rPr>
              <a:t>.</a:t>
            </a:r>
            <a:r>
              <a:rPr lang="en-US" sz="2400"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K'Ho</a:t>
            </a:r>
            <a:r>
              <a:rPr lang="en-US" sz="2400" dirty="0">
                <a:solidFill>
                  <a:schemeClr val="tx1"/>
                </a:solidFill>
                <a:latin typeface="Arial" panose="020B0604020202020204" pitchFamily="34" charset="0"/>
                <a:cs typeface="Arial" panose="020B0604020202020204" pitchFamily="34" charset="0"/>
              </a:rPr>
              <a:t> theo chính tả tiếng Cơ </a:t>
            </a:r>
            <a:r>
              <a:rPr lang="en-US" sz="2400" dirty="0" smtClean="0">
                <a:solidFill>
                  <a:schemeClr val="tx1"/>
                </a:solidFill>
                <a:latin typeface="Arial" panose="020B0604020202020204" pitchFamily="34" charset="0"/>
                <a:cs typeface="Arial" panose="020B0604020202020204" pitchFamily="34" charset="0"/>
              </a:rPr>
              <a:t>Ho.</a:t>
            </a:r>
          </a:p>
          <a:p>
            <a:pPr marL="342900" indent="-342900" algn="just">
              <a:spcBef>
                <a:spcPts val="6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Dân tộc K’Ho</a:t>
            </a:r>
            <a:r>
              <a:rPr lang="en-US" sz="2400" b="1" dirty="0">
                <a:solidFill>
                  <a:schemeClr val="tx1"/>
                </a:solidFill>
                <a:latin typeface="Arial" panose="020B0604020202020204" pitchFamily="34" charset="0"/>
                <a:cs typeface="Arial" panose="020B0604020202020204" pitchFamily="34" charset="0"/>
              </a:rPr>
              <a:t> </a:t>
            </a:r>
            <a:r>
              <a:rPr lang="en-US" sz="2400" dirty="0" smtClean="0">
                <a:solidFill>
                  <a:schemeClr val="tx1"/>
                </a:solidFill>
                <a:latin typeface="Arial" panose="020B0604020202020204" pitchFamily="34" charset="0"/>
                <a:cs typeface="Arial" panose="020B0604020202020204" pitchFamily="34" charset="0"/>
              </a:rPr>
              <a:t>là </a:t>
            </a:r>
            <a:r>
              <a:rPr lang="en-US" sz="2400" dirty="0">
                <a:solidFill>
                  <a:schemeClr val="tx1"/>
                </a:solidFill>
                <a:latin typeface="Arial" panose="020B0604020202020204" pitchFamily="34" charset="0"/>
                <a:cs typeface="Arial" panose="020B0604020202020204" pitchFamily="34" charset="0"/>
              </a:rPr>
              <a:t>một dân tộc trong số 54 dân tộc tại Việt </a:t>
            </a:r>
            <a:r>
              <a:rPr lang="en-US" sz="2400" dirty="0" smtClean="0">
                <a:solidFill>
                  <a:schemeClr val="tx1"/>
                </a:solidFill>
                <a:latin typeface="Arial" panose="020B0604020202020204" pitchFamily="34" charset="0"/>
                <a:cs typeface="Arial" panose="020B0604020202020204" pitchFamily="34" charset="0"/>
              </a:rPr>
              <a:t>Nam, là </a:t>
            </a:r>
            <a:r>
              <a:rPr lang="en-US" sz="2400" dirty="0">
                <a:solidFill>
                  <a:schemeClr val="tx1"/>
                </a:solidFill>
                <a:latin typeface="Arial" panose="020B0604020202020204" pitchFamily="34" charset="0"/>
                <a:cs typeface="Arial" panose="020B0604020202020204" pitchFamily="34" charset="0"/>
              </a:rPr>
              <a:t>một trong những cư dân bản địa tỉnh Lâm Đồng.</a:t>
            </a:r>
          </a:p>
          <a:p>
            <a:pPr marL="342900" indent="-342900" algn="just">
              <a:spcBef>
                <a:spcPts val="600"/>
              </a:spcBef>
              <a:buClr>
                <a:schemeClr val="tx1"/>
              </a:buClr>
              <a:buFont typeface="Wingdings" panose="05000000000000000000" pitchFamily="2" charset="2"/>
              <a:buChar char="Ø"/>
            </a:pPr>
            <a:r>
              <a:rPr lang="en-US" sz="2400" dirty="0">
                <a:solidFill>
                  <a:schemeClr val="tx1"/>
                </a:solidFill>
                <a:latin typeface="Arial" panose="020B0604020202020204" pitchFamily="34" charset="0"/>
                <a:cs typeface="Arial" panose="020B0604020202020204" pitchFamily="34" charset="0"/>
              </a:rPr>
              <a:t>Hiện nay, </a:t>
            </a:r>
            <a:r>
              <a:rPr lang="en-US" sz="2400" dirty="0" smtClean="0">
                <a:solidFill>
                  <a:schemeClr val="tx1"/>
                </a:solidFill>
                <a:latin typeface="Arial" panose="020B0604020202020204" pitchFamily="34" charset="0"/>
                <a:cs typeface="Arial" panose="020B0604020202020204" pitchFamily="34" charset="0"/>
              </a:rPr>
              <a:t>việc </a:t>
            </a:r>
            <a:r>
              <a:rPr lang="en-US" sz="2400" dirty="0">
                <a:solidFill>
                  <a:schemeClr val="tx1"/>
                </a:solidFill>
                <a:latin typeface="Arial" panose="020B0604020202020204" pitchFamily="34" charset="0"/>
                <a:cs typeface="Arial" panose="020B0604020202020204" pitchFamily="34" charset="0"/>
              </a:rPr>
              <a:t>giao tiếp với người K’Ho còn hạn chế, </a:t>
            </a:r>
            <a:r>
              <a:rPr lang="en-US" sz="2400" dirty="0" smtClean="0">
                <a:solidFill>
                  <a:schemeClr val="tx1"/>
                </a:solidFill>
                <a:latin typeface="Arial" panose="020B0604020202020204" pitchFamily="34" charset="0"/>
                <a:cs typeface="Arial" panose="020B0604020202020204" pitchFamily="34" charset="0"/>
              </a:rPr>
              <a:t>việc </a:t>
            </a:r>
            <a:r>
              <a:rPr lang="en-US" sz="2400" dirty="0">
                <a:solidFill>
                  <a:schemeClr val="tx1"/>
                </a:solidFill>
                <a:latin typeface="Arial" panose="020B0604020202020204" pitchFamily="34" charset="0"/>
                <a:cs typeface="Arial" panose="020B0604020202020204" pitchFamily="34" charset="0"/>
              </a:rPr>
              <a:t>áp dụng khoa học công nghệ vào nghiên cứu ngôn ngữ của đồng bào thiểu số cũng như việc dạy và học ngôn ngữ các dân tộc thiểu số nói chung và dân tộc K’Ho nói riêng </a:t>
            </a:r>
            <a:r>
              <a:rPr lang="en-US" sz="2400" dirty="0" smtClean="0">
                <a:solidFill>
                  <a:schemeClr val="tx1"/>
                </a:solidFill>
                <a:latin typeface="Arial" panose="020B0604020202020204" pitchFamily="34" charset="0"/>
                <a:cs typeface="Arial" panose="020B0604020202020204" pitchFamily="34" charset="0"/>
              </a:rPr>
              <a:t>chưa </a:t>
            </a:r>
            <a:r>
              <a:rPr lang="en-US" sz="2400" dirty="0">
                <a:solidFill>
                  <a:schemeClr val="tx1"/>
                </a:solidFill>
                <a:latin typeface="Arial" panose="020B0604020202020204" pitchFamily="34" charset="0"/>
                <a:cs typeface="Arial" panose="020B0604020202020204" pitchFamily="34" charset="0"/>
              </a:rPr>
              <a:t>được phổ biến</a:t>
            </a:r>
            <a:r>
              <a:rPr lang="en-US" sz="2400" dirty="0" smtClean="0">
                <a:solidFill>
                  <a:schemeClr val="tx1"/>
                </a:solidFill>
                <a:latin typeface="Arial" panose="020B0604020202020204" pitchFamily="34" charset="0"/>
                <a:cs typeface="Arial" panose="020B0604020202020204" pitchFamily="34" charset="0"/>
              </a:rPr>
              <a:t>.</a:t>
            </a: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629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4</a:t>
            </a:fld>
            <a:endParaRPr lang="en-US"/>
          </a:p>
        </p:txBody>
      </p:sp>
      <p:sp>
        <p:nvSpPr>
          <p:cNvPr id="8" name="TextBox 7"/>
          <p:cNvSpPr txBox="1"/>
          <p:nvPr/>
        </p:nvSpPr>
        <p:spPr>
          <a:xfrm>
            <a:off x="437322" y="304800"/>
            <a:ext cx="8382000" cy="1200329"/>
          </a:xfrm>
          <a:prstGeom prst="rect">
            <a:avLst/>
          </a:prstGeom>
          <a:noFill/>
        </p:spPr>
        <p:txBody>
          <a:bodyPr wrap="square" rtlCol="0">
            <a:spAutoFit/>
          </a:bodyPr>
          <a:lstStyle>
            <a:defPPr>
              <a:defRPr lang="en-US"/>
            </a:defPPr>
            <a:lvl2pPr marL="0" lvl="1">
              <a:spcBef>
                <a:spcPts val="1000"/>
              </a:spcBef>
              <a:defRPr sz="2000">
                <a:solidFill>
                  <a:schemeClr val="tx1">
                    <a:lumMod val="75000"/>
                    <a:lumOff val="25000"/>
                  </a:schemeClr>
                </a:solidFill>
                <a:latin typeface="Segoe UI Light" pitchFamily="34" charset="0"/>
                <a:cs typeface="Segoe UI Light" pitchFamily="34" charset="0"/>
              </a:defRPr>
            </a:lvl2pPr>
          </a:lstStyle>
          <a:p>
            <a:pPr>
              <a:buClr>
                <a:srgbClr val="00B404"/>
              </a:buClr>
            </a:pPr>
            <a:r>
              <a:rPr lang="en-US" sz="2400" dirty="0" smtClean="0">
                <a:latin typeface="Arial" panose="020B0604020202020204" pitchFamily="34" charset="0"/>
                <a:cs typeface="Arial" panose="020B0604020202020204" pitchFamily="34" charset="0"/>
              </a:rPr>
              <a:t>Nên việc dạy và học ngôn ngữ này là việc thiết yếu.</a:t>
            </a:r>
          </a:p>
          <a:p>
            <a:pPr>
              <a:buClr>
                <a:srgbClr val="00B404"/>
              </a:buClr>
            </a:pPr>
            <a:r>
              <a:rPr lang="en-US" sz="2400" dirty="0" smtClean="0">
                <a:latin typeface="Arial" panose="020B0604020202020204" pitchFamily="34" charset="0"/>
                <a:cs typeface="Arial" panose="020B0604020202020204" pitchFamily="34" charset="0"/>
              </a:rPr>
              <a:t>=&gt; Vì vậy nhóm em quyết định chọn đề tài: “</a:t>
            </a:r>
            <a:r>
              <a:rPr lang="en-US" sz="2400" b="1" dirty="0" smtClean="0">
                <a:latin typeface="Arial" panose="020B0604020202020204" pitchFamily="34" charset="0"/>
                <a:cs typeface="Arial" panose="020B0604020202020204" pitchFamily="34" charset="0"/>
              </a:rPr>
              <a:t>XÂY DỰNG ỨNG DỤNG HỌC K’HO</a:t>
            </a:r>
            <a:r>
              <a:rPr lang="en-US" sz="2400" dirty="0" smtClean="0">
                <a:latin typeface="Arial" panose="020B0604020202020204" pitchFamily="34" charset="0"/>
                <a:cs typeface="Arial" panose="020B0604020202020204" pitchFamily="34" charset="0"/>
              </a:rPr>
              <a:t>”.</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322" y="1752600"/>
            <a:ext cx="8249478" cy="4603750"/>
          </a:xfrm>
          <a:prstGeom prst="rect">
            <a:avLst/>
          </a:prstGeom>
        </p:spPr>
      </p:pic>
    </p:spTree>
    <p:extLst>
      <p:ext uri="{BB962C8B-B14F-4D97-AF65-F5344CB8AC3E}">
        <p14:creationId xmlns:p14="http://schemas.microsoft.com/office/powerpoint/2010/main" val="1470590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tx1"/>
                </a:solidFill>
                <a:latin typeface="Arial" panose="020B0604020202020204" pitchFamily="34" charset="0"/>
                <a:cs typeface="Arial" panose="020B0604020202020204" pitchFamily="34" charset="0"/>
              </a:rPr>
              <a:t>2</a:t>
            </a:r>
            <a:r>
              <a:rPr lang="en-US" sz="3600" dirty="0" smtClean="0">
                <a:solidFill>
                  <a:schemeClr val="tx1"/>
                </a:solidFill>
                <a:latin typeface="Arial" panose="020B0604020202020204" pitchFamily="34" charset="0"/>
                <a:cs typeface="Arial" panose="020B0604020202020204" pitchFamily="34" charset="0"/>
              </a:rPr>
              <a:t>. Mục tiêu đề tài.</a:t>
            </a:r>
            <a:endParaRPr lang="en-US" sz="3600" dirty="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5</a:t>
            </a:fld>
            <a:endParaRPr lang="en-US"/>
          </a:p>
        </p:txBody>
      </p:sp>
      <p:sp>
        <p:nvSpPr>
          <p:cNvPr id="6" name="Title 1"/>
          <p:cNvSpPr txBox="1">
            <a:spLocks/>
          </p:cNvSpPr>
          <p:nvPr/>
        </p:nvSpPr>
        <p:spPr>
          <a:xfrm>
            <a:off x="609600" y="1417638"/>
            <a:ext cx="7924800" cy="4754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lvl="0">
              <a:buClr>
                <a:srgbClr val="00B404"/>
              </a:buClr>
            </a:pPr>
            <a:r>
              <a:rPr lang="en-US" sz="2300" dirty="0" smtClean="0">
                <a:solidFill>
                  <a:schemeClr val="tx1"/>
                </a:solidFill>
                <a:latin typeface="Arial" panose="020B0604020202020204" pitchFamily="34" charset="0"/>
                <a:cs typeface="Arial" panose="020B0604020202020204" pitchFamily="34" charset="0"/>
              </a:rPr>
              <a:t>Mục tiêu chung: </a:t>
            </a:r>
          </a:p>
          <a:p>
            <a:pPr marL="463550" lvl="0">
              <a:buClr>
                <a:srgbClr val="00B404"/>
              </a:buClr>
            </a:pPr>
            <a:r>
              <a:rPr lang="en-US" sz="2300" dirty="0" smtClean="0">
                <a:solidFill>
                  <a:schemeClr val="tx1"/>
                </a:solidFill>
                <a:latin typeface="Arial" panose="020B0604020202020204" pitchFamily="34" charset="0"/>
                <a:cs typeface="Arial" panose="020B0604020202020204" pitchFamily="34" charset="0"/>
              </a:rPr>
              <a:t>Đề </a:t>
            </a:r>
            <a:r>
              <a:rPr lang="en-US" sz="2300" dirty="0">
                <a:solidFill>
                  <a:schemeClr val="tx1"/>
                </a:solidFill>
                <a:latin typeface="Arial" panose="020B0604020202020204" pitchFamily="34" charset="0"/>
                <a:cs typeface="Arial" panose="020B0604020202020204" pitchFamily="34" charset="0"/>
              </a:rPr>
              <a:t>xuất phương án thực hiện “Ứng dụng học tiếng K'Ho” khả thi, để từ đó tiến hành xây dựng thành công ứng dụng học tiếng </a:t>
            </a:r>
            <a:r>
              <a:rPr lang="en-US" sz="2300" dirty="0" smtClean="0">
                <a:solidFill>
                  <a:schemeClr val="tx1"/>
                </a:solidFill>
                <a:latin typeface="Arial" panose="020B0604020202020204" pitchFamily="34" charset="0"/>
                <a:cs typeface="Arial" panose="020B0604020202020204" pitchFamily="34" charset="0"/>
              </a:rPr>
              <a:t>K'Ho.</a:t>
            </a:r>
          </a:p>
          <a:p>
            <a:pPr lvl="0">
              <a:buClr>
                <a:srgbClr val="00B404"/>
              </a:buClr>
            </a:pPr>
            <a:r>
              <a:rPr lang="en-US" sz="2300" dirty="0" smtClean="0">
                <a:solidFill>
                  <a:schemeClr val="tx1"/>
                </a:solidFill>
                <a:latin typeface="Arial" panose="020B0604020202020204" pitchFamily="34" charset="0"/>
                <a:cs typeface="Arial" panose="020B0604020202020204" pitchFamily="34" charset="0"/>
              </a:rPr>
              <a:t>Mục tiêu riêng:</a:t>
            </a:r>
            <a:endParaRPr lang="en-US" sz="2300" dirty="0">
              <a:solidFill>
                <a:schemeClr val="tx1"/>
              </a:solidFill>
              <a:latin typeface="Arial" panose="020B0604020202020204" pitchFamily="34" charset="0"/>
              <a:cs typeface="Arial" panose="020B0604020202020204" pitchFamily="34" charset="0"/>
            </a:endParaRPr>
          </a:p>
          <a:p>
            <a:pPr marL="625475" indent="-396875">
              <a:buFont typeface="Wingdings" panose="05000000000000000000" pitchFamily="2" charset="2"/>
              <a:buChar char="§"/>
            </a:pPr>
            <a:r>
              <a:rPr lang="en-US" sz="2300" dirty="0">
                <a:solidFill>
                  <a:schemeClr val="tx1"/>
                </a:solidFill>
                <a:latin typeface="Arial" panose="020B0604020202020204" pitchFamily="34" charset="0"/>
                <a:cs typeface="Arial" panose="020B0604020202020204" pitchFamily="34" charset="0"/>
              </a:rPr>
              <a:t>Tìm hiểu về mặt ngôn ngữ của tiếng K'Ho, tài liệu dạy tiếng K’Ho.</a:t>
            </a:r>
          </a:p>
          <a:p>
            <a:pPr marL="625475" indent="-396875">
              <a:buFont typeface="Wingdings" panose="05000000000000000000" pitchFamily="2" charset="2"/>
              <a:buChar char="§"/>
            </a:pPr>
            <a:r>
              <a:rPr lang="en-US" sz="2300" dirty="0">
                <a:solidFill>
                  <a:schemeClr val="tx1"/>
                </a:solidFill>
                <a:latin typeface="Arial" panose="020B0604020202020204" pitchFamily="34" charset="0"/>
                <a:cs typeface="Arial" panose="020B0604020202020204" pitchFamily="34" charset="0"/>
              </a:rPr>
              <a:t>Tìm hiểu các ứng dụng về học ngôn ngữ: Giao diện và các chức năng.</a:t>
            </a:r>
          </a:p>
          <a:p>
            <a:pPr marL="625475" indent="-396875">
              <a:buFont typeface="Wingdings" panose="05000000000000000000" pitchFamily="2" charset="2"/>
              <a:buChar char="§"/>
            </a:pPr>
            <a:r>
              <a:rPr lang="en-US" sz="2300" dirty="0">
                <a:solidFill>
                  <a:schemeClr val="tx1"/>
                </a:solidFill>
                <a:latin typeface="Arial" panose="020B0604020202020204" pitchFamily="34" charset="0"/>
                <a:cs typeface="Arial" panose="020B0604020202020204" pitchFamily="34" charset="0"/>
              </a:rPr>
              <a:t>Tìm hiểu tổng quan về phương pháp được áp dụng trong xây dựng ứng dụng về học ngôn ngữ, từ đó đề xuất phương án thực hiện đề tài khả thi và hiệu quả.</a:t>
            </a:r>
          </a:p>
          <a:p>
            <a:pPr marL="625475" indent="-396875">
              <a:buFont typeface="Wingdings" panose="05000000000000000000" pitchFamily="2" charset="2"/>
              <a:buChar char="§"/>
            </a:pPr>
            <a:r>
              <a:rPr lang="en-US" sz="2300" dirty="0">
                <a:solidFill>
                  <a:schemeClr val="tx1"/>
                </a:solidFill>
                <a:latin typeface="Arial" panose="020B0604020202020204" pitchFamily="34" charset="0"/>
                <a:cs typeface="Arial" panose="020B0604020202020204" pitchFamily="34" charset="0"/>
              </a:rPr>
              <a:t>Xây dựng hệ thống học tiếng K’Ho.</a:t>
            </a:r>
          </a:p>
        </p:txBody>
      </p:sp>
    </p:spTree>
    <p:extLst>
      <p:ext uri="{BB962C8B-B14F-4D97-AF65-F5344CB8AC3E}">
        <p14:creationId xmlns:p14="http://schemas.microsoft.com/office/powerpoint/2010/main" val="325802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1"/>
                </a:solidFill>
                <a:latin typeface="Arial" panose="020B0604020202020204" pitchFamily="34" charset="0"/>
                <a:cs typeface="Arial" panose="020B0604020202020204" pitchFamily="34" charset="0"/>
              </a:rPr>
              <a:t>3. Nội dung đề tài.</a:t>
            </a:r>
            <a:endParaRPr lang="en-US" sz="3600" dirty="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6</a:t>
            </a:fld>
            <a:endParaRPr lang="en-US"/>
          </a:p>
        </p:txBody>
      </p:sp>
      <p:sp>
        <p:nvSpPr>
          <p:cNvPr id="6" name="Title 1"/>
          <p:cNvSpPr txBox="1">
            <a:spLocks/>
          </p:cNvSpPr>
          <p:nvPr/>
        </p:nvSpPr>
        <p:spPr>
          <a:xfrm>
            <a:off x="457200" y="1417638"/>
            <a:ext cx="8229600" cy="30019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57200" lvl="0" indent="-457200">
              <a:buFont typeface="Wingdings" panose="05000000000000000000" pitchFamily="2" charset="2"/>
              <a:buChar char="§"/>
            </a:pPr>
            <a:r>
              <a:rPr lang="en-US" sz="2400" dirty="0" smtClean="0">
                <a:solidFill>
                  <a:schemeClr val="tx1"/>
                </a:solidFill>
                <a:latin typeface="Arial" panose="020B0604020202020204" pitchFamily="34" charset="0"/>
                <a:cs typeface="Arial" panose="020B0604020202020204" pitchFamily="34" charset="0"/>
              </a:rPr>
              <a:t>Đặc trưng về dân tộc K’Ho.</a:t>
            </a:r>
          </a:p>
          <a:p>
            <a:pPr marL="463550" lvl="0">
              <a:buClr>
                <a:srgbClr val="00B404"/>
              </a:buClr>
            </a:pPr>
            <a:r>
              <a:rPr lang="en-US" sz="2400" dirty="0">
                <a:solidFill>
                  <a:schemeClr val="tx1"/>
                </a:solidFill>
                <a:latin typeface="Arial" panose="020B0604020202020204" pitchFamily="34" charset="0"/>
                <a:cs typeface="Arial" panose="020B0604020202020204" pitchFamily="34" charset="0"/>
              </a:rPr>
              <a:t>Khảo sát hiện trạng về ngôn ngữ của tiếng K’Ho, tài liệu dạy tiếng K’Ho:</a:t>
            </a:r>
          </a:p>
          <a:p>
            <a:pPr marL="795338" indent="-3429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Trần Sỹ Thứ,  Dân tộc - dân cư Lâm Đồng, Việt Nam, 1999.</a:t>
            </a:r>
          </a:p>
          <a:p>
            <a:pPr marL="795338" indent="-3429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Sở Nội vụ - Sở Giáo dục và Đào tạo tỉnh Lâm Đồng, Tài liệu dạy và học tiếng K’Ho, Việt Nam, 2007.</a:t>
            </a:r>
          </a:p>
          <a:p>
            <a:pPr marL="795338" indent="-3429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Trần Văn Lệ, Từ điển K’Ho - Việt, Việt Nam, 2012</a:t>
            </a:r>
            <a:r>
              <a:rPr lang="en-US" sz="2400" dirty="0" smtClean="0">
                <a:solidFill>
                  <a:schemeClr val="tx1"/>
                </a:solidFill>
                <a:latin typeface="Arial" panose="020B0604020202020204" pitchFamily="34" charset="0"/>
                <a:cs typeface="Arial" panose="020B0604020202020204" pitchFamily="34" charset="0"/>
              </a:rPr>
              <a:t>.</a:t>
            </a: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3513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7</a:t>
            </a:fld>
            <a:endParaRPr lang="en-US"/>
          </a:p>
        </p:txBody>
      </p:sp>
      <p:sp>
        <p:nvSpPr>
          <p:cNvPr id="6" name="Title 1"/>
          <p:cNvSpPr txBox="1">
            <a:spLocks/>
          </p:cNvSpPr>
          <p:nvPr/>
        </p:nvSpPr>
        <p:spPr>
          <a:xfrm>
            <a:off x="457200" y="228600"/>
            <a:ext cx="7924800" cy="2743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457200" lvl="0" indent="-457200">
              <a:buFont typeface="Wingdings" panose="05000000000000000000" pitchFamily="2" charset="2"/>
              <a:buChar char="§"/>
            </a:pPr>
            <a:r>
              <a:rPr lang="en-US" sz="2400" dirty="0">
                <a:solidFill>
                  <a:schemeClr val="tx1"/>
                </a:solidFill>
                <a:latin typeface="Arial" panose="020B0604020202020204" pitchFamily="34" charset="0"/>
                <a:cs typeface="Arial" panose="020B0604020202020204" pitchFamily="34" charset="0"/>
              </a:rPr>
              <a:t>Đặc trưng về ngôn ngữ </a:t>
            </a:r>
            <a:r>
              <a:rPr lang="en-US" sz="2400" dirty="0" smtClean="0">
                <a:solidFill>
                  <a:schemeClr val="tx1"/>
                </a:solidFill>
                <a:latin typeface="Arial" panose="020B0604020202020204" pitchFamily="34" charset="0"/>
                <a:cs typeface="Arial" panose="020B0604020202020204" pitchFamily="34" charset="0"/>
              </a:rPr>
              <a:t>K’Ho:</a:t>
            </a:r>
          </a:p>
          <a:p>
            <a:pPr marL="463550" lvl="0">
              <a:buClr>
                <a:srgbClr val="00B404"/>
              </a:buClr>
            </a:pPr>
            <a:r>
              <a:rPr lang="en-US" sz="2400" dirty="0">
                <a:solidFill>
                  <a:schemeClr val="tx1"/>
                </a:solidFill>
                <a:latin typeface="TNKeyUni-Arial" panose="020B0604020202020204" pitchFamily="34" charset="0"/>
                <a:cs typeface="TNKeyUni-Arial" panose="020B0604020202020204" pitchFamily="34" charset="0"/>
              </a:rPr>
              <a:t>Tiếng nói thuộc ngữ hệ Nam Á, nhóm ngôn ngữ Môn – Khmer. Vào đầu thế kỷ 20, chữ K’Ho được xây dựng bằng hệ thống chữ Latin nhưng mặc dù đã được cải tiến nhiều lần, được dùng để dạy trong một số trường học, nhưng loại chữ này chưa phổ cập.</a:t>
            </a:r>
          </a:p>
          <a:p>
            <a:pPr marL="517525" indent="-292100">
              <a:buFont typeface="Arial" panose="020B0604020202020204" pitchFamily="34" charset="0"/>
              <a:buChar char="•"/>
            </a:pPr>
            <a:r>
              <a:rPr lang="en-US" sz="2400" dirty="0" smtClean="0">
                <a:solidFill>
                  <a:schemeClr val="tx1"/>
                </a:solidFill>
                <a:latin typeface="TNKeyUni-Arial" panose="020B0604020202020204" pitchFamily="34" charset="0"/>
                <a:cs typeface="TNKeyUni-Arial" panose="020B0604020202020204" pitchFamily="34" charset="0"/>
              </a:rPr>
              <a:t> Nguyên </a:t>
            </a:r>
            <a:r>
              <a:rPr lang="en-US" sz="2400" dirty="0">
                <a:solidFill>
                  <a:schemeClr val="tx1"/>
                </a:solidFill>
                <a:latin typeface="TNKeyUni-Arial" panose="020B0604020202020204" pitchFamily="34" charset="0"/>
                <a:cs typeface="TNKeyUni-Arial" panose="020B0604020202020204" pitchFamily="34" charset="0"/>
              </a:rPr>
              <a:t>âm: </a:t>
            </a:r>
            <a:r>
              <a:rPr lang="en-US" sz="2400" b="1" dirty="0">
                <a:solidFill>
                  <a:schemeClr val="tx1"/>
                </a:solidFill>
                <a:latin typeface="TNKeyUni-Arial" panose="020B0604020202020204" pitchFamily="34" charset="0"/>
                <a:cs typeface="TNKeyUni-Arial" panose="020B0604020202020204" pitchFamily="34" charset="0"/>
              </a:rPr>
              <a:t>A E Ê I O Ô Ơ U </a:t>
            </a:r>
            <a:r>
              <a:rPr lang="en-US" sz="2400" b="1" dirty="0" smtClean="0">
                <a:solidFill>
                  <a:schemeClr val="tx1"/>
                </a:solidFill>
                <a:latin typeface="TNKeyUni-Arial" panose="020B0604020202020204" pitchFamily="34" charset="0"/>
                <a:cs typeface="TNKeyUni-Arial" panose="020B0604020202020204" pitchFamily="34" charset="0"/>
              </a:rPr>
              <a:t>Ư</a:t>
            </a:r>
            <a:endParaRPr lang="en-US" sz="2400" dirty="0">
              <a:solidFill>
                <a:schemeClr val="tx1"/>
              </a:solidFill>
              <a:latin typeface="TNKeyUni-Arial" panose="020B0604020202020204" pitchFamily="34" charset="0"/>
              <a:cs typeface="TNKeyUni-Arial" panose="020B0604020202020204" pitchFamily="34" charset="0"/>
            </a:endParaRPr>
          </a:p>
        </p:txBody>
      </p:sp>
      <p:sp>
        <p:nvSpPr>
          <p:cNvPr id="8" name="Title 1"/>
          <p:cNvSpPr txBox="1">
            <a:spLocks/>
          </p:cNvSpPr>
          <p:nvPr/>
        </p:nvSpPr>
        <p:spPr>
          <a:xfrm>
            <a:off x="457199" y="2975113"/>
            <a:ext cx="8382001" cy="563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569913" indent="-342900">
              <a:buFont typeface="Arial" panose="020B0604020202020204" pitchFamily="34" charset="0"/>
              <a:buChar char="•"/>
            </a:pPr>
            <a:r>
              <a:rPr lang="en-US" sz="2400" dirty="0" smtClean="0">
                <a:solidFill>
                  <a:schemeClr val="tx1"/>
                </a:solidFill>
                <a:latin typeface="TNKeyUni-Arial" panose="020B0604020202020204" pitchFamily="34" charset="0"/>
                <a:cs typeface="TNKeyUni-Arial" panose="020B0604020202020204" pitchFamily="34" charset="0"/>
              </a:rPr>
              <a:t>Phụ </a:t>
            </a:r>
            <a:r>
              <a:rPr lang="en-US" sz="2400" dirty="0">
                <a:solidFill>
                  <a:schemeClr val="tx1"/>
                </a:solidFill>
                <a:latin typeface="TNKeyUni-Arial" panose="020B0604020202020204" pitchFamily="34" charset="0"/>
                <a:cs typeface="TNKeyUni-Arial" panose="020B0604020202020204" pitchFamily="34" charset="0"/>
              </a:rPr>
              <a:t>âm đơn: </a:t>
            </a:r>
            <a:r>
              <a:rPr lang="en-US" sz="2400" b="1" dirty="0">
                <a:solidFill>
                  <a:schemeClr val="tx1"/>
                </a:solidFill>
                <a:latin typeface="TNKeyUni-Arial" panose="020B0604020202020204" pitchFamily="34" charset="0"/>
                <a:ea typeface="TNKeyUni-Souvenir" panose="02020500000000000000" pitchFamily="18" charset="0"/>
                <a:cs typeface="TNKeyUni-Arial" panose="020B0604020202020204" pitchFamily="34" charset="0"/>
              </a:rPr>
              <a:t>B { C D Đ G H J K L M N N| P R S T W Y</a:t>
            </a:r>
            <a:endParaRPr lang="en-US" sz="2400" b="1" dirty="0">
              <a:solidFill>
                <a:schemeClr val="tx1"/>
              </a:solidFill>
              <a:latin typeface="TNKeyUni-Arial" panose="020B0604020202020204" pitchFamily="34" charset="0"/>
              <a:cs typeface="TNKeyUni-Arial" panose="020B0604020202020204" pitchFamily="34" charset="0"/>
            </a:endParaRPr>
          </a:p>
        </p:txBody>
      </p:sp>
      <p:pic>
        <p:nvPicPr>
          <p:cNvPr id="9" name="Picture 8"/>
          <p:cNvPicPr>
            <a:picLocks noChangeAspect="1"/>
          </p:cNvPicPr>
          <p:nvPr/>
        </p:nvPicPr>
        <p:blipFill>
          <a:blip r:embed="rId2"/>
          <a:stretch>
            <a:fillRect/>
          </a:stretch>
        </p:blipFill>
        <p:spPr>
          <a:xfrm>
            <a:off x="457200" y="3538675"/>
            <a:ext cx="8382001" cy="2709725"/>
          </a:xfrm>
          <a:prstGeom prst="rect">
            <a:avLst/>
          </a:prstGeom>
        </p:spPr>
      </p:pic>
    </p:spTree>
    <p:extLst>
      <p:ext uri="{BB962C8B-B14F-4D97-AF65-F5344CB8AC3E}">
        <p14:creationId xmlns:p14="http://schemas.microsoft.com/office/powerpoint/2010/main" val="474064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8</a:t>
            </a:fld>
            <a:endParaRPr lang="en-US"/>
          </a:p>
        </p:txBody>
      </p:sp>
      <p:sp>
        <p:nvSpPr>
          <p:cNvPr id="6" name="Title 1"/>
          <p:cNvSpPr txBox="1">
            <a:spLocks/>
          </p:cNvSpPr>
          <p:nvPr/>
        </p:nvSpPr>
        <p:spPr>
          <a:xfrm>
            <a:off x="457200" y="457200"/>
            <a:ext cx="8229600" cy="563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Phụ </a:t>
            </a:r>
            <a:r>
              <a:rPr lang="en-US" sz="2400" dirty="0">
                <a:solidFill>
                  <a:schemeClr val="tx1"/>
                </a:solidFill>
                <a:latin typeface="Arial" panose="020B0604020202020204" pitchFamily="34" charset="0"/>
                <a:cs typeface="Arial" panose="020B0604020202020204" pitchFamily="34" charset="0"/>
              </a:rPr>
              <a:t>âm </a:t>
            </a:r>
            <a:r>
              <a:rPr lang="en-US" sz="2400" dirty="0" smtClean="0">
                <a:solidFill>
                  <a:schemeClr val="tx1"/>
                </a:solidFill>
                <a:latin typeface="Arial" panose="020B0604020202020204" pitchFamily="34" charset="0"/>
                <a:cs typeface="Arial" panose="020B0604020202020204" pitchFamily="34" charset="0"/>
              </a:rPr>
              <a:t>đôi</a:t>
            </a:r>
            <a:endParaRPr lang="en-US" sz="2400" dirty="0">
              <a:solidFill>
                <a:schemeClr val="tx1"/>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457200" y="1020762"/>
            <a:ext cx="8229600" cy="4267200"/>
          </a:xfrm>
          <a:prstGeom prst="rect">
            <a:avLst/>
          </a:prstGeom>
        </p:spPr>
      </p:pic>
    </p:spTree>
    <p:extLst>
      <p:ext uri="{BB962C8B-B14F-4D97-AF65-F5344CB8AC3E}">
        <p14:creationId xmlns:p14="http://schemas.microsoft.com/office/powerpoint/2010/main" val="4004808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10/13/2017</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87971-9C3B-49A6-8D58-3AFB2456A1FB}" type="slidenum">
              <a:rPr lang="en-US" smtClean="0"/>
              <a:t>9</a:t>
            </a:fld>
            <a:endParaRPr lang="en-US"/>
          </a:p>
        </p:txBody>
      </p:sp>
      <p:sp>
        <p:nvSpPr>
          <p:cNvPr id="6" name="Title 1"/>
          <p:cNvSpPr txBox="1">
            <a:spLocks/>
          </p:cNvSpPr>
          <p:nvPr/>
        </p:nvSpPr>
        <p:spPr>
          <a:xfrm>
            <a:off x="457200" y="304800"/>
            <a:ext cx="8229600" cy="563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Phụ </a:t>
            </a:r>
            <a:r>
              <a:rPr lang="en-US" sz="2400" dirty="0">
                <a:solidFill>
                  <a:schemeClr val="tx1"/>
                </a:solidFill>
                <a:latin typeface="Arial" panose="020B0604020202020204" pitchFamily="34" charset="0"/>
                <a:cs typeface="Arial" panose="020B0604020202020204" pitchFamily="34" charset="0"/>
              </a:rPr>
              <a:t>âm </a:t>
            </a:r>
            <a:r>
              <a:rPr lang="en-US" sz="2400" dirty="0" smtClean="0">
                <a:solidFill>
                  <a:schemeClr val="tx1"/>
                </a:solidFill>
                <a:latin typeface="Arial" panose="020B0604020202020204" pitchFamily="34" charset="0"/>
                <a:cs typeface="Arial" panose="020B0604020202020204" pitchFamily="34" charset="0"/>
              </a:rPr>
              <a:t>ba</a:t>
            </a:r>
            <a:endParaRPr lang="en-US" sz="2400" dirty="0">
              <a:solidFill>
                <a:schemeClr val="tx1"/>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a:stretch>
            <a:fillRect/>
          </a:stretch>
        </p:blipFill>
        <p:spPr>
          <a:xfrm>
            <a:off x="463826" y="868362"/>
            <a:ext cx="8229600" cy="2438400"/>
          </a:xfrm>
          <a:prstGeom prst="rect">
            <a:avLst/>
          </a:prstGeom>
        </p:spPr>
      </p:pic>
      <p:sp>
        <p:nvSpPr>
          <p:cNvPr id="10" name="Title 1"/>
          <p:cNvSpPr txBox="1">
            <a:spLocks/>
          </p:cNvSpPr>
          <p:nvPr/>
        </p:nvSpPr>
        <p:spPr>
          <a:xfrm>
            <a:off x="457200" y="3582194"/>
            <a:ext cx="8229600" cy="12493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kern="1200">
                <a:solidFill>
                  <a:schemeClr val="bg1"/>
                </a:solidFill>
                <a:latin typeface="Segoe UI Semilight" pitchFamily="34" charset="0"/>
                <a:ea typeface="+mj-ea"/>
                <a:cs typeface="Segoe UI Semilight" pitchFamily="34" charset="0"/>
              </a:defRPr>
            </a:lvl1pPr>
          </a:lstStyle>
          <a:p>
            <a:pPr marL="342900" indent="-342900">
              <a:buFont typeface="Arial" panose="020B0604020202020204" pitchFamily="34" charset="0"/>
              <a:buChar char="•"/>
            </a:pPr>
            <a:r>
              <a:rPr lang="en-US" sz="2400" dirty="0" smtClean="0">
                <a:solidFill>
                  <a:schemeClr val="tx1"/>
                </a:solidFill>
                <a:latin typeface="Arial" panose="020B0604020202020204" pitchFamily="34" charset="0"/>
                <a:cs typeface="Arial" panose="020B0604020202020204" pitchFamily="34" charset="0"/>
              </a:rPr>
              <a:t>Âm đặc biệt: Thanh điệu (dấu giọng)</a:t>
            </a:r>
          </a:p>
          <a:p>
            <a:pPr marL="342900" indent="-342900">
              <a:buFont typeface="Wingdings" panose="05000000000000000000" pitchFamily="2" charset="2"/>
              <a:buChar char="Ø"/>
            </a:pPr>
            <a:r>
              <a:rPr lang="en-US" sz="2400" dirty="0">
                <a:solidFill>
                  <a:schemeClr val="tx1"/>
                </a:solidFill>
                <a:latin typeface="TNKeyUni-Arial" panose="020B0604020202020204" pitchFamily="34" charset="0"/>
                <a:cs typeface="TNKeyUni-Arial" panose="020B0604020202020204" pitchFamily="34" charset="0"/>
              </a:rPr>
              <a:t>Thanh cao (ngang): không ghi dấu. Ví dụ: do (đây</a:t>
            </a:r>
            <a:r>
              <a:rPr lang="en-US" sz="2400" dirty="0" smtClean="0">
                <a:solidFill>
                  <a:schemeClr val="tx1"/>
                </a:solidFill>
                <a:latin typeface="TNKeyUni-Arial" panose="020B0604020202020204" pitchFamily="34" charset="0"/>
                <a:cs typeface="TNKeyUni-Arial" panose="020B0604020202020204" pitchFamily="34" charset="0"/>
              </a:rPr>
              <a:t>).</a:t>
            </a:r>
          </a:p>
          <a:p>
            <a:pPr marL="342900" indent="-342900">
              <a:buFont typeface="Wingdings" panose="05000000000000000000" pitchFamily="2" charset="2"/>
              <a:buChar char="Ø"/>
            </a:pPr>
            <a:r>
              <a:rPr lang="en-US" sz="2400" dirty="0">
                <a:solidFill>
                  <a:schemeClr val="tx1"/>
                </a:solidFill>
                <a:latin typeface="TNKeyUni-Arial" panose="020B0604020202020204" pitchFamily="34" charset="0"/>
                <a:cs typeface="TNKeyUni-Arial" panose="020B0604020202020204" pitchFamily="34" charset="0"/>
              </a:rPr>
              <a:t>Thanh thấp: ghi dấu huyền (</a:t>
            </a:r>
            <a:r>
              <a:rPr lang="en-US" sz="2400" dirty="0">
                <a:solidFill>
                  <a:schemeClr val="tx1"/>
                </a:solidFill>
                <a:latin typeface="TNKeyUni-Arial" panose="020B0604020202020204" pitchFamily="34" charset="0"/>
                <a:ea typeface="TNKeyUni-Souvenir" panose="02020500000000000000" pitchFamily="18" charset="0"/>
                <a:cs typeface="TNKeyUni-Arial" panose="020B0604020202020204" pitchFamily="34" charset="0"/>
              </a:rPr>
              <a:t>n\</a:t>
            </a:r>
            <a:r>
              <a:rPr lang="en-US" sz="2400" dirty="0">
                <a:solidFill>
                  <a:schemeClr val="tx1"/>
                </a:solidFill>
                <a:latin typeface="TNKeyUni-Arial" panose="020B0604020202020204" pitchFamily="34" charset="0"/>
                <a:cs typeface="TNKeyUni-Arial" panose="020B0604020202020204" pitchFamily="34" charset="0"/>
              </a:rPr>
              <a:t>). Ví dụ: dà (nước).</a:t>
            </a:r>
          </a:p>
        </p:txBody>
      </p:sp>
    </p:spTree>
    <p:extLst>
      <p:ext uri="{BB962C8B-B14F-4D97-AF65-F5344CB8AC3E}">
        <p14:creationId xmlns:p14="http://schemas.microsoft.com/office/powerpoint/2010/main" val="35045807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710</TotalTime>
  <Words>1024</Words>
  <Application>Microsoft Office PowerPoint</Application>
  <PresentationFormat>On-screen Show (4:3)</PresentationFormat>
  <Paragraphs>157</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Segoe UI Light</vt:lpstr>
      <vt:lpstr>Segoe UI Semilight</vt:lpstr>
      <vt:lpstr>Times New Roman</vt:lpstr>
      <vt:lpstr>TNKeyUni-Arial</vt:lpstr>
      <vt:lpstr>TNKeyUni-Souvenir</vt:lpstr>
      <vt:lpstr>Wingdings</vt:lpstr>
      <vt:lpstr>Office Theme</vt:lpstr>
      <vt:lpstr>BÁO CÁO ĐỒ ÁN CHUYÊN NGÀNH</vt:lpstr>
      <vt:lpstr>NỘI DUNG</vt:lpstr>
      <vt:lpstr>1. Giới thiệu đề tài.</vt:lpstr>
      <vt:lpstr>PowerPoint Presentation</vt:lpstr>
      <vt:lpstr>2. Mục tiêu đề tài.</vt:lpstr>
      <vt:lpstr>3. Nội dung đề tài.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Đề xuất phương án xây dựng và công cụ xây dựng.</vt:lpstr>
      <vt:lpstr>5. Phương pháp xây dựng ứng dụng.</vt:lpstr>
      <vt:lpstr>6. Giao diện ứng dụng.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Vinh Style</dc:title>
  <dc:creator>Md Aminul Islam; Vinh Sang Khánh; Anh Quân</dc:creator>
  <cp:lastModifiedBy>Vinh Sang Khánh</cp:lastModifiedBy>
  <cp:revision>460</cp:revision>
  <dcterms:created xsi:type="dcterms:W3CDTF">2013-02-01T10:00:41Z</dcterms:created>
  <dcterms:modified xsi:type="dcterms:W3CDTF">2017-10-13T06:04:57Z</dcterms:modified>
</cp:coreProperties>
</file>