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04"/>
    <a:srgbClr val="00820F"/>
    <a:srgbClr val="009E13"/>
    <a:srgbClr val="00AAE6"/>
    <a:srgbClr val="00620C"/>
    <a:srgbClr val="007C0F"/>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6" d="100"/>
          <a:sy n="76"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F83D-21AC-4462-A57F-A062BBC2BA2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F83D-21AC-4462-A57F-A062BBC2BA25}" type="datetimeFigureOut">
              <a:rPr lang="en-US" smtClean="0"/>
              <a:t>10/1/2017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F83D-21AC-4462-A57F-A062BBC2BA25}"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F83D-21AC-4462-A57F-A062BBC2BA25}" type="datetimeFigureOut">
              <a:rPr lang="en-US" smtClean="0"/>
              <a:t>10/1/2017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F83D-21AC-4462-A57F-A062BBC2BA25}" type="datetimeFigureOut">
              <a:rPr lang="en-US" smtClean="0"/>
              <a:t>10/1/2017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F83D-21AC-4462-A57F-A062BBC2BA25}" type="datetimeFigureOut">
              <a:rPr lang="en-US" smtClean="0"/>
              <a:t>10/1/2017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F83D-21AC-4462-A57F-A062BBC2BA25}" type="datetimeFigureOut">
              <a:rPr lang="en-US" smtClean="0"/>
              <a:t>10/1/2017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F83D-21AC-4462-A57F-A062BBC2BA25}" type="datetimeFigureOut">
              <a:rPr lang="en-US" smtClean="0"/>
              <a:t>10/1/2017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4.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7.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8" Type="http://schemas.openxmlformats.org/officeDocument/2006/relationships/hyperlink" Target="http://localhost:51673/" TargetMode="External"/><Relationship Id="rId3" Type="http://schemas.openxmlformats.org/officeDocument/2006/relationships/slide" Target="slide3.xml"/><Relationship Id="rId7" Type="http://schemas.openxmlformats.org/officeDocument/2006/relationships/hyperlink" Target="http://localhost:51673/Admin/Login"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9.xml"/><Relationship Id="rId5" Type="http://schemas.openxmlformats.org/officeDocument/2006/relationships/slide" Target="slide5.xml"/><Relationship Id="rId10" Type="http://schemas.openxmlformats.org/officeDocument/2006/relationships/slide" Target="slide8.xml"/><Relationship Id="rId4" Type="http://schemas.openxmlformats.org/officeDocument/2006/relationships/slide" Target="slide4.xml"/><Relationship Id="rId9"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820F"/>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500" b="1" dirty="0" err="1">
                <a:solidFill>
                  <a:schemeClr val="lt1"/>
                </a:solidFill>
                <a:latin typeface="Segoe UI Light" pitchFamily="34" charset="0"/>
                <a:ea typeface="+mn-ea"/>
                <a:cs typeface="Segoe UI Light" pitchFamily="34" charset="0"/>
              </a:rPr>
              <a:t>Báo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cáo</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thực</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tập</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nghề</a:t>
            </a:r>
            <a:r>
              <a:rPr lang="en-US" sz="4500" b="1" dirty="0">
                <a:solidFill>
                  <a:schemeClr val="lt1"/>
                </a:solidFill>
                <a:latin typeface="Segoe UI Light" pitchFamily="34" charset="0"/>
                <a:ea typeface="+mn-ea"/>
                <a:cs typeface="Segoe UI Light" pitchFamily="34" charset="0"/>
              </a:rPr>
              <a:t> </a:t>
            </a:r>
            <a:r>
              <a:rPr lang="en-US" sz="4500" b="1" dirty="0" err="1">
                <a:solidFill>
                  <a:schemeClr val="lt1"/>
                </a:solidFill>
                <a:latin typeface="Segoe UI Light" pitchFamily="34" charset="0"/>
                <a:ea typeface="+mn-ea"/>
                <a:cs typeface="Segoe UI Light" pitchFamily="34" charset="0"/>
              </a:rPr>
              <a:t>nghiệp</a:t>
            </a:r>
            <a:endParaRPr lang="en-US" sz="4500" b="1" dirty="0">
              <a:solidFill>
                <a:schemeClr val="lt1"/>
              </a:solidFill>
              <a:latin typeface="Segoe UI Light" pitchFamily="34" charset="0"/>
              <a:ea typeface="+mn-ea"/>
              <a:cs typeface="Segoe UI Light" pitchFamily="34" charset="0"/>
            </a:endParaRPr>
          </a:p>
        </p:txBody>
      </p:sp>
      <p:sp>
        <p:nvSpPr>
          <p:cNvPr id="9" name="Rectangle 8"/>
          <p:cNvSpPr/>
          <p:nvPr/>
        </p:nvSpPr>
        <p:spPr>
          <a:xfrm>
            <a:off x="666401" y="1543336"/>
            <a:ext cx="5486400" cy="1752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Đề tài: </a:t>
            </a:r>
          </a:p>
          <a:p>
            <a:r>
              <a:rPr lang="en-US" sz="3200" dirty="0" smtClean="0">
                <a:latin typeface="Segoe UI Light" pitchFamily="34" charset="0"/>
                <a:cs typeface="Segoe UI Light" pitchFamily="34" charset="0"/>
              </a:rPr>
              <a:t>Thiết kế website Điểm du lịch</a:t>
            </a:r>
            <a:endParaRPr lang="en-US" sz="3200" dirty="0">
              <a:latin typeface="Segoe UI Light" pitchFamily="34" charset="0"/>
              <a:cs typeface="Segoe UI Light" pitchFamily="34" charset="0"/>
            </a:endParaRPr>
          </a:p>
        </p:txBody>
      </p:sp>
      <p:sp>
        <p:nvSpPr>
          <p:cNvPr id="11" name="Rectangle 10"/>
          <p:cNvSpPr/>
          <p:nvPr/>
        </p:nvSpPr>
        <p:spPr>
          <a:xfrm>
            <a:off x="6268872" y="1543336"/>
            <a:ext cx="2209800" cy="175260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Nhóm 3</a:t>
            </a:r>
            <a:endParaRPr lang="en-US" sz="2800" dirty="0">
              <a:latin typeface="Segoe UI Light" pitchFamily="34" charset="0"/>
              <a:cs typeface="Segoe UI Light" pitchFamily="34" charset="0"/>
            </a:endParaRPr>
          </a:p>
        </p:txBody>
      </p:sp>
      <p:sp>
        <p:nvSpPr>
          <p:cNvPr id="12" name="Rectangle 11"/>
          <p:cNvSpPr/>
          <p:nvPr/>
        </p:nvSpPr>
        <p:spPr>
          <a:xfrm>
            <a:off x="665328" y="3429000"/>
            <a:ext cx="7813344" cy="1752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dirty="0" smtClean="0">
                <a:latin typeface="Segoe UI Light" pitchFamily="34" charset="0"/>
                <a:cs typeface="Segoe UI Light" pitchFamily="34" charset="0"/>
              </a:rPr>
              <a:t>Sang Khánh Vinh – 1312667 – NT</a:t>
            </a:r>
          </a:p>
          <a:p>
            <a:r>
              <a:rPr lang="en-US" sz="3200" dirty="0" smtClean="0">
                <a:latin typeface="Segoe UI Light" pitchFamily="34" charset="0"/>
                <a:cs typeface="Segoe UI Light" pitchFamily="34" charset="0"/>
              </a:rPr>
              <a:t>Nguyễn Bá Quốc Anh Quân – 1312656</a:t>
            </a:r>
          </a:p>
          <a:p>
            <a:r>
              <a:rPr lang="en-US" sz="3200" dirty="0" smtClean="0">
                <a:latin typeface="Segoe UI Light" pitchFamily="34" charset="0"/>
                <a:cs typeface="Segoe UI Light" pitchFamily="34" charset="0"/>
              </a:rPr>
              <a:t>Phạm Thị Giang – 1310194</a:t>
            </a:r>
            <a:endParaRPr lang="en-US" sz="3200" dirty="0">
              <a:latin typeface="Segoe UI Light" pitchFamily="34" charset="0"/>
              <a:cs typeface="Segoe UI Light" pitchFamily="34" charset="0"/>
            </a:endParaRPr>
          </a:p>
        </p:txBody>
      </p:sp>
      <p:sp>
        <p:nvSpPr>
          <p:cNvPr id="6" name="Rectangle 5">
            <a:hlinkClick r:id="rId2" action="ppaction://hlinksldjump"/>
          </p:cNvPr>
          <p:cNvSpPr/>
          <p:nvPr/>
        </p:nvSpPr>
        <p:spPr>
          <a:xfrm>
            <a:off x="665328" y="5327364"/>
            <a:ext cx="2209800" cy="78133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r>
              <a:rPr lang="en-US" sz="2800" dirty="0" smtClean="0">
                <a:latin typeface="Segoe UI Light" pitchFamily="34" charset="0"/>
                <a:cs typeface="Segoe UI Light" pitchFamily="34" charset="0"/>
              </a:rPr>
              <a:t>Start </a:t>
            </a:r>
            <a:endParaRPr lang="en-US" sz="2800" dirty="0">
              <a:latin typeface="Segoe UI Light" pitchFamily="34" charset="0"/>
              <a:cs typeface="Segoe UI Light" pitchFamily="34" charset="0"/>
            </a:endParaRPr>
          </a:p>
        </p:txBody>
      </p:sp>
      <p:sp>
        <p:nvSpPr>
          <p:cNvPr id="10" name="Rectangle 9">
            <a:hlinkClick r:id="rId2" action="ppaction://hlinksldjump"/>
          </p:cNvPr>
          <p:cNvSpPr/>
          <p:nvPr/>
        </p:nvSpPr>
        <p:spPr>
          <a:xfrm>
            <a:off x="2991199" y="5327364"/>
            <a:ext cx="5487473" cy="78133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r"/>
            <a:r>
              <a:rPr lang="en-US" sz="2800" dirty="0" err="1">
                <a:latin typeface="Segoe UI Light" pitchFamily="34" charset="0"/>
                <a:cs typeface="Segoe UI Light" pitchFamily="34" charset="0"/>
              </a:rPr>
              <a:t>DaLat</a:t>
            </a:r>
            <a:r>
              <a:rPr lang="en-US" sz="2800" dirty="0">
                <a:latin typeface="Segoe UI Light" pitchFamily="34" charset="0"/>
                <a:cs typeface="Segoe UI Light" pitchFamily="34" charset="0"/>
              </a:rPr>
              <a:t>, </a:t>
            </a:r>
            <a:r>
              <a:rPr lang="en-US" sz="2800" dirty="0" smtClean="0">
                <a:latin typeface="Segoe UI Light" pitchFamily="34" charset="0"/>
                <a:cs typeface="Segoe UI Light" pitchFamily="34" charset="0"/>
              </a:rPr>
              <a:t>Oct 02 </a:t>
            </a:r>
            <a:r>
              <a:rPr lang="en-US" sz="2800" dirty="0">
                <a:latin typeface="Segoe UI Light" pitchFamily="34" charset="0"/>
                <a:cs typeface="Segoe UI Light" pitchFamily="34" charset="0"/>
              </a:rPr>
              <a:t>2017</a:t>
            </a:r>
          </a:p>
        </p:txBody>
      </p:sp>
    </p:spTree>
    <p:extLst>
      <p:ext uri="{BB962C8B-B14F-4D97-AF65-F5344CB8AC3E}">
        <p14:creationId xmlns:p14="http://schemas.microsoft.com/office/powerpoint/2010/main" val="36578937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latin typeface="Segoe UI Light" pitchFamily="34" charset="0"/>
                <a:cs typeface="Segoe UI Light" pitchFamily="34" charset="0"/>
              </a:rPr>
              <a:t>Giới thiệu</a:t>
            </a:r>
            <a:endParaRPr lang="en-US" sz="2400" dirty="0">
              <a:latin typeface="Segoe UI Light" pitchFamily="34" charset="0"/>
              <a:cs typeface="Segoe UI Light" pitchFamily="34" charset="0"/>
            </a:endParaRP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619354" cy="523220"/>
          </a:xfrm>
          <a:prstGeom prst="rect">
            <a:avLst/>
          </a:prstGeom>
          <a:noFill/>
        </p:spPr>
        <p:txBody>
          <a:bodyPr wrap="none" rtlCol="0">
            <a:spAutoFit/>
          </a:bodyPr>
          <a:lstStyle/>
          <a:p>
            <a:r>
              <a:rPr lang="en-US" sz="2800" err="1" smtClean="0">
                <a:solidFill>
                  <a:srgbClr val="00B404"/>
                </a:solidFill>
                <a:latin typeface="Segoe UI Light" pitchFamily="34" charset="0"/>
                <a:cs typeface="Segoe UI Light" pitchFamily="34" charset="0"/>
              </a:rPr>
              <a:t>Giới</a:t>
            </a:r>
            <a:r>
              <a:rPr lang="en-US" sz="2800" smtClean="0">
                <a:solidFill>
                  <a:srgbClr val="00B404"/>
                </a:solidFill>
                <a:latin typeface="Segoe UI Light" pitchFamily="34" charset="0"/>
                <a:cs typeface="Segoe UI Light" pitchFamily="34" charset="0"/>
              </a:rPr>
              <a:t> </a:t>
            </a:r>
            <a:r>
              <a:rPr lang="en-US" sz="2800" err="1" smtClean="0">
                <a:solidFill>
                  <a:srgbClr val="00B404"/>
                </a:solidFill>
                <a:latin typeface="Segoe UI Light" pitchFamily="34" charset="0"/>
                <a:cs typeface="Segoe UI Light" pitchFamily="34" charset="0"/>
              </a:rPr>
              <a:t>thiệu</a:t>
            </a:r>
            <a:endParaRPr lang="en-US" sz="2800">
              <a:solidFill>
                <a:srgbClr val="00B404"/>
              </a:solidFill>
              <a:latin typeface="Segoe UI Light" pitchFamily="34" charset="0"/>
              <a:cs typeface="Segoe UI Light" pitchFamily="34" charset="0"/>
            </a:endParaRPr>
          </a:p>
        </p:txBody>
      </p:sp>
      <p:sp>
        <p:nvSpPr>
          <p:cNvPr id="18" name="TextBox 17"/>
          <p:cNvSpPr txBox="1"/>
          <p:nvPr/>
        </p:nvSpPr>
        <p:spPr>
          <a:xfrm>
            <a:off x="3048001" y="1130538"/>
            <a:ext cx="5791199" cy="4965462"/>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lvl="1" algn="just"/>
            <a:r>
              <a:rPr lang="en-US" dirty="0"/>
              <a:t>Đ</a:t>
            </a:r>
            <a:r>
              <a:rPr lang="vi-VN" dirty="0"/>
              <a:t>ời sống con người ngày càng nâng cao, nhu cầu về giải trí, thư giãn trở thành một nhu cầu cần thiết. Sự phát triển của các ngành nghề du lịch trong những năm gần đây đã khẳng định cho điều đó.</a:t>
            </a:r>
            <a:endParaRPr lang="en-US" dirty="0"/>
          </a:p>
          <a:p>
            <a:pPr lvl="1" algn="just"/>
            <a:r>
              <a:rPr lang="vi-VN" dirty="0"/>
              <a:t>Du lịch Đà Lạt luôn là điểm đến thu hút nhiều du khách không chỉ bởi khí hậu mà còn là quang cảnh thiên nhiên tuyệt vời.Trong số các cảnh đẹp của Đà Lạt, Thung lũng Tình yêu là một trong những thắng cảnh Du lịch nổi tiếng đã đi vào tiềm thức của mỗi người dân cũng như các du khách từ mọi miền đất nước.</a:t>
            </a:r>
            <a:endParaRPr lang="en-US" dirty="0"/>
          </a:p>
          <a:p>
            <a:pPr lvl="1" algn="just"/>
            <a:r>
              <a:rPr lang="vi-VN" dirty="0"/>
              <a:t>Do vậy, nhóm mình quyết định thực hiện đề tài này với mong muốn đưa đến nhiều sự lựa chọn hơn cho khách hàng, và phát triển </a:t>
            </a:r>
            <a:r>
              <a:rPr lang="en-US" dirty="0"/>
              <a:t>du lịch</a:t>
            </a:r>
            <a:r>
              <a:rPr lang="vi-VN" dirty="0"/>
              <a:t> trên quy mô lớn hơn</a:t>
            </a:r>
            <a:r>
              <a:rPr lang="vi-VN" dirty="0" smtClean="0"/>
              <a:t>.</a:t>
            </a:r>
            <a:endParaRPr lang="en-US" dirty="0"/>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41009069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dirty="0" smtClean="0">
                <a:solidFill>
                  <a:srgbClr val="00B404"/>
                </a:solidFill>
                <a:latin typeface="Segoe UI Semilight" pitchFamily="34" charset="0"/>
                <a:cs typeface="Segoe UI Semilight" pitchFamily="34" charset="0"/>
              </a:rPr>
              <a:t>Nhóm 3</a:t>
            </a:r>
            <a:endParaRPr lang="en-US" sz="3600" dirty="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Mục tiêu</a:t>
            </a:r>
            <a:endParaRPr lang="en-US" sz="2400" dirty="0">
              <a:solidFill>
                <a:schemeClr val="bg1"/>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87908"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Mục tiêu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52590" y="1219200"/>
            <a:ext cx="5791200" cy="2554545"/>
          </a:xfrm>
          <a:prstGeom prst="rect">
            <a:avLst/>
          </a:prstGeom>
          <a:noFill/>
        </p:spPr>
        <p:txBody>
          <a:bodyPr wrap="square" rtlCol="0">
            <a:spAutoFit/>
          </a:bodyPr>
          <a:lstStyle/>
          <a:p>
            <a:pPr lvl="0">
              <a:buClr>
                <a:srgbClr val="00B404"/>
              </a:buClr>
            </a:pPr>
            <a:r>
              <a:rPr lang="en-US" sz="2000" dirty="0">
                <a:solidFill>
                  <a:schemeClr val="tx1">
                    <a:lumMod val="75000"/>
                    <a:lumOff val="25000"/>
                  </a:schemeClr>
                </a:solidFill>
                <a:latin typeface="Segoe UI Light" pitchFamily="34" charset="0"/>
                <a:cs typeface="Segoe UI Light" pitchFamily="34" charset="0"/>
              </a:rPr>
              <a:t>Thực hiện đầy đủ các chức năng của một web thông tin thông thường</a:t>
            </a:r>
            <a:r>
              <a:rPr lang="en-US" sz="2000" dirty="0" smtClean="0">
                <a:solidFill>
                  <a:schemeClr val="tx1">
                    <a:lumMod val="75000"/>
                    <a:lumOff val="25000"/>
                  </a:schemeClr>
                </a:solidFill>
                <a:latin typeface="Segoe UI Light" pitchFamily="34" charset="0"/>
                <a:cs typeface="Segoe UI Light" pitchFamily="34" charset="0"/>
              </a:rPr>
              <a:t>.</a:t>
            </a:r>
          </a:p>
          <a:p>
            <a:pPr lvl="0">
              <a:buClr>
                <a:srgbClr val="00B404"/>
              </a:buClr>
            </a:pPr>
            <a:endParaRPr lang="en-US" sz="2000" dirty="0">
              <a:solidFill>
                <a:schemeClr val="tx1">
                  <a:lumMod val="75000"/>
                  <a:lumOff val="25000"/>
                </a:schemeClr>
              </a:solidFill>
              <a:latin typeface="Segoe UI Light" pitchFamily="34" charset="0"/>
              <a:cs typeface="Segoe UI Light" pitchFamily="34" charset="0"/>
            </a:endParaRPr>
          </a:p>
          <a:p>
            <a:pPr>
              <a:buClr>
                <a:srgbClr val="00B404"/>
              </a:buClr>
            </a:pPr>
            <a:r>
              <a:rPr lang="en-US" sz="2000" dirty="0">
                <a:solidFill>
                  <a:schemeClr val="tx1">
                    <a:lumMod val="75000"/>
                    <a:lumOff val="25000"/>
                  </a:schemeClr>
                </a:solidFill>
                <a:latin typeface="Segoe UI Light" pitchFamily="34" charset="0"/>
                <a:cs typeface="Segoe UI Light" pitchFamily="34" charset="0"/>
              </a:rPr>
              <a:t>Yêu cầu nâng cao:</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Phần cập nhật thông tin hiển thị</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phần tài khoản và quản lý tài khoản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Có từ 2 đến 3 giao diện hiển thị để người dùng lựa chọn</a:t>
            </a: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99271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p:cNvSpPr/>
          <p:nvPr/>
        </p:nvSpPr>
        <p:spPr>
          <a:xfrm>
            <a:off x="0" y="231648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bg1"/>
                </a:solidFill>
                <a:latin typeface="Segoe UI Light" pitchFamily="34" charset="0"/>
                <a:cs typeface="Segoe UI Light" pitchFamily="34" charset="0"/>
              </a:rPr>
              <a:t>Khảo sát</a:t>
            </a:r>
            <a:endParaRPr lang="en-US" sz="2400" dirty="0">
              <a:solidFill>
                <a:schemeClr val="bg1"/>
              </a:solidFill>
              <a:latin typeface="Segoe UI Light" pitchFamily="34" charset="0"/>
              <a:cs typeface="Segoe UI Light" pitchFamily="34" charset="0"/>
            </a:endParaRPr>
          </a:p>
        </p:txBody>
      </p:sp>
      <p:sp>
        <p:nvSpPr>
          <p:cNvPr id="15" name="Rectangle 14">
            <a:hlinkClick r:id="rId4"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Yêu cầu</a:t>
            </a:r>
            <a:endParaRPr lang="en-US" sz="2400" dirty="0">
              <a:solidFill>
                <a:schemeClr val="tx1">
                  <a:lumMod val="75000"/>
                  <a:lumOff val="25000"/>
                </a:schemeClr>
              </a:solidFill>
              <a:latin typeface="Segoe UI Light" pitchFamily="34" charset="0"/>
              <a:cs typeface="Segoe UI Light" pitchFamily="34" charset="0"/>
            </a:endParaRP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468672"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Khảo sát</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183719"/>
            <a:ext cx="5562600" cy="2092881"/>
          </a:xfrm>
          <a:prstGeom prst="rect">
            <a:avLst/>
          </a:prstGeom>
          <a:noFill/>
        </p:spPr>
        <p:txBody>
          <a:bodyPr wrap="square" rtlCol="0">
            <a:spAutoFit/>
          </a:bodyPr>
          <a:lstStyle/>
          <a:p>
            <a:r>
              <a:rPr lang="en-US" sz="2000" dirty="0" err="1" smtClean="0">
                <a:solidFill>
                  <a:schemeClr val="tx1">
                    <a:lumMod val="75000"/>
                    <a:lumOff val="25000"/>
                  </a:schemeClr>
                </a:solidFill>
                <a:latin typeface="Segoe UI Light" pitchFamily="34" charset="0"/>
                <a:cs typeface="Segoe UI Light" pitchFamily="34" charset="0"/>
              </a:rPr>
              <a:t>Khu</a:t>
            </a:r>
            <a:r>
              <a:rPr lang="en-US" sz="2000" dirty="0" smtClean="0">
                <a:solidFill>
                  <a:schemeClr val="tx1">
                    <a:lumMod val="75000"/>
                    <a:lumOff val="25000"/>
                  </a:schemeClr>
                </a:solidFill>
                <a:latin typeface="Segoe UI Light" pitchFamily="34" charset="0"/>
                <a:cs typeface="Segoe UI Light" pitchFamily="34" charset="0"/>
              </a:rPr>
              <a:t> du </a:t>
            </a:r>
            <a:r>
              <a:rPr lang="en-US" sz="2000" dirty="0" err="1" smtClean="0">
                <a:solidFill>
                  <a:schemeClr val="tx1">
                    <a:lumMod val="75000"/>
                    <a:lumOff val="25000"/>
                  </a:schemeClr>
                </a:solidFill>
                <a:latin typeface="Segoe UI Light" pitchFamily="34" charset="0"/>
                <a:cs typeface="Segoe UI Light" pitchFamily="34" charset="0"/>
              </a:rPr>
              <a:t>lịch</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có</a:t>
            </a:r>
            <a:r>
              <a:rPr lang="en-US" sz="2000" dirty="0" smtClean="0">
                <a:solidFill>
                  <a:schemeClr val="tx1">
                    <a:lumMod val="75000"/>
                    <a:lumOff val="25000"/>
                  </a:schemeClr>
                </a:solidFill>
                <a:latin typeface="Segoe UI Light" pitchFamily="34" charset="0"/>
                <a:cs typeface="Segoe UI Light" pitchFamily="34" charset="0"/>
              </a:rPr>
              <a:t>:</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Hosting </a:t>
            </a:r>
            <a:r>
              <a:rPr lang="en-US" sz="2000" dirty="0" err="1" smtClean="0">
                <a:solidFill>
                  <a:schemeClr val="tx1">
                    <a:lumMod val="75000"/>
                    <a:lumOff val="25000"/>
                  </a:schemeClr>
                </a:solidFill>
                <a:latin typeface="Segoe UI Light" pitchFamily="34" charset="0"/>
                <a:cs typeface="Segoe UI Light" pitchFamily="34" charset="0"/>
              </a:rPr>
              <a:t>riêng</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tính</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1 </a:t>
            </a:r>
            <a:r>
              <a:rPr lang="en-US" sz="2000" dirty="0" err="1" smtClean="0">
                <a:solidFill>
                  <a:schemeClr val="tx1">
                    <a:lumMod val="75000"/>
                    <a:lumOff val="25000"/>
                  </a:schemeClr>
                </a:solidFill>
                <a:latin typeface="Segoe UI Light" pitchFamily="34" charset="0"/>
                <a:cs typeface="Segoe UI Light" pitchFamily="34" charset="0"/>
              </a:rPr>
              <a:t>máy</a:t>
            </a:r>
            <a:r>
              <a:rPr lang="en-US" sz="2000" dirty="0" smtClean="0">
                <a:solidFill>
                  <a:schemeClr val="tx1">
                    <a:lumMod val="75000"/>
                    <a:lumOff val="25000"/>
                  </a:schemeClr>
                </a:solidFill>
                <a:latin typeface="Segoe UI Light" pitchFamily="34" charset="0"/>
                <a:cs typeface="Segoe UI Light" pitchFamily="34" charset="0"/>
              </a:rPr>
              <a:t> in</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3 </a:t>
            </a:r>
            <a:r>
              <a:rPr lang="en-US" sz="2000" dirty="0" err="1" smtClean="0">
                <a:solidFill>
                  <a:schemeClr val="tx1">
                    <a:lumMod val="75000"/>
                    <a:lumOff val="25000"/>
                  </a:schemeClr>
                </a:solidFill>
                <a:latin typeface="Segoe UI Light" pitchFamily="34" charset="0"/>
                <a:cs typeface="Segoe UI Light" pitchFamily="34" charset="0"/>
              </a:rPr>
              <a:t>điện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thoại</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bàn</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5 </a:t>
            </a:r>
            <a:r>
              <a:rPr lang="en-US" sz="2000" dirty="0" err="1" smtClean="0">
                <a:solidFill>
                  <a:schemeClr val="tx1">
                    <a:lumMod val="75000"/>
                    <a:lumOff val="25000"/>
                  </a:schemeClr>
                </a:solidFill>
                <a:latin typeface="Segoe UI Light" pitchFamily="34" charset="0"/>
                <a:cs typeface="Segoe UI Light" pitchFamily="34" charset="0"/>
              </a:rPr>
              <a:t>nhân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viên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kỹ</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thuật</a:t>
            </a: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20" name="Rectangle 19">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8342378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smtClean="0">
                <a:solidFill>
                  <a:schemeClr val="tx1">
                    <a:lumMod val="75000"/>
                    <a:lumOff val="25000"/>
                  </a:schemeClr>
                </a:solidFill>
                <a:latin typeface="Segoe UI Light" pitchFamily="34" charset="0"/>
                <a:cs typeface="Segoe UI Light" pitchFamily="34" charset="0"/>
              </a:rPr>
              <a:t>Mục tiêu</a:t>
            </a:r>
            <a:endParaRPr lang="en-US" sz="2400" dirty="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4" action="ppaction://hlinksldjump"/>
          </p:cNvPr>
          <p:cNvSpPr/>
          <p:nvPr/>
        </p:nvSpPr>
        <p:spPr>
          <a:xfrm>
            <a:off x="0" y="286512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bg1"/>
                </a:solidFill>
                <a:latin typeface="Segoe UI Light" pitchFamily="34" charset="0"/>
                <a:cs typeface="Segoe UI Light" pitchFamily="34" charset="0"/>
              </a:rPr>
              <a:t>Yêu cầu</a:t>
            </a:r>
          </a:p>
        </p:txBody>
      </p:sp>
      <p:sp>
        <p:nvSpPr>
          <p:cNvPr id="16" name="Rectangle 15">
            <a:hlinkClick r:id="rId5"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78904"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Yêu cầu</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4123" y="1219200"/>
            <a:ext cx="5562600" cy="1631216"/>
          </a:xfrm>
          <a:prstGeom prst="rect">
            <a:avLst/>
          </a:prstGeom>
          <a:noFill/>
        </p:spPr>
        <p:txBody>
          <a:bodyPr wrap="square" rtlCol="0">
            <a:spAutoFit/>
          </a:bodyPr>
          <a:lstStyle/>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Ngôn ngữ: ASP.NET </a:t>
            </a:r>
            <a:r>
              <a:rPr lang="en-US" sz="2000" dirty="0" smtClean="0">
                <a:solidFill>
                  <a:schemeClr val="tx1">
                    <a:lumMod val="75000"/>
                    <a:lumOff val="25000"/>
                  </a:schemeClr>
                </a:solidFill>
                <a:latin typeface="Segoe UI Light" pitchFamily="34" charset="0"/>
                <a:cs typeface="Segoe UI Light" pitchFamily="34" charset="0"/>
              </a:rPr>
              <a:t>MVC, HTML5, CSS3, AJAX, JS …</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nghệ: Entity </a:t>
            </a:r>
            <a:r>
              <a:rPr lang="en-US" sz="2000" dirty="0" smtClean="0">
                <a:solidFill>
                  <a:schemeClr val="tx1">
                    <a:lumMod val="75000"/>
                    <a:lumOff val="25000"/>
                  </a:schemeClr>
                </a:solidFill>
                <a:latin typeface="Segoe UI Light" pitchFamily="34" charset="0"/>
                <a:cs typeface="Segoe UI Light" pitchFamily="34" charset="0"/>
              </a:rPr>
              <a:t>Framework</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Công </a:t>
            </a:r>
            <a:r>
              <a:rPr lang="en-US" sz="2000" dirty="0" err="1" smtClean="0">
                <a:solidFill>
                  <a:schemeClr val="tx1">
                    <a:lumMod val="75000"/>
                    <a:lumOff val="25000"/>
                  </a:schemeClr>
                </a:solidFill>
                <a:latin typeface="Segoe UI Light" pitchFamily="34" charset="0"/>
                <a:cs typeface="Segoe UI Light" pitchFamily="34" charset="0"/>
              </a:rPr>
              <a:t>cụ</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hỗ</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trợ</a:t>
            </a:r>
            <a:r>
              <a:rPr lang="en-US" sz="2000" dirty="0" smtClean="0">
                <a:solidFill>
                  <a:schemeClr val="tx1">
                    <a:lumMod val="75000"/>
                    <a:lumOff val="25000"/>
                  </a:schemeClr>
                </a:solidFill>
                <a:latin typeface="Segoe UI Light" pitchFamily="34" charset="0"/>
                <a:cs typeface="Segoe UI Light" pitchFamily="34" charset="0"/>
              </a:rPr>
              <a:t>: </a:t>
            </a:r>
            <a:r>
              <a:rPr lang="en-US" sz="2000" smtClean="0">
                <a:solidFill>
                  <a:schemeClr val="tx1">
                    <a:lumMod val="75000"/>
                    <a:lumOff val="25000"/>
                  </a:schemeClr>
                </a:solidFill>
                <a:latin typeface="Segoe UI Light" pitchFamily="34" charset="0"/>
                <a:cs typeface="Segoe UI Light" pitchFamily="34" charset="0"/>
              </a:rPr>
              <a:t>Bootstrap 3</a:t>
            </a:r>
            <a:endParaRPr lang="en-US" sz="2000" dirty="0" smtClean="0">
              <a:solidFill>
                <a:schemeClr val="tx1">
                  <a:lumMod val="75000"/>
                  <a:lumOff val="25000"/>
                </a:schemeClr>
              </a:solidFill>
              <a:latin typeface="Segoe UI Light" pitchFamily="34" charset="0"/>
              <a:cs typeface="Segoe UI Light" pitchFamily="34" charset="0"/>
            </a:endParaRP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Template </a:t>
            </a:r>
            <a:r>
              <a:rPr lang="en-US" sz="2000" dirty="0" err="1" smtClean="0">
                <a:solidFill>
                  <a:schemeClr val="tx1">
                    <a:lumMod val="75000"/>
                    <a:lumOff val="25000"/>
                  </a:schemeClr>
                </a:solidFill>
                <a:latin typeface="Segoe UI Light" pitchFamily="34" charset="0"/>
                <a:cs typeface="Segoe UI Light" pitchFamily="34" charset="0"/>
              </a:rPr>
              <a:t>quản</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trị</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sử</a:t>
            </a:r>
            <a:r>
              <a:rPr lang="en-US" sz="2000" dirty="0" smtClean="0">
                <a:solidFill>
                  <a:schemeClr val="tx1">
                    <a:lumMod val="75000"/>
                    <a:lumOff val="25000"/>
                  </a:schemeClr>
                </a:solidFill>
                <a:latin typeface="Segoe UI Light" pitchFamily="34" charset="0"/>
                <a:cs typeface="Segoe UI Light" pitchFamily="34" charset="0"/>
              </a:rPr>
              <a:t> </a:t>
            </a:r>
            <a:r>
              <a:rPr lang="en-US" sz="2000" dirty="0" err="1" smtClean="0">
                <a:solidFill>
                  <a:schemeClr val="tx1">
                    <a:lumMod val="75000"/>
                    <a:lumOff val="25000"/>
                  </a:schemeClr>
                </a:solidFill>
                <a:latin typeface="Segoe UI Light" pitchFamily="34" charset="0"/>
                <a:cs typeface="Segoe UI Light" pitchFamily="34" charset="0"/>
              </a:rPr>
              <a:t>dụng</a:t>
            </a:r>
            <a:r>
              <a:rPr lang="en-US" sz="2000" dirty="0" smtClean="0">
                <a:solidFill>
                  <a:schemeClr val="tx1">
                    <a:lumMod val="75000"/>
                    <a:lumOff val="25000"/>
                  </a:schemeClr>
                </a:solidFill>
                <a:latin typeface="Segoe UI Light" pitchFamily="34" charset="0"/>
                <a:cs typeface="Segoe UI Light" pitchFamily="34" charset="0"/>
              </a:rPr>
              <a:t>: SB Admin 2 </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6"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7"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Kết luận</a:t>
            </a:r>
          </a:p>
        </p:txBody>
      </p:sp>
      <p:sp>
        <p:nvSpPr>
          <p:cNvPr id="13" name="Rectangle 12">
            <a:hlinkClick r:id="rId8"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4143439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816523"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Chức năng</a:t>
            </a:r>
            <a:endParaRPr lang="en-US" sz="2800" dirty="0">
              <a:solidFill>
                <a:srgbClr val="00B404"/>
              </a:solidFill>
              <a:latin typeface="Segoe UI Light" pitchFamily="34" charset="0"/>
              <a:cs typeface="Segoe UI Light" pitchFamily="34" charset="0"/>
            </a:endParaRPr>
          </a:p>
        </p:txBody>
      </p:sp>
      <p:sp>
        <p:nvSpPr>
          <p:cNvPr id="18" name="TextBox 17"/>
          <p:cNvSpPr txBox="1"/>
          <p:nvPr/>
        </p:nvSpPr>
        <p:spPr>
          <a:xfrm>
            <a:off x="3048000" y="1089660"/>
            <a:ext cx="5562600" cy="393954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quản trị hệ thống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Quản lý tài khoản</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giới thiệu</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nội dung</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bảng giá</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phản hồi</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trình ảnh</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dịch vụ</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tin tức</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liên hệ</a:t>
            </a:r>
          </a:p>
          <a:p>
            <a:pPr marL="625475" indent="-396875">
              <a:buClr>
                <a:srgbClr val="00B404"/>
              </a:buClr>
              <a:buFont typeface="Segoe UI Light" pitchFamily="34" charset="0"/>
              <a:buChar char="■"/>
            </a:pPr>
            <a:r>
              <a:rPr lang="en-US" sz="2000" dirty="0">
                <a:solidFill>
                  <a:schemeClr val="tx1">
                    <a:lumMod val="75000"/>
                    <a:lumOff val="25000"/>
                  </a:schemeClr>
                </a:solidFill>
                <a:latin typeface="Segoe UI Light" pitchFamily="34" charset="0"/>
                <a:cs typeface="Segoe UI Light" pitchFamily="34" charset="0"/>
              </a:rPr>
              <a:t>Quản </a:t>
            </a:r>
            <a:r>
              <a:rPr lang="en-US" sz="2000" dirty="0" smtClean="0">
                <a:solidFill>
                  <a:schemeClr val="tx1">
                    <a:lumMod val="75000"/>
                    <a:lumOff val="25000"/>
                  </a:schemeClr>
                </a:solidFill>
                <a:latin typeface="Segoe UI Light" pitchFamily="34" charset="0"/>
                <a:cs typeface="Segoe UI Light" pitchFamily="34" charset="0"/>
              </a:rPr>
              <a:t>lý yêu cầu liên hệ</a:t>
            </a:r>
          </a:p>
          <a:p>
            <a:pPr marL="625475" indent="-396875">
              <a:buClr>
                <a:srgbClr val="00B404"/>
              </a:buClr>
              <a:buFont typeface="Segoe UI Light" pitchFamily="34" charset="0"/>
              <a:buChar char="■"/>
            </a:pPr>
            <a:endParaRPr lang="en-US" sz="2000" dirty="0">
              <a:solidFill>
                <a:schemeClr val="tx1">
                  <a:lumMod val="75000"/>
                  <a:lumOff val="25000"/>
                </a:schemeClr>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21" name="TextBox 20"/>
          <p:cNvSpPr txBox="1"/>
          <p:nvPr/>
        </p:nvSpPr>
        <p:spPr>
          <a:xfrm>
            <a:off x="3048000" y="1107519"/>
            <a:ext cx="5562600" cy="2092881"/>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rPr>
              <a:t>Đối với khách hàng</a:t>
            </a:r>
          </a:p>
          <a:p>
            <a:pPr marL="625475" indent="-396875">
              <a:spcBef>
                <a:spcPts val="1200"/>
              </a:spcBef>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giới thiệu</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dịch vụ và tin tức</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Xem bảng giá</a:t>
            </a:r>
          </a:p>
          <a:p>
            <a:pPr marL="625475" indent="-396875">
              <a:buClr>
                <a:srgbClr val="00B404"/>
              </a:buClr>
              <a:buFont typeface="Segoe UI Light" pitchFamily="34" charset="0"/>
              <a:buChar char="■"/>
            </a:pPr>
            <a:r>
              <a:rPr lang="en-US" sz="2000" dirty="0" err="1" smtClean="0">
                <a:solidFill>
                  <a:schemeClr val="tx1">
                    <a:lumMod val="75000"/>
                    <a:lumOff val="25000"/>
                  </a:schemeClr>
                </a:solidFill>
                <a:latin typeface="Segoe UI Light" pitchFamily="34" charset="0"/>
                <a:cs typeface="Segoe UI Light" pitchFamily="34" charset="0"/>
              </a:rPr>
              <a:t>Chức</a:t>
            </a:r>
            <a:r>
              <a:rPr lang="en-US" sz="2000" dirty="0" smtClean="0">
                <a:solidFill>
                  <a:schemeClr val="tx1">
                    <a:lumMod val="75000"/>
                    <a:lumOff val="25000"/>
                  </a:schemeClr>
                </a:solidFill>
                <a:latin typeface="Segoe UI Light" pitchFamily="34" charset="0"/>
                <a:cs typeface="Segoe UI Light" pitchFamily="34" charset="0"/>
              </a:rPr>
              <a:t> năng phản hồi</a:t>
            </a:r>
          </a:p>
          <a:p>
            <a:pPr marL="625475" indent="-396875">
              <a:buClr>
                <a:srgbClr val="00B404"/>
              </a:buClr>
              <a:buFont typeface="Segoe UI Light" pitchFamily="34" charset="0"/>
              <a:buChar char="■"/>
            </a:pPr>
            <a:r>
              <a:rPr lang="en-US" sz="2000" dirty="0" smtClean="0">
                <a:solidFill>
                  <a:schemeClr val="tx1">
                    <a:lumMod val="75000"/>
                    <a:lumOff val="25000"/>
                  </a:schemeClr>
                </a:solidFill>
                <a:latin typeface="Segoe UI Light" pitchFamily="34" charset="0"/>
                <a:cs typeface="Segoe UI Light" pitchFamily="34" charset="0"/>
              </a:rPr>
              <a:t>Chức năng liên hệ và yêu cầu liên hệ</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3700291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18"/>
                                        </p:tgtEl>
                                      </p:cBhvr>
                                    </p:animEffect>
                                    <p:anim calcmode="lin" valueType="num">
                                      <p:cBhvr>
                                        <p:cTn id="14" dur="1000"/>
                                        <p:tgtEl>
                                          <p:spTgt spid="18"/>
                                        </p:tgtEl>
                                        <p:attrNameLst>
                                          <p:attrName>ppt_x</p:attrName>
                                        </p:attrNameLst>
                                      </p:cBhvr>
                                      <p:tavLst>
                                        <p:tav tm="0">
                                          <p:val>
                                            <p:strVal val="ppt_x"/>
                                          </p:val>
                                        </p:tav>
                                        <p:tav tm="100000">
                                          <p:val>
                                            <p:strVal val="ppt_x"/>
                                          </p:val>
                                        </p:tav>
                                      </p:tavLst>
                                    </p:anim>
                                    <p:anim calcmode="lin" valueType="num">
                                      <p:cBhvr>
                                        <p:cTn id="15" dur="1000"/>
                                        <p:tgtEl>
                                          <p:spTgt spid="18"/>
                                        </p:tgtEl>
                                        <p:attrNameLst>
                                          <p:attrName>ppt_y</p:attrName>
                                        </p:attrNameLst>
                                      </p:cBhvr>
                                      <p:tavLst>
                                        <p:tav tm="0">
                                          <p:val>
                                            <p:strVal val="ppt_y"/>
                                          </p:val>
                                        </p:tav>
                                        <p:tav tm="100000">
                                          <p:val>
                                            <p:strVal val="ppt_y+.1"/>
                                          </p:val>
                                        </p:tav>
                                      </p:tavLst>
                                    </p:anim>
                                    <p:set>
                                      <p:cBhvr>
                                        <p:cTn id="16" dur="1" fill="hold">
                                          <p:stCondLst>
                                            <p:cond delay="999"/>
                                          </p:stCondLst>
                                        </p:cTn>
                                        <p:tgtEl>
                                          <p:spTgt spid="18"/>
                                        </p:tgtEl>
                                        <p:attrNameLst>
                                          <p:attrName>style.visibility</p:attrName>
                                        </p:attrNameLst>
                                      </p:cBhvr>
                                      <p:to>
                                        <p:strVal val="hidden"/>
                                      </p:to>
                                    </p:se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1000"/>
                                        <p:tgtEl>
                                          <p:spTgt spid="21"/>
                                        </p:tgtEl>
                                      </p:cBhvr>
                                    </p:animEffect>
                                    <p:anim calcmode="lin" valueType="num">
                                      <p:cBhvr>
                                        <p:cTn id="21" dur="1000" fill="hold"/>
                                        <p:tgtEl>
                                          <p:spTgt spid="21"/>
                                        </p:tgtEl>
                                        <p:attrNameLst>
                                          <p:attrName>ppt_x</p:attrName>
                                        </p:attrNameLst>
                                      </p:cBhvr>
                                      <p:tavLst>
                                        <p:tav tm="0">
                                          <p:val>
                                            <p:strVal val="#ppt_x"/>
                                          </p:val>
                                        </p:tav>
                                        <p:tav tm="100000">
                                          <p:val>
                                            <p:strVal val="#ppt_x"/>
                                          </p:val>
                                        </p:tav>
                                      </p:tavLst>
                                    </p:anim>
                                    <p:anim calcmode="lin" valueType="num">
                                      <p:cBhvr>
                                        <p:cTn id="2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Mục</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a:solidFill>
                  <a:schemeClr val="tx1">
                    <a:lumMod val="75000"/>
                    <a:lumOff val="25000"/>
                  </a:schemeClr>
                </a:solidFill>
                <a:latin typeface="Segoe UI Light" pitchFamily="34" charset="0"/>
                <a:cs typeface="Segoe UI Light" pitchFamily="34" charset="0"/>
              </a:rPr>
              <a:t>Khảo</a:t>
            </a:r>
            <a:r>
              <a:rPr lang="en-US" sz="2400">
                <a:solidFill>
                  <a:schemeClr val="tx1">
                    <a:lumMod val="75000"/>
                    <a:lumOff val="25000"/>
                  </a:schemeClr>
                </a:solidFill>
                <a:latin typeface="Segoe UI Light" pitchFamily="34" charset="0"/>
                <a:cs typeface="Segoe UI Light" pitchFamily="34" charset="0"/>
              </a:rPr>
              <a:t> </a:t>
            </a:r>
            <a:r>
              <a:rPr lang="en-US" sz="2400" err="1">
                <a:solidFill>
                  <a:schemeClr val="tx1">
                    <a:lumMod val="75000"/>
                    <a:lumOff val="25000"/>
                  </a:schemeClr>
                </a:solidFill>
                <a:latin typeface="Segoe UI Light" pitchFamily="34" charset="0"/>
                <a:cs typeface="Segoe UI Light" pitchFamily="34" charset="0"/>
              </a:rPr>
              <a:t>sát</a:t>
            </a:r>
            <a:endParaRPr lang="en-US" sz="2400">
              <a:solidFill>
                <a:schemeClr val="tx1">
                  <a:lumMod val="75000"/>
                  <a:lumOff val="25000"/>
                </a:schemeClr>
              </a:solidFill>
              <a:latin typeface="Segoe UI Light" pitchFamily="34" charset="0"/>
              <a:cs typeface="Segoe UI Light" pitchFamily="34" charset="0"/>
            </a:endParaRP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latin typeface="Segoe UI Light" pitchFamily="34" charset="0"/>
                <a:cs typeface="Segoe UI Light" pitchFamily="34" charset="0"/>
              </a:rPr>
              <a:t>Demo</a:t>
            </a:r>
          </a:p>
        </p:txBody>
      </p:sp>
      <p:sp>
        <p:nvSpPr>
          <p:cNvPr id="17" name="TextBox 16"/>
          <p:cNvSpPr txBox="1"/>
          <p:nvPr/>
        </p:nvSpPr>
        <p:spPr>
          <a:xfrm>
            <a:off x="3052590" y="539142"/>
            <a:ext cx="1104790"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Demo</a:t>
            </a:r>
            <a:endParaRPr lang="en-US" sz="2800" dirty="0">
              <a:solidFill>
                <a:srgbClr val="00B404"/>
              </a:solidFill>
              <a:latin typeface="Segoe UI Light" pitchFamily="34" charset="0"/>
              <a:cs typeface="Segoe UI Light" pitchFamily="34" charset="0"/>
            </a:endParaRPr>
          </a:p>
        </p:txBody>
      </p:sp>
      <p:sp>
        <p:nvSpPr>
          <p:cNvPr id="18" name="TextBox 17">
            <a:hlinkClick r:id="rId7"/>
          </p:cNvPr>
          <p:cNvSpPr txBox="1"/>
          <p:nvPr/>
        </p:nvSpPr>
        <p:spPr>
          <a:xfrm>
            <a:off x="3048000" y="1123890"/>
            <a:ext cx="5562600" cy="400110"/>
          </a:xfrm>
          <a:prstGeom prst="rect">
            <a:avLst/>
          </a:prstGeom>
          <a:noFill/>
        </p:spPr>
        <p:txBody>
          <a:bodyPr wrap="square" rtlCol="0">
            <a:spAutoFit/>
          </a:bodyPr>
          <a:lstStyle/>
          <a:p>
            <a:r>
              <a:rPr lang="en-US" sz="2000" dirty="0" smtClean="0">
                <a:solidFill>
                  <a:schemeClr val="tx1">
                    <a:lumMod val="75000"/>
                    <a:lumOff val="25000"/>
                  </a:schemeClr>
                </a:solidFill>
                <a:latin typeface="Segoe UI Light" pitchFamily="34" charset="0"/>
                <a:cs typeface="Segoe UI Light" pitchFamily="34" charset="0"/>
                <a:hlinkClick r:id="rId8"/>
              </a:rPr>
              <a:t>Thung lũng tình yêu</a:t>
            </a:r>
            <a:endParaRPr lang="en-US" sz="2000" dirty="0" smtClean="0">
              <a:solidFill>
                <a:schemeClr val="tx1">
                  <a:lumMod val="75000"/>
                  <a:lumOff val="25000"/>
                </a:schemeClr>
              </a:solidFill>
              <a:latin typeface="Segoe UI Light" pitchFamily="34" charset="0"/>
              <a:cs typeface="Segoe UI Light" pitchFamily="34" charset="0"/>
            </a:endParaRPr>
          </a:p>
        </p:txBody>
      </p:sp>
      <p:sp>
        <p:nvSpPr>
          <p:cNvPr id="12" name="Rectangle 11">
            <a:hlinkClick r:id="rId9"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10"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err="1">
                <a:solidFill>
                  <a:schemeClr val="tx1">
                    <a:lumMod val="75000"/>
                    <a:lumOff val="25000"/>
                  </a:schemeClr>
                </a:solidFill>
                <a:latin typeface="Segoe UI Light" pitchFamily="34" charset="0"/>
                <a:cs typeface="Segoe UI Light" pitchFamily="34" charset="0"/>
              </a:rPr>
              <a:t>luận</a:t>
            </a:r>
            <a:endParaRPr lang="en-US" sz="2400">
              <a:solidFill>
                <a:schemeClr val="tx1">
                  <a:lumMod val="75000"/>
                  <a:lumOff val="25000"/>
                </a:schemeClr>
              </a:solidFill>
              <a:latin typeface="Segoe UI Light" pitchFamily="34" charset="0"/>
              <a:cs typeface="Segoe UI Light" pitchFamily="34" charset="0"/>
            </a:endParaRPr>
          </a:p>
        </p:txBody>
      </p:sp>
      <p:sp>
        <p:nvSpPr>
          <p:cNvPr id="13" name="Rectangle 12">
            <a:hlinkClick r:id="rId11"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solidFill>
                  <a:schemeClr val="tx1">
                    <a:lumMod val="75000"/>
                    <a:lumOff val="25000"/>
                  </a:schemeClr>
                </a:solidFill>
                <a:latin typeface="Segoe UI Light" pitchFamily="34" charset="0"/>
                <a:cs typeface="Segoe UI Light" pitchFamily="34" charset="0"/>
              </a:rPr>
              <a:t>Lời</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cảm</a:t>
            </a:r>
            <a:r>
              <a:rPr lang="en-US" sz="2400" dirty="0">
                <a:solidFill>
                  <a:schemeClr val="tx1">
                    <a:lumMod val="75000"/>
                    <a:lumOff val="25000"/>
                  </a:schemeClr>
                </a:solidFill>
                <a:latin typeface="Segoe UI Light" pitchFamily="34" charset="0"/>
                <a:cs typeface="Segoe UI Light" pitchFamily="34" charset="0"/>
              </a:rPr>
              <a:t> </a:t>
            </a:r>
            <a:r>
              <a:rPr lang="en-US" sz="2400" dirty="0" err="1">
                <a:solidFill>
                  <a:schemeClr val="tx1">
                    <a:lumMod val="75000"/>
                    <a:lumOff val="25000"/>
                  </a:schemeClr>
                </a:solidFill>
                <a:latin typeface="Segoe UI Light" pitchFamily="34" charset="0"/>
                <a:cs typeface="Segoe UI Light" pitchFamily="34" charset="0"/>
              </a:rPr>
              <a:t>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1641524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10" name="Rectangle 9">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14" name="Rectangle 13">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15" name="Rectangle 14">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16" name="Rectangle 15">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17" name="TextBox 16"/>
          <p:cNvSpPr txBox="1"/>
          <p:nvPr/>
        </p:nvSpPr>
        <p:spPr>
          <a:xfrm>
            <a:off x="3052590" y="539142"/>
            <a:ext cx="1396536" cy="523220"/>
          </a:xfrm>
          <a:prstGeom prst="rect">
            <a:avLst/>
          </a:prstGeom>
          <a:noFill/>
        </p:spPr>
        <p:txBody>
          <a:bodyPr wrap="none" rtlCol="0">
            <a:spAutoFit/>
          </a:bodyPr>
          <a:lstStyle/>
          <a:p>
            <a:r>
              <a:rPr lang="en-US" sz="2800" dirty="0" smtClean="0">
                <a:solidFill>
                  <a:srgbClr val="00B404"/>
                </a:solidFill>
                <a:latin typeface="Segoe UI Light" pitchFamily="34" charset="0"/>
                <a:cs typeface="Segoe UI Light" pitchFamily="34" charset="0"/>
              </a:rPr>
              <a:t>Kết luận</a:t>
            </a:r>
            <a:endParaRPr lang="en-US" sz="2800" dirty="0">
              <a:solidFill>
                <a:srgbClr val="00B404"/>
              </a:solidFill>
              <a:latin typeface="Segoe UI Light" pitchFamily="34" charset="0"/>
              <a:cs typeface="Segoe UI Light" pitchFamily="34" charset="0"/>
            </a:endParaRPr>
          </a:p>
        </p:txBody>
      </p:sp>
      <p:sp>
        <p:nvSpPr>
          <p:cNvPr id="12" name="Rectangle 11">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9" name="Rectangle 18">
            <a:hlinkClick r:id="rId8" action="ppaction://hlinksldjump"/>
          </p:cNvPr>
          <p:cNvSpPr/>
          <p:nvPr/>
        </p:nvSpPr>
        <p:spPr>
          <a:xfrm>
            <a:off x="0" y="4513052"/>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latin typeface="Segoe UI Light" pitchFamily="34" charset="0"/>
                <a:cs typeface="Segoe UI Light" pitchFamily="34" charset="0"/>
              </a:rPr>
              <a:t>Kết </a:t>
            </a:r>
            <a:r>
              <a:rPr lang="en-US" sz="2400" dirty="0">
                <a:latin typeface="Segoe UI Light" pitchFamily="34" charset="0"/>
                <a:cs typeface="Segoe UI Light" pitchFamily="34" charset="0"/>
              </a:rPr>
              <a:t>luận</a:t>
            </a:r>
          </a:p>
        </p:txBody>
      </p:sp>
      <p:sp>
        <p:nvSpPr>
          <p:cNvPr id="5" name="Rectangle 4"/>
          <p:cNvSpPr/>
          <p:nvPr/>
        </p:nvSpPr>
        <p:spPr>
          <a:xfrm>
            <a:off x="3048000" y="1143000"/>
            <a:ext cx="4572000" cy="4093428"/>
          </a:xfrm>
          <a:prstGeom prst="rect">
            <a:avLst/>
          </a:prstGeom>
        </p:spPr>
        <p:txBody>
          <a:bodyPr>
            <a:spAutoFit/>
          </a:bodyPr>
          <a:lstStyle/>
          <a:p>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Mặc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dù</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rất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cố</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gắng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trong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việc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nghiên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cứu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thực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hiện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nhưng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do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còn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nhiều</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hạn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chế</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về</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kinh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nghiệm</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kiến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thức</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chuyên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môn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nên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đề</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tài</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chưa</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được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hoàn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thiện</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tốt</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hiệu</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a:solidFill>
                  <a:schemeClr val="tx1">
                    <a:lumMod val="75000"/>
                    <a:lumOff val="25000"/>
                  </a:schemeClr>
                </a:solidFill>
                <a:latin typeface="Segoe UI Light" panose="020B0502040204020203" pitchFamily="34" charset="0"/>
                <a:cs typeface="Segoe UI Light" panose="020B0502040204020203" pitchFamily="34" charset="0"/>
              </a:rPr>
              <a:t>quả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a:p>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Hướng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phát</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triển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Nhóm đề tài hướng phát triển website trở thành một website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chuyên nghiệp. Cung cấp đầy đủ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các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Thung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lũng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Tình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yêu</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với giá cả hợp lý, phải chăng. Đi kèm với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vụ</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là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những </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tin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tức</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du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lịch</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hay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và</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hấp</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dẫn</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trên</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cả</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 </a:t>
            </a:r>
            <a:r>
              <a:rPr lang="en-US" sz="2000" dirty="0" err="1" smtClean="0">
                <a:solidFill>
                  <a:schemeClr val="tx1">
                    <a:lumMod val="75000"/>
                    <a:lumOff val="25000"/>
                  </a:schemeClr>
                </a:solidFill>
                <a:latin typeface="Segoe UI Light" panose="020B0502040204020203" pitchFamily="34" charset="0"/>
                <a:cs typeface="Segoe UI Light" panose="020B0502040204020203" pitchFamily="34" charset="0"/>
              </a:rPr>
              <a:t>nước</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 để phục vụ đến </a:t>
            </a:r>
            <a:r>
              <a:rPr lang="vi-VN" sz="2000" dirty="0">
                <a:solidFill>
                  <a:schemeClr val="tx1">
                    <a:lumMod val="75000"/>
                    <a:lumOff val="25000"/>
                  </a:schemeClr>
                </a:solidFill>
                <a:latin typeface="Segoe UI Light" panose="020B0502040204020203" pitchFamily="34" charset="0"/>
                <a:cs typeface="Segoe UI Light" panose="020B0502040204020203" pitchFamily="34" charset="0"/>
              </a:rPr>
              <a:t>khách </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h</a:t>
            </a:r>
            <a:r>
              <a:rPr lang="en-US" sz="2000" dirty="0">
                <a:solidFill>
                  <a:schemeClr val="tx1">
                    <a:lumMod val="75000"/>
                    <a:lumOff val="25000"/>
                  </a:schemeClr>
                </a:solidFill>
                <a:latin typeface="Segoe UI Light" panose="020B0502040204020203" pitchFamily="34" charset="0"/>
                <a:cs typeface="Segoe UI Light" panose="020B0502040204020203" pitchFamily="34" charset="0"/>
              </a:rPr>
              <a:t>à</a:t>
            </a:r>
            <a:r>
              <a:rPr lang="vi-VN" sz="2000" dirty="0" smtClean="0">
                <a:solidFill>
                  <a:schemeClr val="tx1">
                    <a:lumMod val="75000"/>
                    <a:lumOff val="25000"/>
                  </a:schemeClr>
                </a:solidFill>
                <a:latin typeface="Segoe UI Light" panose="020B0502040204020203" pitchFamily="34" charset="0"/>
                <a:cs typeface="Segoe UI Light" panose="020B0502040204020203" pitchFamily="34" charset="0"/>
              </a:rPr>
              <a:t>ng</a:t>
            </a:r>
            <a:r>
              <a:rPr lang="en-US" sz="2000" dirty="0" smtClean="0">
                <a:solidFill>
                  <a:schemeClr val="tx1">
                    <a:lumMod val="75000"/>
                    <a:lumOff val="25000"/>
                  </a:schemeClr>
                </a:solidFill>
                <a:latin typeface="Segoe UI Light" panose="020B0502040204020203" pitchFamily="34" charset="0"/>
                <a:cs typeface="Segoe UI Light" panose="020B0502040204020203" pitchFamily="34" charset="0"/>
              </a:rPr>
              <a:t>.</a:t>
            </a:r>
          </a:p>
        </p:txBody>
      </p:sp>
      <p:sp>
        <p:nvSpPr>
          <p:cNvPr id="20" name="Rectangle 19">
            <a:hlinkClick r:id="rId9" action="ppaction://hlinksldjump"/>
          </p:cNvPr>
          <p:cNvSpPr/>
          <p:nvPr/>
        </p:nvSpPr>
        <p:spPr>
          <a:xfrm>
            <a:off x="0" y="509016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Lời cảm ơn</a:t>
            </a:r>
            <a:endParaRPr lang="en-US" sz="2400" dirty="0">
              <a:solidFill>
                <a:schemeClr val="tx1">
                  <a:lumMod val="75000"/>
                  <a:lumOff val="25000"/>
                </a:schemeClr>
              </a:solidFill>
              <a:latin typeface="Segoe UI Light" pitchFamily="34" charset="0"/>
              <a:cs typeface="Segoe UI Light" pitchFamily="34" charset="0"/>
            </a:endParaRPr>
          </a:p>
        </p:txBody>
      </p:sp>
    </p:spTree>
    <p:extLst>
      <p:ext uri="{BB962C8B-B14F-4D97-AF65-F5344CB8AC3E}">
        <p14:creationId xmlns:p14="http://schemas.microsoft.com/office/powerpoint/2010/main" val="28945764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7432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1994" y="228600"/>
            <a:ext cx="2501206" cy="646331"/>
          </a:xfrm>
          <a:prstGeom prst="rect">
            <a:avLst/>
          </a:prstGeom>
          <a:noFill/>
        </p:spPr>
        <p:txBody>
          <a:bodyPr wrap="square" rtlCol="0">
            <a:spAutoFit/>
          </a:bodyPr>
          <a:lstStyle/>
          <a:p>
            <a:r>
              <a:rPr lang="en-US" sz="3600" err="1" smtClean="0">
                <a:solidFill>
                  <a:srgbClr val="00B404"/>
                </a:solidFill>
                <a:latin typeface="Segoe UI Semilight" pitchFamily="34" charset="0"/>
                <a:cs typeface="Segoe UI Semilight" pitchFamily="34" charset="0"/>
              </a:rPr>
              <a:t>Nhóm</a:t>
            </a:r>
            <a:r>
              <a:rPr lang="en-US" sz="3600" smtClean="0">
                <a:solidFill>
                  <a:srgbClr val="00B404"/>
                </a:solidFill>
                <a:latin typeface="Segoe UI Semilight" pitchFamily="34" charset="0"/>
                <a:cs typeface="Segoe UI Semilight" pitchFamily="34" charset="0"/>
              </a:rPr>
              <a:t> 3</a:t>
            </a:r>
            <a:endParaRPr lang="en-US" sz="3600">
              <a:solidFill>
                <a:srgbClr val="00B404"/>
              </a:solidFill>
              <a:latin typeface="Segoe UI Semilight" pitchFamily="34" charset="0"/>
              <a:cs typeface="Segoe UI Semilight" pitchFamily="34" charset="0"/>
            </a:endParaRPr>
          </a:p>
        </p:txBody>
      </p:sp>
      <p:sp>
        <p:nvSpPr>
          <p:cNvPr id="4" name="Rectangle 3">
            <a:hlinkClick r:id="rId2" action="ppaction://hlinksldjump"/>
          </p:cNvPr>
          <p:cNvSpPr/>
          <p:nvPr/>
        </p:nvSpPr>
        <p:spPr>
          <a:xfrm>
            <a:off x="0" y="12192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Giới thiệu</a:t>
            </a:r>
          </a:p>
        </p:txBody>
      </p:sp>
      <p:sp>
        <p:nvSpPr>
          <p:cNvPr id="5" name="Rectangle 4">
            <a:hlinkClick r:id="rId3" action="ppaction://hlinksldjump"/>
          </p:cNvPr>
          <p:cNvSpPr/>
          <p:nvPr/>
        </p:nvSpPr>
        <p:spPr>
          <a:xfrm>
            <a:off x="0" y="176784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err="1" smtClean="0">
                <a:solidFill>
                  <a:schemeClr val="tx1">
                    <a:lumMod val="75000"/>
                    <a:lumOff val="25000"/>
                  </a:schemeClr>
                </a:solidFill>
                <a:latin typeface="Segoe UI Light" pitchFamily="34" charset="0"/>
                <a:cs typeface="Segoe UI Light" pitchFamily="34" charset="0"/>
              </a:rPr>
              <a:t>Mục</a:t>
            </a:r>
            <a:r>
              <a:rPr lang="en-US" sz="2400" smtClean="0">
                <a:solidFill>
                  <a:schemeClr val="tx1">
                    <a:lumMod val="75000"/>
                    <a:lumOff val="25000"/>
                  </a:schemeClr>
                </a:solidFill>
                <a:latin typeface="Segoe UI Light" pitchFamily="34" charset="0"/>
                <a:cs typeface="Segoe UI Light" pitchFamily="34" charset="0"/>
              </a:rPr>
              <a:t> </a:t>
            </a:r>
            <a:r>
              <a:rPr lang="en-US" sz="2400" err="1" smtClean="0">
                <a:solidFill>
                  <a:schemeClr val="tx1">
                    <a:lumMod val="75000"/>
                    <a:lumOff val="25000"/>
                  </a:schemeClr>
                </a:solidFill>
                <a:latin typeface="Segoe UI Light" pitchFamily="34" charset="0"/>
                <a:cs typeface="Segoe UI Light" pitchFamily="34" charset="0"/>
              </a:rPr>
              <a:t>tiêu</a:t>
            </a:r>
            <a:endParaRPr lang="en-US" sz="2400">
              <a:solidFill>
                <a:schemeClr val="tx1">
                  <a:lumMod val="75000"/>
                  <a:lumOff val="25000"/>
                </a:schemeClr>
              </a:solidFill>
              <a:latin typeface="Segoe UI Light" pitchFamily="34" charset="0"/>
              <a:cs typeface="Segoe UI Light" pitchFamily="34" charset="0"/>
            </a:endParaRPr>
          </a:p>
        </p:txBody>
      </p:sp>
      <p:sp>
        <p:nvSpPr>
          <p:cNvPr id="6" name="Rectangle 5">
            <a:hlinkClick r:id="rId4" action="ppaction://hlinksldjump"/>
          </p:cNvPr>
          <p:cNvSpPr/>
          <p:nvPr/>
        </p:nvSpPr>
        <p:spPr>
          <a:xfrm>
            <a:off x="0" y="231648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Khảo sát</a:t>
            </a:r>
          </a:p>
        </p:txBody>
      </p:sp>
      <p:sp>
        <p:nvSpPr>
          <p:cNvPr id="7" name="Rectangle 6">
            <a:hlinkClick r:id="rId5" action="ppaction://hlinksldjump"/>
          </p:cNvPr>
          <p:cNvSpPr/>
          <p:nvPr/>
        </p:nvSpPr>
        <p:spPr>
          <a:xfrm>
            <a:off x="0" y="286512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Yêu </a:t>
            </a:r>
            <a:r>
              <a:rPr lang="en-US" sz="2400" err="1" smtClean="0">
                <a:solidFill>
                  <a:schemeClr val="tx1">
                    <a:lumMod val="75000"/>
                    <a:lumOff val="25000"/>
                  </a:schemeClr>
                </a:solidFill>
                <a:latin typeface="Segoe UI Light" pitchFamily="34" charset="0"/>
                <a:cs typeface="Segoe UI Light" pitchFamily="34" charset="0"/>
              </a:rPr>
              <a:t>cầu</a:t>
            </a:r>
            <a:endParaRPr lang="en-US" sz="2400">
              <a:solidFill>
                <a:schemeClr val="tx1">
                  <a:lumMod val="75000"/>
                  <a:lumOff val="25000"/>
                </a:schemeClr>
              </a:solidFill>
              <a:latin typeface="Segoe UI Light" pitchFamily="34" charset="0"/>
              <a:cs typeface="Segoe UI Light" pitchFamily="34" charset="0"/>
            </a:endParaRPr>
          </a:p>
        </p:txBody>
      </p:sp>
      <p:sp>
        <p:nvSpPr>
          <p:cNvPr id="8" name="Rectangle 7">
            <a:hlinkClick r:id="rId6" action="ppaction://hlinksldjump"/>
          </p:cNvPr>
          <p:cNvSpPr/>
          <p:nvPr/>
        </p:nvSpPr>
        <p:spPr>
          <a:xfrm>
            <a:off x="0" y="39624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smtClean="0">
                <a:solidFill>
                  <a:schemeClr val="tx1">
                    <a:lumMod val="75000"/>
                    <a:lumOff val="25000"/>
                  </a:schemeClr>
                </a:solidFill>
                <a:latin typeface="Segoe UI Light" pitchFamily="34" charset="0"/>
                <a:cs typeface="Segoe UI Light" pitchFamily="34" charset="0"/>
              </a:rPr>
              <a:t>Demo</a:t>
            </a:r>
            <a:endParaRPr lang="en-US" sz="2400">
              <a:solidFill>
                <a:schemeClr val="tx1">
                  <a:lumMod val="75000"/>
                  <a:lumOff val="25000"/>
                </a:schemeClr>
              </a:solidFill>
              <a:latin typeface="Segoe UI Light" pitchFamily="34" charset="0"/>
              <a:cs typeface="Segoe UI Light" pitchFamily="34" charset="0"/>
            </a:endParaRPr>
          </a:p>
        </p:txBody>
      </p:sp>
      <p:sp>
        <p:nvSpPr>
          <p:cNvPr id="9" name="TextBox 8"/>
          <p:cNvSpPr txBox="1"/>
          <p:nvPr/>
        </p:nvSpPr>
        <p:spPr>
          <a:xfrm>
            <a:off x="3052590" y="539142"/>
            <a:ext cx="1846980" cy="523220"/>
          </a:xfrm>
          <a:prstGeom prst="rect">
            <a:avLst/>
          </a:prstGeom>
          <a:noFill/>
        </p:spPr>
        <p:txBody>
          <a:bodyPr wrap="none" rtlCol="0">
            <a:spAutoFit/>
          </a:bodyPr>
          <a:lstStyle/>
          <a:p>
            <a:r>
              <a:rPr lang="en-US" sz="2800" smtClean="0">
                <a:solidFill>
                  <a:srgbClr val="00B404"/>
                </a:solidFill>
                <a:latin typeface="Segoe UI Light" pitchFamily="34" charset="0"/>
                <a:cs typeface="Segoe UI Light" pitchFamily="34" charset="0"/>
              </a:rPr>
              <a:t>Lời cảm ơn</a:t>
            </a:r>
            <a:endParaRPr lang="en-US" sz="2800" dirty="0">
              <a:solidFill>
                <a:srgbClr val="00B404"/>
              </a:solidFill>
              <a:latin typeface="Segoe UI Light" pitchFamily="34" charset="0"/>
              <a:cs typeface="Segoe UI Light" pitchFamily="34" charset="0"/>
            </a:endParaRPr>
          </a:p>
        </p:txBody>
      </p:sp>
      <p:sp>
        <p:nvSpPr>
          <p:cNvPr id="10" name="TextBox 9"/>
          <p:cNvSpPr txBox="1"/>
          <p:nvPr/>
        </p:nvSpPr>
        <p:spPr>
          <a:xfrm>
            <a:off x="3048000" y="2477720"/>
            <a:ext cx="5562600" cy="1323439"/>
          </a:xfrm>
          <a:prstGeom prst="rect">
            <a:avLst/>
          </a:prstGeom>
          <a:noFill/>
        </p:spPr>
        <p:txBody>
          <a:bodyPr wrap="square" rtlCol="0">
            <a:spAutoFit/>
          </a:bodyPr>
          <a:lstStyle/>
          <a:p>
            <a:r>
              <a:rPr lang="en-US" sz="2000">
                <a:solidFill>
                  <a:schemeClr val="tx1">
                    <a:lumMod val="75000"/>
                    <a:lumOff val="25000"/>
                  </a:schemeClr>
                </a:solidFill>
                <a:latin typeface="Segoe UI Light" pitchFamily="34" charset="0"/>
                <a:cs typeface="Segoe UI Light" pitchFamily="34" charset="0"/>
              </a:rPr>
              <a:t>Nhóm 3 xin chân thành cảm ơn Thầy và các anh đã quan tâm giúp đỡ nhiệt tình </a:t>
            </a:r>
            <a:r>
              <a:rPr lang="en-US" sz="2000" smtClean="0">
                <a:solidFill>
                  <a:schemeClr val="tx1">
                    <a:lumMod val="75000"/>
                    <a:lumOff val="25000"/>
                  </a:schemeClr>
                </a:solidFill>
                <a:latin typeface="Segoe UI Light" pitchFamily="34" charset="0"/>
                <a:cs typeface="Segoe UI Light" pitchFamily="34" charset="0"/>
              </a:rPr>
              <a:t>đề tài </a:t>
            </a:r>
            <a:r>
              <a:rPr lang="en-US" sz="2000">
                <a:solidFill>
                  <a:schemeClr val="tx1">
                    <a:lumMod val="75000"/>
                    <a:lumOff val="25000"/>
                  </a:schemeClr>
                </a:solidFill>
                <a:latin typeface="Segoe UI Light" pitchFamily="34" charset="0"/>
                <a:cs typeface="Segoe UI Light" pitchFamily="34" charset="0"/>
              </a:rPr>
              <a:t>của nhóm. Rất mong nhận được sự đóng góp ý kiến của Thầy và các anh!</a:t>
            </a:r>
            <a:endParaRPr lang="en-US" sz="2000" dirty="0">
              <a:solidFill>
                <a:schemeClr val="tx1">
                  <a:lumMod val="75000"/>
                  <a:lumOff val="25000"/>
                </a:schemeClr>
              </a:solidFill>
              <a:latin typeface="Segoe UI Light" pitchFamily="34" charset="0"/>
              <a:cs typeface="Segoe UI Light" pitchFamily="34" charset="0"/>
            </a:endParaRPr>
          </a:p>
        </p:txBody>
      </p:sp>
      <p:sp>
        <p:nvSpPr>
          <p:cNvPr id="11" name="Rectangle 10">
            <a:hlinkClick r:id="rId7" action="ppaction://hlinksldjump"/>
          </p:cNvPr>
          <p:cNvSpPr/>
          <p:nvPr/>
        </p:nvSpPr>
        <p:spPr>
          <a:xfrm>
            <a:off x="0" y="3426700"/>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a:solidFill>
                  <a:schemeClr val="tx1">
                    <a:lumMod val="75000"/>
                    <a:lumOff val="25000"/>
                  </a:schemeClr>
                </a:solidFill>
                <a:latin typeface="Segoe UI Light" pitchFamily="34" charset="0"/>
                <a:cs typeface="Segoe UI Light" pitchFamily="34" charset="0"/>
              </a:rPr>
              <a:t>Chức năng</a:t>
            </a:r>
          </a:p>
        </p:txBody>
      </p:sp>
      <p:sp>
        <p:nvSpPr>
          <p:cNvPr id="12" name="Rectangle 11">
            <a:hlinkClick r:id="rId8" action="ppaction://hlinksldjump"/>
          </p:cNvPr>
          <p:cNvSpPr/>
          <p:nvPr/>
        </p:nvSpPr>
        <p:spPr>
          <a:xfrm>
            <a:off x="0" y="4513052"/>
            <a:ext cx="2743200" cy="548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a:solidFill>
                  <a:schemeClr val="tx1">
                    <a:lumMod val="75000"/>
                    <a:lumOff val="25000"/>
                  </a:schemeClr>
                </a:solidFill>
                <a:latin typeface="Segoe UI Light" pitchFamily="34" charset="0"/>
                <a:cs typeface="Segoe UI Light" pitchFamily="34" charset="0"/>
              </a:rPr>
              <a:t>Kết </a:t>
            </a:r>
            <a:r>
              <a:rPr lang="en-US" sz="2400" dirty="0">
                <a:solidFill>
                  <a:schemeClr val="tx1">
                    <a:lumMod val="75000"/>
                    <a:lumOff val="25000"/>
                  </a:schemeClr>
                </a:solidFill>
                <a:latin typeface="Segoe UI Light" pitchFamily="34" charset="0"/>
                <a:cs typeface="Segoe UI Light" pitchFamily="34" charset="0"/>
              </a:rPr>
              <a:t>luận</a:t>
            </a:r>
          </a:p>
        </p:txBody>
      </p:sp>
      <p:sp>
        <p:nvSpPr>
          <p:cNvPr id="13" name="Rectangle 12">
            <a:hlinkClick r:id="rId9" action="ppaction://hlinksldjump"/>
          </p:cNvPr>
          <p:cNvSpPr/>
          <p:nvPr/>
        </p:nvSpPr>
        <p:spPr>
          <a:xfrm>
            <a:off x="0" y="5090160"/>
            <a:ext cx="2743200" cy="548640"/>
          </a:xfrm>
          <a:prstGeom prst="rect">
            <a:avLst/>
          </a:prstGeom>
          <a:solidFill>
            <a:srgbClr val="00B404"/>
          </a:soli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2400" dirty="0" err="1">
                <a:latin typeface="Segoe UI Light" pitchFamily="34" charset="0"/>
                <a:cs typeface="Segoe UI Light" pitchFamily="34" charset="0"/>
              </a:rPr>
              <a:t>Lời</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cảm</a:t>
            </a:r>
            <a:r>
              <a:rPr lang="en-US" sz="2400" dirty="0">
                <a:latin typeface="Segoe UI Light" pitchFamily="34" charset="0"/>
                <a:cs typeface="Segoe UI Light" pitchFamily="34" charset="0"/>
              </a:rPr>
              <a:t> </a:t>
            </a:r>
            <a:r>
              <a:rPr lang="en-US" sz="2400" dirty="0" err="1">
                <a:latin typeface="Segoe UI Light" pitchFamily="34" charset="0"/>
                <a:cs typeface="Segoe UI Light" pitchFamily="34" charset="0"/>
              </a:rPr>
              <a:t>ơn</a:t>
            </a:r>
            <a:endParaRPr lang="en-US" sz="2400" dirty="0">
              <a:latin typeface="Segoe UI Light" pitchFamily="34" charset="0"/>
              <a:cs typeface="Segoe UI Light" pitchFamily="34" charset="0"/>
            </a:endParaRPr>
          </a:p>
        </p:txBody>
      </p:sp>
    </p:spTree>
    <p:extLst>
      <p:ext uri="{BB962C8B-B14F-4D97-AF65-F5344CB8AC3E}">
        <p14:creationId xmlns:p14="http://schemas.microsoft.com/office/powerpoint/2010/main" val="2039221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623</Words>
  <Application>Microsoft Office PowerPoint</Application>
  <PresentationFormat>On-screen Show (4:3)</PresentationFormat>
  <Paragraphs>129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 Light</vt:lpstr>
      <vt:lpstr>Segoe UI Semilight</vt:lpstr>
      <vt:lpstr>Office Theme</vt:lpstr>
      <vt:lpstr>Báo cáo thực tập nghề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8 Metro Style</dc:title>
  <dc:creator>Md Aminul Islam</dc:creator>
  <cp:lastModifiedBy>Vinh Sang Khánh</cp:lastModifiedBy>
  <cp:revision>74</cp:revision>
  <dcterms:created xsi:type="dcterms:W3CDTF">2013-02-01T10:00:41Z</dcterms:created>
  <dcterms:modified xsi:type="dcterms:W3CDTF">2017-10-01T07:45:44Z</dcterms:modified>
</cp:coreProperties>
</file>