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4"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04"/>
    <a:srgbClr val="00820F"/>
    <a:srgbClr val="009E13"/>
    <a:srgbClr val="00AAE6"/>
    <a:srgbClr val="00620C"/>
    <a:srgbClr val="007C0F"/>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6" d="100"/>
          <a:sy n="76" d="100"/>
        </p:scale>
        <p:origin x="67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9/29/2017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9/29/2017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8" Type="http://schemas.openxmlformats.org/officeDocument/2006/relationships/hyperlink" Target="http://localhost:51673/" TargetMode="External"/><Relationship Id="rId3" Type="http://schemas.openxmlformats.org/officeDocument/2006/relationships/slide" Target="slide3.xml"/><Relationship Id="rId7" Type="http://schemas.openxmlformats.org/officeDocument/2006/relationships/hyperlink" Target="http://localhost:51673/Admin/Logi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10"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500" b="1" dirty="0" err="1">
                <a:solidFill>
                  <a:schemeClr val="lt1"/>
                </a:solidFill>
                <a:latin typeface="Segoe UI Light" pitchFamily="34" charset="0"/>
                <a:ea typeface="+mn-ea"/>
                <a:cs typeface="Segoe UI Light" pitchFamily="34" charset="0"/>
              </a:rPr>
              <a:t>Báo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cáo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thực</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tập</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nghề</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nghiệp</a:t>
            </a:r>
            <a:endParaRPr lang="en-US" sz="45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p>
          <a:p>
            <a:r>
              <a:rPr lang="en-US" sz="3200" dirty="0" smtClean="0">
                <a:latin typeface="Segoe UI Light" pitchFamily="34" charset="0"/>
                <a:cs typeface="Segoe UI Light" pitchFamily="34" charset="0"/>
              </a:rPr>
              <a:t>Thiết kế website Điểm du lịch</a:t>
            </a:r>
            <a:endParaRPr lang="en-US" sz="3200"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Nhóm 3</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Phạm Thị Giang – 1310194</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Nov 12 2017</a:t>
            </a:r>
            <a:endParaRPr lang="en-US" sz="2800" dirty="0">
              <a:latin typeface="Segoe UI Light" pitchFamily="34" charset="0"/>
              <a:cs typeface="Segoe UI Light" pitchFamily="34" charset="0"/>
            </a:endParaRP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err="1" smtClean="0">
                <a:solidFill>
                  <a:srgbClr val="00B404"/>
                </a:solidFill>
                <a:latin typeface="Segoe UI Light" pitchFamily="34" charset="0"/>
                <a:cs typeface="Segoe UI Light" pitchFamily="34" charset="0"/>
              </a:rPr>
              <a:t>Giới</a:t>
            </a:r>
            <a:r>
              <a:rPr lang="en-US" sz="2800" smtClean="0">
                <a:solidFill>
                  <a:srgbClr val="00B404"/>
                </a:solidFill>
                <a:latin typeface="Segoe UI Light" pitchFamily="34" charset="0"/>
                <a:cs typeface="Segoe UI Light" pitchFamily="34" charset="0"/>
              </a:rPr>
              <a:t> </a:t>
            </a:r>
            <a:r>
              <a:rPr lang="en-US" sz="2800" err="1" smtClean="0">
                <a:solidFill>
                  <a:srgbClr val="00B404"/>
                </a:solidFill>
                <a:latin typeface="Segoe UI Light" pitchFamily="34" charset="0"/>
                <a:cs typeface="Segoe UI Light" pitchFamily="34" charset="0"/>
              </a:rPr>
              <a:t>thiệu</a:t>
            </a:r>
            <a:endParaRPr lang="en-US" sz="2800">
              <a:solidFill>
                <a:srgbClr val="00B404"/>
              </a:solidFill>
              <a:latin typeface="Segoe UI Light" pitchFamily="34" charset="0"/>
              <a:cs typeface="Segoe UI Light" pitchFamily="34" charset="0"/>
            </a:endParaRPr>
          </a:p>
        </p:txBody>
      </p:sp>
      <p:sp>
        <p:nvSpPr>
          <p:cNvPr id="18" name="TextBox 17"/>
          <p:cNvSpPr txBox="1"/>
          <p:nvPr/>
        </p:nvSpPr>
        <p:spPr>
          <a:xfrm>
            <a:off x="3048001" y="1062362"/>
            <a:ext cx="5791199" cy="4965462"/>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lvl="1" algn="just"/>
            <a:r>
              <a:rPr lang="en-US" dirty="0"/>
              <a:t>Đ</a:t>
            </a:r>
            <a:r>
              <a:rPr lang="vi-VN" dirty="0"/>
              <a:t>ời sống con người ngày càng nâng cao, nhu cầu về giải trí, thư giãn trở thành một nhu cầu cần thiết. Sự phát triển của các ngành nghề du lịch trong những năm gần đây đã khẳng định cho điều đó.</a:t>
            </a:r>
            <a:endParaRPr lang="en-US" dirty="0"/>
          </a:p>
          <a:p>
            <a:pPr lvl="1" algn="just"/>
            <a:r>
              <a:rPr lang="vi-VN" dirty="0"/>
              <a:t>Du lịch Đà Lạt luôn là điểm đến thu hút nhiều du khách không chỉ bởi khí hậu mà còn là quang cảnh thiên nhiên tuyệt vời.Trong số các cảnh đẹp của Đà Lạt, Thung lũng Tình yêu là một trong những thắng cảnh Du lịch nổi tiếng đã đi vào tiềm thức của mỗi người dân cũng như các du khách từ mọi miền đất nước.</a:t>
            </a:r>
            <a:endParaRPr lang="en-US" dirty="0"/>
          </a:p>
          <a:p>
            <a:pPr lvl="1" algn="just"/>
            <a:r>
              <a:rPr lang="vi-VN" dirty="0"/>
              <a:t>Do vậy, nhóm mình quyết định thực hiện đề tài này với mong muốn đưa đến nhiều sự lựa chọn hơn cho khách hàng, và phát triển </a:t>
            </a:r>
            <a:r>
              <a:rPr lang="en-US" dirty="0"/>
              <a:t>du lịch</a:t>
            </a:r>
            <a:r>
              <a:rPr lang="vi-VN" dirty="0"/>
              <a:t> trên quy mô lớn hơn</a:t>
            </a:r>
            <a:r>
              <a:rPr lang="vi-VN" dirty="0" smtClean="0"/>
              <a:t>.</a:t>
            </a:r>
            <a:endParaRPr lang="en-US" dirty="0"/>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3</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2042160"/>
            <a:ext cx="5791200" cy="2554545"/>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Thực hiện đầy đủ các chức năng của một web thông tin thông thường</a:t>
            </a:r>
            <a:r>
              <a:rPr lang="en-US" sz="2000" dirty="0" smtClean="0">
                <a:solidFill>
                  <a:schemeClr val="tx1">
                    <a:lumMod val="75000"/>
                    <a:lumOff val="25000"/>
                  </a:schemeClr>
                </a:solidFill>
                <a:latin typeface="Segoe UI Light" pitchFamily="34" charset="0"/>
                <a:cs typeface="Segoe UI Light" pitchFamily="34" charset="0"/>
              </a:rPr>
              <a:t>.</a:t>
            </a:r>
          </a:p>
          <a:p>
            <a:pPr lvl="0">
              <a:buClr>
                <a:srgbClr val="00B404"/>
              </a:buClr>
            </a:pPr>
            <a:endParaRPr lang="en-US" sz="2000" dirty="0">
              <a:solidFill>
                <a:schemeClr val="tx1">
                  <a:lumMod val="75000"/>
                  <a:lumOff val="25000"/>
                </a:schemeClr>
              </a:solidFill>
              <a:latin typeface="Segoe UI Light" pitchFamily="34" charset="0"/>
              <a:cs typeface="Segoe UI Light" pitchFamily="34" charset="0"/>
            </a:endParaRPr>
          </a:p>
          <a:p>
            <a:pPr>
              <a:buClr>
                <a:srgbClr val="00B404"/>
              </a:buClr>
            </a:pPr>
            <a:r>
              <a:rPr lang="en-US" sz="2000" dirty="0">
                <a:solidFill>
                  <a:schemeClr val="tx1">
                    <a:lumMod val="75000"/>
                    <a:lumOff val="25000"/>
                  </a:schemeClr>
                </a:solidFill>
                <a:latin typeface="Segoe UI Light" pitchFamily="34" charset="0"/>
                <a:cs typeface="Segoe UI Light" pitchFamily="34" charset="0"/>
              </a:rPr>
              <a:t>Yêu cầu nâng cao:</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Phần cập nhật thông tin hiển thị</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phần tài khoản và quản lý tài khoản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từ 2 đến 3 giao diện hiển thị để người dùng lựa chọn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Khảo sát</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68672"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Khảo sát</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62362"/>
            <a:ext cx="5562600" cy="2092881"/>
          </a:xfrm>
          <a:prstGeom prst="rect">
            <a:avLst/>
          </a:prstGeom>
          <a:noFill/>
        </p:spPr>
        <p:txBody>
          <a:bodyPr wrap="square" rtlCol="0">
            <a:spAutoFit/>
          </a:bodyPr>
          <a:lstStyle/>
          <a:p>
            <a:r>
              <a:rPr lang="en-US" sz="2000" dirty="0" err="1" smtClean="0">
                <a:solidFill>
                  <a:schemeClr val="tx1">
                    <a:lumMod val="75000"/>
                    <a:lumOff val="25000"/>
                  </a:schemeClr>
                </a:solidFill>
                <a:latin typeface="Segoe UI Light" pitchFamily="34" charset="0"/>
                <a:cs typeface="Segoe UI Light" pitchFamily="34" charset="0"/>
              </a:rPr>
              <a:t>Khu</a:t>
            </a:r>
            <a:r>
              <a:rPr lang="en-US" sz="2000" dirty="0" smtClean="0">
                <a:solidFill>
                  <a:schemeClr val="tx1">
                    <a:lumMod val="75000"/>
                    <a:lumOff val="25000"/>
                  </a:schemeClr>
                </a:solidFill>
                <a:latin typeface="Segoe UI Light" pitchFamily="34" charset="0"/>
                <a:cs typeface="Segoe UI Light" pitchFamily="34" charset="0"/>
              </a:rPr>
              <a:t> du </a:t>
            </a:r>
            <a:r>
              <a:rPr lang="en-US" sz="2000" dirty="0" err="1" smtClean="0">
                <a:solidFill>
                  <a:schemeClr val="tx1">
                    <a:lumMod val="75000"/>
                    <a:lumOff val="25000"/>
                  </a:schemeClr>
                </a:solidFill>
                <a:latin typeface="Segoe UI Light" pitchFamily="34" charset="0"/>
                <a:cs typeface="Segoe UI Light" pitchFamily="34" charset="0"/>
              </a:rPr>
              <a:t>lịch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có</a:t>
            </a:r>
            <a:r>
              <a:rPr lang="en-US" sz="2000" dirty="0" smtClean="0">
                <a:solidFill>
                  <a:schemeClr val="tx1">
                    <a:lumMod val="75000"/>
                    <a:lumOff val="25000"/>
                  </a:schemeClr>
                </a:solidFill>
                <a:latin typeface="Segoe UI Light" pitchFamily="34" charset="0"/>
                <a:cs typeface="Segoe UI Light" pitchFamily="34" charset="0"/>
              </a:rPr>
              <a:t>:</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Hosting </a:t>
            </a:r>
            <a:r>
              <a:rPr lang="en-US" sz="2000" dirty="0" err="1" smtClean="0">
                <a:solidFill>
                  <a:schemeClr val="tx1">
                    <a:lumMod val="75000"/>
                    <a:lumOff val="25000"/>
                  </a:schemeClr>
                </a:solidFill>
                <a:latin typeface="Segoe UI Light" pitchFamily="34" charset="0"/>
                <a:cs typeface="Segoe UI Light" pitchFamily="34" charset="0"/>
              </a:rPr>
              <a:t>riêng</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5 </a:t>
            </a:r>
            <a:r>
              <a:rPr lang="en-US" sz="2000" dirty="0" err="1" smtClean="0">
                <a:solidFill>
                  <a:schemeClr val="tx1">
                    <a:lumMod val="75000"/>
                    <a:lumOff val="25000"/>
                  </a:schemeClr>
                </a:solidFill>
                <a:latin typeface="Segoe UI Light" pitchFamily="34" charset="0"/>
                <a:cs typeface="Segoe UI Light" pitchFamily="34" charset="0"/>
              </a:rPr>
              <a:t>máy</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tính</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1 </a:t>
            </a:r>
            <a:r>
              <a:rPr lang="en-US" sz="2000" dirty="0" err="1" smtClean="0">
                <a:solidFill>
                  <a:schemeClr val="tx1">
                    <a:lumMod val="75000"/>
                    <a:lumOff val="25000"/>
                  </a:schemeClr>
                </a:solidFill>
                <a:latin typeface="Segoe UI Light" pitchFamily="34" charset="0"/>
                <a:cs typeface="Segoe UI Light" pitchFamily="34" charset="0"/>
              </a:rPr>
              <a:t>máy</a:t>
            </a:r>
            <a:r>
              <a:rPr lang="en-US" sz="2000" dirty="0" smtClean="0">
                <a:solidFill>
                  <a:schemeClr val="tx1">
                    <a:lumMod val="75000"/>
                    <a:lumOff val="25000"/>
                  </a:schemeClr>
                </a:solidFill>
                <a:latin typeface="Segoe UI Light" pitchFamily="34" charset="0"/>
                <a:cs typeface="Segoe UI Light" pitchFamily="34" charset="0"/>
              </a:rPr>
              <a:t> in</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3 </a:t>
            </a:r>
            <a:r>
              <a:rPr lang="en-US" sz="2000" dirty="0" err="1" smtClean="0">
                <a:solidFill>
                  <a:schemeClr val="tx1">
                    <a:lumMod val="75000"/>
                    <a:lumOff val="25000"/>
                  </a:schemeClr>
                </a:solidFill>
                <a:latin typeface="Segoe UI Light" pitchFamily="34" charset="0"/>
                <a:cs typeface="Segoe UI Light" pitchFamily="34" charset="0"/>
              </a:rPr>
              <a:t>điện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thoại</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bàn</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5 </a:t>
            </a:r>
            <a:r>
              <a:rPr lang="en-US" sz="2000" dirty="0" err="1" smtClean="0">
                <a:solidFill>
                  <a:schemeClr val="tx1">
                    <a:lumMod val="75000"/>
                    <a:lumOff val="25000"/>
                  </a:schemeClr>
                </a:solidFill>
                <a:latin typeface="Segoe UI Light" pitchFamily="34" charset="0"/>
                <a:cs typeface="Segoe UI Light" pitchFamily="34" charset="0"/>
              </a:rPr>
              <a:t>nhân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viên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kỹ</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thuật</a:t>
            </a: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Yêu cầu</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789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Yêu cầu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2705874"/>
            <a:ext cx="5562600" cy="707886"/>
          </a:xfrm>
          <a:prstGeom prst="rect">
            <a:avLst/>
          </a:prstGeom>
          <a:noFill/>
        </p:spPr>
        <p:txBody>
          <a:bodyPr wrap="square" rtlCol="0">
            <a:spAutoFit/>
          </a:bodyPr>
          <a:lstStyle/>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Ngôn ngữ: ASP.NET MVC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nghệ: Entity Framework</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81652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Chức năng</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62362"/>
            <a:ext cx="5562600" cy="393954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quản trị hệ thống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Quản lý tài khoản</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giới thiệu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nội dung</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bảng giá</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phản hồi</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trình ảnh</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dịch vụ</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tin tức</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liên hệ</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yêu cầu liên hệ</a:t>
            </a:r>
          </a:p>
          <a:p>
            <a:pPr marL="625475" indent="-396875">
              <a:buClr>
                <a:srgbClr val="00B404"/>
              </a:buClr>
              <a:buFont typeface="Segoe UI Light" pitchFamily="34" charset="0"/>
              <a:buChar char="■"/>
            </a:pP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1079295"/>
            <a:ext cx="5562600" cy="2092881"/>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khách hàng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giới thiệu</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dịch vụ và tin tức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bảng giá</a:t>
            </a:r>
          </a:p>
          <a:p>
            <a:pPr marL="625475" indent="-396875">
              <a:buClr>
                <a:srgbClr val="00B404"/>
              </a:buClr>
              <a:buFont typeface="Segoe UI Light" pitchFamily="34" charset="0"/>
              <a:buChar char="■"/>
            </a:pPr>
            <a:r>
              <a:rPr lang="en-US" sz="2000" dirty="0" err="1" smtClean="0">
                <a:solidFill>
                  <a:schemeClr val="tx1">
                    <a:lumMod val="75000"/>
                    <a:lumOff val="25000"/>
                  </a:schemeClr>
                </a:solidFill>
                <a:latin typeface="Segoe UI Light" pitchFamily="34" charset="0"/>
                <a:cs typeface="Segoe UI Light" pitchFamily="34" charset="0"/>
              </a:rPr>
              <a:t>Chức</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smtClean="0">
                <a:solidFill>
                  <a:schemeClr val="tx1">
                    <a:lumMod val="75000"/>
                    <a:lumOff val="25000"/>
                  </a:schemeClr>
                </a:solidFill>
                <a:latin typeface="Segoe UI Light" pitchFamily="34" charset="0"/>
                <a:cs typeface="Segoe UI Light" pitchFamily="34" charset="0"/>
              </a:rPr>
              <a:t>năng phản hồi</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Chức năng liên hệ và yêu cầu liên hệ</a:t>
            </a:r>
          </a:p>
        </p:txBody>
      </p:sp>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Demo</a:t>
            </a:r>
          </a:p>
        </p:txBody>
      </p:sp>
      <p:sp>
        <p:nvSpPr>
          <p:cNvPr id="17" name="TextBox 16"/>
          <p:cNvSpPr txBox="1"/>
          <p:nvPr/>
        </p:nvSpPr>
        <p:spPr>
          <a:xfrm>
            <a:off x="3052590" y="539142"/>
            <a:ext cx="110479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Demo</a:t>
            </a:r>
            <a:endParaRPr lang="en-US" sz="2800" dirty="0">
              <a:solidFill>
                <a:srgbClr val="00B404"/>
              </a:solidFill>
              <a:latin typeface="Segoe UI Light" pitchFamily="34" charset="0"/>
              <a:cs typeface="Segoe UI Light" pitchFamily="34" charset="0"/>
            </a:endParaRPr>
          </a:p>
        </p:txBody>
      </p:sp>
      <p:sp>
        <p:nvSpPr>
          <p:cNvPr id="18" name="TextBox 17">
            <a:hlinkClick r:id="rId7"/>
          </p:cNvPr>
          <p:cNvSpPr txBox="1"/>
          <p:nvPr/>
        </p:nvSpPr>
        <p:spPr>
          <a:xfrm>
            <a:off x="3048000" y="1062362"/>
            <a:ext cx="5562600" cy="40011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hlinkClick r:id="rId8"/>
              </a:rPr>
              <a:t>Thung lũng tình yêu</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9"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10"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96536"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Kết luận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61057" y="2477720"/>
            <a:ext cx="5562600" cy="1323439"/>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Nhóm 3 xin chân thành cảm ơn Thầy và các anh đã quan tâm giúp đỡ nhiệt tình đồ án của nhóm. Rất mong nhận được sự đóng góp ý kiến của Thầy và các anh!</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Kết luận</a:t>
            </a:r>
          </a:p>
        </p:txBody>
      </p:sp>
    </p:spTree>
    <p:extLst>
      <p:ext uri="{BB962C8B-B14F-4D97-AF65-F5344CB8AC3E}">
        <p14:creationId xmlns:p14="http://schemas.microsoft.com/office/powerpoint/2010/main" val="289457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443</Words>
  <Application>Microsoft Office PowerPoint</Application>
  <PresentationFormat>On-screen Show (4:3)</PresentationFormat>
  <Paragraphs>108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 Light</vt:lpstr>
      <vt:lpstr>Segoe UI Semilight</vt:lpstr>
      <vt:lpstr>Office Theme</vt:lpstr>
      <vt:lpstr>Báo cáo thực tập nghề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59</cp:revision>
  <dcterms:created xsi:type="dcterms:W3CDTF">2013-02-01T10:00:41Z</dcterms:created>
  <dcterms:modified xsi:type="dcterms:W3CDTF">2017-09-29T08:58:29Z</dcterms:modified>
</cp:coreProperties>
</file>