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6" d="100"/>
          <a:sy n="76" d="100"/>
        </p:scale>
        <p:origin x="120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51673/"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4965462"/>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en-US" dirty="0"/>
              <a:t>Đ</a:t>
            </a:r>
            <a:r>
              <a:rPr lang="vi-VN" dirty="0"/>
              <a:t>ời sống con người ngày càng nâng cao, nhu cầu về giải trí, thư giãn trở thành một nhu cầu cần thiết. Sự phát triển của các ngành nghề du lịch trong những năm gần đây đã khẳng định cho điều đó.</a:t>
            </a:r>
            <a:endParaRPr lang="en-US" dirty="0"/>
          </a:p>
          <a:p>
            <a:pPr lvl="1" algn="just"/>
            <a:r>
              <a:rPr lang="vi-VN" dirty="0"/>
              <a:t>Du 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nước.</a:t>
            </a:r>
            <a:endParaRPr lang="en-US" dirty="0"/>
          </a:p>
          <a:p>
            <a:pPr lvl="1" algn="just"/>
            <a:r>
              <a:rPr lang="vi-VN" dirty="0"/>
              <a:t>Do vậy, </a:t>
            </a:r>
            <a:r>
              <a:rPr lang="vi-VN"/>
              <a:t>nhóm </a:t>
            </a:r>
            <a:r>
              <a:rPr lang="vi-VN" smtClean="0"/>
              <a:t>mình </a:t>
            </a:r>
            <a:r>
              <a:rPr lang="vi-VN" dirty="0"/>
              <a:t>quyết định thực hiện đề tài này với mong muốn đưa đến nhiều sự lựa chọn hơn cho khách hàng, và phát triển </a:t>
            </a:r>
            <a:r>
              <a:rPr lang="en-US" dirty="0"/>
              <a:t>du lịch</a:t>
            </a:r>
            <a:r>
              <a:rPr lang="vi-VN" dirty="0"/>
              <a:t> trên quy mô lớn hơn</a:t>
            </a:r>
            <a:r>
              <a:rPr lang="vi-VN" dirty="0"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8" name="Rectangle 7"/>
          <p:cNvSpPr/>
          <p:nvPr/>
        </p:nvSpPr>
        <p:spPr>
          <a:xfrm>
            <a:off x="3048000" y="1259919"/>
            <a:ext cx="4572000" cy="2092881"/>
          </a:xfrm>
          <a:prstGeom prst="rect">
            <a:avLst/>
          </a:prstGeom>
        </p:spPr>
        <p:txBody>
          <a:bodyPr>
            <a:spAutoFit/>
          </a:bodyPr>
          <a:lstStyle/>
          <a:p>
            <a:r>
              <a:rPr lang="en-US" sz="2000">
                <a:solidFill>
                  <a:schemeClr val="tx1">
                    <a:lumMod val="75000"/>
                    <a:lumOff val="25000"/>
                  </a:schemeClr>
                </a:solidFill>
                <a:latin typeface="Segoe UI Light" pitchFamily="34" charset="0"/>
                <a:cs typeface="Segoe UI Light" pitchFamily="34" charset="0"/>
              </a:rPr>
              <a:t>Khu du lịch Thung lũng tình yêu có:</a:t>
            </a:r>
          </a:p>
          <a:p>
            <a:pPr marL="625475" indent="-396875">
              <a:spcBef>
                <a:spcPts val="1200"/>
              </a:spcBef>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Hosting riêng</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máy tính</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1 máy in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3 điện thoại bàn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nhân viên kỹ 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22" name="TextBox 21"/>
          <p:cNvSpPr txBox="1"/>
          <p:nvPr/>
        </p:nvSpPr>
        <p:spPr>
          <a:xfrm>
            <a:off x="3048000" y="1259919"/>
            <a:ext cx="5867400" cy="5324535"/>
          </a:xfrm>
          <a:prstGeom prst="rect">
            <a:avLst/>
          </a:prstGeom>
          <a:noFill/>
        </p:spPr>
        <p:txBody>
          <a:bodyPr wrap="square" rtlCol="0">
            <a:spAutoFit/>
          </a:bodyPr>
          <a:lstStyle/>
          <a:p>
            <a:r>
              <a:rPr lang="en-US" sz="2000">
                <a:solidFill>
                  <a:schemeClr val="bg2">
                    <a:lumMod val="25000"/>
                  </a:schemeClr>
                </a:solidFill>
                <a:latin typeface="Segoe UI Light" pitchFamily="34" charset="0"/>
                <a:cs typeface="Segoe UI Light" pitchFamily="34" charset="0"/>
              </a:rPr>
              <a:t>Hiện trạng:</a:t>
            </a:r>
          </a:p>
          <a:p>
            <a:pPr marL="625475" indent="-396875">
              <a:spcBef>
                <a:spcPts val="1200"/>
              </a:spcBef>
              <a:buClr>
                <a:srgbClr val="00B404"/>
              </a:buClr>
              <a:buFont typeface="Segoe UI Light" pitchFamily="34" charset="0"/>
              <a:buChar char="■"/>
            </a:pPr>
            <a:r>
              <a:rPr lang="en-US" sz="2000">
                <a:solidFill>
                  <a:schemeClr val="bg2">
                    <a:lumMod val="25000"/>
                  </a:schemeClr>
                </a:solidFill>
                <a:latin typeface="Segoe UI Light" pitchFamily="34" charset="0"/>
                <a:cs typeface="Segoe UI Light" pitchFamily="34" charset="0"/>
              </a:rPr>
              <a:t>Khu du lịch hiện tại đang sử dụng website mã nguồn mở Wordpress</a:t>
            </a:r>
          </a:p>
          <a:p>
            <a:pPr marL="625475" indent="-396875">
              <a:spcBef>
                <a:spcPts val="1200"/>
              </a:spcBef>
              <a:buClr>
                <a:srgbClr val="00B404"/>
              </a:buClr>
              <a:buFont typeface="Segoe UI Light" pitchFamily="34" charset="0"/>
              <a:buChar char="■"/>
            </a:pPr>
            <a:r>
              <a:rPr lang="en-US" sz="2000">
                <a:solidFill>
                  <a:schemeClr val="bg2">
                    <a:lumMod val="25000"/>
                  </a:schemeClr>
                </a:solidFill>
                <a:latin typeface="Segoe UI Light" pitchFamily="34" charset="0"/>
                <a:cs typeface="Segoe UI Light" pitchFamily="34" charset="0"/>
              </a:rPr>
              <a:t>Nhóm mình thực hiện đề tài trên ngôn ngữ mới bởi một lý do sau:</a:t>
            </a:r>
          </a:p>
          <a:p>
            <a:pPr marL="800100" lvl="1" indent="-342900">
              <a:buFont typeface="Arial" panose="020B0604020202020204" pitchFamily="34" charset="0"/>
              <a:buChar char="•"/>
            </a:pPr>
            <a:r>
              <a:rPr lang="vi-VN" sz="2000">
                <a:solidFill>
                  <a:schemeClr val="bg2">
                    <a:lumMod val="25000"/>
                  </a:schemeClr>
                </a:solidFill>
                <a:latin typeface="Segoe UI Light" panose="020B0502040204020203" pitchFamily="34" charset="0"/>
                <a:cs typeface="Segoe UI Light" panose="020B0502040204020203" pitchFamily="34" charset="0"/>
              </a:rPr>
              <a:t>Dùng mô hình MVC để chia ứng dụng ASP.NET MVC ra làm 3 phần chính là Model, View, và Controller điều này làm cho việc phát triển các ứng dụng lớn có độ phức tạp cao được dễ dàng hơn và dễ bào trì hơn.</a:t>
            </a:r>
            <a:endParaRPr lang="en-US" sz="2000">
              <a:solidFill>
                <a:schemeClr val="bg2">
                  <a:lumMod val="25000"/>
                </a:schemeClr>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vi-VN" sz="2000">
                <a:solidFill>
                  <a:schemeClr val="bg2">
                    <a:lumMod val="25000"/>
                  </a:schemeClr>
                </a:solidFill>
                <a:latin typeface="Segoe UI Light" panose="020B0502040204020203" pitchFamily="34" charset="0"/>
                <a:cs typeface="Segoe UI Light" panose="020B0502040204020203" pitchFamily="34" charset="0"/>
              </a:rPr>
              <a:t>Việc kiểm tra rà soát lỗi của phần mềm trước khi nó đến tay người sử dụng cũng dễ dàng hơn rất nhiều với mô hình MVC</a:t>
            </a:r>
            <a:endParaRPr lang="en-US" sz="2000">
              <a:solidFill>
                <a:schemeClr val="bg2">
                  <a:lumMod val="25000"/>
                </a:schemeClr>
              </a:solidFill>
              <a:latin typeface="Segoe UI Light" pitchFamily="34" charset="0"/>
              <a:cs typeface="Segoe UI Light" pitchFamily="34" charset="0"/>
            </a:endParaRPr>
          </a:p>
          <a:p>
            <a:pPr marL="800100" lvl="1" indent="-342900">
              <a:buFont typeface="Arial" panose="020B0604020202020204" pitchFamily="34" charset="0"/>
              <a:buChar char="•"/>
            </a:pPr>
            <a:r>
              <a:rPr lang="en-US" sz="2000">
                <a:solidFill>
                  <a:schemeClr val="bg2">
                    <a:lumMod val="25000"/>
                  </a:schemeClr>
                </a:solidFill>
                <a:latin typeface="Segoe UI Light" pitchFamily="34" charset="0"/>
                <a:cs typeface="Segoe UI Light" pitchFamily="34" charset="0"/>
              </a:rPr>
              <a:t>Làm giảm băng thông request đến server</a:t>
            </a:r>
          </a:p>
          <a:p>
            <a:pPr marL="800100" lvl="1" indent="-342900">
              <a:buFont typeface="Arial" panose="020B0604020202020204" pitchFamily="34" charset="0"/>
              <a:buChar char="•"/>
            </a:pPr>
            <a:r>
              <a:rPr lang="vi-VN" sz="2000">
                <a:solidFill>
                  <a:schemeClr val="bg2">
                    <a:lumMod val="25000"/>
                  </a:schemeClr>
                </a:solidFill>
                <a:latin typeface="Segoe UI Light" panose="020B0502040204020203" pitchFamily="34" charset="0"/>
                <a:cs typeface="Segoe UI Light" panose="020B0502040204020203" pitchFamily="34" charset="0"/>
              </a:rPr>
              <a:t>Cơ chế định tuyến URL giúp đỡ cho việc tối ưu hóa công cụ tìm kiếm (Google, Bing</a:t>
            </a:r>
            <a:r>
              <a:rPr lang="vi-VN" sz="2000">
                <a:solidFill>
                  <a:schemeClr val="bg2">
                    <a:lumMod val="25000"/>
                  </a:schemeClr>
                </a:solidFill>
                <a:latin typeface="Segoe UI Light" panose="020B0502040204020203" pitchFamily="34" charset="0"/>
                <a:cs typeface="Segoe UI Light" panose="020B0502040204020203" pitchFamily="34" charset="0"/>
              </a:rPr>
              <a:t>, </a:t>
            </a:r>
            <a:r>
              <a:rPr lang="vi-VN" sz="2000" smtClean="0">
                <a:solidFill>
                  <a:schemeClr val="bg2">
                    <a:lumMod val="25000"/>
                  </a:schemeClr>
                </a:solidFill>
                <a:latin typeface="Segoe UI Light" panose="020B0502040204020203" pitchFamily="34" charset="0"/>
                <a:cs typeface="Segoe UI Light" panose="020B0502040204020203" pitchFamily="34" charset="0"/>
              </a:rPr>
              <a:t>…)</a:t>
            </a:r>
            <a:endParaRPr lang="vi-VN" sz="200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163121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 HTML5, CSS3, AJAX, JS …</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a:t>
            </a:r>
            <a:r>
              <a:rPr lang="en-US" sz="2000" dirty="0" err="1" smtClean="0">
                <a:solidFill>
                  <a:schemeClr val="tx1">
                    <a:lumMod val="75000"/>
                    <a:lumOff val="25000"/>
                  </a:schemeClr>
                </a:solidFill>
                <a:latin typeface="Segoe UI Light" pitchFamily="34" charset="0"/>
                <a:cs typeface="Segoe UI Light" pitchFamily="34" charset="0"/>
              </a:rPr>
              <a:t>cụ</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hỗ</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trợ</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Bootstrap 3</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Template </a:t>
            </a:r>
            <a:r>
              <a:rPr lang="en-US" sz="2000" dirty="0" err="1" smtClean="0">
                <a:solidFill>
                  <a:schemeClr val="tx1">
                    <a:lumMod val="75000"/>
                    <a:lumOff val="25000"/>
                  </a:schemeClr>
                </a:solidFill>
                <a:latin typeface="Segoe UI Light" pitchFamily="34" charset="0"/>
                <a:cs typeface="Segoe UI Light" pitchFamily="34" charset="0"/>
              </a:rPr>
              <a:t>quản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trị</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sử</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dụng</a:t>
            </a:r>
            <a:r>
              <a:rPr lang="en-US" sz="2000" dirty="0" smtClean="0">
                <a:solidFill>
                  <a:schemeClr val="tx1">
                    <a:lumMod val="75000"/>
                    <a:lumOff val="25000"/>
                  </a:schemeClr>
                </a:solidFill>
                <a:latin typeface="Segoe UI Light" pitchFamily="34" charset="0"/>
                <a:cs typeface="Segoe UI Light" pitchFamily="34" charset="0"/>
              </a:rPr>
              <a:t>: SB Admin 2 </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5638800" cy="3785652"/>
          </a:xfrm>
          <a:prstGeom prst="rect">
            <a:avLst/>
          </a:prstGeom>
        </p:spPr>
        <p:txBody>
          <a:bodyPr wrap="square">
            <a:spAutoFit/>
          </a:bodyPr>
          <a:lstStyle/>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thông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của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khu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631216"/>
          </a:xfrm>
          <a:prstGeom prst="rect">
            <a:avLst/>
          </a:prstGeom>
          <a:noFill/>
        </p:spPr>
        <p:txBody>
          <a:bodyPr wrap="square" rtlCol="0">
            <a:spAutoFit/>
          </a:bodyPr>
          <a:lstStyle/>
          <a:p>
            <a:r>
              <a:rPr lang="en-US" sz="2000" dirty="0" err="1">
                <a:solidFill>
                  <a:schemeClr val="tx1">
                    <a:lumMod val="75000"/>
                    <a:lumOff val="25000"/>
                  </a:schemeClr>
                </a:solidFill>
                <a:latin typeface="Segoe UI Light" pitchFamily="34" charset="0"/>
                <a:cs typeface="Segoe UI Light" pitchFamily="34" charset="0"/>
              </a:rPr>
              <a:t>Nhóm</a:t>
            </a:r>
            <a:r>
              <a:rPr lang="en-US" sz="2000" dirty="0">
                <a:solidFill>
                  <a:schemeClr val="tx1">
                    <a:lumMod val="75000"/>
                    <a:lumOff val="25000"/>
                  </a:schemeClr>
                </a:solidFill>
                <a:latin typeface="Segoe UI Light" pitchFamily="34" charset="0"/>
                <a:cs typeface="Segoe UI Light" pitchFamily="34" charset="0"/>
              </a:rPr>
              <a:t> 3 </a:t>
            </a:r>
            <a:r>
              <a:rPr lang="en-US" sz="2000" dirty="0" err="1">
                <a:solidFill>
                  <a:schemeClr val="tx1">
                    <a:lumMod val="75000"/>
                    <a:lumOff val="25000"/>
                  </a:schemeClr>
                </a:solidFill>
                <a:latin typeface="Segoe UI Light" pitchFamily="34" charset="0"/>
                <a:cs typeface="Segoe UI Light" pitchFamily="34" charset="0"/>
              </a:rPr>
              <a:t>xin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chân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thành</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cảm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ơn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 </a:t>
            </a:r>
            <a:r>
              <a:rPr lang="en-US" sz="2000" dirty="0" err="1">
                <a:solidFill>
                  <a:schemeClr val="tx1">
                    <a:lumMod val="75000"/>
                    <a:lumOff val="25000"/>
                  </a:schemeClr>
                </a:solidFill>
                <a:latin typeface="Segoe UI Light" pitchFamily="34" charset="0"/>
                <a:cs typeface="Segoe UI Light" pitchFamily="34" charset="0"/>
              </a:rPr>
              <a:t>đã</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quan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tâm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giúp</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đỡ</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và</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hướng</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dẫn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nhiệt</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tình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để</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đề</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tài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nhóm</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hoàn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thành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theo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dự</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kiến. </a:t>
            </a:r>
            <a:r>
              <a:rPr lang="en-US" sz="2000" dirty="0" err="1">
                <a:solidFill>
                  <a:schemeClr val="tx1">
                    <a:lumMod val="75000"/>
                    <a:lumOff val="25000"/>
                  </a:schemeClr>
                </a:solidFill>
                <a:latin typeface="Segoe UI Light" pitchFamily="34" charset="0"/>
                <a:cs typeface="Segoe UI Light" pitchFamily="34" charset="0"/>
              </a:rPr>
              <a:t>Rất</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mong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nhận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được</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sự</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đóng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góp</a:t>
            </a:r>
            <a:r>
              <a:rPr lang="en-US" sz="2000" dirty="0">
                <a:solidFill>
                  <a:schemeClr val="tx1">
                    <a:lumMod val="75000"/>
                    <a:lumOff val="25000"/>
                  </a:schemeClr>
                </a:solidFill>
                <a:latin typeface="Segoe UI Light" pitchFamily="34" charset="0"/>
                <a:cs typeface="Segoe UI Light" pitchFamily="34" charset="0"/>
              </a:rPr>
              <a:t> ý </a:t>
            </a:r>
            <a:r>
              <a:rPr lang="en-US" sz="2000" dirty="0" err="1">
                <a:solidFill>
                  <a:schemeClr val="tx1">
                    <a:lumMod val="75000"/>
                    <a:lumOff val="25000"/>
                  </a:schemeClr>
                </a:solidFill>
                <a:latin typeface="Segoe UI Light" pitchFamily="34" charset="0"/>
                <a:cs typeface="Segoe UI Light" pitchFamily="34" charset="0"/>
              </a:rPr>
              <a:t>kiến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a:t>
            </a: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dirty="0">
                <a:solidFill>
                  <a:schemeClr val="tx1">
                    <a:lumMod val="75000"/>
                    <a:lumOff val="25000"/>
                  </a:schemeClr>
                </a:solidFill>
                <a:latin typeface="Segoe UI Light" pitchFamily="34" charset="0"/>
                <a:cs typeface="Segoe UI Light" pitchFamily="34" charset="0"/>
              </a:rPr>
              <a:t>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681</Words>
  <Application>Microsoft Office PowerPoint</Application>
  <PresentationFormat>On-screen Show (4:3)</PresentationFormat>
  <Paragraphs>136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Pep Pham</cp:lastModifiedBy>
  <cp:revision>91</cp:revision>
  <dcterms:created xsi:type="dcterms:W3CDTF">2013-02-01T10:00:41Z</dcterms:created>
  <dcterms:modified xsi:type="dcterms:W3CDTF">2017-10-02T02:49:04Z</dcterms:modified>
</cp:coreProperties>
</file>