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8" r:id="rId3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2df2d0b94_0_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2df2d0b94_0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2df2d0b94_0_9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2df2d0b94_0_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2e4602888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2e4602888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2e460289d_0_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2e460289d_0_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2ebda222d_0_11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2ebda222d_0_11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2e460289d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2e460289d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2e460289d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2e460289d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2e460289d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2e460289d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2df2d0b94_0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2df2d0b94_0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2df2d0b94_0_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2df2d0b94_0_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2df2d0b94_0_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2df2d0b94_0_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2df2d0b94_0_7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2df2d0b94_0_7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df2d0b94_0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2df2d0b94_0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INTRODUCTION</a:t>
            </a:r>
            <a:endParaRPr lang="en-GB"/>
          </a:p>
        </p:txBody>
      </p:sp>
      <p:sp>
        <p:nvSpPr>
          <p:cNvPr id="69" name="Google Shape;69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200">
                <a:latin typeface="Roboto-Medium"/>
              </a:rPr>
              <a:t>WELCOME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200">
                <a:latin typeface="Roboto-Medium"/>
              </a:rPr>
              <a:t>WHO THIS COURSE IS FOR?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200">
                <a:latin typeface="Roboto-Medium"/>
              </a:rPr>
              <a:t>COURSE OUTLINE</a:t>
            </a:r>
            <a:endParaRPr lang="en-GB"/>
          </a:p>
        </p:txBody>
      </p:sp>
      <p:sp>
        <p:nvSpPr>
          <p:cNvPr id="70" name="Google Shape;70;p15"/>
          <p:cNvSpPr txBox="1"/>
          <p:nvPr>
            <p:ph type="subTitle" idx="4294967295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-GB" sz="825">
                <a:latin typeface="Roboto-Medium"/>
              </a:rPr>
              <a:t>HUSSEINNASSER</a:t>
            </a:r>
            <a:endParaRPr sz="82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794213" y="1012000"/>
            <a:ext cx="1411500" cy="468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APPLICATION</a:t>
            </a:r>
            <a:endParaRPr lang="en-GB"/>
          </a:p>
        </p:txBody>
      </p:sp>
      <p:sp>
        <p:nvSpPr>
          <p:cNvPr id="141" name="Google Shape;141;p25"/>
          <p:cNvSpPr/>
          <p:nvPr/>
        </p:nvSpPr>
        <p:spPr>
          <a:xfrm>
            <a:off x="794213" y="1537600"/>
            <a:ext cx="1411500" cy="4683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PRESENTATION</a:t>
            </a:r>
            <a:endParaRPr lang="en-GB"/>
          </a:p>
        </p:txBody>
      </p:sp>
      <p:sp>
        <p:nvSpPr>
          <p:cNvPr id="142" name="Google Shape;142;p25"/>
          <p:cNvSpPr/>
          <p:nvPr/>
        </p:nvSpPr>
        <p:spPr>
          <a:xfrm>
            <a:off x="794213" y="2063200"/>
            <a:ext cx="14115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SESSION</a:t>
            </a:r>
            <a:endParaRPr lang="en-GB"/>
          </a:p>
        </p:txBody>
      </p:sp>
      <p:sp>
        <p:nvSpPr>
          <p:cNvPr id="143" name="Google Shape;143;p25"/>
          <p:cNvSpPr/>
          <p:nvPr/>
        </p:nvSpPr>
        <p:spPr>
          <a:xfrm>
            <a:off x="794213" y="2588800"/>
            <a:ext cx="14115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TRANSPORT</a:t>
            </a:r>
            <a:endParaRPr lang="en-GB"/>
          </a:p>
        </p:txBody>
      </p:sp>
      <p:sp>
        <p:nvSpPr>
          <p:cNvPr id="144" name="Google Shape;144;p25"/>
          <p:cNvSpPr/>
          <p:nvPr/>
        </p:nvSpPr>
        <p:spPr>
          <a:xfrm>
            <a:off x="794213" y="3114400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NETWORK</a:t>
            </a:r>
            <a:endParaRPr lang="en-GB"/>
          </a:p>
        </p:txBody>
      </p:sp>
      <p:sp>
        <p:nvSpPr>
          <p:cNvPr id="145" name="Google Shape;145;p25"/>
          <p:cNvSpPr/>
          <p:nvPr/>
        </p:nvSpPr>
        <p:spPr>
          <a:xfrm>
            <a:off x="794213" y="3640000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DATA LINK</a:t>
            </a:r>
            <a:endParaRPr lang="en-GB"/>
          </a:p>
        </p:txBody>
      </p:sp>
      <p:sp>
        <p:nvSpPr>
          <p:cNvPr id="146" name="Google Shape;146;p25"/>
          <p:cNvSpPr/>
          <p:nvPr/>
        </p:nvSpPr>
        <p:spPr>
          <a:xfrm>
            <a:off x="794213" y="4165600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PHYSICAL</a:t>
            </a:r>
            <a:endParaRPr lang="en-GB"/>
          </a:p>
        </p:txBody>
      </p:sp>
      <p:sp>
        <p:nvSpPr>
          <p:cNvPr id="147" name="Google Shape;147;p25"/>
          <p:cNvSpPr txBox="1"/>
          <p:nvPr/>
        </p:nvSpPr>
        <p:spPr>
          <a:xfrm>
            <a:off x="977513" y="50960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-Medium"/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25"/>
          <p:cNvSpPr/>
          <p:nvPr/>
        </p:nvSpPr>
        <p:spPr>
          <a:xfrm>
            <a:off x="6906913" y="1012000"/>
            <a:ext cx="1411500" cy="468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APPLICATION</a:t>
            </a:r>
            <a:endParaRPr lang="en-GB"/>
          </a:p>
        </p:txBody>
      </p:sp>
      <p:sp>
        <p:nvSpPr>
          <p:cNvPr id="149" name="Google Shape;149;p25"/>
          <p:cNvSpPr/>
          <p:nvPr/>
        </p:nvSpPr>
        <p:spPr>
          <a:xfrm>
            <a:off x="6906913" y="1537600"/>
            <a:ext cx="1411500" cy="4683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PRESENTATION</a:t>
            </a:r>
            <a:endParaRPr lang="en-GB"/>
          </a:p>
        </p:txBody>
      </p:sp>
      <p:sp>
        <p:nvSpPr>
          <p:cNvPr id="150" name="Google Shape;150;p25"/>
          <p:cNvSpPr/>
          <p:nvPr/>
        </p:nvSpPr>
        <p:spPr>
          <a:xfrm>
            <a:off x="6906913" y="2063200"/>
            <a:ext cx="14115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SESSION</a:t>
            </a:r>
            <a:endParaRPr lang="en-GB"/>
          </a:p>
        </p:txBody>
      </p:sp>
      <p:sp>
        <p:nvSpPr>
          <p:cNvPr id="151" name="Google Shape;151;p25"/>
          <p:cNvSpPr/>
          <p:nvPr/>
        </p:nvSpPr>
        <p:spPr>
          <a:xfrm>
            <a:off x="6906913" y="2588800"/>
            <a:ext cx="14115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TRANSPORT</a:t>
            </a:r>
            <a:endParaRPr lang="en-GB"/>
          </a:p>
        </p:txBody>
      </p:sp>
      <p:sp>
        <p:nvSpPr>
          <p:cNvPr id="152" name="Google Shape;152;p25"/>
          <p:cNvSpPr/>
          <p:nvPr/>
        </p:nvSpPr>
        <p:spPr>
          <a:xfrm>
            <a:off x="6906913" y="3114400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NETWORK</a:t>
            </a:r>
            <a:endParaRPr lang="en-GB"/>
          </a:p>
        </p:txBody>
      </p:sp>
      <p:sp>
        <p:nvSpPr>
          <p:cNvPr id="153" name="Google Shape;153;p25"/>
          <p:cNvSpPr/>
          <p:nvPr/>
        </p:nvSpPr>
        <p:spPr>
          <a:xfrm>
            <a:off x="6906913" y="3640000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DATA LINK</a:t>
            </a:r>
            <a:endParaRPr lang="en-GB"/>
          </a:p>
        </p:txBody>
      </p:sp>
      <p:sp>
        <p:nvSpPr>
          <p:cNvPr id="154" name="Google Shape;154;p25"/>
          <p:cNvSpPr/>
          <p:nvPr/>
        </p:nvSpPr>
        <p:spPr>
          <a:xfrm>
            <a:off x="6906913" y="4165600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PHYSICAL</a:t>
            </a:r>
            <a:endParaRPr lang="en-GB"/>
          </a:p>
        </p:txBody>
      </p:sp>
      <p:sp>
        <p:nvSpPr>
          <p:cNvPr id="155" name="Google Shape;155;p25"/>
          <p:cNvSpPr txBox="1"/>
          <p:nvPr/>
        </p:nvSpPr>
        <p:spPr>
          <a:xfrm>
            <a:off x="7090213" y="50960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-Medium"/>
              </a:rPr>
              <a:t>SERVER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56" name="Google Shape;156;p25"/>
          <p:cNvCxnSpPr/>
          <p:nvPr/>
        </p:nvCxnSpPr>
        <p:spPr>
          <a:xfrm>
            <a:off x="521788" y="1044350"/>
            <a:ext cx="0" cy="3511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25"/>
          <p:cNvCxnSpPr/>
          <p:nvPr/>
        </p:nvCxnSpPr>
        <p:spPr>
          <a:xfrm rot="10800000">
            <a:off x="8602413" y="1053250"/>
            <a:ext cx="19800" cy="3539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25"/>
          <p:cNvSpPr txBox="1"/>
          <p:nvPr/>
        </p:nvSpPr>
        <p:spPr>
          <a:xfrm>
            <a:off x="425932" y="109400"/>
            <a:ext cx="375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-Medium"/>
              </a:rPr>
              <a:t>CLIENT SENDS AN HTTPS POST REQUEST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1"/>
          <a:srcRect l="7510" t="26138" r="7628" b="22799"/>
          <a:stretch>
            <a:fillRect/>
          </a:stretch>
        </p:blipFill>
        <p:spPr>
          <a:xfrm>
            <a:off x="2205725" y="4255200"/>
            <a:ext cx="2623926" cy="88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 rotWithShape="1">
          <a:blip r:embed="rId1"/>
          <a:srcRect l="7509" t="26138" r="27693" b="22799"/>
          <a:stretch>
            <a:fillRect/>
          </a:stretch>
        </p:blipFill>
        <p:spPr>
          <a:xfrm>
            <a:off x="4829650" y="4255200"/>
            <a:ext cx="2003499" cy="88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/>
        </p:nvSpPr>
        <p:spPr>
          <a:xfrm>
            <a:off x="2205713" y="367405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-Medium"/>
              </a:rPr>
              <a:t>FRAME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2205713" y="314845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-Medium"/>
              </a:rPr>
              <a:t>PACKET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2257013" y="262285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-Medium"/>
              </a:rPr>
              <a:t>SEGMENT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/>
          <p:nvPr/>
        </p:nvSpPr>
        <p:spPr>
          <a:xfrm>
            <a:off x="794213" y="1012000"/>
            <a:ext cx="1411500" cy="468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26"/>
          <p:cNvSpPr/>
          <p:nvPr/>
        </p:nvSpPr>
        <p:spPr>
          <a:xfrm>
            <a:off x="794213" y="1537600"/>
            <a:ext cx="1411500" cy="4683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" name="Google Shape;170;p26"/>
          <p:cNvSpPr/>
          <p:nvPr/>
        </p:nvSpPr>
        <p:spPr>
          <a:xfrm>
            <a:off x="794213" y="2063200"/>
            <a:ext cx="14115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p26"/>
          <p:cNvSpPr/>
          <p:nvPr/>
        </p:nvSpPr>
        <p:spPr>
          <a:xfrm>
            <a:off x="794213" y="2588800"/>
            <a:ext cx="14115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2" name="Google Shape;172;p26"/>
          <p:cNvSpPr/>
          <p:nvPr/>
        </p:nvSpPr>
        <p:spPr>
          <a:xfrm>
            <a:off x="794213" y="3114400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173;p26"/>
          <p:cNvSpPr/>
          <p:nvPr/>
        </p:nvSpPr>
        <p:spPr>
          <a:xfrm>
            <a:off x="794213" y="3640000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" name="Google Shape;174;p26"/>
          <p:cNvSpPr/>
          <p:nvPr/>
        </p:nvSpPr>
        <p:spPr>
          <a:xfrm>
            <a:off x="794213" y="4165600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" name="Google Shape;175;p26"/>
          <p:cNvSpPr txBox="1"/>
          <p:nvPr/>
        </p:nvSpPr>
        <p:spPr>
          <a:xfrm>
            <a:off x="977513" y="50960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-Medium"/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6" name="Google Shape;176;p26"/>
          <p:cNvSpPr/>
          <p:nvPr/>
        </p:nvSpPr>
        <p:spPr>
          <a:xfrm>
            <a:off x="6906913" y="1012000"/>
            <a:ext cx="1411500" cy="468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" name="Google Shape;177;p26"/>
          <p:cNvSpPr/>
          <p:nvPr/>
        </p:nvSpPr>
        <p:spPr>
          <a:xfrm>
            <a:off x="6906913" y="1537600"/>
            <a:ext cx="1411500" cy="4683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26"/>
          <p:cNvSpPr/>
          <p:nvPr/>
        </p:nvSpPr>
        <p:spPr>
          <a:xfrm>
            <a:off x="6906913" y="2063200"/>
            <a:ext cx="14115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" name="Google Shape;179;p26"/>
          <p:cNvSpPr/>
          <p:nvPr/>
        </p:nvSpPr>
        <p:spPr>
          <a:xfrm>
            <a:off x="6906913" y="4165600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0" name="Google Shape;180;p26"/>
          <p:cNvSpPr txBox="1"/>
          <p:nvPr/>
        </p:nvSpPr>
        <p:spPr>
          <a:xfrm>
            <a:off x="7090213" y="50960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-Medium"/>
              </a:rPr>
              <a:t>SERVER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81" name="Google Shape;181;p26"/>
          <p:cNvCxnSpPr/>
          <p:nvPr/>
        </p:nvCxnSpPr>
        <p:spPr>
          <a:xfrm>
            <a:off x="521788" y="1044350"/>
            <a:ext cx="0" cy="3511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" name="Google Shape;182;p26"/>
          <p:cNvCxnSpPr/>
          <p:nvPr/>
        </p:nvCxnSpPr>
        <p:spPr>
          <a:xfrm rot="10800000">
            <a:off x="8602413" y="1053250"/>
            <a:ext cx="19800" cy="3539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83" name="Google Shape;183;p26"/>
          <p:cNvPicPr preferRelativeResize="0"/>
          <p:nvPr/>
        </p:nvPicPr>
        <p:blipFill rotWithShape="1">
          <a:blip r:embed="rId1"/>
          <a:srcRect l="7510" t="26138" r="7628" b="22799"/>
          <a:stretch>
            <a:fillRect/>
          </a:stretch>
        </p:blipFill>
        <p:spPr>
          <a:xfrm>
            <a:off x="2205725" y="4255200"/>
            <a:ext cx="2623926" cy="88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 rotWithShape="1">
          <a:blip r:embed="rId1"/>
          <a:srcRect l="7509" t="26138" r="27693" b="22799"/>
          <a:stretch>
            <a:fillRect/>
          </a:stretch>
        </p:blipFill>
        <p:spPr>
          <a:xfrm>
            <a:off x="4829650" y="4255200"/>
            <a:ext cx="2003499" cy="88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/>
          <p:nvPr/>
        </p:nvSpPr>
        <p:spPr>
          <a:xfrm>
            <a:off x="1250675" y="2588800"/>
            <a:ext cx="4887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86" name="Google Shape;186;p26"/>
          <p:cNvCxnSpPr/>
          <p:nvPr/>
        </p:nvCxnSpPr>
        <p:spPr>
          <a:xfrm flipH="1">
            <a:off x="1482675" y="2319125"/>
            <a:ext cx="57900" cy="48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7" name="Google Shape;187;p26"/>
          <p:cNvSpPr txBox="1"/>
          <p:nvPr/>
        </p:nvSpPr>
        <p:spPr>
          <a:xfrm>
            <a:off x="1712838" y="2678440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  <a:latin typeface="Roboto-Medium"/>
              </a:rPr>
              <a:t>DPORT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188" name="Google Shape;188;p26"/>
          <p:cNvSpPr/>
          <p:nvPr/>
        </p:nvSpPr>
        <p:spPr>
          <a:xfrm>
            <a:off x="1250525" y="3114400"/>
            <a:ext cx="4887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9" name="Google Shape;189;p26"/>
          <p:cNvSpPr/>
          <p:nvPr/>
        </p:nvSpPr>
        <p:spPr>
          <a:xfrm>
            <a:off x="1250525" y="3640000"/>
            <a:ext cx="4887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0" name="Google Shape;190;p26"/>
          <p:cNvSpPr txBox="1"/>
          <p:nvPr/>
        </p:nvSpPr>
        <p:spPr>
          <a:xfrm>
            <a:off x="724638" y="2669040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  <a:latin typeface="Roboto-Medium"/>
              </a:rPr>
              <a:t>S</a:t>
            </a:r>
            <a:r>
              <a:rPr lang="en-GB" sz="800" b="1">
                <a:solidFill>
                  <a:schemeClr val="dk1"/>
                </a:solidFill>
                <a:latin typeface="Roboto-Medium"/>
              </a:rPr>
              <a:t>PORT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1815573" y="3194650"/>
            <a:ext cx="397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  <a:latin typeface="Roboto-Medium"/>
              </a:rPr>
              <a:t>DIP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807343" y="3189940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  <a:latin typeface="Roboto-Medium"/>
              </a:rPr>
              <a:t>SIP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1712839" y="3724940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  <a:latin typeface="Roboto-Medium"/>
              </a:rPr>
              <a:t>DMAC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752800" y="3715540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  <a:latin typeface="Roboto-Medium"/>
              </a:rPr>
              <a:t>SMAC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6903424" y="2582248"/>
            <a:ext cx="14115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6" name="Google Shape;196;p26"/>
          <p:cNvSpPr/>
          <p:nvPr/>
        </p:nvSpPr>
        <p:spPr>
          <a:xfrm>
            <a:off x="6903424" y="3107848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26"/>
          <p:cNvSpPr/>
          <p:nvPr/>
        </p:nvSpPr>
        <p:spPr>
          <a:xfrm>
            <a:off x="6903424" y="3633448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p26"/>
          <p:cNvSpPr/>
          <p:nvPr/>
        </p:nvSpPr>
        <p:spPr>
          <a:xfrm>
            <a:off x="7359887" y="2582248"/>
            <a:ext cx="4887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26"/>
          <p:cNvSpPr txBox="1"/>
          <p:nvPr/>
        </p:nvSpPr>
        <p:spPr>
          <a:xfrm>
            <a:off x="7822050" y="2671888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  <a:latin typeface="Roboto-Medium"/>
              </a:rPr>
              <a:t>DPORT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7359737" y="3107848"/>
            <a:ext cx="4887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" name="Google Shape;201;p26"/>
          <p:cNvSpPr/>
          <p:nvPr/>
        </p:nvSpPr>
        <p:spPr>
          <a:xfrm>
            <a:off x="7359737" y="3633448"/>
            <a:ext cx="4887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" name="Google Shape;202;p26"/>
          <p:cNvSpPr txBox="1"/>
          <p:nvPr/>
        </p:nvSpPr>
        <p:spPr>
          <a:xfrm>
            <a:off x="6833850" y="2662488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  <a:latin typeface="Roboto-Medium"/>
              </a:rPr>
              <a:t>SPORT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7924785" y="3188098"/>
            <a:ext cx="397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  <a:latin typeface="Roboto-Medium"/>
              </a:rPr>
              <a:t>DIP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6916555" y="3183388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  <a:latin typeface="Roboto-Medium"/>
              </a:rPr>
              <a:t>SIP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7808414" y="3716963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  <a:latin typeface="Roboto-Medium"/>
              </a:rPr>
              <a:t>DMAC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6862012" y="3708988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  <a:latin typeface="Roboto-Medium"/>
              </a:rPr>
              <a:t>SMAC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207" name="Google Shape;207;p26"/>
          <p:cNvCxnSpPr/>
          <p:nvPr/>
        </p:nvCxnSpPr>
        <p:spPr>
          <a:xfrm flipH="1">
            <a:off x="1465925" y="2845600"/>
            <a:ext cx="57900" cy="48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" name="Google Shape;208;p26"/>
          <p:cNvCxnSpPr/>
          <p:nvPr/>
        </p:nvCxnSpPr>
        <p:spPr>
          <a:xfrm flipH="1">
            <a:off x="1523375" y="3371200"/>
            <a:ext cx="57900" cy="48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26"/>
          <p:cNvCxnSpPr>
            <a:endCxn id="203" idx="1"/>
          </p:cNvCxnSpPr>
          <p:nvPr/>
        </p:nvCxnSpPr>
        <p:spPr>
          <a:xfrm rot="10800000" flipH="1">
            <a:off x="7677885" y="3341998"/>
            <a:ext cx="2469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p26"/>
          <p:cNvCxnSpPr/>
          <p:nvPr/>
        </p:nvCxnSpPr>
        <p:spPr>
          <a:xfrm rot="10800000" flipH="1">
            <a:off x="7722610" y="2811123"/>
            <a:ext cx="2469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26"/>
          <p:cNvCxnSpPr/>
          <p:nvPr/>
        </p:nvCxnSpPr>
        <p:spPr>
          <a:xfrm rot="10800000" flipH="1">
            <a:off x="7555560" y="2286123"/>
            <a:ext cx="114000" cy="54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/>
          <p:nvPr/>
        </p:nvSpPr>
        <p:spPr>
          <a:xfrm>
            <a:off x="794213" y="1012000"/>
            <a:ext cx="1411500" cy="468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APPLICATION</a:t>
            </a:r>
            <a:endParaRPr lang="en-GB"/>
          </a:p>
        </p:txBody>
      </p:sp>
      <p:sp>
        <p:nvSpPr>
          <p:cNvPr id="217" name="Google Shape;217;p27"/>
          <p:cNvSpPr/>
          <p:nvPr/>
        </p:nvSpPr>
        <p:spPr>
          <a:xfrm>
            <a:off x="794213" y="1537600"/>
            <a:ext cx="1411500" cy="4683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PRESENTATION</a:t>
            </a:r>
            <a:endParaRPr lang="en-GB"/>
          </a:p>
        </p:txBody>
      </p:sp>
      <p:sp>
        <p:nvSpPr>
          <p:cNvPr id="218" name="Google Shape;218;p27"/>
          <p:cNvSpPr/>
          <p:nvPr/>
        </p:nvSpPr>
        <p:spPr>
          <a:xfrm>
            <a:off x="794213" y="2063200"/>
            <a:ext cx="14115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SESSION</a:t>
            </a:r>
            <a:endParaRPr lang="en-GB"/>
          </a:p>
        </p:txBody>
      </p:sp>
      <p:sp>
        <p:nvSpPr>
          <p:cNvPr id="219" name="Google Shape;219;p27"/>
          <p:cNvSpPr/>
          <p:nvPr/>
        </p:nvSpPr>
        <p:spPr>
          <a:xfrm>
            <a:off x="794213" y="2588800"/>
            <a:ext cx="14115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TRANSPORT</a:t>
            </a:r>
            <a:endParaRPr lang="en-GB"/>
          </a:p>
        </p:txBody>
      </p:sp>
      <p:sp>
        <p:nvSpPr>
          <p:cNvPr id="220" name="Google Shape;220;p27"/>
          <p:cNvSpPr/>
          <p:nvPr/>
        </p:nvSpPr>
        <p:spPr>
          <a:xfrm>
            <a:off x="794213" y="3114400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NETWORK</a:t>
            </a:r>
            <a:endParaRPr lang="en-GB"/>
          </a:p>
        </p:txBody>
      </p:sp>
      <p:sp>
        <p:nvSpPr>
          <p:cNvPr id="221" name="Google Shape;221;p27"/>
          <p:cNvSpPr/>
          <p:nvPr/>
        </p:nvSpPr>
        <p:spPr>
          <a:xfrm>
            <a:off x="794213" y="3640000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DATA LINK</a:t>
            </a:r>
            <a:endParaRPr lang="en-GB"/>
          </a:p>
        </p:txBody>
      </p:sp>
      <p:sp>
        <p:nvSpPr>
          <p:cNvPr id="222" name="Google Shape;222;p27"/>
          <p:cNvSpPr/>
          <p:nvPr/>
        </p:nvSpPr>
        <p:spPr>
          <a:xfrm>
            <a:off x="794213" y="4165600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PHYSICAL</a:t>
            </a:r>
            <a:endParaRPr lang="en-GB"/>
          </a:p>
        </p:txBody>
      </p:sp>
      <p:sp>
        <p:nvSpPr>
          <p:cNvPr id="223" name="Google Shape;223;p27"/>
          <p:cNvSpPr txBox="1"/>
          <p:nvPr/>
        </p:nvSpPr>
        <p:spPr>
          <a:xfrm>
            <a:off x="977513" y="50960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-Medium"/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6906913" y="1012000"/>
            <a:ext cx="1411500" cy="468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APPLICATION</a:t>
            </a:r>
            <a:endParaRPr lang="en-GB"/>
          </a:p>
        </p:txBody>
      </p:sp>
      <p:sp>
        <p:nvSpPr>
          <p:cNvPr id="225" name="Google Shape;225;p27"/>
          <p:cNvSpPr/>
          <p:nvPr/>
        </p:nvSpPr>
        <p:spPr>
          <a:xfrm>
            <a:off x="6906913" y="1537600"/>
            <a:ext cx="1411500" cy="4683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PRESENTATION</a:t>
            </a:r>
            <a:endParaRPr lang="en-GB"/>
          </a:p>
        </p:txBody>
      </p:sp>
      <p:sp>
        <p:nvSpPr>
          <p:cNvPr id="226" name="Google Shape;226;p27"/>
          <p:cNvSpPr/>
          <p:nvPr/>
        </p:nvSpPr>
        <p:spPr>
          <a:xfrm>
            <a:off x="6906913" y="2063200"/>
            <a:ext cx="14115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SESSION</a:t>
            </a:r>
            <a:endParaRPr lang="en-GB"/>
          </a:p>
        </p:txBody>
      </p:sp>
      <p:sp>
        <p:nvSpPr>
          <p:cNvPr id="227" name="Google Shape;227;p27"/>
          <p:cNvSpPr/>
          <p:nvPr/>
        </p:nvSpPr>
        <p:spPr>
          <a:xfrm>
            <a:off x="6906913" y="2588800"/>
            <a:ext cx="14115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TRANSPORT</a:t>
            </a:r>
            <a:endParaRPr lang="en-GB"/>
          </a:p>
        </p:txBody>
      </p:sp>
      <p:sp>
        <p:nvSpPr>
          <p:cNvPr id="228" name="Google Shape;228;p27"/>
          <p:cNvSpPr/>
          <p:nvPr/>
        </p:nvSpPr>
        <p:spPr>
          <a:xfrm>
            <a:off x="6906913" y="3114400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NETWORK</a:t>
            </a:r>
            <a:endParaRPr lang="en-GB"/>
          </a:p>
        </p:txBody>
      </p:sp>
      <p:sp>
        <p:nvSpPr>
          <p:cNvPr id="229" name="Google Shape;229;p27"/>
          <p:cNvSpPr/>
          <p:nvPr/>
        </p:nvSpPr>
        <p:spPr>
          <a:xfrm>
            <a:off x="6906913" y="3640000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DATA LINK</a:t>
            </a:r>
            <a:endParaRPr lang="en-GB"/>
          </a:p>
        </p:txBody>
      </p:sp>
      <p:sp>
        <p:nvSpPr>
          <p:cNvPr id="230" name="Google Shape;230;p27"/>
          <p:cNvSpPr/>
          <p:nvPr/>
        </p:nvSpPr>
        <p:spPr>
          <a:xfrm>
            <a:off x="6906913" y="4165600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PHYSICAL</a:t>
            </a:r>
            <a:endParaRPr lang="en-GB"/>
          </a:p>
        </p:txBody>
      </p:sp>
      <p:sp>
        <p:nvSpPr>
          <p:cNvPr id="231" name="Google Shape;231;p27"/>
          <p:cNvSpPr txBox="1"/>
          <p:nvPr/>
        </p:nvSpPr>
        <p:spPr>
          <a:xfrm>
            <a:off x="7090213" y="50960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-Medium"/>
              </a:rPr>
              <a:t>SERVER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32" name="Google Shape;232;p27"/>
          <p:cNvCxnSpPr/>
          <p:nvPr/>
        </p:nvCxnSpPr>
        <p:spPr>
          <a:xfrm>
            <a:off x="521788" y="1044350"/>
            <a:ext cx="0" cy="3511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27"/>
          <p:cNvCxnSpPr/>
          <p:nvPr/>
        </p:nvCxnSpPr>
        <p:spPr>
          <a:xfrm rot="10800000">
            <a:off x="8602413" y="1053250"/>
            <a:ext cx="19800" cy="3539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4" name="Google Shape;234;p27"/>
          <p:cNvSpPr txBox="1"/>
          <p:nvPr/>
        </p:nvSpPr>
        <p:spPr>
          <a:xfrm>
            <a:off x="425932" y="109400"/>
            <a:ext cx="375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-Medium"/>
              </a:rPr>
              <a:t>ACROSS NETWORKS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5" name="Google Shape;235;p27"/>
          <p:cNvPicPr preferRelativeResize="0"/>
          <p:nvPr/>
        </p:nvPicPr>
        <p:blipFill rotWithShape="1">
          <a:blip r:embed="rId1"/>
          <a:srcRect l="7510" t="26138" r="7628" b="22799"/>
          <a:stretch>
            <a:fillRect/>
          </a:stretch>
        </p:blipFill>
        <p:spPr>
          <a:xfrm>
            <a:off x="1883175" y="4633900"/>
            <a:ext cx="1284801" cy="4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7"/>
          <p:cNvSpPr txBox="1"/>
          <p:nvPr/>
        </p:nvSpPr>
        <p:spPr>
          <a:xfrm>
            <a:off x="3059593" y="3171539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-Medium"/>
              </a:rPr>
              <a:t>SWITCH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2865030" y="3629039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DATA LINK</a:t>
            </a:r>
            <a:endParaRPr lang="en-GB"/>
          </a:p>
        </p:txBody>
      </p:sp>
      <p:sp>
        <p:nvSpPr>
          <p:cNvPr id="238" name="Google Shape;238;p27"/>
          <p:cNvSpPr/>
          <p:nvPr/>
        </p:nvSpPr>
        <p:spPr>
          <a:xfrm>
            <a:off x="2865030" y="4154639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PHYSICAL</a:t>
            </a:r>
            <a:endParaRPr lang="en-GB"/>
          </a:p>
        </p:txBody>
      </p:sp>
      <p:pic>
        <p:nvPicPr>
          <p:cNvPr id="239" name="Google Shape;239;p27"/>
          <p:cNvPicPr preferRelativeResize="0"/>
          <p:nvPr/>
        </p:nvPicPr>
        <p:blipFill rotWithShape="1">
          <a:blip r:embed="rId1"/>
          <a:srcRect l="7510" t="26138" r="7628" b="22799"/>
          <a:stretch>
            <a:fillRect/>
          </a:stretch>
        </p:blipFill>
        <p:spPr>
          <a:xfrm>
            <a:off x="4043700" y="4650950"/>
            <a:ext cx="1284801" cy="4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7"/>
          <p:cNvSpPr txBox="1"/>
          <p:nvPr/>
        </p:nvSpPr>
        <p:spPr>
          <a:xfrm>
            <a:off x="5141655" y="2635139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-Medium"/>
              </a:rPr>
              <a:t>ROUTER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1" name="Google Shape;241;p27"/>
          <p:cNvSpPr/>
          <p:nvPr/>
        </p:nvSpPr>
        <p:spPr>
          <a:xfrm>
            <a:off x="4958355" y="3120489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NETWORK</a:t>
            </a:r>
            <a:endParaRPr lang="en-GB"/>
          </a:p>
        </p:txBody>
      </p:sp>
      <p:sp>
        <p:nvSpPr>
          <p:cNvPr id="242" name="Google Shape;242;p27"/>
          <p:cNvSpPr/>
          <p:nvPr/>
        </p:nvSpPr>
        <p:spPr>
          <a:xfrm>
            <a:off x="4958355" y="3646089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DATA LINK</a:t>
            </a:r>
            <a:endParaRPr lang="en-GB"/>
          </a:p>
        </p:txBody>
      </p:sp>
      <p:sp>
        <p:nvSpPr>
          <p:cNvPr id="243" name="Google Shape;243;p27"/>
          <p:cNvSpPr/>
          <p:nvPr/>
        </p:nvSpPr>
        <p:spPr>
          <a:xfrm>
            <a:off x="4958355" y="4171689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PHYSICAL</a:t>
            </a:r>
            <a:endParaRPr lang="en-GB"/>
          </a:p>
        </p:txBody>
      </p:sp>
      <p:pic>
        <p:nvPicPr>
          <p:cNvPr id="244" name="Google Shape;244;p27"/>
          <p:cNvPicPr preferRelativeResize="0"/>
          <p:nvPr/>
        </p:nvPicPr>
        <p:blipFill rotWithShape="1">
          <a:blip r:embed="rId1"/>
          <a:srcRect l="7510" t="26138" r="7628" b="22799"/>
          <a:stretch>
            <a:fillRect/>
          </a:stretch>
        </p:blipFill>
        <p:spPr>
          <a:xfrm>
            <a:off x="6047450" y="4650950"/>
            <a:ext cx="1284801" cy="434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27"/>
          <p:cNvCxnSpPr/>
          <p:nvPr/>
        </p:nvCxnSpPr>
        <p:spPr>
          <a:xfrm rot="10800000" flipH="1">
            <a:off x="2654553" y="3648550"/>
            <a:ext cx="15300" cy="919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246;p27"/>
          <p:cNvCxnSpPr/>
          <p:nvPr/>
        </p:nvCxnSpPr>
        <p:spPr>
          <a:xfrm flipH="1">
            <a:off x="4471700" y="3655900"/>
            <a:ext cx="20100" cy="9051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" name="Google Shape;247;p27"/>
          <p:cNvCxnSpPr/>
          <p:nvPr/>
        </p:nvCxnSpPr>
        <p:spPr>
          <a:xfrm rot="10800000">
            <a:off x="4764400" y="3144550"/>
            <a:ext cx="7800" cy="14592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" name="Google Shape;248;p27"/>
          <p:cNvCxnSpPr/>
          <p:nvPr/>
        </p:nvCxnSpPr>
        <p:spPr>
          <a:xfrm flipH="1">
            <a:off x="6556330" y="3176350"/>
            <a:ext cx="7500" cy="1395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/>
          <p:nvPr/>
        </p:nvSpPr>
        <p:spPr>
          <a:xfrm>
            <a:off x="794213" y="1012000"/>
            <a:ext cx="1411500" cy="468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APPLICATION</a:t>
            </a:r>
            <a:endParaRPr lang="en-GB"/>
          </a:p>
        </p:txBody>
      </p:sp>
      <p:sp>
        <p:nvSpPr>
          <p:cNvPr id="254" name="Google Shape;254;p28"/>
          <p:cNvSpPr/>
          <p:nvPr/>
        </p:nvSpPr>
        <p:spPr>
          <a:xfrm>
            <a:off x="794213" y="1537600"/>
            <a:ext cx="1411500" cy="4683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PRESENTATION</a:t>
            </a:r>
            <a:endParaRPr lang="en-GB"/>
          </a:p>
        </p:txBody>
      </p:sp>
      <p:sp>
        <p:nvSpPr>
          <p:cNvPr id="255" name="Google Shape;255;p28"/>
          <p:cNvSpPr/>
          <p:nvPr/>
        </p:nvSpPr>
        <p:spPr>
          <a:xfrm>
            <a:off x="794213" y="2063200"/>
            <a:ext cx="14115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SESSION</a:t>
            </a:r>
            <a:endParaRPr lang="en-GB"/>
          </a:p>
        </p:txBody>
      </p:sp>
      <p:sp>
        <p:nvSpPr>
          <p:cNvPr id="256" name="Google Shape;256;p28"/>
          <p:cNvSpPr/>
          <p:nvPr/>
        </p:nvSpPr>
        <p:spPr>
          <a:xfrm>
            <a:off x="794213" y="2588800"/>
            <a:ext cx="14115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TRANSPORT</a:t>
            </a:r>
            <a:endParaRPr lang="en-GB"/>
          </a:p>
        </p:txBody>
      </p:sp>
      <p:sp>
        <p:nvSpPr>
          <p:cNvPr id="257" name="Google Shape;257;p28"/>
          <p:cNvSpPr/>
          <p:nvPr/>
        </p:nvSpPr>
        <p:spPr>
          <a:xfrm>
            <a:off x="794213" y="3114400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NETWORK</a:t>
            </a:r>
            <a:endParaRPr lang="en-GB"/>
          </a:p>
        </p:txBody>
      </p:sp>
      <p:sp>
        <p:nvSpPr>
          <p:cNvPr id="258" name="Google Shape;258;p28"/>
          <p:cNvSpPr/>
          <p:nvPr/>
        </p:nvSpPr>
        <p:spPr>
          <a:xfrm>
            <a:off x="794213" y="3640000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DATA LINK</a:t>
            </a:r>
            <a:endParaRPr lang="en-GB"/>
          </a:p>
        </p:txBody>
      </p:sp>
      <p:sp>
        <p:nvSpPr>
          <p:cNvPr id="259" name="Google Shape;259;p28"/>
          <p:cNvSpPr/>
          <p:nvPr/>
        </p:nvSpPr>
        <p:spPr>
          <a:xfrm>
            <a:off x="794213" y="4165600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PHYSICAL</a:t>
            </a:r>
            <a:endParaRPr lang="en-GB"/>
          </a:p>
        </p:txBody>
      </p:sp>
      <p:sp>
        <p:nvSpPr>
          <p:cNvPr id="260" name="Google Shape;260;p28"/>
          <p:cNvSpPr txBox="1"/>
          <p:nvPr/>
        </p:nvSpPr>
        <p:spPr>
          <a:xfrm>
            <a:off x="977513" y="50960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-Medium"/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1" name="Google Shape;261;p28"/>
          <p:cNvSpPr/>
          <p:nvPr/>
        </p:nvSpPr>
        <p:spPr>
          <a:xfrm>
            <a:off x="6906913" y="1012000"/>
            <a:ext cx="1411500" cy="468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APPLICATION</a:t>
            </a:r>
            <a:endParaRPr lang="en-GB"/>
          </a:p>
        </p:txBody>
      </p:sp>
      <p:sp>
        <p:nvSpPr>
          <p:cNvPr id="262" name="Google Shape;262;p28"/>
          <p:cNvSpPr/>
          <p:nvPr/>
        </p:nvSpPr>
        <p:spPr>
          <a:xfrm>
            <a:off x="6906913" y="1537600"/>
            <a:ext cx="1411500" cy="4683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PRESENTATION</a:t>
            </a:r>
            <a:endParaRPr lang="en-GB"/>
          </a:p>
        </p:txBody>
      </p:sp>
      <p:sp>
        <p:nvSpPr>
          <p:cNvPr id="263" name="Google Shape;263;p28"/>
          <p:cNvSpPr/>
          <p:nvPr/>
        </p:nvSpPr>
        <p:spPr>
          <a:xfrm>
            <a:off x="6906913" y="2063200"/>
            <a:ext cx="14115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SESSION</a:t>
            </a:r>
            <a:endParaRPr lang="en-GB"/>
          </a:p>
        </p:txBody>
      </p:sp>
      <p:sp>
        <p:nvSpPr>
          <p:cNvPr id="264" name="Google Shape;264;p28"/>
          <p:cNvSpPr/>
          <p:nvPr/>
        </p:nvSpPr>
        <p:spPr>
          <a:xfrm>
            <a:off x="6906913" y="2588800"/>
            <a:ext cx="14115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TRANSPORT</a:t>
            </a:r>
            <a:endParaRPr lang="en-GB"/>
          </a:p>
        </p:txBody>
      </p:sp>
      <p:sp>
        <p:nvSpPr>
          <p:cNvPr id="265" name="Google Shape;265;p28"/>
          <p:cNvSpPr/>
          <p:nvPr/>
        </p:nvSpPr>
        <p:spPr>
          <a:xfrm>
            <a:off x="6906913" y="3114400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NETWORK</a:t>
            </a:r>
            <a:endParaRPr lang="en-GB"/>
          </a:p>
        </p:txBody>
      </p:sp>
      <p:sp>
        <p:nvSpPr>
          <p:cNvPr id="266" name="Google Shape;266;p28"/>
          <p:cNvSpPr/>
          <p:nvPr/>
        </p:nvSpPr>
        <p:spPr>
          <a:xfrm>
            <a:off x="6906913" y="3640000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DATA LINK</a:t>
            </a:r>
            <a:endParaRPr lang="en-GB"/>
          </a:p>
        </p:txBody>
      </p:sp>
      <p:sp>
        <p:nvSpPr>
          <p:cNvPr id="267" name="Google Shape;267;p28"/>
          <p:cNvSpPr/>
          <p:nvPr/>
        </p:nvSpPr>
        <p:spPr>
          <a:xfrm>
            <a:off x="6906913" y="4165600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PHYSICAL</a:t>
            </a:r>
            <a:endParaRPr lang="en-GB"/>
          </a:p>
        </p:txBody>
      </p:sp>
      <p:sp>
        <p:nvSpPr>
          <p:cNvPr id="268" name="Google Shape;268;p28"/>
          <p:cNvSpPr txBox="1"/>
          <p:nvPr/>
        </p:nvSpPr>
        <p:spPr>
          <a:xfrm>
            <a:off x="7070163" y="437650"/>
            <a:ext cx="104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-Medium"/>
              </a:rPr>
              <a:t>BACKEND </a:t>
            </a:r>
            <a:r>
              <a:rPr lang="en-GB" sz="1200">
                <a:solidFill>
                  <a:schemeClr val="dk1"/>
                </a:solidFill>
                <a:latin typeface="Roboto-Medium"/>
              </a:rPr>
              <a:t>SERVER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69" name="Google Shape;269;p28"/>
          <p:cNvCxnSpPr/>
          <p:nvPr/>
        </p:nvCxnSpPr>
        <p:spPr>
          <a:xfrm>
            <a:off x="521788" y="1044350"/>
            <a:ext cx="0" cy="3511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28"/>
          <p:cNvCxnSpPr/>
          <p:nvPr/>
        </p:nvCxnSpPr>
        <p:spPr>
          <a:xfrm rot="10800000">
            <a:off x="8602413" y="1053250"/>
            <a:ext cx="19800" cy="3539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1" name="Google Shape;271;p28"/>
          <p:cNvSpPr txBox="1"/>
          <p:nvPr/>
        </p:nvSpPr>
        <p:spPr>
          <a:xfrm>
            <a:off x="425932" y="109400"/>
            <a:ext cx="375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-Medium"/>
              </a:rPr>
              <a:t>ACROSS NETWORKS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2" name="Google Shape;272;p28"/>
          <p:cNvPicPr preferRelativeResize="0"/>
          <p:nvPr/>
        </p:nvPicPr>
        <p:blipFill rotWithShape="1">
          <a:blip r:embed="rId1"/>
          <a:srcRect l="7510" t="26138" r="7628" b="22799"/>
          <a:stretch>
            <a:fillRect/>
          </a:stretch>
        </p:blipFill>
        <p:spPr>
          <a:xfrm>
            <a:off x="1883175" y="4633900"/>
            <a:ext cx="1284801" cy="4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8"/>
          <p:cNvSpPr txBox="1"/>
          <p:nvPr/>
        </p:nvSpPr>
        <p:spPr>
          <a:xfrm>
            <a:off x="3016668" y="1740439"/>
            <a:ext cx="1044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-Medium"/>
              </a:rPr>
              <a:t>LAYER 4 PROXY, FIREWALL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4" name="Google Shape;274;p28"/>
          <p:cNvSpPr/>
          <p:nvPr/>
        </p:nvSpPr>
        <p:spPr>
          <a:xfrm>
            <a:off x="2865030" y="3629039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DATA LINK</a:t>
            </a:r>
            <a:endParaRPr lang="en-GB"/>
          </a:p>
        </p:txBody>
      </p:sp>
      <p:sp>
        <p:nvSpPr>
          <p:cNvPr id="275" name="Google Shape;275;p28"/>
          <p:cNvSpPr/>
          <p:nvPr/>
        </p:nvSpPr>
        <p:spPr>
          <a:xfrm>
            <a:off x="2865030" y="4154639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PHYSICAL</a:t>
            </a:r>
            <a:endParaRPr lang="en-GB"/>
          </a:p>
        </p:txBody>
      </p:sp>
      <p:pic>
        <p:nvPicPr>
          <p:cNvPr id="276" name="Google Shape;276;p28"/>
          <p:cNvPicPr preferRelativeResize="0"/>
          <p:nvPr/>
        </p:nvPicPr>
        <p:blipFill rotWithShape="1">
          <a:blip r:embed="rId1"/>
          <a:srcRect l="7510" t="26138" r="7628" b="22799"/>
          <a:stretch>
            <a:fillRect/>
          </a:stretch>
        </p:blipFill>
        <p:spPr>
          <a:xfrm>
            <a:off x="4043700" y="4650950"/>
            <a:ext cx="1284801" cy="4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8"/>
          <p:cNvSpPr txBox="1"/>
          <p:nvPr/>
        </p:nvSpPr>
        <p:spPr>
          <a:xfrm>
            <a:off x="4944728" y="247550"/>
            <a:ext cx="1438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-Medium"/>
              </a:rPr>
              <a:t>LAYER 7 LOAD BALANCER/CDN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8" name="Google Shape;278;p28"/>
          <p:cNvSpPr/>
          <p:nvPr/>
        </p:nvSpPr>
        <p:spPr>
          <a:xfrm>
            <a:off x="4958355" y="3120489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NETWORK</a:t>
            </a:r>
            <a:endParaRPr lang="en-GB"/>
          </a:p>
        </p:txBody>
      </p:sp>
      <p:sp>
        <p:nvSpPr>
          <p:cNvPr id="279" name="Google Shape;279;p28"/>
          <p:cNvSpPr/>
          <p:nvPr/>
        </p:nvSpPr>
        <p:spPr>
          <a:xfrm>
            <a:off x="4958355" y="3646089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DATA LINK</a:t>
            </a:r>
            <a:endParaRPr lang="en-GB"/>
          </a:p>
        </p:txBody>
      </p:sp>
      <p:sp>
        <p:nvSpPr>
          <p:cNvPr id="280" name="Google Shape;280;p28"/>
          <p:cNvSpPr/>
          <p:nvPr/>
        </p:nvSpPr>
        <p:spPr>
          <a:xfrm>
            <a:off x="4958355" y="4171689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PHYSICAL</a:t>
            </a:r>
            <a:endParaRPr lang="en-GB"/>
          </a:p>
        </p:txBody>
      </p:sp>
      <p:pic>
        <p:nvPicPr>
          <p:cNvPr id="281" name="Google Shape;281;p28"/>
          <p:cNvPicPr preferRelativeResize="0"/>
          <p:nvPr/>
        </p:nvPicPr>
        <p:blipFill rotWithShape="1">
          <a:blip r:embed="rId1"/>
          <a:srcRect l="7510" t="26138" r="7628" b="22799"/>
          <a:stretch>
            <a:fillRect/>
          </a:stretch>
        </p:blipFill>
        <p:spPr>
          <a:xfrm>
            <a:off x="6047450" y="4650950"/>
            <a:ext cx="1284801" cy="434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28"/>
          <p:cNvCxnSpPr/>
          <p:nvPr/>
        </p:nvCxnSpPr>
        <p:spPr>
          <a:xfrm rot="10800000">
            <a:off x="2638653" y="2603650"/>
            <a:ext cx="15900" cy="19647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" name="Google Shape;283;p28"/>
          <p:cNvCxnSpPr/>
          <p:nvPr/>
        </p:nvCxnSpPr>
        <p:spPr>
          <a:xfrm flipH="1">
            <a:off x="4471575" y="2596450"/>
            <a:ext cx="8700" cy="19647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" name="Google Shape;284;p28"/>
          <p:cNvCxnSpPr/>
          <p:nvPr/>
        </p:nvCxnSpPr>
        <p:spPr>
          <a:xfrm rot="10800000" flipH="1">
            <a:off x="4772200" y="1044250"/>
            <a:ext cx="4500" cy="3559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" name="Google Shape;285;p28"/>
          <p:cNvCxnSpPr/>
          <p:nvPr/>
        </p:nvCxnSpPr>
        <p:spPr>
          <a:xfrm flipH="1">
            <a:off x="6556425" y="1037175"/>
            <a:ext cx="26400" cy="35352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6" name="Google Shape;286;p28"/>
          <p:cNvSpPr/>
          <p:nvPr/>
        </p:nvSpPr>
        <p:spPr>
          <a:xfrm>
            <a:off x="2876293" y="3103439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NETWORK</a:t>
            </a:r>
            <a:endParaRPr lang="en-GB"/>
          </a:p>
        </p:txBody>
      </p:sp>
      <p:sp>
        <p:nvSpPr>
          <p:cNvPr id="287" name="Google Shape;287;p28"/>
          <p:cNvSpPr/>
          <p:nvPr/>
        </p:nvSpPr>
        <p:spPr>
          <a:xfrm>
            <a:off x="4958363" y="1018100"/>
            <a:ext cx="1411500" cy="468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APPLICATION</a:t>
            </a:r>
            <a:endParaRPr lang="en-GB"/>
          </a:p>
        </p:txBody>
      </p:sp>
      <p:sp>
        <p:nvSpPr>
          <p:cNvPr id="288" name="Google Shape;288;p28"/>
          <p:cNvSpPr/>
          <p:nvPr/>
        </p:nvSpPr>
        <p:spPr>
          <a:xfrm>
            <a:off x="4958363" y="1543700"/>
            <a:ext cx="1411500" cy="4683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PRESENTATION</a:t>
            </a:r>
            <a:endParaRPr lang="en-GB"/>
          </a:p>
        </p:txBody>
      </p:sp>
      <p:sp>
        <p:nvSpPr>
          <p:cNvPr id="289" name="Google Shape;289;p28"/>
          <p:cNvSpPr/>
          <p:nvPr/>
        </p:nvSpPr>
        <p:spPr>
          <a:xfrm>
            <a:off x="4958363" y="2069300"/>
            <a:ext cx="14115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SESSION</a:t>
            </a:r>
            <a:endParaRPr lang="en-GB"/>
          </a:p>
        </p:txBody>
      </p:sp>
      <p:sp>
        <p:nvSpPr>
          <p:cNvPr id="290" name="Google Shape;290;p28"/>
          <p:cNvSpPr/>
          <p:nvPr/>
        </p:nvSpPr>
        <p:spPr>
          <a:xfrm>
            <a:off x="4958363" y="2594900"/>
            <a:ext cx="14115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TRANSPORT</a:t>
            </a:r>
            <a:endParaRPr lang="en-GB"/>
          </a:p>
        </p:txBody>
      </p:sp>
      <p:sp>
        <p:nvSpPr>
          <p:cNvPr id="291" name="Google Shape;291;p28"/>
          <p:cNvSpPr/>
          <p:nvPr/>
        </p:nvSpPr>
        <p:spPr>
          <a:xfrm>
            <a:off x="2876288" y="2577850"/>
            <a:ext cx="14115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TRANSPORT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CLIENT-SERVER ARCHITECTURE</a:t>
            </a:r>
            <a:endParaRPr lang="en-GB"/>
          </a:p>
        </p:txBody>
      </p:sp>
      <p:sp>
        <p:nvSpPr>
          <p:cNvPr id="83" name="Google Shape;83;p17"/>
          <p:cNvSpPr txBox="1"/>
          <p:nvPr>
            <p:ph type="subTitle" idx="1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A REVOLUTION IN NETWORKING</a:t>
            </a:r>
            <a:endParaRPr lang="en-GB"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1"/>
          <a:srcRect l="12647" t="6452" r="11801" b="7747"/>
          <a:stretch>
            <a:fillRect/>
          </a:stretch>
        </p:blipFill>
        <p:spPr>
          <a:xfrm>
            <a:off x="1590100" y="281100"/>
            <a:ext cx="1597524" cy="10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2"/>
          <a:srcRect l="26754" r="27683"/>
          <a:stretch>
            <a:fillRect/>
          </a:stretch>
        </p:blipFill>
        <p:spPr>
          <a:xfrm>
            <a:off x="5919375" y="231550"/>
            <a:ext cx="1060551" cy="123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7"/>
          <p:cNvCxnSpPr>
            <a:stCxn id="84" idx="3"/>
          </p:cNvCxnSpPr>
          <p:nvPr/>
        </p:nvCxnSpPr>
        <p:spPr>
          <a:xfrm>
            <a:off x="3187624" y="810037"/>
            <a:ext cx="2426100" cy="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CLIENT-SERVER ARCHITECTURE</a:t>
            </a:r>
            <a:endParaRPr lang="en-GB"/>
          </a:p>
        </p:txBody>
      </p:sp>
      <p:sp>
        <p:nvSpPr>
          <p:cNvPr id="92" name="Google Shape;92;p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200">
                <a:latin typeface="Roboto-Medium"/>
              </a:rPr>
              <a:t>MACHINES ARE EXPENSIVE, APPLICATIONS ARE COMPLEX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200">
                <a:latin typeface="Roboto-Medium"/>
              </a:rPr>
              <a:t>SEPERATE THE APPLICATION INTO TWO COMPONENTS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200">
                <a:latin typeface="Roboto-Medium"/>
              </a:rPr>
              <a:t>EXPENSIVE WORKLOAD CAN BE DONE ON THE SERVER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200">
                <a:latin typeface="Roboto-Medium"/>
              </a:rPr>
              <a:t>CLIENTS CALL SERVERS TO PERFORM EXPENSIVE TASKS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200">
                <a:latin typeface="Roboto-Medium"/>
              </a:rPr>
              <a:t>REMOTE PROCEDURE CALL (RPC) WAS BORN</a:t>
            </a:r>
            <a:endParaRPr lang="en-GB"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1"/>
          <a:srcRect l="26754" r="27683"/>
          <a:stretch>
            <a:fillRect/>
          </a:stretch>
        </p:blipFill>
        <p:spPr>
          <a:xfrm>
            <a:off x="3847350" y="3033703"/>
            <a:ext cx="1638924" cy="16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CLIENT-SERVER ARCHITECTURE BENEFITS</a:t>
            </a:r>
            <a:endParaRPr lang="en-GB"/>
          </a:p>
        </p:txBody>
      </p:sp>
      <p:sp>
        <p:nvSpPr>
          <p:cNvPr id="99" name="Google Shape;99;p19"/>
          <p:cNvSpPr txBox="1"/>
          <p:nvPr>
            <p:ph type="body" idx="1"/>
          </p:nvPr>
        </p:nvSpPr>
        <p:spPr>
          <a:xfrm>
            <a:off x="266925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200">
                <a:latin typeface="Roboto-Medium"/>
              </a:rPr>
              <a:t>SERVERS HAVE BEEFY HARDWARE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200">
                <a:latin typeface="Roboto-Medium"/>
              </a:rPr>
              <a:t>CLIENTS HAVE COMMODITY HARDWARE 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200">
                <a:latin typeface="Roboto-Medium"/>
              </a:rPr>
              <a:t>CLIENTS CAN STILL PERFORM LIGHTWEIGHT TASKS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200">
                <a:latin typeface="Roboto-Medium"/>
              </a:rPr>
              <a:t>CLIENTS NO LONGER REQUIRE </a:t>
            </a:r>
            <a:r>
              <a:rPr lang="en-GB" sz="1200">
                <a:latin typeface="Roboto-Medium"/>
              </a:rPr>
              <a:t>DEPENDENCIES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200">
                <a:latin typeface="Roboto-Medium"/>
              </a:rPr>
              <a:t>HOWEVER, WE NEED A COMMUNICATION MODEL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OSI MODEL</a:t>
            </a:r>
            <a:endParaRPr lang="en-GB"/>
          </a:p>
        </p:txBody>
      </p:sp>
      <p:sp>
        <p:nvSpPr>
          <p:cNvPr id="105" name="Google Shape;105;p20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OPEN SYSTEMS INTERCONNECTION MODEL</a:t>
            </a:r>
            <a:endParaRPr lang="en-GB"/>
          </a:p>
        </p:txBody>
      </p:sp>
      <p:sp>
        <p:nvSpPr>
          <p:cNvPr id="106" name="Google Shape;106;p20"/>
          <p:cNvSpPr txBox="1"/>
          <p:nvPr>
            <p:ph type="subTitle" idx="1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825">
                <a:latin typeface="Roboto-Medium"/>
              </a:rPr>
              <a:t>HUSSEINNASSER</a:t>
            </a:r>
            <a:endParaRPr sz="825"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9925" y="233500"/>
            <a:ext cx="2904150" cy="16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WHY DO WE NEED A COMMUNICATION MODEL?</a:t>
            </a:r>
            <a:endParaRPr lang="en-GB"/>
          </a:p>
        </p:txBody>
      </p:sp>
      <p:sp>
        <p:nvSpPr>
          <p:cNvPr id="113" name="Google Shape;113;p2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200">
                <a:latin typeface="Roboto-Medium"/>
              </a:rPr>
              <a:t>AGNOSTIC APPLICATIONS</a:t>
            </a:r>
            <a:endParaRPr lang="en-GB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>
                <a:latin typeface="Roboto-Medium"/>
              </a:rPr>
              <a:t>WITHOUT A STANDARD MODEL, YOUR APPLICATION MUST HAVE KNOWLEDGE OF THE UNDERLYING NETWORK MEDIUM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>
                <a:latin typeface="Roboto-Medium"/>
              </a:rPr>
              <a:t>IMAGINE IF YOU HAVE TO AUTHOR DIFFERENT VERSION OF YOUR APPS SO THAT IT WORKS ON WIFI VS ETHERNET VS LTE VS FIBER</a:t>
            </a:r>
            <a:endParaRPr lang="en-GB"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200">
                <a:latin typeface="Roboto-Medium"/>
              </a:rPr>
              <a:t>NETWORK </a:t>
            </a:r>
            <a:r>
              <a:rPr lang="en-GB" sz="1200">
                <a:latin typeface="Roboto-Medium"/>
              </a:rPr>
              <a:t>EQUIPMENT</a:t>
            </a:r>
            <a:r>
              <a:rPr lang="en-GB" sz="1200">
                <a:latin typeface="Roboto-Medium"/>
              </a:rPr>
              <a:t> MANAGEMENT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200">
                <a:latin typeface="Roboto-Medium"/>
              </a:rPr>
              <a:t>WITHOUT A STANDARD MODEL, UPGRADING NETWORK EQUIPMENTS BECOMES DIFFICULT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200">
                <a:latin typeface="Roboto-Medium"/>
              </a:rPr>
              <a:t>DECOUPLED </a:t>
            </a:r>
            <a:r>
              <a:rPr lang="en-GB" sz="1200">
                <a:latin typeface="Roboto-Medium"/>
              </a:rPr>
              <a:t>INNOVATION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200">
                <a:latin typeface="Roboto-Medium"/>
              </a:rPr>
              <a:t>INNOVATIONS</a:t>
            </a:r>
            <a:r>
              <a:rPr lang="en-GB" sz="1200">
                <a:latin typeface="Roboto-Medium"/>
              </a:rPr>
              <a:t> CAN BE DONE IN EACH LAYER </a:t>
            </a:r>
            <a:r>
              <a:rPr lang="en-GB" sz="1200">
                <a:latin typeface="Roboto-Medium"/>
              </a:rPr>
              <a:t>SEPARATELY</a:t>
            </a:r>
            <a:r>
              <a:rPr lang="en-GB" sz="1200">
                <a:latin typeface="Roboto-Medium"/>
              </a:rPr>
              <a:t> WITHOUT AFFECTING THE REST  OF THE MODELS</a:t>
            </a:r>
            <a:endParaRPr lang="en-GB"/>
          </a:p>
        </p:txBody>
      </p:sp>
      <p:sp>
        <p:nvSpPr>
          <p:cNvPr id="114" name="Google Shape;114;p21"/>
          <p:cNvSpPr txBox="1"/>
          <p:nvPr>
            <p:ph type="subTitle" idx="4294967295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-GB" sz="825">
                <a:latin typeface="Roboto-Medium"/>
              </a:rPr>
              <a:t>HUSSEINNASSER</a:t>
            </a:r>
            <a:endParaRPr sz="82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WHAT IS THE OSI MODEL?</a:t>
            </a:r>
            <a:endParaRPr lang="en-GB"/>
          </a:p>
        </p:txBody>
      </p:sp>
      <p:sp>
        <p:nvSpPr>
          <p:cNvPr id="120" name="Google Shape;120;p2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200">
                <a:latin typeface="Roboto-Medium"/>
              </a:rPr>
              <a:t>7 LAYERS EACH DESCRIBE A SPECIFIC NETWORKING COMPONENT </a:t>
            </a:r>
            <a:endParaRPr lang="en-GB"/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200">
                <a:latin typeface="Roboto-Medium"/>
              </a:rPr>
              <a:t>LAYER 7 - APPLICATION - HTTP/FTP/GRPC</a:t>
            </a:r>
            <a:endParaRPr lang="en-GB"/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200">
                <a:latin typeface="Roboto-Medium"/>
              </a:rPr>
              <a:t>LAYER 6 - PRESENTATION - ENCODING, </a:t>
            </a:r>
            <a:r>
              <a:rPr lang="en-GB" sz="1200">
                <a:latin typeface="Roboto-Medium"/>
              </a:rPr>
              <a:t>SERIALIZATION</a:t>
            </a:r>
            <a:r>
              <a:rPr lang="en-GB" sz="1200">
                <a:latin typeface="Roboto-Medium"/>
              </a:rPr>
              <a:t> </a:t>
            </a:r>
            <a:endParaRPr lang="en-GB"/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200">
                <a:latin typeface="Roboto-Medium"/>
              </a:rPr>
              <a:t>LAYER 5 - SESSION - CONNECTION ESTABLISHMENT, TLS</a:t>
            </a:r>
            <a:endParaRPr lang="en-GB"/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200">
                <a:latin typeface="Roboto-Medium"/>
              </a:rPr>
              <a:t>LAYER 4 - TRANSPORT - UDP/TCP</a:t>
            </a:r>
            <a:endParaRPr lang="en-GB"/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200">
                <a:latin typeface="Roboto-Medium"/>
              </a:rPr>
              <a:t>LAYER 3 - NETWORK - IP</a:t>
            </a:r>
            <a:endParaRPr lang="en-GB"/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200">
                <a:latin typeface="Roboto-Medium"/>
              </a:rPr>
              <a:t>LAYER 2 - DATA LINK - FRAMES, MAC ADDRESS ETHERNET</a:t>
            </a:r>
            <a:endParaRPr lang="en-GB"/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200">
                <a:latin typeface="Roboto-Medium"/>
              </a:rPr>
              <a:t>LAYER 1 - PHYSICAL - ELECTRIC SIGNALS, FIBER OR RADIO WAVES</a:t>
            </a:r>
            <a:endParaRPr lang="en-GB"/>
          </a:p>
        </p:txBody>
      </p:sp>
      <p:sp>
        <p:nvSpPr>
          <p:cNvPr id="121" name="Google Shape;121;p22"/>
          <p:cNvSpPr txBox="1"/>
          <p:nvPr>
            <p:ph type="subTitle" idx="4294967295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-GB" sz="825">
                <a:latin typeface="Roboto-Medium"/>
              </a:rPr>
              <a:t>HUSSEINNASSER</a:t>
            </a:r>
            <a:endParaRPr sz="82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THE OSI LAYERS - AN EXAMPLE (SENDER)</a:t>
            </a:r>
            <a:endParaRPr lang="en-GB"/>
          </a:p>
        </p:txBody>
      </p:sp>
      <p:sp>
        <p:nvSpPr>
          <p:cNvPr id="127" name="Google Shape;127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200">
                <a:latin typeface="Roboto-Medium"/>
              </a:rPr>
              <a:t>EXAMPLE SENDING A POST REQUEST TO AN HTTPS WEBPAGE</a:t>
            </a:r>
            <a:endParaRPr lang="en-GB"/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200">
                <a:latin typeface="Roboto-Medium"/>
              </a:rPr>
              <a:t>LAYER 7 - APPLICATION</a:t>
            </a:r>
            <a:endParaRPr lang="en-GB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200">
                <a:latin typeface="Roboto-Medium"/>
              </a:rPr>
              <a:t>POST REQUEST WITH JSON DATA TO HTTPS SERVER  </a:t>
            </a:r>
            <a:endParaRPr lang="en-GB"/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200">
                <a:latin typeface="Roboto-Medium"/>
              </a:rPr>
              <a:t>LAYER 6 - PRESENTATION</a:t>
            </a:r>
            <a:endParaRPr lang="en-GB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200">
                <a:latin typeface="Roboto-Medium"/>
              </a:rPr>
              <a:t>SERIALIZE</a:t>
            </a:r>
            <a:r>
              <a:rPr lang="en-GB" sz="1200">
                <a:latin typeface="Roboto-Medium"/>
              </a:rPr>
              <a:t> JSON TO </a:t>
            </a:r>
            <a:r>
              <a:rPr lang="en-GB" sz="1200">
                <a:latin typeface="Roboto-Medium"/>
              </a:rPr>
              <a:t>FLAT BYTE</a:t>
            </a:r>
            <a:r>
              <a:rPr lang="en-GB" sz="1200">
                <a:latin typeface="Roboto-Medium"/>
              </a:rPr>
              <a:t> STRINGS</a:t>
            </a:r>
            <a:endParaRPr lang="en-GB"/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200">
                <a:latin typeface="Roboto-Medium"/>
              </a:rPr>
              <a:t>LAYER 5 - SESSION</a:t>
            </a:r>
            <a:endParaRPr lang="en-GB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200">
                <a:latin typeface="Roboto-Medium"/>
              </a:rPr>
              <a:t>REQUEST TO </a:t>
            </a:r>
            <a:r>
              <a:rPr lang="en-GB" sz="1200">
                <a:latin typeface="Roboto-Medium"/>
              </a:rPr>
              <a:t>ESTABLISH</a:t>
            </a:r>
            <a:r>
              <a:rPr lang="en-GB" sz="1200">
                <a:latin typeface="Roboto-Medium"/>
              </a:rPr>
              <a:t> TCP CONNECTION/TLS </a:t>
            </a:r>
            <a:endParaRPr lang="en-GB"/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200">
                <a:latin typeface="Roboto-Medium"/>
              </a:rPr>
              <a:t>LAYER 4 - TRANSPORT</a:t>
            </a:r>
            <a:endParaRPr lang="en-GB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200">
                <a:latin typeface="Roboto-Medium"/>
              </a:rPr>
              <a:t>SENDS SYN REQUEST TARGET PORT 443</a:t>
            </a:r>
            <a:endParaRPr lang="en-GB"/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200">
                <a:latin typeface="Roboto-Medium"/>
              </a:rPr>
              <a:t>LAYER 3 - NETWORK</a:t>
            </a:r>
            <a:endParaRPr lang="en-GB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200">
                <a:latin typeface="Roboto-Medium"/>
              </a:rPr>
              <a:t> SYN IS PLACED AN IP PACKET(S) AND ADDS THE SOURCE/DEST IPS </a:t>
            </a:r>
            <a:endParaRPr lang="en-GB"/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200">
                <a:latin typeface="Roboto-Medium"/>
              </a:rPr>
              <a:t>LAYER 2 - DATA LINK </a:t>
            </a:r>
            <a:endParaRPr lang="en-GB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200">
                <a:latin typeface="Roboto-Medium"/>
              </a:rPr>
              <a:t>EACH PACKET GOES INTO A SINGLE FRAME AND ADDS THE SOURCE/DEST MAC ADDRESSES</a:t>
            </a:r>
            <a:endParaRPr lang="en-GB"/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200">
                <a:latin typeface="Roboto-Medium"/>
              </a:rPr>
              <a:t>LAYER 1 - PHYSICAL</a:t>
            </a:r>
            <a:endParaRPr lang="en-GB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200">
                <a:latin typeface="Roboto-Medium"/>
              </a:rPr>
              <a:t>EACH FRAME BECOMES STRING OF BITS WHICH CONVERTED INTO EITHER A RADIO SIGNAL (WIFI), ELECTRIC SIGNAL (ETHERNET), OR LIGHT (FIBER) </a:t>
            </a:r>
            <a:endParaRPr lang="en-GB"/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200">
                <a:latin typeface="Roboto-Medium"/>
              </a:rPr>
              <a:t>TAKE IT WITH A GRAIN OF SALT, </a:t>
            </a:r>
            <a:r>
              <a:rPr lang="en-GB" sz="1200">
                <a:latin typeface="Roboto-Medium"/>
              </a:rPr>
              <a:t>IT'S</a:t>
            </a:r>
            <a:r>
              <a:rPr lang="en-GB" sz="1200">
                <a:latin typeface="Roboto-Medium"/>
              </a:rPr>
              <a:t> NOT ALWAYS CUT AND DRY</a:t>
            </a:r>
            <a:endParaRPr lang="en-GB"/>
          </a:p>
        </p:txBody>
      </p:sp>
      <p:sp>
        <p:nvSpPr>
          <p:cNvPr id="128" name="Google Shape;128;p23"/>
          <p:cNvSpPr txBox="1"/>
          <p:nvPr>
            <p:ph type="subTitle" idx="4294967295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-GB" sz="825">
                <a:latin typeface="Roboto-Medium"/>
              </a:rPr>
              <a:t>HUSSEINNASSER</a:t>
            </a:r>
            <a:endParaRPr sz="82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-Medium"/>
              </a:rPr>
              <a:t>THE OSI LAYERS - AN EXAMPLE (RECEIVER)</a:t>
            </a:r>
            <a:endParaRPr lang="en-GB"/>
          </a:p>
        </p:txBody>
      </p:sp>
      <p:sp>
        <p:nvSpPr>
          <p:cNvPr id="134" name="Google Shape;134;p24"/>
          <p:cNvSpPr txBox="1"/>
          <p:nvPr>
            <p:ph type="body" idx="1"/>
          </p:nvPr>
        </p:nvSpPr>
        <p:spPr>
          <a:xfrm>
            <a:off x="311700" y="1152475"/>
            <a:ext cx="8520600" cy="3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68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200">
                <a:latin typeface="Roboto-Medium"/>
              </a:rPr>
              <a:t>RECEIVER COMPUTER RECEIVES THE POST REQUEST THE OTHER WAY AROUND </a:t>
            </a:r>
            <a:endParaRPr lang="en-GB"/>
          </a:p>
          <a:p>
            <a:pPr marL="457200" lvl="0" indent="-3168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200">
                <a:latin typeface="Roboto-Medium"/>
              </a:rPr>
              <a:t>LAYER 1 - PHYSICAL </a:t>
            </a:r>
            <a:endParaRPr lang="en-GB"/>
          </a:p>
          <a:p>
            <a:pPr marL="914400" lvl="1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200">
                <a:latin typeface="Roboto-Medium"/>
              </a:rPr>
              <a:t>RADIO, ELECTRIC OR LIGHT IS RECEIVED AND CONVERTED INTO DIGITAL BITS</a:t>
            </a:r>
            <a:endParaRPr lang="en-GB"/>
          </a:p>
          <a:p>
            <a:pPr marL="457200" lvl="0" indent="-3168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>
                <a:latin typeface="Roboto-Medium"/>
              </a:rPr>
              <a:t>LAYER 2 - DATA LINK </a:t>
            </a:r>
            <a:endParaRPr sz="1800"/>
          </a:p>
          <a:p>
            <a:pPr marL="914400" lvl="1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200">
                <a:latin typeface="Roboto-Medium"/>
              </a:rPr>
              <a:t>THE BITS FROM LAYER 1 IS ASSEMBLED INTO FRAMES</a:t>
            </a:r>
            <a:endParaRPr lang="en-GB"/>
          </a:p>
          <a:p>
            <a:pPr marL="457200" lvl="0" indent="-3168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200">
                <a:latin typeface="Roboto-Medium"/>
              </a:rPr>
              <a:t>LAYER 3 - NETWORK</a:t>
            </a:r>
            <a:endParaRPr lang="en-GB"/>
          </a:p>
          <a:p>
            <a:pPr marL="914400" lvl="1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200">
                <a:latin typeface="Roboto-Medium"/>
              </a:rPr>
              <a:t>THE FRAMES FROM LAYER 2 ARE ASSEMBLED INTO IP PACKET. </a:t>
            </a:r>
            <a:endParaRPr lang="en-GB"/>
          </a:p>
          <a:p>
            <a:pPr marL="457200" lvl="0" indent="-3168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>
                <a:latin typeface="Roboto-Medium"/>
              </a:rPr>
              <a:t>LAYER 4 - TRANSPORT</a:t>
            </a:r>
            <a:endParaRPr sz="1800"/>
          </a:p>
          <a:p>
            <a:pPr marL="914400" lvl="1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200">
                <a:latin typeface="Roboto-Medium"/>
              </a:rPr>
              <a:t>THE IP PACKETS FROM LAYER 3 ARE ASSEMBLED INTO TCP SEGMENTS</a:t>
            </a:r>
            <a:endParaRPr lang="en-GB"/>
          </a:p>
          <a:p>
            <a:pPr marL="914400" lvl="1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200">
                <a:latin typeface="Roboto-Medium"/>
              </a:rPr>
              <a:t>DEALS WITH CONGESTION CONTROL/FLOW CONTROL/RETRANSMISSION IN CASE OF TCP</a:t>
            </a:r>
            <a:endParaRPr lang="en-GB"/>
          </a:p>
          <a:p>
            <a:pPr marL="914400" lvl="1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200">
                <a:latin typeface="Roboto-Medium"/>
              </a:rPr>
              <a:t>IF SEGMENT IS SYN WE DON’T NEED TO GO FURTHER INTO MORE LAYERS AS WE ARE STILL PROCESSING THE CONNECTION REQUEST</a:t>
            </a:r>
            <a:endParaRPr lang="en-GB"/>
          </a:p>
          <a:p>
            <a:pPr marL="457200" lvl="0" indent="-3168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200">
                <a:latin typeface="Roboto-Medium"/>
              </a:rPr>
              <a:t>LAYER 5 - SESSION</a:t>
            </a:r>
            <a:endParaRPr lang="en-GB"/>
          </a:p>
          <a:p>
            <a:pPr marL="914400" lvl="1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200">
                <a:latin typeface="Roboto-Medium"/>
              </a:rPr>
              <a:t>THE CONNECTION SESSION IS ESTABLISHED OR IDENTIFIED</a:t>
            </a:r>
            <a:endParaRPr lang="en-GB"/>
          </a:p>
          <a:p>
            <a:pPr marL="914400" lvl="1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200">
                <a:latin typeface="Roboto-Medium"/>
              </a:rPr>
              <a:t>WE ONLY ARRIVE AT THIS LAYER WHEN NECESSARY (THREE WAY HANDSHAKE IS DONE)</a:t>
            </a:r>
            <a:endParaRPr lang="en-GB"/>
          </a:p>
          <a:p>
            <a:pPr marL="457200" lvl="0" indent="-3168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>
                <a:latin typeface="Roboto-Medium"/>
              </a:rPr>
              <a:t>LAYER 6 - PRESENTATION</a:t>
            </a:r>
            <a:endParaRPr sz="1800"/>
          </a:p>
          <a:p>
            <a:pPr marL="914400" lvl="1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200">
                <a:latin typeface="Roboto-Medium"/>
              </a:rPr>
              <a:t>DESERIALIZE FLAT BYTE STRINGS BACK TO JSON FOR THE APP TO CONSUME</a:t>
            </a:r>
            <a:endParaRPr lang="en-GB"/>
          </a:p>
          <a:p>
            <a:pPr marL="457200" lvl="0" indent="-3168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200">
                <a:latin typeface="Roboto-Medium"/>
              </a:rPr>
              <a:t>LAYER 7 - APPLICATION</a:t>
            </a:r>
            <a:endParaRPr lang="en-GB"/>
          </a:p>
          <a:p>
            <a:pPr marL="914400" lvl="1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200">
                <a:latin typeface="Roboto-Medium"/>
              </a:rPr>
              <a:t>APPLICATION UNDERSTANDS THE JSON POST REQUEST AND YOUR EXPRESS JSON OR APACHE REQUEST RECEIVE EVENT IS TRIGGERED</a:t>
            </a:r>
            <a:endParaRPr lang="en-GB"/>
          </a:p>
          <a:p>
            <a:pPr marL="457200" lvl="0" indent="-3168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200">
                <a:latin typeface="Roboto-Medium"/>
              </a:rPr>
              <a:t>TAKE IT WITH A GRAIN OF SALT, IT'S NOT ALWAYS CUT AND DRY</a:t>
            </a:r>
            <a:endParaRPr lang="en-GB"/>
          </a:p>
        </p:txBody>
      </p:sp>
      <p:sp>
        <p:nvSpPr>
          <p:cNvPr id="135" name="Google Shape;135;p24"/>
          <p:cNvSpPr txBox="1"/>
          <p:nvPr>
            <p:ph type="subTitle" idx="4294967295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-GB" sz="825">
                <a:latin typeface="Roboto-Medium"/>
              </a:rPr>
              <a:t>HUSSEINNASSER</a:t>
            </a:r>
            <a:endParaRPr sz="82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4001</Words>
  <Application>WPS Presentation</Application>
  <PresentationFormat/>
  <Paragraphs>280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Arial</vt:lpstr>
      <vt:lpstr>Microsoft YaHei</vt:lpstr>
      <vt:lpstr>Droid Sans Fallback</vt:lpstr>
      <vt:lpstr>Arial Unicode MS</vt:lpstr>
      <vt:lpstr>Courier New</vt:lpstr>
      <vt:lpstr>DejaVu Math TeX Gyre</vt:lpstr>
      <vt:lpstr>Simple Dark</vt:lpstr>
      <vt:lpstr>Introduction</vt:lpstr>
      <vt:lpstr>Client-Server Architecture</vt:lpstr>
      <vt:lpstr>Client-Server Architecture</vt:lpstr>
      <vt:lpstr>Client-Server Architecture Benefits</vt:lpstr>
      <vt:lpstr>OSI Model</vt:lpstr>
      <vt:lpstr>Why do we need a communication model?</vt:lpstr>
      <vt:lpstr>What is the OSI Model?</vt:lpstr>
      <vt:lpstr>The OSI Layers - an Example (Sender)</vt:lpstr>
      <vt:lpstr>The OSI Layers - an Example (Receiver)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Networking for Effective Backend Applications</dc:title>
  <dc:creator/>
  <cp:lastModifiedBy>sa</cp:lastModifiedBy>
  <cp:revision>2</cp:revision>
  <dcterms:created xsi:type="dcterms:W3CDTF">2023-11-05T03:03:53Z</dcterms:created>
  <dcterms:modified xsi:type="dcterms:W3CDTF">2023-11-05T03:03:53Z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1033-11.1.0.11704</vt:lpwstr>
  </property>
</Properties>
</file>