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C3E"/>
    <a:srgbClr val="E5EA08"/>
    <a:srgbClr val="505053"/>
    <a:srgbClr val="C2D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74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33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45058"/>
            <a:ext cx="9149799" cy="5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400" kern="1200">
          <a:solidFill>
            <a:srgbClr val="C2D47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0505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0505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0505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0505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050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5627" y="-903324"/>
            <a:ext cx="13795527" cy="10121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179" y="2492896"/>
            <a:ext cx="8212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Load Test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727" y="6542424"/>
            <a:ext cx="93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6301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112889"/>
            <a:ext cx="8494889" cy="756356"/>
          </a:xfrm>
        </p:spPr>
        <p:txBody>
          <a:bodyPr>
            <a:normAutofit fontScale="90000"/>
          </a:bodyPr>
          <a:lstStyle/>
          <a:p>
            <a:r>
              <a:rPr lang="en-US" dirty="0"/>
              <a:t>Rhino Load Testing - Performance Criteria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Objective: Set performance guidelines for a minimum viable product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91911" y="1178868"/>
            <a:ext cx="8715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Preparation</a:t>
            </a:r>
          </a:p>
          <a:p>
            <a:r>
              <a:rPr lang="en-GB" sz="1400" dirty="0"/>
              <a:t>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ONE Rhino client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100 Client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with 10,000 Contacts, 10,000 Notes, 10,000 Reminders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1911" y="3092335"/>
            <a:ext cx="87150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Basic App Operations / Record Updates </a:t>
            </a:r>
          </a:p>
          <a:p>
            <a:r>
              <a:rPr lang="en-GB" sz="1400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Login to the App	= 3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Refreshing a Data List (e.g. a list of Contacts, etc.)   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Operator 	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Edit Operator 	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Save Operation 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Delete Operation 	= 2 seconds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91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Test1 / 50 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a basic subset of the features with a minimum number of Users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dirty="0">
                <a:solidFill>
                  <a:schemeClr val="tx1"/>
                </a:solidFill>
              </a:rPr>
              <a:t>Identify any fundamental issues with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 - </a:t>
            </a:r>
            <a:r>
              <a:rPr lang="en-US" sz="1600" b="1" u="sng" dirty="0"/>
              <a:t>1</a:t>
            </a:r>
          </a:p>
          <a:p>
            <a:pPr algn="ctr"/>
            <a:r>
              <a:rPr lang="en-US" sz="1600" b="1" u="sng" dirty="0"/>
              <a:t>50 Users</a:t>
            </a:r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(Select, Add, Edit, Delete)</a:t>
            </a:r>
          </a:p>
          <a:p>
            <a:pPr algn="ctr"/>
            <a:r>
              <a:rPr lang="en-US" sz="1100" dirty="0"/>
              <a:t>Reminders (Select, add, Edit, Delete)</a:t>
            </a:r>
          </a:p>
          <a:p>
            <a:pPr algn="ctr"/>
            <a:r>
              <a:rPr lang="en-US" sz="1100" dirty="0"/>
              <a:t>Notes (Select, Add, Edit, Delete)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0835" y="4188178"/>
            <a:ext cx="405011" cy="14860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4617156"/>
            <a:ext cx="405011" cy="10570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4707467"/>
            <a:ext cx="405011" cy="9667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3883378"/>
            <a:ext cx="405011" cy="1790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</p:spTree>
    <p:extLst>
      <p:ext uri="{BB962C8B-B14F-4D97-AF65-F5344CB8AC3E}">
        <p14:creationId xmlns:p14="http://schemas.microsoft.com/office/powerpoint/2010/main" val="21171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Test1 / X 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the same subset of features with an increased load (number of Users)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u="sng" dirty="0">
                <a:solidFill>
                  <a:schemeClr val="tx1"/>
                </a:solidFill>
              </a:rPr>
              <a:t>Keep increasing the number of Users </a:t>
            </a:r>
            <a:r>
              <a:rPr lang="en-US" sz="1600" dirty="0">
                <a:solidFill>
                  <a:schemeClr val="tx1"/>
                </a:solidFill>
              </a:rPr>
              <a:t>until </a:t>
            </a:r>
            <a:r>
              <a:rPr lang="en-US" sz="1600" u="sng" dirty="0">
                <a:solidFill>
                  <a:schemeClr val="tx1"/>
                </a:solidFill>
              </a:rPr>
              <a:t>we identify the stress points</a:t>
            </a:r>
            <a:r>
              <a:rPr lang="en-US" sz="1600" dirty="0">
                <a:solidFill>
                  <a:schemeClr val="tx1"/>
                </a:solidFill>
              </a:rPr>
              <a:t> in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70835" y="2314224"/>
            <a:ext cx="405011" cy="33599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2743199"/>
            <a:ext cx="405011" cy="29309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2314225"/>
            <a:ext cx="405011" cy="33599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2743200"/>
            <a:ext cx="405011" cy="2930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- </a:t>
            </a:r>
            <a:r>
              <a:rPr lang="en-US" sz="1600" b="1" u="sng" dirty="0"/>
              <a:t>1 </a:t>
            </a:r>
          </a:p>
          <a:p>
            <a:pPr algn="ctr"/>
            <a:r>
              <a:rPr lang="en-US" sz="1600" b="1" u="sng" dirty="0"/>
              <a:t>e.g.500 Users</a:t>
            </a:r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(Add, Edit, Delete)</a:t>
            </a:r>
          </a:p>
          <a:p>
            <a:pPr algn="ctr"/>
            <a:r>
              <a:rPr lang="en-US" sz="1100" dirty="0"/>
              <a:t>Reminders (add, Edit, Delete)</a:t>
            </a:r>
          </a:p>
          <a:p>
            <a:pPr algn="ctr"/>
            <a:r>
              <a:rPr lang="en-US" sz="1100" dirty="0"/>
              <a:t>Notes (Add, Edit, Delete)</a:t>
            </a:r>
          </a:p>
        </p:txBody>
      </p:sp>
    </p:spTree>
    <p:extLst>
      <p:ext uri="{BB962C8B-B14F-4D97-AF65-F5344CB8AC3E}">
        <p14:creationId xmlns:p14="http://schemas.microsoft.com/office/powerpoint/2010/main" val="318725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Samples: 12507 samples</a:t>
            </a:r>
          </a:p>
          <a:p>
            <a:r>
              <a:rPr lang="en-US" sz="2200" dirty="0"/>
              <a:t>Average Response Time (</a:t>
            </a:r>
            <a:r>
              <a:rPr lang="en-US" sz="2200" dirty="0" err="1"/>
              <a:t>ms</a:t>
            </a:r>
            <a:r>
              <a:rPr lang="en-US" sz="2200" dirty="0"/>
              <a:t>) = 433.77 </a:t>
            </a:r>
            <a:r>
              <a:rPr lang="en-US" sz="2200" dirty="0" err="1"/>
              <a:t>ms</a:t>
            </a:r>
            <a:r>
              <a:rPr lang="en-US" sz="2200" dirty="0"/>
              <a:t> ~0.44s</a:t>
            </a:r>
          </a:p>
          <a:p>
            <a:r>
              <a:rPr lang="en-US" sz="2200" dirty="0"/>
              <a:t>90% line (</a:t>
            </a:r>
            <a:r>
              <a:rPr lang="en-US" sz="2200" dirty="0" err="1"/>
              <a:t>ms</a:t>
            </a:r>
            <a:r>
              <a:rPr lang="en-US" sz="2200" dirty="0"/>
              <a:t>): 90% samples has response time less than or equal 1016 </a:t>
            </a:r>
            <a:r>
              <a:rPr lang="en-US" sz="2200" dirty="0" err="1"/>
              <a:t>ms</a:t>
            </a:r>
            <a:r>
              <a:rPr lang="en-US" sz="2200" dirty="0"/>
              <a:t> ~ 1 s</a:t>
            </a:r>
          </a:p>
          <a:p>
            <a:r>
              <a:rPr lang="en-US" sz="2200" dirty="0"/>
              <a:t>95% line (</a:t>
            </a:r>
            <a:r>
              <a:rPr lang="en-US" sz="2200" dirty="0" err="1"/>
              <a:t>ms</a:t>
            </a:r>
            <a:r>
              <a:rPr lang="en-US" sz="2200" dirty="0"/>
              <a:t>): 95% samples has response time less than or equal 2835 </a:t>
            </a:r>
            <a:r>
              <a:rPr lang="en-US" sz="2200" dirty="0" err="1"/>
              <a:t>ms</a:t>
            </a:r>
            <a:r>
              <a:rPr lang="en-US" sz="2200" dirty="0"/>
              <a:t> ~2.8 s</a:t>
            </a:r>
          </a:p>
          <a:p>
            <a:r>
              <a:rPr lang="en-US" sz="2200" dirty="0"/>
              <a:t>99% line (</a:t>
            </a:r>
            <a:r>
              <a:rPr lang="en-US" sz="2200" dirty="0" err="1"/>
              <a:t>ms</a:t>
            </a:r>
            <a:r>
              <a:rPr lang="en-US" sz="2200" dirty="0"/>
              <a:t>): 99% samples has response time less than or equal 5.035 </a:t>
            </a:r>
            <a:r>
              <a:rPr lang="en-US" sz="2200" dirty="0" err="1"/>
              <a:t>ms</a:t>
            </a:r>
            <a:r>
              <a:rPr lang="en-US" sz="2200" dirty="0"/>
              <a:t> ~5 s (mean that &lt;5% of samples met this response time)</a:t>
            </a:r>
          </a:p>
          <a:p>
            <a:r>
              <a:rPr lang="en-US" sz="2200" dirty="0"/>
              <a:t>Min Response Time (</a:t>
            </a:r>
            <a:r>
              <a:rPr lang="en-US" sz="2200" dirty="0" err="1"/>
              <a:t>ms</a:t>
            </a:r>
            <a:r>
              <a:rPr lang="en-US" sz="2200" dirty="0"/>
              <a:t>): 1 </a:t>
            </a:r>
            <a:r>
              <a:rPr lang="en-US" sz="2200" dirty="0" err="1"/>
              <a:t>ms</a:t>
            </a:r>
            <a:endParaRPr lang="en-US" sz="2200" dirty="0"/>
          </a:p>
          <a:p>
            <a:r>
              <a:rPr lang="en-US" sz="2200" dirty="0"/>
              <a:t>Max Response Time (</a:t>
            </a:r>
            <a:r>
              <a:rPr lang="en-US" sz="2200" dirty="0" err="1"/>
              <a:t>ms</a:t>
            </a:r>
            <a:r>
              <a:rPr lang="en-US" sz="2200" dirty="0"/>
              <a:t>): 6765ms ~6.7s</a:t>
            </a:r>
          </a:p>
          <a:p>
            <a:r>
              <a:rPr lang="en-US" sz="2200" dirty="0"/>
              <a:t>No error during the testing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67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90% samples with response times that as expected. </a:t>
            </a:r>
          </a:p>
          <a:p>
            <a:r>
              <a:rPr lang="en-US" sz="2200" dirty="0"/>
              <a:t>Some requests (&lt;10% of #samples) to access a page or post/put data have Slow Response Times. </a:t>
            </a:r>
          </a:p>
          <a:p>
            <a:r>
              <a:rPr lang="en-US" sz="2200" dirty="0"/>
              <a:t> Login request also call many API requests (~10 APIs). That’s why that request always has lowest response time. </a:t>
            </a:r>
          </a:p>
          <a:p>
            <a:r>
              <a:rPr lang="en-US" sz="2200" dirty="0"/>
              <a:t> Some other requests also call several APIs (example </a:t>
            </a:r>
            <a:r>
              <a:rPr lang="en-US" sz="2200" dirty="0" err="1"/>
              <a:t>Visit_Contact_page</a:t>
            </a:r>
            <a:r>
              <a:rPr lang="en-US" sz="2200" dirty="0"/>
              <a:t> call 3 APIs)</a:t>
            </a:r>
          </a:p>
          <a:p>
            <a:r>
              <a:rPr lang="en-US" sz="2200" dirty="0"/>
              <a:t>1 top query that total execute time in database is 2 seconds: query to select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19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8023"/>
            <a:ext cx="4283613" cy="509954"/>
          </a:xfrm>
        </p:spPr>
        <p:txBody>
          <a:bodyPr>
            <a:normAutofit/>
          </a:bodyPr>
          <a:lstStyle/>
          <a:p>
            <a:r>
              <a:rPr lang="en-US" sz="2200" dirty="0"/>
              <a:t>Web server information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1630" y="1506415"/>
            <a:ext cx="4454770" cy="96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CPU: Maximum 50% usage</a:t>
            </a:r>
          </a:p>
          <a:p>
            <a:r>
              <a:rPr lang="en-US" sz="2200" dirty="0"/>
              <a:t>Memory: Maximum  68% usage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2866878"/>
            <a:ext cx="4283613" cy="50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Database server information</a:t>
            </a:r>
            <a:endParaRPr lang="en-US" sz="2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1630" y="3715042"/>
            <a:ext cx="4454770" cy="96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CPU: Maximum 3.1% usage</a:t>
            </a:r>
          </a:p>
          <a:p>
            <a:r>
              <a:rPr lang="en-US" sz="2200" dirty="0"/>
              <a:t>Memory: Maximum  31% usage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500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399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PowerPoint Presentation</vt:lpstr>
      <vt:lpstr>Rhino Load Testing - Performance Criteria Objective: Set performance guidelines for a minimum viable product</vt:lpstr>
      <vt:lpstr>Rhino Phase: Test1 / 50 Users Test: Test a basic subset of the features with a minimum number of Users Objective: Identify any fundamental issues with the architecture.</vt:lpstr>
      <vt:lpstr>Rhino Phase: Test1 / X Users Test: Test the same subset of features with an increased load (number of Users) Objective: Keep increasing the number of Users until we identify the stress points in the architecture.</vt:lpstr>
      <vt:lpstr>Result for 50 users</vt:lpstr>
      <vt:lpstr>Result for 50 users</vt:lpstr>
      <vt:lpstr>Result for 50 users</vt:lpstr>
    </vt:vector>
  </TitlesOfParts>
  <Company>Epic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Gale</dc:creator>
  <cp:lastModifiedBy>Thuan Nguyen Viet</cp:lastModifiedBy>
  <cp:revision>144</cp:revision>
  <dcterms:created xsi:type="dcterms:W3CDTF">2016-02-11T11:12:19Z</dcterms:created>
  <dcterms:modified xsi:type="dcterms:W3CDTF">2017-03-23T14:53:06Z</dcterms:modified>
</cp:coreProperties>
</file>