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301" r:id="rId4"/>
    <p:sldId id="306" r:id="rId5"/>
    <p:sldId id="302" r:id="rId6"/>
    <p:sldId id="303" r:id="rId7"/>
    <p:sldId id="304" r:id="rId8"/>
    <p:sldId id="305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C3E"/>
    <a:srgbClr val="E5EA08"/>
    <a:srgbClr val="505053"/>
    <a:srgbClr val="C2D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23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7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3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45058"/>
            <a:ext cx="9149799" cy="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400" kern="1200">
          <a:solidFill>
            <a:srgbClr val="C2D47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0505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0505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0505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0505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050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5627" y="-903324"/>
            <a:ext cx="13795527" cy="10121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179" y="2492896"/>
            <a:ext cx="821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Load Test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727" y="6542424"/>
            <a:ext cx="93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6301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17/22 (77%) of transactions have average response time as </a:t>
            </a:r>
            <a:r>
              <a:rPr lang="en-US" sz="2400" dirty="0" smtClean="0"/>
              <a:t>expected.</a:t>
            </a:r>
            <a:endParaRPr lang="en-US" sz="2200" dirty="0" smtClean="0"/>
          </a:p>
          <a:p>
            <a:r>
              <a:rPr lang="en-US" sz="2400" dirty="0"/>
              <a:t>95% samples of 50% of transactions (11/22) with response times that as expected</a:t>
            </a:r>
            <a:r>
              <a:rPr lang="en-US" sz="2400" dirty="0" smtClean="0"/>
              <a:t>.</a:t>
            </a:r>
            <a:r>
              <a:rPr lang="en-US" sz="2200" dirty="0" smtClean="0"/>
              <a:t>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908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29" y="1248835"/>
            <a:ext cx="5510839" cy="136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CPU</a:t>
            </a:r>
            <a:r>
              <a:rPr lang="en-US" sz="2400" dirty="0"/>
              <a:t>: Maximum 90.3% usage</a:t>
            </a:r>
          </a:p>
          <a:p>
            <a:r>
              <a:rPr lang="en-US" sz="2400" dirty="0" smtClean="0"/>
              <a:t>Memory</a:t>
            </a:r>
            <a:r>
              <a:rPr lang="en-US" sz="2400" dirty="0"/>
              <a:t>: Minimum 68.6% available</a:t>
            </a:r>
          </a:p>
          <a:p>
            <a:r>
              <a:rPr lang="en-US" sz="2400" dirty="0" smtClean="0"/>
              <a:t>Bandwidth</a:t>
            </a:r>
            <a:r>
              <a:rPr lang="en-US" sz="2400" dirty="0"/>
              <a:t>: Maximum </a:t>
            </a:r>
            <a:r>
              <a:rPr lang="en-US" sz="2400" dirty="0" smtClean="0"/>
              <a:t>23,481 </a:t>
            </a:r>
            <a:r>
              <a:rPr lang="en-US" sz="2400" dirty="0" err="1"/>
              <a:t>kbit</a:t>
            </a:r>
            <a:r>
              <a:rPr lang="en-US" sz="2400" dirty="0"/>
              <a:t>/s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30" y="3376832"/>
            <a:ext cx="4454770" cy="169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CPU</a:t>
            </a:r>
            <a:r>
              <a:rPr lang="en-US" sz="2200" dirty="0"/>
              <a:t>: Maximum 6.99% usage</a:t>
            </a:r>
          </a:p>
          <a:p>
            <a:r>
              <a:rPr lang="en-US" sz="2200" dirty="0" smtClean="0"/>
              <a:t>Memory</a:t>
            </a:r>
            <a:r>
              <a:rPr lang="en-US" sz="2200" dirty="0"/>
              <a:t>: Minimum 31% available</a:t>
            </a:r>
          </a:p>
          <a:p>
            <a:r>
              <a:rPr lang="en-US" sz="2200" dirty="0" smtClean="0"/>
              <a:t>Bandwidth</a:t>
            </a:r>
            <a:r>
              <a:rPr lang="en-US" sz="2200" dirty="0"/>
              <a:t>: Maximum </a:t>
            </a:r>
            <a:r>
              <a:rPr lang="en-US" sz="2200" dirty="0" smtClean="0"/>
              <a:t>20,086 </a:t>
            </a:r>
            <a:r>
              <a:rPr lang="en-US" sz="2200" dirty="0" err="1"/>
              <a:t>kbit</a:t>
            </a:r>
            <a:r>
              <a:rPr lang="en-US" sz="2200" dirty="0"/>
              <a:t>/s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88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112889"/>
            <a:ext cx="8494889" cy="756356"/>
          </a:xfrm>
        </p:spPr>
        <p:txBody>
          <a:bodyPr>
            <a:normAutofit fontScale="90000"/>
          </a:bodyPr>
          <a:lstStyle/>
          <a:p>
            <a:r>
              <a:rPr lang="en-US" dirty="0"/>
              <a:t>Rhino Load Testing - Performance Criteria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Objective: Set performance guidelines for a minimum viable product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91911" y="1178868"/>
            <a:ext cx="8715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Preparation</a:t>
            </a:r>
          </a:p>
          <a:p>
            <a:r>
              <a:rPr lang="en-GB" sz="1400" dirty="0"/>
              <a:t>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30 Rhino </a:t>
            </a:r>
            <a:r>
              <a:rPr lang="en-GB" sz="1400" dirty="0"/>
              <a:t>client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30 Client </a:t>
            </a:r>
            <a:r>
              <a:rPr lang="en-GB" sz="1400" dirty="0"/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with </a:t>
            </a:r>
            <a:r>
              <a:rPr lang="en-US" sz="1400" dirty="0"/>
              <a:t>100 users, 10000 Timesheets, 10000 Expenses, 100 Projects, 200 Tasks, 100 Sale proposals, 200 Lines, 100 </a:t>
            </a:r>
            <a:r>
              <a:rPr lang="en-US" sz="1400" dirty="0" smtClean="0"/>
              <a:t>Contacts, </a:t>
            </a:r>
            <a:r>
              <a:rPr lang="en-GB" sz="1400" dirty="0" smtClean="0">
                <a:solidFill>
                  <a:srgbClr val="FF0000"/>
                </a:solidFill>
              </a:rPr>
              <a:t>10,000 </a:t>
            </a:r>
            <a:r>
              <a:rPr lang="en-GB" sz="1400" dirty="0">
                <a:solidFill>
                  <a:srgbClr val="FF0000"/>
                </a:solidFill>
              </a:rPr>
              <a:t>Notes, 10,000 </a:t>
            </a:r>
            <a:r>
              <a:rPr lang="en-GB" sz="1400" dirty="0" smtClean="0">
                <a:solidFill>
                  <a:srgbClr val="FF0000"/>
                </a:solidFill>
              </a:rPr>
              <a:t>Reminders (no existing Notes, Reminders data currently)</a:t>
            </a:r>
            <a:endParaRPr lang="en-GB" sz="1400" dirty="0">
              <a:solidFill>
                <a:srgbClr val="FF0000"/>
              </a:solidFill>
            </a:endParaRP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1911" y="3092335"/>
            <a:ext cx="87150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Basic App Operations / Record Updates </a:t>
            </a:r>
          </a:p>
          <a:p>
            <a:r>
              <a:rPr lang="en-GB" sz="1400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Login to the App	= 3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Refreshing a Data List (e.g. a list of Contacts, etc.)   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Edit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Save Operation 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Delete Operation 	= 2 seconds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91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</a:t>
            </a:r>
            <a:r>
              <a:rPr lang="en-US" dirty="0" smtClean="0"/>
              <a:t>Test1 </a:t>
            </a:r>
            <a:r>
              <a:rPr lang="en-US" dirty="0"/>
              <a:t>/ </a:t>
            </a:r>
            <a:r>
              <a:rPr lang="en-US" dirty="0" smtClean="0"/>
              <a:t>50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a basic subset of the features with a minimum number of Users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dirty="0">
                <a:solidFill>
                  <a:schemeClr val="tx1"/>
                </a:solidFill>
              </a:rPr>
              <a:t>Identify any fundamental issues with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 - </a:t>
            </a:r>
            <a:r>
              <a:rPr lang="en-US" sz="1600" b="1" u="sng" dirty="0" smtClean="0"/>
              <a:t>1</a:t>
            </a:r>
            <a:endParaRPr lang="en-US" sz="1600" b="1" u="sng" dirty="0"/>
          </a:p>
          <a:p>
            <a:pPr algn="ctr"/>
            <a:r>
              <a:rPr lang="en-US" sz="1600" b="1" u="sng" dirty="0" smtClean="0"/>
              <a:t>50 Users</a:t>
            </a:r>
            <a:endParaRPr lang="en-US" sz="1600" b="1" u="sng" dirty="0"/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(Select, Add, Edit, Delete)</a:t>
            </a:r>
          </a:p>
          <a:p>
            <a:pPr algn="ctr"/>
            <a:r>
              <a:rPr lang="en-US" sz="1100" dirty="0"/>
              <a:t>Reminders (Select, add, Edit, Delete)</a:t>
            </a:r>
          </a:p>
          <a:p>
            <a:pPr algn="ctr"/>
            <a:r>
              <a:rPr lang="en-US" sz="1100" dirty="0"/>
              <a:t>Notes (Select, Add, Edit, Delete)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835" y="4188178"/>
            <a:ext cx="405011" cy="14860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4617156"/>
            <a:ext cx="405011" cy="10570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4707467"/>
            <a:ext cx="405011" cy="9667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3883378"/>
            <a:ext cx="405011" cy="1790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</p:spTree>
    <p:extLst>
      <p:ext uri="{BB962C8B-B14F-4D97-AF65-F5344CB8AC3E}">
        <p14:creationId xmlns:p14="http://schemas.microsoft.com/office/powerpoint/2010/main" val="21171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</a:t>
            </a:r>
            <a:r>
              <a:rPr lang="en-US" dirty="0" smtClean="0"/>
              <a:t>Test2 </a:t>
            </a:r>
            <a:r>
              <a:rPr lang="en-US" dirty="0"/>
              <a:t>/ </a:t>
            </a:r>
            <a:r>
              <a:rPr lang="en-US" dirty="0" smtClean="0"/>
              <a:t>100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a basic subset of the features with a minimum number of Users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dirty="0">
                <a:solidFill>
                  <a:schemeClr val="tx1"/>
                </a:solidFill>
              </a:rPr>
              <a:t>Identify any fundamental issues with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 - </a:t>
            </a:r>
            <a:r>
              <a:rPr lang="en-US" sz="1600" b="1" u="sng" dirty="0" smtClean="0"/>
              <a:t>2</a:t>
            </a:r>
            <a:endParaRPr lang="en-US" sz="1600" b="1" u="sng" dirty="0"/>
          </a:p>
          <a:p>
            <a:pPr algn="ctr"/>
            <a:r>
              <a:rPr lang="en-US" sz="1600" b="1" u="sng" dirty="0" smtClean="0"/>
              <a:t>100 Users</a:t>
            </a:r>
            <a:endParaRPr lang="en-US" sz="1600" b="1" u="sng" dirty="0"/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(Select, Add, Edit, Delete)</a:t>
            </a:r>
          </a:p>
          <a:p>
            <a:pPr algn="ctr"/>
            <a:r>
              <a:rPr lang="en-US" sz="1100" dirty="0"/>
              <a:t>Reminders (Select, add, Edit, Delete)</a:t>
            </a:r>
          </a:p>
          <a:p>
            <a:pPr algn="ctr"/>
            <a:r>
              <a:rPr lang="en-US" sz="1100" dirty="0"/>
              <a:t>Notes (Select, Add, Edit, Delete)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835" y="4188178"/>
            <a:ext cx="405011" cy="14860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4617156"/>
            <a:ext cx="405011" cy="10570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4707467"/>
            <a:ext cx="405011" cy="9667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3883378"/>
            <a:ext cx="405011" cy="1790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</p:spTree>
    <p:extLst>
      <p:ext uri="{BB962C8B-B14F-4D97-AF65-F5344CB8AC3E}">
        <p14:creationId xmlns:p14="http://schemas.microsoft.com/office/powerpoint/2010/main" val="42571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Test1 / X 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the same subset of features with an increased load (number of Users)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u="sng" dirty="0">
                <a:solidFill>
                  <a:schemeClr val="tx1"/>
                </a:solidFill>
              </a:rPr>
              <a:t>Keep increasing the number of Users </a:t>
            </a:r>
            <a:r>
              <a:rPr lang="en-US" sz="1600" dirty="0">
                <a:solidFill>
                  <a:schemeClr val="tx1"/>
                </a:solidFill>
              </a:rPr>
              <a:t>until </a:t>
            </a:r>
            <a:r>
              <a:rPr lang="en-US" sz="1600" u="sng" dirty="0">
                <a:solidFill>
                  <a:schemeClr val="tx1"/>
                </a:solidFill>
              </a:rPr>
              <a:t>we identify the stress points</a:t>
            </a:r>
            <a:r>
              <a:rPr lang="en-US" sz="1600" dirty="0">
                <a:solidFill>
                  <a:schemeClr val="tx1"/>
                </a:solidFill>
              </a:rPr>
              <a:t> in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70835" y="2314224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2743199"/>
            <a:ext cx="405011" cy="29309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2314225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2743200"/>
            <a:ext cx="405011" cy="2930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- </a:t>
            </a:r>
            <a:r>
              <a:rPr lang="en-US" sz="1600" b="1" u="sng" dirty="0"/>
              <a:t>1 </a:t>
            </a:r>
          </a:p>
          <a:p>
            <a:pPr algn="ctr"/>
            <a:r>
              <a:rPr lang="en-US" sz="1600" b="1" u="sng" dirty="0"/>
              <a:t>e.g.500 Users</a:t>
            </a:r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(Add, Edit, Delete)</a:t>
            </a:r>
          </a:p>
          <a:p>
            <a:pPr algn="ctr"/>
            <a:r>
              <a:rPr lang="en-US" sz="1100" dirty="0"/>
              <a:t>Reminders (add, Edit, Delete)</a:t>
            </a:r>
          </a:p>
          <a:p>
            <a:pPr algn="ctr"/>
            <a:r>
              <a:rPr lang="en-US" sz="1100" dirty="0"/>
              <a:t>Notes (Add, Edit, Delete)</a:t>
            </a:r>
          </a:p>
        </p:txBody>
      </p:sp>
    </p:spTree>
    <p:extLst>
      <p:ext uri="{BB962C8B-B14F-4D97-AF65-F5344CB8AC3E}">
        <p14:creationId xmlns:p14="http://schemas.microsoft.com/office/powerpoint/2010/main" val="31872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Samples: 12507 samples</a:t>
            </a:r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433.77 </a:t>
            </a:r>
            <a:r>
              <a:rPr lang="en-US" sz="2200" dirty="0" err="1"/>
              <a:t>ms</a:t>
            </a:r>
            <a:r>
              <a:rPr lang="en-US" sz="2200" dirty="0"/>
              <a:t> ~0.44s</a:t>
            </a:r>
          </a:p>
          <a:p>
            <a:r>
              <a:rPr lang="en-US" sz="2200" dirty="0"/>
              <a:t>90% line (</a:t>
            </a:r>
            <a:r>
              <a:rPr lang="en-US" sz="2200" dirty="0" err="1"/>
              <a:t>ms</a:t>
            </a:r>
            <a:r>
              <a:rPr lang="en-US" sz="2200" dirty="0"/>
              <a:t>): 90% samples has response time less than or equal 1016 </a:t>
            </a:r>
            <a:r>
              <a:rPr lang="en-US" sz="2200" dirty="0" err="1"/>
              <a:t>ms</a:t>
            </a:r>
            <a:r>
              <a:rPr lang="en-US" sz="2200" dirty="0"/>
              <a:t> ~ 1 s</a:t>
            </a:r>
          </a:p>
          <a:p>
            <a:r>
              <a:rPr lang="en-US" sz="2200" dirty="0"/>
              <a:t>95% line (</a:t>
            </a:r>
            <a:r>
              <a:rPr lang="en-US" sz="2200" dirty="0" err="1"/>
              <a:t>ms</a:t>
            </a:r>
            <a:r>
              <a:rPr lang="en-US" sz="2200" dirty="0"/>
              <a:t>): 95% samples has response time less than or equal 2835 </a:t>
            </a:r>
            <a:r>
              <a:rPr lang="en-US" sz="2200" dirty="0" err="1"/>
              <a:t>ms</a:t>
            </a:r>
            <a:r>
              <a:rPr lang="en-US" sz="2200" dirty="0"/>
              <a:t> ~2.8 s</a:t>
            </a:r>
          </a:p>
          <a:p>
            <a:r>
              <a:rPr lang="en-US" sz="2200" dirty="0"/>
              <a:t>99% line (</a:t>
            </a:r>
            <a:r>
              <a:rPr lang="en-US" sz="2200" dirty="0" err="1"/>
              <a:t>ms</a:t>
            </a:r>
            <a:r>
              <a:rPr lang="en-US" sz="2200" dirty="0"/>
              <a:t>): 99% samples has response time less than or equal 5.035 </a:t>
            </a:r>
            <a:r>
              <a:rPr lang="en-US" sz="2200" dirty="0" err="1"/>
              <a:t>ms</a:t>
            </a:r>
            <a:r>
              <a:rPr lang="en-US" sz="2200" dirty="0"/>
              <a:t> ~5 s (mean that &lt;5% of samples met this response time)</a:t>
            </a:r>
          </a:p>
          <a:p>
            <a:r>
              <a:rPr lang="en-US" sz="2200" dirty="0"/>
              <a:t>Min 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6765ms ~6.7s</a:t>
            </a:r>
          </a:p>
          <a:p>
            <a:r>
              <a:rPr lang="en-US" sz="2200" dirty="0"/>
              <a:t>No error during the testing</a:t>
            </a:r>
          </a:p>
        </p:txBody>
      </p:sp>
    </p:spTree>
    <p:extLst>
      <p:ext uri="{BB962C8B-B14F-4D97-AF65-F5344CB8AC3E}">
        <p14:creationId xmlns:p14="http://schemas.microsoft.com/office/powerpoint/2010/main" val="14767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90% samples with response times that as expected. </a:t>
            </a:r>
          </a:p>
          <a:p>
            <a:r>
              <a:rPr lang="en-US" sz="2200" dirty="0"/>
              <a:t>Some requests (&lt;10% of #samples) to access a page or post/put data have Slow Response Times. </a:t>
            </a:r>
          </a:p>
          <a:p>
            <a:r>
              <a:rPr lang="en-US" sz="2200" dirty="0"/>
              <a:t> Login request also call many API requests (~10 APIs). That’s why that request always has lowest response time. </a:t>
            </a:r>
          </a:p>
          <a:p>
            <a:r>
              <a:rPr lang="en-US" sz="2200" dirty="0"/>
              <a:t> Some other requests also call several APIs (example </a:t>
            </a:r>
            <a:r>
              <a:rPr lang="en-US" sz="2200" dirty="0" err="1"/>
              <a:t>Visit_Contact_page</a:t>
            </a:r>
            <a:r>
              <a:rPr lang="en-US" sz="2200" dirty="0"/>
              <a:t> call 3 APIs)</a:t>
            </a:r>
          </a:p>
          <a:p>
            <a:r>
              <a:rPr lang="en-US" sz="2200" dirty="0"/>
              <a:t>1 top query that total execute time in database is 2 seconds: query to select </a:t>
            </a:r>
          </a:p>
        </p:txBody>
      </p:sp>
    </p:spTree>
    <p:extLst>
      <p:ext uri="{BB962C8B-B14F-4D97-AF65-F5344CB8AC3E}">
        <p14:creationId xmlns:p14="http://schemas.microsoft.com/office/powerpoint/2010/main" val="157197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30" y="1506415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50% usage</a:t>
            </a:r>
          </a:p>
          <a:p>
            <a:r>
              <a:rPr lang="en-US" sz="2200" dirty="0"/>
              <a:t>Memory: Maximum  68% usage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30" y="3715042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3.1% usage</a:t>
            </a:r>
          </a:p>
          <a:p>
            <a:r>
              <a:rPr lang="en-US" sz="2200" dirty="0"/>
              <a:t>Memory: Maximum  31% usage</a:t>
            </a:r>
          </a:p>
        </p:txBody>
      </p:sp>
    </p:spTree>
    <p:extLst>
      <p:ext uri="{BB962C8B-B14F-4D97-AF65-F5344CB8AC3E}">
        <p14:creationId xmlns:p14="http://schemas.microsoft.com/office/powerpoint/2010/main" val="192500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Samples: </a:t>
            </a:r>
            <a:r>
              <a:rPr lang="en-US" sz="2400" dirty="0" smtClean="0"/>
              <a:t>111399 </a:t>
            </a:r>
            <a:r>
              <a:rPr lang="en-US" sz="2200" dirty="0" smtClean="0"/>
              <a:t>samples</a:t>
            </a:r>
            <a:endParaRPr lang="en-US" sz="2200" dirty="0"/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</a:t>
            </a:r>
            <a:r>
              <a:rPr lang="en-US" sz="2400" dirty="0"/>
              <a:t>1655.44 </a:t>
            </a:r>
            <a:r>
              <a:rPr lang="en-US" sz="2400" dirty="0" err="1"/>
              <a:t>ms</a:t>
            </a:r>
            <a:r>
              <a:rPr lang="en-US" sz="2400" dirty="0"/>
              <a:t> ~1.6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90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2921 </a:t>
            </a:r>
            <a:r>
              <a:rPr lang="en-US" sz="2400" dirty="0" err="1"/>
              <a:t>ms</a:t>
            </a:r>
            <a:r>
              <a:rPr lang="en-US" sz="2400" dirty="0"/>
              <a:t> ~ 2.9 s</a:t>
            </a:r>
            <a:endParaRPr lang="en-US" sz="2200" dirty="0"/>
          </a:p>
          <a:p>
            <a:r>
              <a:rPr lang="en-US" sz="2200" dirty="0" smtClean="0"/>
              <a:t>95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6179 </a:t>
            </a:r>
            <a:r>
              <a:rPr lang="en-US" sz="2400" dirty="0" err="1"/>
              <a:t>ms</a:t>
            </a:r>
            <a:r>
              <a:rPr lang="en-US" sz="2400" dirty="0"/>
              <a:t> ~6.2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99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14543 </a:t>
            </a:r>
            <a:r>
              <a:rPr lang="en-US" sz="2400" dirty="0" err="1"/>
              <a:t>ms</a:t>
            </a:r>
            <a:r>
              <a:rPr lang="en-US" sz="2400" dirty="0"/>
              <a:t> ~14.5 s (mean that &lt;5% of samples met this response time</a:t>
            </a:r>
            <a:r>
              <a:rPr lang="en-US" sz="2400" dirty="0" smtClean="0"/>
              <a:t>)</a:t>
            </a:r>
          </a:p>
          <a:p>
            <a:r>
              <a:rPr lang="en-US" sz="2200" dirty="0" smtClean="0"/>
              <a:t>Min </a:t>
            </a:r>
            <a:r>
              <a:rPr lang="en-US" sz="2200" dirty="0"/>
              <a:t>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</a:t>
            </a:r>
            <a:r>
              <a:rPr lang="en-US" sz="2400" dirty="0"/>
              <a:t>40322 </a:t>
            </a:r>
            <a:r>
              <a:rPr lang="en-US" sz="2400" dirty="0" err="1"/>
              <a:t>ms</a:t>
            </a:r>
            <a:r>
              <a:rPr lang="en-US" sz="2400" dirty="0"/>
              <a:t> ~40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No </a:t>
            </a:r>
            <a:r>
              <a:rPr lang="en-US" sz="2200" dirty="0"/>
              <a:t>error during the testing</a:t>
            </a:r>
          </a:p>
        </p:txBody>
      </p:sp>
    </p:spTree>
    <p:extLst>
      <p:ext uri="{BB962C8B-B14F-4D97-AF65-F5344CB8AC3E}">
        <p14:creationId xmlns:p14="http://schemas.microsoft.com/office/powerpoint/2010/main" val="113560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674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Rhino Load Testing - Performance Criteria Objective: Set performance guidelines for a minimum viable product</vt:lpstr>
      <vt:lpstr>Rhino Phase: Test1 / 50 Users Test: Test a basic subset of the features with a minimum number of Users Objective: Identify any fundamental issues with the architecture.</vt:lpstr>
      <vt:lpstr>Rhino Phase: Test2 / 100 Users Test: Test a basic subset of the features with a minimum number of Users Objective: Identify any fundamental issues with the architecture.</vt:lpstr>
      <vt:lpstr>Rhino Phase: Test1 / X Users Test: Test the same subset of features with an increased load (number of Users) Objective: Keep increasing the number of Users until we identify the stress points in the architecture.</vt:lpstr>
      <vt:lpstr>Result for 50 users</vt:lpstr>
      <vt:lpstr>Result for 50 users</vt:lpstr>
      <vt:lpstr>Result for 50 users</vt:lpstr>
      <vt:lpstr>Result for 100 users</vt:lpstr>
      <vt:lpstr>Result for 100 users</vt:lpstr>
      <vt:lpstr>Result for 100 users</vt:lpstr>
    </vt:vector>
  </TitlesOfParts>
  <Company>Epic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Gale</dc:creator>
  <cp:lastModifiedBy>Khanh Vu Nguyen Van</cp:lastModifiedBy>
  <cp:revision>145</cp:revision>
  <dcterms:created xsi:type="dcterms:W3CDTF">2016-02-11T11:12:19Z</dcterms:created>
  <dcterms:modified xsi:type="dcterms:W3CDTF">2017-03-24T07:38:02Z</dcterms:modified>
</cp:coreProperties>
</file>