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9" r:id="rId3"/>
    <p:sldId id="301" r:id="rId4"/>
    <p:sldId id="306" r:id="rId5"/>
    <p:sldId id="302" r:id="rId6"/>
    <p:sldId id="303" r:id="rId7"/>
    <p:sldId id="304" r:id="rId8"/>
    <p:sldId id="305" r:id="rId9"/>
    <p:sldId id="307" r:id="rId10"/>
    <p:sldId id="308" r:id="rId11"/>
    <p:sldId id="309" r:id="rId12"/>
    <p:sldId id="310" r:id="rId13"/>
    <p:sldId id="311" r:id="rId14"/>
    <p:sldId id="31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FC3E"/>
    <a:srgbClr val="E5EA08"/>
    <a:srgbClr val="505053"/>
    <a:srgbClr val="C2D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4" d="100"/>
          <a:sy n="74" d="100"/>
        </p:scale>
        <p:origin x="-1230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74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2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5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5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33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74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45058"/>
            <a:ext cx="9149799" cy="51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8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400" kern="1200">
          <a:solidFill>
            <a:srgbClr val="C2D47D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0505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05053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05053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05053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05053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5627" y="-903324"/>
            <a:ext cx="13795527" cy="101218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4179" y="2492896"/>
            <a:ext cx="8212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Load Test Strategy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727" y="6542424"/>
            <a:ext cx="93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V1.0</a:t>
            </a:r>
          </a:p>
        </p:txBody>
      </p:sp>
    </p:spTree>
    <p:extLst>
      <p:ext uri="{BB962C8B-B14F-4D97-AF65-F5344CB8AC3E}">
        <p14:creationId xmlns:p14="http://schemas.microsoft.com/office/powerpoint/2010/main" val="46301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</a:t>
            </a:r>
            <a:r>
              <a:rPr lang="en-US" dirty="0" smtClean="0"/>
              <a:t>100 </a:t>
            </a:r>
            <a:r>
              <a:rPr lang="en-US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17/22 (77%) of transactions have average response time as </a:t>
            </a:r>
            <a:r>
              <a:rPr lang="en-US" sz="2400" dirty="0" smtClean="0"/>
              <a:t>expected.</a:t>
            </a:r>
            <a:endParaRPr lang="en-US" sz="2200" dirty="0" smtClean="0"/>
          </a:p>
          <a:p>
            <a:r>
              <a:rPr lang="en-US" sz="2400" dirty="0"/>
              <a:t>95% samples of 50% of transactions (11/22) with response times that as expected</a:t>
            </a:r>
            <a:r>
              <a:rPr lang="en-US" sz="2400" dirty="0" smtClean="0"/>
              <a:t>.</a:t>
            </a:r>
            <a:r>
              <a:rPr lang="en-US" sz="2200" dirty="0" smtClean="0"/>
              <a:t> 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908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</a:t>
            </a:r>
            <a:r>
              <a:rPr lang="en-US" dirty="0" smtClean="0"/>
              <a:t>100 </a:t>
            </a:r>
            <a:r>
              <a:rPr lang="en-US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8023"/>
            <a:ext cx="4283613" cy="509954"/>
          </a:xfrm>
        </p:spPr>
        <p:txBody>
          <a:bodyPr>
            <a:normAutofit/>
          </a:bodyPr>
          <a:lstStyle/>
          <a:p>
            <a:r>
              <a:rPr lang="en-US" sz="2200" dirty="0"/>
              <a:t>Web server information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1629" y="1248835"/>
            <a:ext cx="5510839" cy="136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CPU</a:t>
            </a:r>
            <a:r>
              <a:rPr lang="en-US" sz="2400" dirty="0"/>
              <a:t>: Maximum 90.3% usage</a:t>
            </a:r>
          </a:p>
          <a:p>
            <a:r>
              <a:rPr lang="en-US" sz="2400" dirty="0" smtClean="0"/>
              <a:t>Memory</a:t>
            </a:r>
            <a:r>
              <a:rPr lang="en-US" sz="2400" dirty="0"/>
              <a:t>: Minimum 68.6% available</a:t>
            </a:r>
          </a:p>
          <a:p>
            <a:r>
              <a:rPr lang="en-US" sz="2400" dirty="0" smtClean="0"/>
              <a:t>Bandwidth</a:t>
            </a:r>
            <a:r>
              <a:rPr lang="en-US" sz="2400" dirty="0"/>
              <a:t>: Maximum </a:t>
            </a:r>
            <a:r>
              <a:rPr lang="en-US" sz="2400" dirty="0" smtClean="0"/>
              <a:t>23,481 </a:t>
            </a:r>
            <a:r>
              <a:rPr lang="en-US" sz="2400" dirty="0" err="1"/>
              <a:t>kbit</a:t>
            </a:r>
            <a:r>
              <a:rPr lang="en-US" sz="2400" dirty="0"/>
              <a:t>/s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98" y="2866878"/>
            <a:ext cx="4283613" cy="509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Database server information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31630" y="3376832"/>
            <a:ext cx="4454770" cy="1697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CPU</a:t>
            </a:r>
            <a:r>
              <a:rPr lang="en-US" sz="2200" dirty="0"/>
              <a:t>: Maximum 6.99% usage</a:t>
            </a:r>
          </a:p>
          <a:p>
            <a:r>
              <a:rPr lang="en-US" sz="2200" dirty="0" smtClean="0"/>
              <a:t>Memory</a:t>
            </a:r>
            <a:r>
              <a:rPr lang="en-US" sz="2200" dirty="0"/>
              <a:t>: Minimum 31% available</a:t>
            </a:r>
          </a:p>
          <a:p>
            <a:r>
              <a:rPr lang="en-US" sz="2200" dirty="0" smtClean="0"/>
              <a:t>Bandwidth</a:t>
            </a:r>
            <a:r>
              <a:rPr lang="en-US" sz="2200" dirty="0"/>
              <a:t>: Maximum </a:t>
            </a:r>
            <a:r>
              <a:rPr lang="en-US" sz="2200" dirty="0" smtClean="0"/>
              <a:t>20,086 </a:t>
            </a:r>
            <a:r>
              <a:rPr lang="en-US" sz="2200" dirty="0" err="1"/>
              <a:t>kbit</a:t>
            </a:r>
            <a:r>
              <a:rPr lang="en-US" sz="2200" dirty="0"/>
              <a:t>/s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883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</a:t>
            </a:r>
            <a:r>
              <a:rPr lang="en-US" dirty="0" smtClean="0"/>
              <a:t>200 </a:t>
            </a:r>
            <a:r>
              <a:rPr lang="en-US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588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Samples: </a:t>
            </a:r>
            <a:r>
              <a:rPr lang="en-US" sz="2400" dirty="0" smtClean="0"/>
              <a:t>99702 </a:t>
            </a:r>
            <a:r>
              <a:rPr lang="en-US" sz="2200" dirty="0" smtClean="0"/>
              <a:t>samples</a:t>
            </a:r>
            <a:endParaRPr lang="en-US" sz="2200" dirty="0"/>
          </a:p>
          <a:p>
            <a:r>
              <a:rPr lang="en-US" sz="2200" dirty="0"/>
              <a:t>Average Response Time (</a:t>
            </a:r>
            <a:r>
              <a:rPr lang="en-US" sz="2200" dirty="0" err="1"/>
              <a:t>ms</a:t>
            </a:r>
            <a:r>
              <a:rPr lang="en-US" sz="2200" dirty="0"/>
              <a:t>) = </a:t>
            </a:r>
            <a:r>
              <a:rPr lang="en-US" sz="2400" dirty="0"/>
              <a:t>8768.72 </a:t>
            </a:r>
            <a:r>
              <a:rPr lang="en-US" sz="2400" dirty="0" err="1"/>
              <a:t>ms</a:t>
            </a:r>
            <a:r>
              <a:rPr lang="en-US" sz="2400" dirty="0"/>
              <a:t> ~8.7 </a:t>
            </a:r>
            <a:r>
              <a:rPr lang="en-US" sz="2400" dirty="0" smtClean="0"/>
              <a:t>s</a:t>
            </a:r>
          </a:p>
          <a:p>
            <a:r>
              <a:rPr lang="en-US" sz="2200" dirty="0" smtClean="0"/>
              <a:t>90</a:t>
            </a:r>
            <a:r>
              <a:rPr lang="en-US" sz="2200" dirty="0"/>
              <a:t>% samples has response time less than or equal </a:t>
            </a:r>
            <a:r>
              <a:rPr lang="en-US" sz="2400" dirty="0"/>
              <a:t>14007 </a:t>
            </a:r>
            <a:r>
              <a:rPr lang="en-US" sz="2400" dirty="0" err="1"/>
              <a:t>ms</a:t>
            </a:r>
            <a:r>
              <a:rPr lang="en-US" sz="2400" dirty="0"/>
              <a:t> ~ </a:t>
            </a:r>
            <a:r>
              <a:rPr lang="en-US" sz="2400" dirty="0" smtClean="0"/>
              <a:t>14s</a:t>
            </a:r>
          </a:p>
          <a:p>
            <a:r>
              <a:rPr lang="en-US" sz="2200" dirty="0" smtClean="0"/>
              <a:t>95</a:t>
            </a:r>
            <a:r>
              <a:rPr lang="en-US" sz="2200" dirty="0"/>
              <a:t>% samples has response time less than or equal </a:t>
            </a:r>
            <a:r>
              <a:rPr lang="en-US" sz="2400" dirty="0"/>
              <a:t>22479 </a:t>
            </a:r>
            <a:r>
              <a:rPr lang="en-US" sz="2400" dirty="0" err="1"/>
              <a:t>ms</a:t>
            </a:r>
            <a:r>
              <a:rPr lang="en-US" sz="2400" dirty="0"/>
              <a:t> ~22 </a:t>
            </a:r>
            <a:r>
              <a:rPr lang="en-US" sz="2400" dirty="0" smtClean="0"/>
              <a:t>s</a:t>
            </a:r>
          </a:p>
          <a:p>
            <a:r>
              <a:rPr lang="en-US" sz="2400" dirty="0" smtClean="0"/>
              <a:t> </a:t>
            </a:r>
            <a:r>
              <a:rPr lang="en-US" sz="2200" dirty="0" smtClean="0"/>
              <a:t>99</a:t>
            </a:r>
            <a:r>
              <a:rPr lang="en-US" sz="2200" dirty="0"/>
              <a:t>% samples has response time less than or equal </a:t>
            </a:r>
            <a:r>
              <a:rPr lang="en-US" sz="2400" dirty="0"/>
              <a:t>67199 </a:t>
            </a:r>
            <a:r>
              <a:rPr lang="en-US" sz="2400" dirty="0" err="1"/>
              <a:t>ms</a:t>
            </a:r>
            <a:r>
              <a:rPr lang="en-US" sz="2400" dirty="0"/>
              <a:t> ~</a:t>
            </a:r>
            <a:r>
              <a:rPr lang="en-US" sz="2400" dirty="0" smtClean="0"/>
              <a:t>67s (</a:t>
            </a:r>
            <a:r>
              <a:rPr lang="en-US" sz="2400" dirty="0"/>
              <a:t>mean that &lt;5% of samples met this response time</a:t>
            </a:r>
            <a:r>
              <a:rPr lang="en-US" sz="2400" dirty="0" smtClean="0"/>
              <a:t>)</a:t>
            </a:r>
          </a:p>
          <a:p>
            <a:r>
              <a:rPr lang="en-US" sz="2200" dirty="0" smtClean="0"/>
              <a:t>Min </a:t>
            </a:r>
            <a:r>
              <a:rPr lang="en-US" sz="2200" dirty="0"/>
              <a:t>Response Time (</a:t>
            </a:r>
            <a:r>
              <a:rPr lang="en-US" sz="2200" dirty="0" err="1"/>
              <a:t>ms</a:t>
            </a:r>
            <a:r>
              <a:rPr lang="en-US" sz="2200" dirty="0"/>
              <a:t>): 1 </a:t>
            </a:r>
            <a:r>
              <a:rPr lang="en-US" sz="2200" dirty="0" err="1"/>
              <a:t>ms</a:t>
            </a:r>
            <a:endParaRPr lang="en-US" sz="2200" dirty="0"/>
          </a:p>
          <a:p>
            <a:r>
              <a:rPr lang="en-US" sz="2200" dirty="0"/>
              <a:t>Max Response Time (</a:t>
            </a:r>
            <a:r>
              <a:rPr lang="en-US" sz="2200" dirty="0" err="1"/>
              <a:t>ms</a:t>
            </a:r>
            <a:r>
              <a:rPr lang="en-US" sz="2200" dirty="0"/>
              <a:t>): </a:t>
            </a:r>
            <a:r>
              <a:rPr lang="en-US" sz="2400" dirty="0"/>
              <a:t>95871 </a:t>
            </a:r>
            <a:r>
              <a:rPr lang="en-US" sz="2400" dirty="0" err="1"/>
              <a:t>ms</a:t>
            </a:r>
            <a:r>
              <a:rPr lang="en-US" sz="2400" dirty="0"/>
              <a:t> ~95.8 </a:t>
            </a:r>
            <a:r>
              <a:rPr lang="en-US" sz="2400" dirty="0" smtClean="0"/>
              <a:t>s</a:t>
            </a:r>
          </a:p>
          <a:p>
            <a:r>
              <a:rPr lang="en-GB" sz="2200" dirty="0"/>
              <a:t>0.28% samples </a:t>
            </a:r>
            <a:r>
              <a:rPr lang="en-GB" sz="2200" dirty="0" smtClean="0"/>
              <a:t>has error</a:t>
            </a:r>
            <a:r>
              <a:rPr lang="en-GB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3619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</a:t>
            </a:r>
            <a:r>
              <a:rPr lang="en-US" dirty="0" smtClean="0"/>
              <a:t>200 </a:t>
            </a:r>
            <a:r>
              <a:rPr lang="en-US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6/22 (27.3%) </a:t>
            </a:r>
            <a:r>
              <a:rPr lang="en-US" sz="2400" dirty="0"/>
              <a:t>of transactions have </a:t>
            </a:r>
            <a:r>
              <a:rPr lang="en-US" sz="2400" dirty="0" smtClean="0"/>
              <a:t>response </a:t>
            </a:r>
            <a:r>
              <a:rPr lang="en-US" sz="2400" dirty="0"/>
              <a:t>time as </a:t>
            </a:r>
            <a:r>
              <a:rPr lang="en-US" sz="2400" dirty="0" smtClean="0"/>
              <a:t>expected.</a:t>
            </a: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5478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</a:t>
            </a:r>
            <a:r>
              <a:rPr lang="en-US" dirty="0" smtClean="0"/>
              <a:t>200 </a:t>
            </a:r>
            <a:r>
              <a:rPr lang="en-US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8023"/>
            <a:ext cx="4283613" cy="509954"/>
          </a:xfrm>
        </p:spPr>
        <p:txBody>
          <a:bodyPr>
            <a:normAutofit/>
          </a:bodyPr>
          <a:lstStyle/>
          <a:p>
            <a:r>
              <a:rPr lang="en-US" sz="2200" dirty="0"/>
              <a:t>Web server information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1629" y="1248835"/>
            <a:ext cx="5510839" cy="136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CPU</a:t>
            </a:r>
            <a:r>
              <a:rPr lang="en-US" sz="2400" dirty="0"/>
              <a:t>: Maximum </a:t>
            </a:r>
            <a:r>
              <a:rPr lang="en-US" sz="2400" dirty="0"/>
              <a:t>100% </a:t>
            </a:r>
            <a:r>
              <a:rPr lang="en-US" sz="2400" dirty="0"/>
              <a:t>usage</a:t>
            </a:r>
          </a:p>
          <a:p>
            <a:r>
              <a:rPr lang="en-US" sz="2400" dirty="0" smtClean="0"/>
              <a:t>Memory</a:t>
            </a:r>
            <a:r>
              <a:rPr lang="en-US" sz="2400" dirty="0"/>
              <a:t>: Minimum </a:t>
            </a:r>
            <a:r>
              <a:rPr lang="en-US" sz="2400" dirty="0"/>
              <a:t>66% </a:t>
            </a:r>
            <a:r>
              <a:rPr lang="en-US" sz="2400" dirty="0"/>
              <a:t>available</a:t>
            </a:r>
          </a:p>
          <a:p>
            <a:r>
              <a:rPr lang="en-US" sz="2400" dirty="0" smtClean="0"/>
              <a:t>Bandwidth</a:t>
            </a:r>
            <a:r>
              <a:rPr lang="en-US" sz="2400" dirty="0"/>
              <a:t>: Maximum </a:t>
            </a:r>
            <a:r>
              <a:rPr lang="en-US" sz="2400" dirty="0"/>
              <a:t>21,638 </a:t>
            </a:r>
            <a:r>
              <a:rPr lang="en-US" sz="2400" dirty="0" err="1"/>
              <a:t>kbit</a:t>
            </a:r>
            <a:r>
              <a:rPr lang="en-US" sz="2400" dirty="0"/>
              <a:t>/s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98" y="2866878"/>
            <a:ext cx="4283613" cy="509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Database server information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31628" y="3376832"/>
            <a:ext cx="5214625" cy="1697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CPU</a:t>
            </a:r>
            <a:r>
              <a:rPr lang="en-US" sz="2600" dirty="0"/>
              <a:t>: Maximum  4.77% usage</a:t>
            </a:r>
          </a:p>
          <a:p>
            <a:r>
              <a:rPr lang="en-US" sz="2600" dirty="0"/>
              <a:t>Memory</a:t>
            </a:r>
            <a:r>
              <a:rPr lang="en-US" sz="2600" dirty="0"/>
              <a:t>: Minimum 29.8% available</a:t>
            </a:r>
          </a:p>
          <a:p>
            <a:r>
              <a:rPr lang="en-US" sz="2600" dirty="0"/>
              <a:t>Bandwidth</a:t>
            </a:r>
            <a:r>
              <a:rPr lang="en-US" sz="2600" dirty="0"/>
              <a:t>: Maximum </a:t>
            </a:r>
            <a:r>
              <a:rPr lang="en-US" sz="2600" dirty="0"/>
              <a:t>17,953 </a:t>
            </a:r>
            <a:r>
              <a:rPr lang="en-US" sz="2600" dirty="0" err="1"/>
              <a:t>kbit</a:t>
            </a:r>
            <a:r>
              <a:rPr lang="en-US" sz="2600" dirty="0"/>
              <a:t>/s</a:t>
            </a:r>
            <a:endParaRPr lang="en-US" sz="26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629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112889"/>
            <a:ext cx="8494889" cy="756356"/>
          </a:xfrm>
        </p:spPr>
        <p:txBody>
          <a:bodyPr>
            <a:normAutofit fontScale="90000"/>
          </a:bodyPr>
          <a:lstStyle/>
          <a:p>
            <a:r>
              <a:rPr lang="en-US" dirty="0"/>
              <a:t>Rhino Load Testing - Performance Criteria</a:t>
            </a:r>
            <a:br>
              <a:rPr lang="en-US" dirty="0"/>
            </a:br>
            <a:r>
              <a:rPr lang="en-US" sz="1600" b="1" dirty="0">
                <a:solidFill>
                  <a:schemeClr val="tx1"/>
                </a:solidFill>
              </a:rPr>
              <a:t>Objective: Set performance guidelines for a minimum viable product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91911" y="1178868"/>
            <a:ext cx="8715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Preparation</a:t>
            </a:r>
          </a:p>
          <a:p>
            <a:r>
              <a:rPr lang="en-GB" sz="1400" dirty="0"/>
              <a:t>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30 Rhino </a:t>
            </a:r>
            <a:r>
              <a:rPr lang="en-GB" sz="1400" dirty="0"/>
              <a:t>client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30 Client </a:t>
            </a:r>
            <a:r>
              <a:rPr lang="en-GB" sz="1400" dirty="0"/>
              <a:t>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Each with </a:t>
            </a:r>
            <a:r>
              <a:rPr lang="en-US" sz="1400" dirty="0"/>
              <a:t>100 users, 10000 Timesheets, 10000 Expenses, 100 Projects, 200 Tasks, 100 Sale proposals, 200 Lines, 100 </a:t>
            </a:r>
            <a:r>
              <a:rPr lang="en-US" sz="1400" dirty="0" smtClean="0"/>
              <a:t>Contacts, </a:t>
            </a:r>
            <a:r>
              <a:rPr lang="en-GB" sz="1400" dirty="0" smtClean="0">
                <a:solidFill>
                  <a:srgbClr val="FF0000"/>
                </a:solidFill>
              </a:rPr>
              <a:t>10,000 </a:t>
            </a:r>
            <a:r>
              <a:rPr lang="en-GB" sz="1400" dirty="0">
                <a:solidFill>
                  <a:srgbClr val="FF0000"/>
                </a:solidFill>
              </a:rPr>
              <a:t>Notes, 10,000 </a:t>
            </a:r>
            <a:r>
              <a:rPr lang="en-GB" sz="1400" dirty="0" smtClean="0">
                <a:solidFill>
                  <a:srgbClr val="FF0000"/>
                </a:solidFill>
              </a:rPr>
              <a:t>Reminders (no existing Notes, Reminders data currently)</a:t>
            </a:r>
            <a:endParaRPr lang="en-GB" sz="1400" dirty="0">
              <a:solidFill>
                <a:srgbClr val="FF0000"/>
              </a:solidFill>
            </a:endParaRP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191911" y="3092335"/>
            <a:ext cx="87150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Basic App Operations / Record Updates </a:t>
            </a:r>
          </a:p>
          <a:p>
            <a:r>
              <a:rPr lang="en-GB" sz="1400" dirty="0"/>
              <a:t>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Login to the App	= 3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Refreshing a Data List (e.g. a list of Contacts, etc.)   = 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Add Operator 		= 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Edit Operator 		= 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Save Operation 	= 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Delete Operation 	= 2 seconds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916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228572"/>
            <a:ext cx="8494889" cy="75635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Rhino Phase: </a:t>
            </a:r>
            <a:r>
              <a:rPr lang="en-US" dirty="0" smtClean="0"/>
              <a:t>Test1 </a:t>
            </a:r>
            <a:r>
              <a:rPr lang="en-US" dirty="0"/>
              <a:t>/ </a:t>
            </a:r>
            <a:r>
              <a:rPr lang="en-US" dirty="0" smtClean="0"/>
              <a:t>50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1600" b="1" dirty="0">
                <a:solidFill>
                  <a:schemeClr val="tx1"/>
                </a:solidFill>
              </a:rPr>
              <a:t>Test: </a:t>
            </a:r>
            <a:r>
              <a:rPr lang="en-US" sz="1600" dirty="0">
                <a:solidFill>
                  <a:schemeClr val="tx1"/>
                </a:solidFill>
              </a:rPr>
              <a:t>Test a basic subset of the features with a minimum number of Users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Objective: </a:t>
            </a:r>
            <a:r>
              <a:rPr lang="en-US" sz="1600" dirty="0">
                <a:solidFill>
                  <a:schemeClr val="tx1"/>
                </a:solidFill>
              </a:rPr>
              <a:t>Identify any fundamental issues with the architecture.</a:t>
            </a:r>
            <a:endParaRPr lang="en-US" sz="1600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3555995" y="5674194"/>
            <a:ext cx="5116961" cy="159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 flipV="1">
            <a:off x="3542155" y="1655708"/>
            <a:ext cx="13840" cy="4034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0956" y="1655708"/>
            <a:ext cx="2486112" cy="1261884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u="sng" dirty="0"/>
              <a:t>Test Script  - </a:t>
            </a:r>
            <a:r>
              <a:rPr lang="en-US" sz="1600" b="1" u="sng" dirty="0" smtClean="0"/>
              <a:t>1</a:t>
            </a:r>
            <a:endParaRPr lang="en-US" sz="1600" b="1" u="sng" dirty="0"/>
          </a:p>
          <a:p>
            <a:pPr algn="ctr"/>
            <a:r>
              <a:rPr lang="en-US" sz="1600" b="1" u="sng" dirty="0" smtClean="0"/>
              <a:t>50 Users</a:t>
            </a:r>
            <a:endParaRPr lang="en-US" sz="1600" b="1" u="sng" dirty="0"/>
          </a:p>
          <a:p>
            <a:pPr algn="ctr"/>
            <a:r>
              <a:rPr lang="en-US" sz="1100" dirty="0"/>
              <a:t>Login to App</a:t>
            </a:r>
          </a:p>
          <a:p>
            <a:pPr algn="ctr"/>
            <a:r>
              <a:rPr lang="en-US" sz="1100" dirty="0"/>
              <a:t>Contacts (Select, Add, Edit, Delete)</a:t>
            </a:r>
          </a:p>
          <a:p>
            <a:pPr algn="ctr"/>
            <a:r>
              <a:rPr lang="en-US" sz="1100" dirty="0"/>
              <a:t>Reminders (Select, add, Edit, Delete)</a:t>
            </a:r>
          </a:p>
          <a:p>
            <a:pPr algn="ctr"/>
            <a:r>
              <a:rPr lang="en-US" sz="1100" dirty="0"/>
              <a:t>Notes (Select, Add, Edit, Delete)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0835" y="4188178"/>
            <a:ext cx="405011" cy="14860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CPU  Utilisation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2176" y="5469891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25081" y="15442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100%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70836" y="5739582"/>
            <a:ext cx="97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ONE Web </a:t>
            </a:r>
          </a:p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39535" y="4617156"/>
            <a:ext cx="405011" cy="10570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Memory  Utilisation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44211" y="4707467"/>
            <a:ext cx="405011" cy="9667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CPU  Utilisation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59549" y="5739583"/>
            <a:ext cx="80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Database </a:t>
            </a:r>
          </a:p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12911" y="3883378"/>
            <a:ext cx="405011" cy="1790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Memory  Utilisation</a:t>
            </a:r>
          </a:p>
        </p:txBody>
      </p:sp>
    </p:spTree>
    <p:extLst>
      <p:ext uri="{BB962C8B-B14F-4D97-AF65-F5344CB8AC3E}">
        <p14:creationId xmlns:p14="http://schemas.microsoft.com/office/powerpoint/2010/main" val="211716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228572"/>
            <a:ext cx="8494889" cy="75635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Rhino Phase: </a:t>
            </a:r>
            <a:r>
              <a:rPr lang="en-US" dirty="0" smtClean="0"/>
              <a:t>Test2 </a:t>
            </a:r>
            <a:r>
              <a:rPr lang="en-US" dirty="0"/>
              <a:t>/ </a:t>
            </a:r>
            <a:r>
              <a:rPr lang="en-US" dirty="0" smtClean="0"/>
              <a:t>100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1600" b="1" dirty="0">
                <a:solidFill>
                  <a:schemeClr val="tx1"/>
                </a:solidFill>
              </a:rPr>
              <a:t>Test: </a:t>
            </a:r>
            <a:r>
              <a:rPr lang="en-US" sz="1600" dirty="0">
                <a:solidFill>
                  <a:schemeClr val="tx1"/>
                </a:solidFill>
              </a:rPr>
              <a:t>Test a basic subset of the features with a minimum number of Users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Objective: </a:t>
            </a:r>
            <a:r>
              <a:rPr lang="en-US" sz="1600" dirty="0">
                <a:solidFill>
                  <a:schemeClr val="tx1"/>
                </a:solidFill>
              </a:rPr>
              <a:t>Identify any fundamental issues with the architecture.</a:t>
            </a:r>
            <a:endParaRPr lang="en-US" sz="1600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3555995" y="5674194"/>
            <a:ext cx="5116961" cy="159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 flipV="1">
            <a:off x="3542155" y="1655708"/>
            <a:ext cx="13840" cy="4034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0956" y="1655708"/>
            <a:ext cx="2486112" cy="1261884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u="sng" dirty="0"/>
              <a:t>Test Script  - </a:t>
            </a:r>
            <a:r>
              <a:rPr lang="en-US" sz="1600" b="1" u="sng" dirty="0" smtClean="0"/>
              <a:t>2</a:t>
            </a:r>
            <a:endParaRPr lang="en-US" sz="1600" b="1" u="sng" dirty="0"/>
          </a:p>
          <a:p>
            <a:pPr algn="ctr"/>
            <a:r>
              <a:rPr lang="en-US" sz="1600" b="1" u="sng" dirty="0" smtClean="0"/>
              <a:t>100 Users</a:t>
            </a:r>
            <a:endParaRPr lang="en-US" sz="1600" b="1" u="sng" dirty="0"/>
          </a:p>
          <a:p>
            <a:pPr algn="ctr"/>
            <a:r>
              <a:rPr lang="en-US" sz="1100" dirty="0"/>
              <a:t>Login to App</a:t>
            </a:r>
          </a:p>
          <a:p>
            <a:pPr algn="ctr"/>
            <a:r>
              <a:rPr lang="en-US" sz="1100" dirty="0"/>
              <a:t>Contacts (Select, Add, Edit, Delete)</a:t>
            </a:r>
          </a:p>
          <a:p>
            <a:pPr algn="ctr"/>
            <a:r>
              <a:rPr lang="en-US" sz="1100" dirty="0"/>
              <a:t>Reminders (Select, add, Edit, Delete)</a:t>
            </a:r>
          </a:p>
          <a:p>
            <a:pPr algn="ctr"/>
            <a:r>
              <a:rPr lang="en-US" sz="1100" dirty="0"/>
              <a:t>Notes (Select, Add, Edit, Delete)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0835" y="4188178"/>
            <a:ext cx="405011" cy="148601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CPU  Utilisation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2176" y="5469891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25081" y="15442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100%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70836" y="5739582"/>
            <a:ext cx="97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ONE Web </a:t>
            </a:r>
          </a:p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39535" y="4617156"/>
            <a:ext cx="405011" cy="10570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Memory  Utilisation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44211" y="4707467"/>
            <a:ext cx="405011" cy="9667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CPU  Utilisation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59549" y="5739583"/>
            <a:ext cx="80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Database </a:t>
            </a:r>
          </a:p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12911" y="3883378"/>
            <a:ext cx="405011" cy="179081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Memory  Utilisation</a:t>
            </a:r>
          </a:p>
        </p:txBody>
      </p:sp>
    </p:spTree>
    <p:extLst>
      <p:ext uri="{BB962C8B-B14F-4D97-AF65-F5344CB8AC3E}">
        <p14:creationId xmlns:p14="http://schemas.microsoft.com/office/powerpoint/2010/main" val="425711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11" y="228572"/>
            <a:ext cx="8494889" cy="75635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Rhino Phase: Test1 / X Users</a:t>
            </a:r>
            <a:br>
              <a:rPr lang="en-US" dirty="0"/>
            </a:br>
            <a:r>
              <a:rPr lang="en-US" sz="1600" b="1" dirty="0">
                <a:solidFill>
                  <a:schemeClr val="tx1"/>
                </a:solidFill>
              </a:rPr>
              <a:t>Test: </a:t>
            </a:r>
            <a:r>
              <a:rPr lang="en-US" sz="1600" dirty="0">
                <a:solidFill>
                  <a:schemeClr val="tx1"/>
                </a:solidFill>
              </a:rPr>
              <a:t>Test the same subset of features with an increased load (number of Users)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Objective: </a:t>
            </a:r>
            <a:r>
              <a:rPr lang="en-US" sz="1600" u="sng" dirty="0">
                <a:solidFill>
                  <a:schemeClr val="tx1"/>
                </a:solidFill>
              </a:rPr>
              <a:t>Keep increasing the number of Users </a:t>
            </a:r>
            <a:r>
              <a:rPr lang="en-US" sz="1600" dirty="0">
                <a:solidFill>
                  <a:schemeClr val="tx1"/>
                </a:solidFill>
              </a:rPr>
              <a:t>until </a:t>
            </a:r>
            <a:r>
              <a:rPr lang="en-US" sz="1600" u="sng" dirty="0">
                <a:solidFill>
                  <a:schemeClr val="tx1"/>
                </a:solidFill>
              </a:rPr>
              <a:t>we identify the stress points</a:t>
            </a:r>
            <a:r>
              <a:rPr lang="en-US" sz="1600" dirty="0">
                <a:solidFill>
                  <a:schemeClr val="tx1"/>
                </a:solidFill>
              </a:rPr>
              <a:t> in the architecture.</a:t>
            </a:r>
            <a:endParaRPr lang="en-US" sz="1600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3555995" y="5674194"/>
            <a:ext cx="5116961" cy="159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H="1" flipV="1">
            <a:off x="3542155" y="1655708"/>
            <a:ext cx="13840" cy="4034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370835" y="2314224"/>
            <a:ext cx="405011" cy="335996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CPU  Utilisation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2176" y="5469891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25081" y="154428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100%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70836" y="5739582"/>
            <a:ext cx="97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ONE Web </a:t>
            </a:r>
          </a:p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39535" y="2743199"/>
            <a:ext cx="405011" cy="29309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Memory  Utilisation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44211" y="2314225"/>
            <a:ext cx="405011" cy="335996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CPU  Utilisation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59549" y="5739583"/>
            <a:ext cx="80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Database </a:t>
            </a:r>
          </a:p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12911" y="2743200"/>
            <a:ext cx="405011" cy="29309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Memory  Utilisation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0956" y="1655708"/>
            <a:ext cx="2486112" cy="1261884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u="sng" dirty="0"/>
              <a:t>Test Script - </a:t>
            </a:r>
            <a:r>
              <a:rPr lang="en-US" sz="1600" b="1" u="sng" dirty="0"/>
              <a:t>1 </a:t>
            </a:r>
          </a:p>
          <a:p>
            <a:pPr algn="ctr"/>
            <a:r>
              <a:rPr lang="en-US" sz="1600" b="1" u="sng" dirty="0"/>
              <a:t>e.g.500 Users</a:t>
            </a:r>
          </a:p>
          <a:p>
            <a:pPr algn="ctr"/>
            <a:r>
              <a:rPr lang="en-US" sz="1100" dirty="0"/>
              <a:t>Login to App</a:t>
            </a:r>
          </a:p>
          <a:p>
            <a:pPr algn="ctr"/>
            <a:r>
              <a:rPr lang="en-US" sz="1100" dirty="0"/>
              <a:t>Contacts (Add, Edit, Delete)</a:t>
            </a:r>
          </a:p>
          <a:p>
            <a:pPr algn="ctr"/>
            <a:r>
              <a:rPr lang="en-US" sz="1100" dirty="0"/>
              <a:t>Reminders (add, Edit, Delete)</a:t>
            </a:r>
          </a:p>
          <a:p>
            <a:pPr algn="ctr"/>
            <a:r>
              <a:rPr lang="en-US" sz="1100" dirty="0"/>
              <a:t>Notes (Add, Edit, Delete)</a:t>
            </a:r>
          </a:p>
        </p:txBody>
      </p:sp>
    </p:spTree>
    <p:extLst>
      <p:ext uri="{BB962C8B-B14F-4D97-AF65-F5344CB8AC3E}">
        <p14:creationId xmlns:p14="http://schemas.microsoft.com/office/powerpoint/2010/main" val="318725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50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Samples: 12507 samples</a:t>
            </a:r>
          </a:p>
          <a:p>
            <a:r>
              <a:rPr lang="en-US" sz="2200" dirty="0"/>
              <a:t>Average Response Time (</a:t>
            </a:r>
            <a:r>
              <a:rPr lang="en-US" sz="2200" dirty="0" err="1"/>
              <a:t>ms</a:t>
            </a:r>
            <a:r>
              <a:rPr lang="en-US" sz="2200" dirty="0"/>
              <a:t>) = 433.77 </a:t>
            </a:r>
            <a:r>
              <a:rPr lang="en-US" sz="2200" dirty="0" err="1"/>
              <a:t>ms</a:t>
            </a:r>
            <a:r>
              <a:rPr lang="en-US" sz="2200" dirty="0"/>
              <a:t> ~0.44s</a:t>
            </a:r>
          </a:p>
          <a:p>
            <a:r>
              <a:rPr lang="en-US" sz="2200" dirty="0"/>
              <a:t>90% line (</a:t>
            </a:r>
            <a:r>
              <a:rPr lang="en-US" sz="2200" dirty="0" err="1"/>
              <a:t>ms</a:t>
            </a:r>
            <a:r>
              <a:rPr lang="en-US" sz="2200" dirty="0"/>
              <a:t>): 90% samples has response time less than or equal 1016 </a:t>
            </a:r>
            <a:r>
              <a:rPr lang="en-US" sz="2200" dirty="0" err="1"/>
              <a:t>ms</a:t>
            </a:r>
            <a:r>
              <a:rPr lang="en-US" sz="2200" dirty="0"/>
              <a:t> ~ 1 s</a:t>
            </a:r>
          </a:p>
          <a:p>
            <a:r>
              <a:rPr lang="en-US" sz="2200" dirty="0"/>
              <a:t>95% line (</a:t>
            </a:r>
            <a:r>
              <a:rPr lang="en-US" sz="2200" dirty="0" err="1"/>
              <a:t>ms</a:t>
            </a:r>
            <a:r>
              <a:rPr lang="en-US" sz="2200" dirty="0"/>
              <a:t>): 95% samples has response time less than or equal 2835 </a:t>
            </a:r>
            <a:r>
              <a:rPr lang="en-US" sz="2200" dirty="0" err="1"/>
              <a:t>ms</a:t>
            </a:r>
            <a:r>
              <a:rPr lang="en-US" sz="2200" dirty="0"/>
              <a:t> ~2.8 s</a:t>
            </a:r>
          </a:p>
          <a:p>
            <a:r>
              <a:rPr lang="en-US" sz="2200" dirty="0"/>
              <a:t>99% line (</a:t>
            </a:r>
            <a:r>
              <a:rPr lang="en-US" sz="2200" dirty="0" err="1"/>
              <a:t>ms</a:t>
            </a:r>
            <a:r>
              <a:rPr lang="en-US" sz="2200" dirty="0"/>
              <a:t>): 99% samples has response time less than or equal 5.035 </a:t>
            </a:r>
            <a:r>
              <a:rPr lang="en-US" sz="2200" dirty="0" err="1"/>
              <a:t>ms</a:t>
            </a:r>
            <a:r>
              <a:rPr lang="en-US" sz="2200" dirty="0"/>
              <a:t> ~5 s (mean that &lt;5% of samples met this response time)</a:t>
            </a:r>
          </a:p>
          <a:p>
            <a:r>
              <a:rPr lang="en-US" sz="2200" dirty="0"/>
              <a:t>Min Response Time (</a:t>
            </a:r>
            <a:r>
              <a:rPr lang="en-US" sz="2200" dirty="0" err="1"/>
              <a:t>ms</a:t>
            </a:r>
            <a:r>
              <a:rPr lang="en-US" sz="2200" dirty="0"/>
              <a:t>): 1 </a:t>
            </a:r>
            <a:r>
              <a:rPr lang="en-US" sz="2200" dirty="0" err="1"/>
              <a:t>ms</a:t>
            </a:r>
            <a:endParaRPr lang="en-US" sz="2200" dirty="0"/>
          </a:p>
          <a:p>
            <a:r>
              <a:rPr lang="en-US" sz="2200" dirty="0"/>
              <a:t>Max Response Time (</a:t>
            </a:r>
            <a:r>
              <a:rPr lang="en-US" sz="2200" dirty="0" err="1"/>
              <a:t>ms</a:t>
            </a:r>
            <a:r>
              <a:rPr lang="en-US" sz="2200" dirty="0"/>
              <a:t>): 6765ms ~6.7s</a:t>
            </a:r>
          </a:p>
          <a:p>
            <a:r>
              <a:rPr lang="en-US" sz="2200" dirty="0"/>
              <a:t>No error during the testing</a:t>
            </a:r>
          </a:p>
        </p:txBody>
      </p:sp>
    </p:spTree>
    <p:extLst>
      <p:ext uri="{BB962C8B-B14F-4D97-AF65-F5344CB8AC3E}">
        <p14:creationId xmlns:p14="http://schemas.microsoft.com/office/powerpoint/2010/main" val="147674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50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90% samples with response times that as expected. </a:t>
            </a:r>
          </a:p>
          <a:p>
            <a:r>
              <a:rPr lang="en-US" sz="2200" dirty="0"/>
              <a:t>Some requests (&lt;10% of #samples) to access a page or post/put data have Slow Response Times. </a:t>
            </a:r>
          </a:p>
          <a:p>
            <a:r>
              <a:rPr lang="en-US" sz="2200" dirty="0"/>
              <a:t> Login request also call many API requests (~10 APIs). That’s why that request always has lowest response time. </a:t>
            </a:r>
          </a:p>
          <a:p>
            <a:r>
              <a:rPr lang="en-US" sz="2200" dirty="0"/>
              <a:t> Some other requests also call several APIs (example </a:t>
            </a:r>
            <a:r>
              <a:rPr lang="en-US" sz="2200" dirty="0" err="1"/>
              <a:t>Visit_Contact_page</a:t>
            </a:r>
            <a:r>
              <a:rPr lang="en-US" sz="2200" dirty="0"/>
              <a:t> call 3 APIs)</a:t>
            </a:r>
          </a:p>
          <a:p>
            <a:r>
              <a:rPr lang="en-US" sz="2200" dirty="0"/>
              <a:t>1 top query that total execute time in database is 2 seconds: query to select </a:t>
            </a:r>
          </a:p>
        </p:txBody>
      </p:sp>
    </p:spTree>
    <p:extLst>
      <p:ext uri="{BB962C8B-B14F-4D97-AF65-F5344CB8AC3E}">
        <p14:creationId xmlns:p14="http://schemas.microsoft.com/office/powerpoint/2010/main" val="157197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50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8023"/>
            <a:ext cx="4283613" cy="509954"/>
          </a:xfrm>
        </p:spPr>
        <p:txBody>
          <a:bodyPr>
            <a:normAutofit/>
          </a:bodyPr>
          <a:lstStyle/>
          <a:p>
            <a:r>
              <a:rPr lang="en-US" sz="2200" dirty="0"/>
              <a:t>Web server information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1630" y="1506415"/>
            <a:ext cx="4454770" cy="969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CPU: Maximum 50% usage</a:t>
            </a:r>
          </a:p>
          <a:p>
            <a:r>
              <a:rPr lang="en-US" sz="2200" dirty="0"/>
              <a:t>Memory: Maximum  68% usage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98" y="2866878"/>
            <a:ext cx="4283613" cy="509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Database server information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31630" y="3715042"/>
            <a:ext cx="4454770" cy="969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50505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CPU: Maximum 3.1% usage</a:t>
            </a:r>
          </a:p>
          <a:p>
            <a:r>
              <a:rPr lang="en-US" sz="2200" dirty="0"/>
              <a:t>Memory: Maximum  31% usage</a:t>
            </a:r>
          </a:p>
        </p:txBody>
      </p:sp>
    </p:spTree>
    <p:extLst>
      <p:ext uri="{BB962C8B-B14F-4D97-AF65-F5344CB8AC3E}">
        <p14:creationId xmlns:p14="http://schemas.microsoft.com/office/powerpoint/2010/main" val="192500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for </a:t>
            </a:r>
            <a:r>
              <a:rPr lang="en-US" dirty="0" smtClean="0"/>
              <a:t>100 </a:t>
            </a:r>
            <a:r>
              <a:rPr lang="en-US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Samples: </a:t>
            </a:r>
            <a:r>
              <a:rPr lang="en-US" sz="2400" dirty="0" smtClean="0"/>
              <a:t>111399 </a:t>
            </a:r>
            <a:r>
              <a:rPr lang="en-US" sz="2200" dirty="0" smtClean="0"/>
              <a:t>samples</a:t>
            </a:r>
            <a:endParaRPr lang="en-US" sz="2200" dirty="0"/>
          </a:p>
          <a:p>
            <a:r>
              <a:rPr lang="en-US" sz="2200" dirty="0"/>
              <a:t>Average Response Time (</a:t>
            </a:r>
            <a:r>
              <a:rPr lang="en-US" sz="2200" dirty="0" err="1"/>
              <a:t>ms</a:t>
            </a:r>
            <a:r>
              <a:rPr lang="en-US" sz="2200" dirty="0"/>
              <a:t>) = </a:t>
            </a:r>
            <a:r>
              <a:rPr lang="en-US" sz="2400" dirty="0"/>
              <a:t>1655.44 </a:t>
            </a:r>
            <a:r>
              <a:rPr lang="en-US" sz="2400" dirty="0" err="1"/>
              <a:t>ms</a:t>
            </a:r>
            <a:r>
              <a:rPr lang="en-US" sz="2400" dirty="0"/>
              <a:t> ~1.6 </a:t>
            </a:r>
            <a:r>
              <a:rPr lang="en-US" sz="2400" dirty="0" smtClean="0"/>
              <a:t>s</a:t>
            </a:r>
          </a:p>
          <a:p>
            <a:r>
              <a:rPr lang="en-US" sz="2200" dirty="0" smtClean="0"/>
              <a:t>90</a:t>
            </a:r>
            <a:r>
              <a:rPr lang="en-US" sz="2200" dirty="0"/>
              <a:t>% samples has response time less than or equal </a:t>
            </a:r>
            <a:r>
              <a:rPr lang="en-US" sz="2400" dirty="0"/>
              <a:t>2921 </a:t>
            </a:r>
            <a:r>
              <a:rPr lang="en-US" sz="2400" dirty="0" err="1"/>
              <a:t>ms</a:t>
            </a:r>
            <a:r>
              <a:rPr lang="en-US" sz="2400" dirty="0"/>
              <a:t> ~ 2.9 s</a:t>
            </a:r>
            <a:endParaRPr lang="en-US" sz="2200" dirty="0"/>
          </a:p>
          <a:p>
            <a:r>
              <a:rPr lang="en-US" sz="2200" dirty="0" smtClean="0"/>
              <a:t>95</a:t>
            </a:r>
            <a:r>
              <a:rPr lang="en-US" sz="2200" dirty="0"/>
              <a:t>% samples has response time less than or equal </a:t>
            </a:r>
            <a:r>
              <a:rPr lang="en-US" sz="2400" dirty="0"/>
              <a:t>6179 </a:t>
            </a:r>
            <a:r>
              <a:rPr lang="en-US" sz="2400" dirty="0" err="1"/>
              <a:t>ms</a:t>
            </a:r>
            <a:r>
              <a:rPr lang="en-US" sz="2400" dirty="0"/>
              <a:t> ~6.2 </a:t>
            </a:r>
            <a:r>
              <a:rPr lang="en-US" sz="2400" dirty="0" smtClean="0"/>
              <a:t>s</a:t>
            </a:r>
          </a:p>
          <a:p>
            <a:r>
              <a:rPr lang="en-US" sz="2200" dirty="0" smtClean="0"/>
              <a:t>99</a:t>
            </a:r>
            <a:r>
              <a:rPr lang="en-US" sz="2200" dirty="0"/>
              <a:t>% samples has response time less than or equal </a:t>
            </a:r>
            <a:r>
              <a:rPr lang="en-US" sz="2400" dirty="0"/>
              <a:t>14543 </a:t>
            </a:r>
            <a:r>
              <a:rPr lang="en-US" sz="2400" dirty="0" err="1"/>
              <a:t>ms</a:t>
            </a:r>
            <a:r>
              <a:rPr lang="en-US" sz="2400" dirty="0"/>
              <a:t> ~14.5 s (mean that &lt;5% of samples met this response time</a:t>
            </a:r>
            <a:r>
              <a:rPr lang="en-US" sz="2400" dirty="0" smtClean="0"/>
              <a:t>)</a:t>
            </a:r>
          </a:p>
          <a:p>
            <a:r>
              <a:rPr lang="en-US" sz="2200" dirty="0" smtClean="0"/>
              <a:t>Min </a:t>
            </a:r>
            <a:r>
              <a:rPr lang="en-US" sz="2200" dirty="0"/>
              <a:t>Response Time (</a:t>
            </a:r>
            <a:r>
              <a:rPr lang="en-US" sz="2200" dirty="0" err="1"/>
              <a:t>ms</a:t>
            </a:r>
            <a:r>
              <a:rPr lang="en-US" sz="2200" dirty="0"/>
              <a:t>): 1 </a:t>
            </a:r>
            <a:r>
              <a:rPr lang="en-US" sz="2200" dirty="0" err="1"/>
              <a:t>ms</a:t>
            </a:r>
            <a:endParaRPr lang="en-US" sz="2200" dirty="0"/>
          </a:p>
          <a:p>
            <a:r>
              <a:rPr lang="en-US" sz="2200" dirty="0"/>
              <a:t>Max Response Time (</a:t>
            </a:r>
            <a:r>
              <a:rPr lang="en-US" sz="2200" dirty="0" err="1"/>
              <a:t>ms</a:t>
            </a:r>
            <a:r>
              <a:rPr lang="en-US" sz="2200" dirty="0"/>
              <a:t>): </a:t>
            </a:r>
            <a:r>
              <a:rPr lang="en-US" sz="2400" dirty="0"/>
              <a:t>40322 </a:t>
            </a:r>
            <a:r>
              <a:rPr lang="en-US" sz="2400" dirty="0" err="1"/>
              <a:t>ms</a:t>
            </a:r>
            <a:r>
              <a:rPr lang="en-US" sz="2400" dirty="0"/>
              <a:t> ~40 </a:t>
            </a:r>
            <a:r>
              <a:rPr lang="en-US" sz="2400" dirty="0" smtClean="0"/>
              <a:t>s</a:t>
            </a:r>
          </a:p>
          <a:p>
            <a:r>
              <a:rPr lang="en-US" sz="2200" dirty="0" smtClean="0"/>
              <a:t>No </a:t>
            </a:r>
            <a:r>
              <a:rPr lang="en-US" sz="2200" dirty="0"/>
              <a:t>error during the testing</a:t>
            </a:r>
          </a:p>
        </p:txBody>
      </p:sp>
    </p:spTree>
    <p:extLst>
      <p:ext uri="{BB962C8B-B14F-4D97-AF65-F5344CB8AC3E}">
        <p14:creationId xmlns:p14="http://schemas.microsoft.com/office/powerpoint/2010/main" val="113560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836</Words>
  <Application>Microsoft Office PowerPoint</Application>
  <PresentationFormat>On-screen Show (4:3)</PresentationFormat>
  <Paragraphs>133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Rhino Load Testing - Performance Criteria Objective: Set performance guidelines for a minimum viable product</vt:lpstr>
      <vt:lpstr>Rhino Phase: Test1 / 50 Users Test: Test a basic subset of the features with a minimum number of Users Objective: Identify any fundamental issues with the architecture.</vt:lpstr>
      <vt:lpstr>Rhino Phase: Test2 / 100 Users Test: Test a basic subset of the features with a minimum number of Users Objective: Identify any fundamental issues with the architecture.</vt:lpstr>
      <vt:lpstr>Rhino Phase: Test1 / X Users Test: Test the same subset of features with an increased load (number of Users) Objective: Keep increasing the number of Users until we identify the stress points in the architecture.</vt:lpstr>
      <vt:lpstr>Result for 50 users</vt:lpstr>
      <vt:lpstr>Result for 50 users</vt:lpstr>
      <vt:lpstr>Result for 50 users</vt:lpstr>
      <vt:lpstr>Result for 100 users</vt:lpstr>
      <vt:lpstr>Result for 100 users</vt:lpstr>
      <vt:lpstr>Result for 100 users</vt:lpstr>
      <vt:lpstr>Result for 200 users</vt:lpstr>
      <vt:lpstr>Result for 200 users</vt:lpstr>
      <vt:lpstr>Result for 200 users</vt:lpstr>
    </vt:vector>
  </TitlesOfParts>
  <Company>Epic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Gale</dc:creator>
  <cp:lastModifiedBy>Khanh Vu Nguyen Van</cp:lastModifiedBy>
  <cp:revision>147</cp:revision>
  <dcterms:created xsi:type="dcterms:W3CDTF">2016-02-11T11:12:19Z</dcterms:created>
  <dcterms:modified xsi:type="dcterms:W3CDTF">2017-03-24T12:21:25Z</dcterms:modified>
</cp:coreProperties>
</file>