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56" r:id="rId2"/>
    <p:sldId id="257" r:id="rId3"/>
    <p:sldId id="274" r:id="rId4"/>
    <p:sldId id="278" r:id="rId5"/>
    <p:sldId id="260" r:id="rId6"/>
    <p:sldId id="279" r:id="rId7"/>
    <p:sldId id="280" r:id="rId8"/>
    <p:sldId id="267" r:id="rId9"/>
    <p:sldId id="263" r:id="rId10"/>
    <p:sldId id="262" r:id="rId11"/>
    <p:sldId id="264" r:id="rId12"/>
    <p:sldId id="265" r:id="rId13"/>
    <p:sldId id="271" r:id="rId14"/>
    <p:sldId id="270" r:id="rId15"/>
    <p:sldId id="272" r:id="rId16"/>
    <p:sldId id="273" r:id="rId17"/>
    <p:sldId id="276" r:id="rId18"/>
    <p:sldId id="277" r:id="rId1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BA8B-530C-4AAA-924D-49D6D3273EB9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9526-11F2-40F3-BCA7-32A7A957C4A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12ABDA-5739-4D1F-8851-9F73A2D6854E}" type="datetimeFigureOut">
              <a:rPr lang="th-TH" smtClean="0"/>
              <a:pPr/>
              <a:t>19/10/53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621A89-7A7E-4403-9964-85099F3B3FD7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Fenwick Tree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(binary indexed tree)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Cumulative</a:t>
            </a:r>
            <a:br>
              <a:rPr lang="en-US" dirty="0" smtClean="0"/>
            </a:br>
            <a:r>
              <a:rPr lang="en-US" dirty="0" smtClean="0"/>
              <a:t>Freq</a:t>
            </a:r>
            <a:endParaRPr lang="th-TH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857232"/>
            <a:ext cx="2573348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3528" y="1916832"/>
            <a:ext cx="3000396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c(13) </a:t>
            </a:r>
            <a:r>
              <a:rPr lang="en-US" dirty="0" smtClean="0"/>
              <a:t>= </a:t>
            </a:r>
          </a:p>
          <a:p>
            <a:r>
              <a:rPr lang="en-US" dirty="0" smtClean="0"/>
              <a:t>tree[13] + </a:t>
            </a:r>
          </a:p>
          <a:p>
            <a:r>
              <a:rPr lang="en-US" dirty="0" smtClean="0"/>
              <a:t>tree[12] + </a:t>
            </a:r>
          </a:p>
          <a:p>
            <a:r>
              <a:rPr lang="en-US" dirty="0" smtClean="0"/>
              <a:t>tree[8]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</a:t>
            </a:r>
            <a:r>
              <a:rPr lang="en-US" sz="1400" dirty="0" smtClean="0"/>
              <a:t> from www.topcoder.com</a:t>
            </a:r>
            <a:endParaRPr lang="th-TH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293096"/>
            <a:ext cx="3000396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base-2</a:t>
            </a:r>
          </a:p>
          <a:p>
            <a:r>
              <a:rPr lang="en-US" dirty="0" smtClean="0"/>
              <a:t>c(1101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/>
              <a:t>= </a:t>
            </a:r>
          </a:p>
          <a:p>
            <a:r>
              <a:rPr lang="en-US" dirty="0" smtClean="0"/>
              <a:t>tree[1101</a:t>
            </a:r>
            <a:r>
              <a:rPr lang="en-US" baseline="-25000" dirty="0" smtClean="0"/>
              <a:t>2</a:t>
            </a:r>
            <a:r>
              <a:rPr lang="en-US" dirty="0" smtClean="0"/>
              <a:t>] + </a:t>
            </a:r>
          </a:p>
          <a:p>
            <a:r>
              <a:rPr lang="en-US" dirty="0" smtClean="0"/>
              <a:t>tree[1100</a:t>
            </a:r>
            <a:r>
              <a:rPr lang="en-US" baseline="-25000" dirty="0" smtClean="0"/>
              <a:t>2</a:t>
            </a:r>
            <a:r>
              <a:rPr lang="en-US" dirty="0" smtClean="0"/>
              <a:t>] + </a:t>
            </a:r>
          </a:p>
          <a:p>
            <a:r>
              <a:rPr lang="en-US" dirty="0" smtClean="0"/>
              <a:t>tree[1000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Freq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420888"/>
            <a:ext cx="3000396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Update f(5) by </a:t>
            </a:r>
            <a:r>
              <a:rPr lang="en-US" dirty="0" smtClean="0"/>
              <a:t>-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involve</a:t>
            </a:r>
          </a:p>
          <a:p>
            <a:r>
              <a:rPr lang="en-US" dirty="0" smtClean="0"/>
              <a:t>T</a:t>
            </a:r>
            <a:r>
              <a:rPr lang="en-US" dirty="0" smtClean="0"/>
              <a:t>ree[16] (10000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Tree[8]   (01000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Tree[6]   (00110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Tree[5]   (00101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3976"/>
            <a:ext cx="3001965" cy="663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</a:t>
            </a:r>
            <a:r>
              <a:rPr lang="en-US" sz="1400" dirty="0" smtClean="0"/>
              <a:t> from www.topcoder.com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actual Freq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844824"/>
            <a:ext cx="345638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is f(12</a:t>
            </a:r>
            <a:r>
              <a:rPr lang="en-US" dirty="0" smtClean="0"/>
              <a:t>)?</a:t>
            </a:r>
          </a:p>
          <a:p>
            <a:r>
              <a:rPr lang="en-US" dirty="0" smtClean="0"/>
              <a:t>Easy, it’s c(12) – c(11)</a:t>
            </a:r>
            <a:endParaRPr lang="th-T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40972"/>
            <a:ext cx="3214717" cy="651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</a:t>
            </a:r>
            <a:r>
              <a:rPr lang="en-US" sz="1400" dirty="0" smtClean="0"/>
              <a:t> from www.topcoder.com</a:t>
            </a:r>
            <a:endParaRPr lang="th-TH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5544616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easier</a:t>
            </a:r>
          </a:p>
          <a:p>
            <a:r>
              <a:rPr lang="en-US" dirty="0" smtClean="0"/>
              <a:t>Tree[12] = f(9) + f(10) + f(11) + f(12)</a:t>
            </a:r>
          </a:p>
          <a:p>
            <a:r>
              <a:rPr lang="en-US" dirty="0" smtClean="0"/>
              <a:t>Tree[11] = f(11)</a:t>
            </a:r>
          </a:p>
          <a:p>
            <a:r>
              <a:rPr lang="en-US" dirty="0" smtClean="0"/>
              <a:t>Tree[10] = f(9) + f(10)</a:t>
            </a:r>
          </a:p>
          <a:p>
            <a:r>
              <a:rPr lang="en-US" dirty="0" smtClean="0"/>
              <a:t>Hence, </a:t>
            </a:r>
          </a:p>
          <a:p>
            <a:r>
              <a:rPr lang="en-US" dirty="0" smtClean="0"/>
              <a:t>f(12) = Tree[12] – Tree[11] – Tree[10]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compliment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method to represent negative</a:t>
            </a:r>
          </a:p>
          <a:p>
            <a:pPr lvl="1"/>
            <a:r>
              <a:rPr lang="en-US" dirty="0" smtClean="0"/>
              <a:t>A two’s compliment of X is </a:t>
            </a:r>
          </a:p>
          <a:p>
            <a:pPr lvl="2"/>
            <a:r>
              <a:rPr lang="en-US" dirty="0" smtClean="0"/>
              <a:t>(compliment of x) + 1</a:t>
            </a:r>
          </a:p>
          <a:p>
            <a:pPr lvl="1"/>
            <a:r>
              <a:rPr lang="en-US" dirty="0" smtClean="0"/>
              <a:t>Ex.. 2’s Compliment of 7 is</a:t>
            </a:r>
          </a:p>
          <a:p>
            <a:pPr lvl="2"/>
            <a:r>
              <a:rPr lang="en-US" dirty="0" smtClean="0"/>
              <a:t>0111 </a:t>
            </a:r>
            <a:r>
              <a:rPr lang="en-US" dirty="0" smtClean="0">
                <a:sym typeface="Wingdings" pitchFamily="2" charset="2"/>
              </a:rPr>
              <a:t> 1000  1001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Finding the last 1</a:t>
            </a:r>
          </a:p>
          <a:p>
            <a:r>
              <a:rPr lang="en-US" dirty="0" smtClean="0"/>
              <a:t> x = a1b</a:t>
            </a:r>
          </a:p>
          <a:p>
            <a:pPr lvl="1"/>
            <a:r>
              <a:rPr lang="en-US" dirty="0" smtClean="0"/>
              <a:t>b = consecutive of 0</a:t>
            </a:r>
          </a:p>
          <a:p>
            <a:r>
              <a:rPr lang="en-US" dirty="0" smtClean="0"/>
              <a:t>Ex… X = 4 =  0100</a:t>
            </a:r>
          </a:p>
          <a:p>
            <a:pPr lvl="1"/>
            <a:r>
              <a:rPr lang="en-US" dirty="0" smtClean="0"/>
              <a:t>a = 0            b = 00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4" y="1000108"/>
          <a:ext cx="2643206" cy="5405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21603"/>
                <a:gridCol w="1321603"/>
              </a:tblGrid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0111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7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0110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6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0101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5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0100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4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0011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3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0010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2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0001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1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0000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−1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−2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−3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−4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−5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−6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−7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−8</a:t>
                      </a: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compliment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757742" cy="438912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Now, let’s see two’s compliment more closely</a:t>
            </a:r>
          </a:p>
          <a:p>
            <a:r>
              <a:rPr lang="pt-BR" dirty="0" smtClean="0"/>
              <a:t>-x</a:t>
            </a:r>
          </a:p>
          <a:p>
            <a:pPr lvl="1"/>
            <a:r>
              <a:rPr lang="pt-BR" dirty="0" smtClean="0"/>
              <a:t>= (a1b)¯ + 1 </a:t>
            </a:r>
          </a:p>
          <a:p>
            <a:pPr lvl="1"/>
            <a:r>
              <a:rPr lang="pt-BR" dirty="0" smtClean="0"/>
              <a:t>= a¯0b¯ + 1 </a:t>
            </a:r>
          </a:p>
          <a:p>
            <a:pPr lvl="1"/>
            <a:r>
              <a:rPr lang="pt-BR" dirty="0" smtClean="0"/>
              <a:t>= a¯0(0...0)¯ + 1 </a:t>
            </a:r>
          </a:p>
          <a:p>
            <a:pPr lvl="1"/>
            <a:r>
              <a:rPr lang="pt-BR" dirty="0" smtClean="0"/>
              <a:t>= a¯0(1...1) + 1 </a:t>
            </a:r>
          </a:p>
          <a:p>
            <a:pPr lvl="1"/>
            <a:r>
              <a:rPr lang="pt-BR" dirty="0" smtClean="0"/>
              <a:t>= a¯1(0...0) </a:t>
            </a:r>
          </a:p>
          <a:p>
            <a:pPr lvl="1"/>
            <a:r>
              <a:rPr lang="pt-BR" dirty="0" smtClean="0"/>
              <a:t>= a¯1b.</a:t>
            </a:r>
          </a:p>
          <a:p>
            <a:r>
              <a:rPr lang="pt-BR" dirty="0" smtClean="0"/>
              <a:t>So, if we “&amp;” –x and x</a:t>
            </a:r>
          </a:p>
          <a:p>
            <a:pPr lvl="1"/>
            <a:r>
              <a:rPr lang="pt-BR" dirty="0" smtClean="0"/>
              <a:t>a¯1b &amp; a1b.</a:t>
            </a:r>
          </a:p>
          <a:p>
            <a:pPr lvl="1"/>
            <a:r>
              <a:rPr lang="pt-BR" dirty="0" smtClean="0"/>
              <a:t>We got the last 1</a:t>
            </a:r>
          </a:p>
          <a:p>
            <a:pPr lvl="1"/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4" y="1000108"/>
          <a:ext cx="2643206" cy="5405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21603"/>
                <a:gridCol w="1321603"/>
              </a:tblGrid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0111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7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0110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6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0101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5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0100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4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0011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3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0010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2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0001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1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0000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0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−1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−2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−3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1100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−4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1011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−5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1010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−6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1001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−7</a:t>
                      </a:r>
                    </a:p>
                  </a:txBody>
                  <a:tcPr marL="63500" marR="63500" marT="31750" marB="31750" anchor="ctr"/>
                </a:tc>
              </a:tr>
              <a:tr h="333355">
                <a:tc>
                  <a:txBody>
                    <a:bodyPr/>
                    <a:lstStyle/>
                    <a:p>
                      <a:pPr algn="ctr"/>
                      <a:r>
                        <a:rPr lang="th-TH" sz="1800" b="1"/>
                        <a:t>1000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/>
                        <a:t>−8</a:t>
                      </a: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257174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0034" y="4500570"/>
            <a:ext cx="4929222" cy="1754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void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update(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,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) 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&lt;=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MaxVal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){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	tree[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]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+=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+=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&amp; -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48" y="157161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714612" y="1285860"/>
            <a:ext cx="5429288" cy="22621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rdia New" pitchFamily="34" charset="-34"/>
              </a:rPr>
              <a:t>freqTo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) {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sum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	sum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+=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tree[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-=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&amp; -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idx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return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 sum;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Tahoma" pitchFamily="34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www.topcoder.com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th-TH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42976" y="2428868"/>
            <a:ext cx="5715040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int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freqAt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(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int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){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int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sum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=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tree[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];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if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(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&gt;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0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) {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	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int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z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=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-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(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&amp; -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); 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	y =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idx</a:t>
            </a:r>
            <a:r>
              <a:rPr lang="en-US" sz="18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rdia New" pitchFamily="34" charset="-34"/>
              </a:rPr>
              <a:t> - 1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; 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	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while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(y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!=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z){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		sum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-=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tree[y]; 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		y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-=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(y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&amp; -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y);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	}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}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	return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 sum;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rdia New" pitchFamily="34" charset="-34"/>
              </a:rPr>
              <a:t>}</a:t>
            </a:r>
            <a:endParaRPr kumimoji="0" 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www.topcoder.com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BIT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is arrange at x-y coordinate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Update(</a:t>
            </a:r>
            <a:r>
              <a:rPr lang="en-US" dirty="0" err="1" smtClean="0"/>
              <a:t>x,y,val</a:t>
            </a:r>
            <a:r>
              <a:rPr lang="en-US" dirty="0" smtClean="0"/>
              <a:t>)           (add “</a:t>
            </a:r>
            <a:r>
              <a:rPr lang="en-US" dirty="0" err="1" smtClean="0"/>
              <a:t>val</a:t>
            </a:r>
            <a:r>
              <a:rPr lang="en-US" dirty="0" smtClean="0"/>
              <a:t>” marble in position (</a:t>
            </a:r>
            <a:r>
              <a:rPr lang="en-US" dirty="0" err="1" smtClean="0"/>
              <a:t>x,y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How many points in the range (x1,y1) to (x2,y2)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BIT</a:t>
            </a:r>
            <a:endParaRPr lang="th-TH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928670"/>
            <a:ext cx="5174336" cy="573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</a:t>
            </a:r>
            <a:r>
              <a:rPr lang="en-US" sz="1400" dirty="0" smtClean="0"/>
              <a:t> from www.topcoder.com</a:t>
            </a:r>
            <a:endParaRPr 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boxes</a:t>
            </a:r>
          </a:p>
          <a:p>
            <a:pPr lvl="1"/>
            <a:r>
              <a:rPr lang="en-US" dirty="0" smtClean="0"/>
              <a:t>Labeled from 1 to N</a:t>
            </a:r>
          </a:p>
          <a:p>
            <a:r>
              <a:rPr lang="en-US" dirty="0" smtClean="0"/>
              <a:t>We can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N marble(s</a:t>
            </a:r>
            <a:r>
              <a:rPr lang="en-US" dirty="0" smtClean="0"/>
              <a:t>) into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 </a:t>
            </a:r>
            <a:r>
              <a:rPr lang="en-US" dirty="0" smtClean="0"/>
              <a:t>box</a:t>
            </a:r>
          </a:p>
          <a:p>
            <a:pPr lvl="2"/>
            <a:r>
              <a:rPr lang="en-US" dirty="0" smtClean="0"/>
              <a:t>We say box #</a:t>
            </a:r>
            <a:r>
              <a:rPr lang="en-US" dirty="0" err="1" smtClean="0"/>
              <a:t>i</a:t>
            </a:r>
            <a:r>
              <a:rPr lang="en-US" dirty="0" smtClean="0"/>
              <a:t> has frequency N</a:t>
            </a:r>
            <a:endParaRPr lang="en-US" dirty="0" smtClean="0"/>
          </a:p>
          <a:p>
            <a:r>
              <a:rPr lang="en-US" dirty="0" smtClean="0"/>
              <a:t>We want to know</a:t>
            </a:r>
            <a:endParaRPr lang="en-US" dirty="0" smtClean="0"/>
          </a:p>
          <a:p>
            <a:pPr lvl="1"/>
            <a:r>
              <a:rPr lang="en-US" dirty="0" smtClean="0"/>
              <a:t>Total number of marbles in box #1 to #j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Fenwick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void create(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</a:t>
            </a:r>
            <a:r>
              <a:rPr lang="en-US" dirty="0" smtClean="0">
                <a:latin typeface="Consolas" pitchFamily="49" charset="0"/>
              </a:rPr>
              <a:t>);			O(N)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void update(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</a:rPr>
              <a:t>);	O(log N)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freqTo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</a:rPr>
              <a:t>);			O(log N)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freqAt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</a:rPr>
              <a:t>);			O(log N)</a:t>
            </a:r>
            <a:endParaRPr lang="th-TH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array </a:t>
            </a:r>
            <a:r>
              <a:rPr lang="en-US" dirty="0" smtClean="0"/>
              <a:t>of size N</a:t>
            </a:r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Fenwick Tree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Each element in the array stores cumulative frequency of consecutive list of boxes</a:t>
            </a:r>
          </a:p>
          <a:p>
            <a:pPr lvl="1"/>
            <a:r>
              <a:rPr lang="en-US" dirty="0" smtClean="0"/>
              <a:t>Range of boxes that is stored is related to “binary value” of the index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</a:t>
            </a:r>
            <a:r>
              <a:rPr lang="en-US" sz="1400" dirty="0" smtClean="0"/>
              <a:t> from www.topcoder.com</a:t>
            </a:r>
            <a:endParaRPr lang="th-TH" sz="14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78829" y="257930"/>
            <a:ext cx="3025619" cy="641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th-TH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f(x) = number of marble in box x</a:t>
            </a:r>
          </a:p>
          <a:p>
            <a:r>
              <a:rPr lang="en-US" dirty="0" smtClean="0"/>
              <a:t>c(x) 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en-US" dirty="0" smtClean="0"/>
              <a:t> summation of number of marble in box #1 to box #x</a:t>
            </a:r>
          </a:p>
          <a:p>
            <a:r>
              <a:rPr lang="en-US" dirty="0" smtClean="0"/>
              <a:t>tree[x] </a:t>
            </a:r>
            <a:r>
              <a:rPr lang="en-US" dirty="0" smtClean="0">
                <a:sym typeface="Wingdings" pitchFamily="2" charset="2"/>
              </a:rPr>
              <a:t>= element x in the array</a:t>
            </a:r>
            <a:endParaRPr lang="th-TH" dirty="0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336"/>
          <a:stretch>
            <a:fillRect/>
          </a:stretch>
        </p:blipFill>
        <p:spPr bwMode="auto">
          <a:xfrm>
            <a:off x="5724128" y="116631"/>
            <a:ext cx="3181979" cy="62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Solution</a:t>
            </a:r>
            <a:endParaRPr lang="th-TH" dirty="0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336"/>
          <a:stretch>
            <a:fillRect/>
          </a:stretch>
        </p:blipFill>
        <p:spPr bwMode="auto">
          <a:xfrm>
            <a:off x="5724128" y="116631"/>
            <a:ext cx="3181979" cy="62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179512" y="1988840"/>
            <a:ext cx="4968552" cy="792088"/>
          </a:xfrm>
          <a:prstGeom prst="borderCallout1">
            <a:avLst>
              <a:gd name="adj1" fmla="val 17231"/>
              <a:gd name="adj2" fmla="val 103678"/>
              <a:gd name="adj3" fmla="val -209447"/>
              <a:gd name="adj4" fmla="val 121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Tree[16</a:t>
            </a:r>
            <a:r>
              <a:rPr lang="en-US" dirty="0" smtClean="0"/>
              <a:t>]</a:t>
            </a:r>
            <a:r>
              <a:rPr lang="en-US" dirty="0" smtClean="0"/>
              <a:t> = f(1) + f(2) + … + f(16)</a:t>
            </a:r>
            <a:endParaRPr lang="th-TH" dirty="0"/>
          </a:p>
        </p:txBody>
      </p:sp>
      <p:sp>
        <p:nvSpPr>
          <p:cNvPr id="8" name="Line Callout 1 7"/>
          <p:cNvSpPr/>
          <p:nvPr/>
        </p:nvSpPr>
        <p:spPr>
          <a:xfrm>
            <a:off x="179512" y="3212976"/>
            <a:ext cx="4968552" cy="792088"/>
          </a:xfrm>
          <a:prstGeom prst="borderCallout1">
            <a:avLst>
              <a:gd name="adj1" fmla="val 37889"/>
              <a:gd name="adj2" fmla="val 101160"/>
              <a:gd name="adj3" fmla="val -172991"/>
              <a:gd name="adj4" fmla="val 13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Tree[12] = f(9) + f(10) + … + f(12)</a:t>
            </a:r>
            <a:endParaRPr lang="th-TH" dirty="0"/>
          </a:p>
        </p:txBody>
      </p:sp>
      <p:sp>
        <p:nvSpPr>
          <p:cNvPr id="9" name="Line Callout 1 8"/>
          <p:cNvSpPr/>
          <p:nvPr/>
        </p:nvSpPr>
        <p:spPr>
          <a:xfrm>
            <a:off x="179512" y="4509120"/>
            <a:ext cx="4968552" cy="792088"/>
          </a:xfrm>
          <a:prstGeom prst="borderCallout1">
            <a:avLst>
              <a:gd name="adj1" fmla="val 35459"/>
              <a:gd name="adj2" fmla="val 102322"/>
              <a:gd name="adj3" fmla="val -56334"/>
              <a:gd name="adj4" fmla="val 14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Tree[6</a:t>
            </a:r>
            <a:r>
              <a:rPr lang="en-US" dirty="0" smtClean="0"/>
              <a:t>]</a:t>
            </a:r>
            <a:r>
              <a:rPr lang="en-US" dirty="0" smtClean="0"/>
              <a:t> = f(5) + f(6)</a:t>
            </a:r>
            <a:endParaRPr lang="th-TH" dirty="0"/>
          </a:p>
        </p:txBody>
      </p:sp>
      <p:sp>
        <p:nvSpPr>
          <p:cNvPr id="10" name="Line Callout 1 9"/>
          <p:cNvSpPr/>
          <p:nvPr/>
        </p:nvSpPr>
        <p:spPr>
          <a:xfrm>
            <a:off x="179512" y="5589240"/>
            <a:ext cx="4968552" cy="792088"/>
          </a:xfrm>
          <a:prstGeom prst="borderCallout1">
            <a:avLst>
              <a:gd name="adj1" fmla="val 35459"/>
              <a:gd name="adj2" fmla="val 102322"/>
              <a:gd name="adj3" fmla="val -56334"/>
              <a:gd name="adj4" fmla="val 15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Tree[3] = f(3)</a:t>
            </a:r>
            <a:endParaRPr lang="th-T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Freq</a:t>
            </a:r>
            <a:endParaRPr lang="th-TH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69568"/>
          <a:stretch>
            <a:fillRect/>
          </a:stretch>
        </p:blipFill>
        <p:spPr bwMode="auto">
          <a:xfrm>
            <a:off x="2483768" y="2204864"/>
            <a:ext cx="58530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</a:t>
            </a:r>
            <a:r>
              <a:rPr lang="en-US" sz="1400" dirty="0" smtClean="0"/>
              <a:t> from www.topcoder.com</a:t>
            </a:r>
            <a:endParaRPr lang="th-TH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395536" y="3356992"/>
            <a:ext cx="2088232" cy="1224136"/>
          </a:xfrm>
          <a:prstGeom prst="borderCallout1">
            <a:avLst>
              <a:gd name="adj1" fmla="val 25433"/>
              <a:gd name="adj2" fmla="val 107692"/>
              <a:gd name="adj3" fmla="val -65376"/>
              <a:gd name="adj4" fmla="val 14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frequency</a:t>
            </a:r>
          </a:p>
          <a:p>
            <a:pPr algn="ctr"/>
            <a:r>
              <a:rPr lang="en-US" dirty="0" smtClean="0"/>
              <a:t>From 1 to 16</a:t>
            </a:r>
            <a:endParaRPr lang="th-TH" dirty="0"/>
          </a:p>
        </p:txBody>
      </p:sp>
      <p:sp>
        <p:nvSpPr>
          <p:cNvPr id="6" name="Line Callout 1 5"/>
          <p:cNvSpPr/>
          <p:nvPr/>
        </p:nvSpPr>
        <p:spPr>
          <a:xfrm>
            <a:off x="4860032" y="980728"/>
            <a:ext cx="2088232" cy="1224136"/>
          </a:xfrm>
          <a:prstGeom prst="borderCallout1">
            <a:avLst>
              <a:gd name="adj1" fmla="val 25433"/>
              <a:gd name="adj2" fmla="val 107692"/>
              <a:gd name="adj3" fmla="val 109180"/>
              <a:gd name="adj4" fmla="val 149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frequency</a:t>
            </a:r>
            <a:endParaRPr lang="th-TH" dirty="0"/>
          </a:p>
        </p:txBody>
      </p:sp>
      <p:sp>
        <p:nvSpPr>
          <p:cNvPr id="7" name="Line Callout 1 6"/>
          <p:cNvSpPr/>
          <p:nvPr/>
        </p:nvSpPr>
        <p:spPr>
          <a:xfrm>
            <a:off x="3203848" y="3068960"/>
            <a:ext cx="2088232" cy="1224136"/>
          </a:xfrm>
          <a:prstGeom prst="borderCallout1">
            <a:avLst>
              <a:gd name="adj1" fmla="val 25433"/>
              <a:gd name="adj2" fmla="val 107692"/>
              <a:gd name="adj3" fmla="val -40216"/>
              <a:gd name="adj4" fmla="val 204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of the array</a:t>
            </a:r>
            <a:endParaRPr lang="th-TH" dirty="0"/>
          </a:p>
        </p:txBody>
      </p:sp>
      <p:sp>
        <p:nvSpPr>
          <p:cNvPr id="9" name="Line Callout 1 8"/>
          <p:cNvSpPr/>
          <p:nvPr/>
        </p:nvSpPr>
        <p:spPr>
          <a:xfrm>
            <a:off x="1331640" y="5301208"/>
            <a:ext cx="2232248" cy="1224136"/>
          </a:xfrm>
          <a:prstGeom prst="borderCallout1">
            <a:avLst>
              <a:gd name="adj1" fmla="val 25433"/>
              <a:gd name="adj2" fmla="val 107692"/>
              <a:gd name="adj3" fmla="val -108622"/>
              <a:gd name="adj4" fmla="val 199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frequency</a:t>
            </a:r>
          </a:p>
          <a:p>
            <a:pPr algn="ctr"/>
            <a:r>
              <a:rPr lang="en-US" dirty="0" smtClean="0"/>
              <a:t>From 13 to 14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85293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tree[16] = 29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472514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tree[14]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40466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f(16) =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node at the index X will store freq </a:t>
            </a:r>
            <a:r>
              <a:rPr lang="en-US" dirty="0" smtClean="0"/>
              <a:t>of boxes </a:t>
            </a:r>
            <a:r>
              <a:rPr lang="en-US" dirty="0" smtClean="0"/>
              <a:t>in the range</a:t>
            </a:r>
            <a:endParaRPr lang="en-US" dirty="0" smtClean="0"/>
          </a:p>
          <a:p>
            <a:pPr lvl="1"/>
            <a:r>
              <a:rPr lang="en-US" dirty="0" smtClean="0"/>
              <a:t>X </a:t>
            </a:r>
            <a:r>
              <a:rPr lang="en-US" dirty="0" smtClean="0"/>
              <a:t>– </a:t>
            </a:r>
            <a:r>
              <a:rPr lang="en-US" dirty="0" smtClean="0"/>
              <a:t>2</a:t>
            </a:r>
            <a:r>
              <a:rPr lang="en-US" baseline="30000" dirty="0" smtClean="0"/>
              <a:t>r</a:t>
            </a:r>
            <a:r>
              <a:rPr lang="en-US" dirty="0" smtClean="0"/>
              <a:t>+1	to	X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smtClean="0"/>
              <a:t>r is the position of the last </a:t>
            </a:r>
            <a:r>
              <a:rPr lang="en-US" dirty="0" smtClean="0"/>
              <a:t>digit of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</a:t>
            </a:r>
          </a:p>
          <a:p>
            <a:pPr lvl="1"/>
            <a:r>
              <a:rPr lang="en-US" dirty="0" smtClean="0"/>
              <a:t>X = 12 (1100)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Node will store freq from  9 to 12</a:t>
            </a:r>
          </a:p>
          <a:p>
            <a:pPr lvl="2"/>
            <a:r>
              <a:rPr lang="en-US" dirty="0" smtClean="0"/>
              <a:t>The last 1 of 12 is at position 2 (0-indexed)</a:t>
            </a:r>
          </a:p>
          <a:p>
            <a:pPr lvl="2"/>
            <a:r>
              <a:rPr lang="en-US" dirty="0" smtClean="0"/>
              <a:t>12 – 2</a:t>
            </a:r>
            <a:r>
              <a:rPr lang="en-US" baseline="30000" dirty="0" smtClean="0"/>
              <a:t>2</a:t>
            </a:r>
            <a:r>
              <a:rPr lang="en-US" dirty="0" smtClean="0"/>
              <a:t> + 1 = 9 = (1001)</a:t>
            </a:r>
            <a:r>
              <a:rPr lang="en-US" baseline="-25000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706</TotalTime>
  <Words>615</Words>
  <Application>Microsoft Office PowerPoint</Application>
  <PresentationFormat>On-screen Show (4:3)</PresentationFormat>
  <Paragraphs>209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Fenwick Tree</vt:lpstr>
      <vt:lpstr>The Problem</vt:lpstr>
      <vt:lpstr>Fenwick Tree</vt:lpstr>
      <vt:lpstr>Storage</vt:lpstr>
      <vt:lpstr>Fenwick Tree</vt:lpstr>
      <vt:lpstr>Define</vt:lpstr>
      <vt:lpstr>Storage Solution</vt:lpstr>
      <vt:lpstr>Cumulative Freq</vt:lpstr>
      <vt:lpstr>The last 1</vt:lpstr>
      <vt:lpstr>Read Cumulative Freq</vt:lpstr>
      <vt:lpstr>Update Freq</vt:lpstr>
      <vt:lpstr>Read actual Freq</vt:lpstr>
      <vt:lpstr>Two’s compliment</vt:lpstr>
      <vt:lpstr>Two’s compliment</vt:lpstr>
      <vt:lpstr>Code</vt:lpstr>
      <vt:lpstr>Code</vt:lpstr>
      <vt:lpstr>2D BIT</vt:lpstr>
      <vt:lpstr>2D BIT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Fenwick Tree</dc:title>
  <dc:creator>dae</dc:creator>
  <cp:lastModifiedBy>dae</cp:lastModifiedBy>
  <cp:revision>58</cp:revision>
  <dcterms:created xsi:type="dcterms:W3CDTF">2009-10-20T17:04:59Z</dcterms:created>
  <dcterms:modified xsi:type="dcterms:W3CDTF">2010-10-19T17:58:01Z</dcterms:modified>
</cp:coreProperties>
</file>