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2"/>
  </p:notesMasterIdLst>
  <p:sldIdLst>
    <p:sldId id="256" r:id="rId2"/>
    <p:sldId id="257" r:id="rId3"/>
    <p:sldId id="258" r:id="rId4"/>
    <p:sldId id="283" r:id="rId5"/>
    <p:sldId id="285" r:id="rId6"/>
    <p:sldId id="284" r:id="rId7"/>
    <p:sldId id="288" r:id="rId8"/>
    <p:sldId id="300" r:id="rId9"/>
    <p:sldId id="301" r:id="rId10"/>
    <p:sldId id="281" r:id="rId11"/>
  </p:sldIdLst>
  <p:sldSz cx="9144000" cy="5143500" type="screen16x9"/>
  <p:notesSz cx="6858000" cy="9144000"/>
  <p:embeddedFontLst>
    <p:embeddedFont>
      <p:font typeface="Plus Jakarta Sans" panose="020B0604020202090204" charset="0"/>
      <p:regular r:id="rId13"/>
      <p:bold r:id="rId14"/>
      <p:italic r:id="rId15"/>
      <p:boldItalic r:id="rId16"/>
    </p:embeddedFont>
    <p:embeddedFont>
      <p:font typeface="Plus Jakarta Sans Medium" panose="020B0604020202090204" charset="0"/>
      <p:regular r:id="rId17"/>
      <p:bold r:id="rId18"/>
      <p:italic r:id="rId19"/>
      <p:boldItalic r:id="rId20"/>
    </p:embeddedFont>
    <p:embeddedFont>
      <p:font typeface="Plus Jakarta Sans SemiBold" panose="020B060402020209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C40E6-EAE2-4836-B1F9-9012C95031B0}">
  <a:tblStyle styleId="{65EC40E6-EAE2-4836-B1F9-9012C95031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c06274ff1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c06274ff1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677824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44964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74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959124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1525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ca9f088621_1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ca9f088621_1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400" b="1"/>
              <a:t>NOTE</a:t>
            </a:r>
            <a:endParaRPr sz="1400" b="1"/>
          </a:p>
          <a:p>
            <a:pPr marL="0" lvl="0" indent="0" algn="l" rtl="0">
              <a:spcBef>
                <a:spcPts val="0"/>
              </a:spcBef>
              <a:spcAft>
                <a:spcPts val="0"/>
              </a:spcAft>
              <a:buNone/>
            </a:pPr>
            <a:r>
              <a:rPr lang="id" sz="1400"/>
              <a:t>Pengaturan warna bisa disesuaikan kebutuhan presenter. Diagram di atas adalah contoh layouting materinya.</a:t>
            </a:r>
            <a:endParaRPr sz="1400"/>
          </a:p>
        </p:txBody>
      </p:sp>
    </p:spTree>
    <p:extLst>
      <p:ext uri="{BB962C8B-B14F-4D97-AF65-F5344CB8AC3E}">
        <p14:creationId xmlns:p14="http://schemas.microsoft.com/office/powerpoint/2010/main" val="326878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ist"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873625" y="2630600"/>
            <a:ext cx="6014400" cy="1706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26" name="Google Shape;26;p5"/>
          <p:cNvSpPr txBox="1">
            <a:spLocks noGrp="1"/>
          </p:cNvSpPr>
          <p:nvPr>
            <p:ph type="sldNum" idx="12"/>
          </p:nvPr>
        </p:nvSpPr>
        <p:spPr>
          <a:xfrm>
            <a:off x="8472458" y="4676167"/>
            <a:ext cx="548700" cy="393600"/>
          </a:xfrm>
          <a:prstGeom prst="rect">
            <a:avLst/>
          </a:prstGeom>
        </p:spPr>
        <p:txBody>
          <a:bodyPr spcFirstLastPara="1" wrap="square" lIns="91425" tIns="91425" rIns="91425" bIns="91425" anchor="ctr" anchorCtr="0">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marL="0" lvl="0" indent="0" algn="r" rtl="0">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8;p5"/>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Gambar &amp; Diagram">
  <p:cSld name="TITLE_AND_BODY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412225" y="1255425"/>
            <a:ext cx="4016700" cy="3245400"/>
          </a:xfrm>
          <a:prstGeom prst="roundRect">
            <a:avLst>
              <a:gd name="adj" fmla="val 9853"/>
            </a:avLst>
          </a:prstGeom>
          <a:noFill/>
          <a:ln>
            <a:noFill/>
          </a:ln>
        </p:spPr>
      </p:sp>
      <p:sp>
        <p:nvSpPr>
          <p:cNvPr id="38" name="Google Shape;38;p7"/>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40" name="Google Shape;40;p7"/>
          <p:cNvSpPr txBox="1">
            <a:spLocks noGrp="1"/>
          </p:cNvSpPr>
          <p:nvPr>
            <p:ph type="body" idx="1"/>
          </p:nvPr>
        </p:nvSpPr>
        <p:spPr>
          <a:xfrm>
            <a:off x="4598200" y="1246825"/>
            <a:ext cx="4016700" cy="3254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cxnSp>
        <p:nvCxnSpPr>
          <p:cNvPr id="41" name="Google Shape;41;p7"/>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2;p7"/>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400000" y="1992000"/>
            <a:ext cx="5164500" cy="14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3500" b="1" dirty="0">
                <a:latin typeface="Plus Jakarta Sans"/>
                <a:ea typeface="Plus Jakarta Sans"/>
                <a:cs typeface="Plus Jakarta Sans"/>
                <a:sym typeface="Plus Jakarta Sans"/>
              </a:rPr>
              <a:t>Mini Project Data Analyst</a:t>
            </a:r>
            <a:endParaRPr sz="3500" b="1" dirty="0">
              <a:latin typeface="Plus Jakarta Sans"/>
              <a:ea typeface="Plus Jakarta Sans"/>
              <a:cs typeface="Plus Jakarta Sans"/>
              <a:sym typeface="Plus Jakarta Sans"/>
            </a:endParaRPr>
          </a:p>
        </p:txBody>
      </p:sp>
      <p:sp>
        <p:nvSpPr>
          <p:cNvPr id="52" name="Google Shape;52;p9"/>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500" dirty="0">
                <a:solidFill>
                  <a:schemeClr val="dk1"/>
                </a:solidFill>
              </a:rPr>
              <a:t>by Nurkhanifah</a:t>
            </a:r>
            <a:endParaRPr dirty="0"/>
          </a:p>
        </p:txBody>
      </p:sp>
      <p:pic>
        <p:nvPicPr>
          <p:cNvPr id="54" name="Google Shape;54;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318" name="Google Shape;318;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319" name="Google Shape;319;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Agenda</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13550"/>
            <a:ext cx="5729194" cy="19743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id" dirty="0"/>
              <a:t>1.  Latar Belakang &amp;Business Goals / Use Case</a:t>
            </a:r>
          </a:p>
          <a:p>
            <a:pPr marL="114300" lvl="0" indent="0" algn="l" rtl="0">
              <a:spcBef>
                <a:spcPts val="0"/>
              </a:spcBef>
              <a:spcAft>
                <a:spcPts val="0"/>
              </a:spcAft>
              <a:buSzPts val="1800"/>
              <a:buNone/>
            </a:pPr>
            <a:r>
              <a:rPr lang="id" dirty="0"/>
              <a:t>2. Rules Dashboard</a:t>
            </a:r>
          </a:p>
          <a:p>
            <a:pPr marL="114300" lvl="0" indent="0" algn="l" rtl="0">
              <a:spcBef>
                <a:spcPts val="0"/>
              </a:spcBef>
              <a:spcAft>
                <a:spcPts val="0"/>
              </a:spcAft>
              <a:buSzPts val="1800"/>
              <a:buNone/>
            </a:pPr>
            <a:r>
              <a:rPr lang="id" dirty="0"/>
              <a:t>3.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a:t>Latar Belakang &amp; Design Thinking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96764"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Latar Belakang</a:t>
            </a:r>
            <a:endParaRPr dirty="0"/>
          </a:p>
        </p:txBody>
      </p:sp>
      <p:sp>
        <p:nvSpPr>
          <p:cNvPr id="303" name="Google Shape;303;p32"/>
          <p:cNvSpPr txBox="1">
            <a:spLocks noGrp="1"/>
          </p:cNvSpPr>
          <p:nvPr>
            <p:ph type="body" idx="1"/>
          </p:nvPr>
        </p:nvSpPr>
        <p:spPr>
          <a:xfrm>
            <a:off x="408973" y="1161764"/>
            <a:ext cx="7682404" cy="32541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Clr>
                <a:schemeClr val="dk1"/>
              </a:buClr>
              <a:buSzPts val="1100"/>
              <a:buFont typeface="Arial"/>
              <a:buNone/>
            </a:pPr>
            <a:r>
              <a:rPr lang="en-ID" b="0" i="0" dirty="0" err="1">
                <a:solidFill>
                  <a:schemeClr val="tx1"/>
                </a:solidFill>
                <a:effectLst/>
                <a:latin typeface="Söhne"/>
              </a:rPr>
              <a:t>Peningkatan</a:t>
            </a:r>
            <a:r>
              <a:rPr lang="en-ID" b="0" i="0" dirty="0">
                <a:solidFill>
                  <a:schemeClr val="tx1"/>
                </a:solidFill>
                <a:effectLst/>
                <a:latin typeface="Söhne"/>
              </a:rPr>
              <a:t> </a:t>
            </a:r>
            <a:r>
              <a:rPr lang="en-ID" b="0" i="0" dirty="0" err="1">
                <a:solidFill>
                  <a:schemeClr val="tx1"/>
                </a:solidFill>
                <a:effectLst/>
                <a:latin typeface="Söhne"/>
              </a:rPr>
              <a:t>jumlah</a:t>
            </a:r>
            <a:r>
              <a:rPr lang="en-ID" b="0" i="0" dirty="0">
                <a:solidFill>
                  <a:schemeClr val="tx1"/>
                </a:solidFill>
                <a:effectLst/>
                <a:latin typeface="Söhne"/>
              </a:rPr>
              <a:t> </a:t>
            </a:r>
            <a:r>
              <a:rPr lang="en-ID" b="0" i="0" dirty="0" err="1">
                <a:solidFill>
                  <a:schemeClr val="tx1"/>
                </a:solidFill>
                <a:effectLst/>
                <a:latin typeface="Söhne"/>
              </a:rPr>
              <a:t>kendaraan</a:t>
            </a:r>
            <a:r>
              <a:rPr lang="en-ID" b="0" i="0" dirty="0">
                <a:solidFill>
                  <a:schemeClr val="tx1"/>
                </a:solidFill>
                <a:effectLst/>
                <a:latin typeface="Söhne"/>
              </a:rPr>
              <a:t> di </a:t>
            </a:r>
            <a:r>
              <a:rPr lang="en-ID" b="0" i="0" dirty="0" err="1">
                <a:solidFill>
                  <a:schemeClr val="tx1"/>
                </a:solidFill>
                <a:effectLst/>
                <a:latin typeface="Söhne"/>
              </a:rPr>
              <a:t>jalan</a:t>
            </a:r>
            <a:r>
              <a:rPr lang="en-ID" b="0" i="0" dirty="0">
                <a:solidFill>
                  <a:schemeClr val="tx1"/>
                </a:solidFill>
                <a:effectLst/>
                <a:latin typeface="Söhne"/>
              </a:rPr>
              <a:t> </a:t>
            </a:r>
            <a:r>
              <a:rPr lang="en-ID" b="0" i="0" dirty="0" err="1">
                <a:solidFill>
                  <a:schemeClr val="tx1"/>
                </a:solidFill>
                <a:effectLst/>
                <a:latin typeface="Söhne"/>
              </a:rPr>
              <a:t>raya</a:t>
            </a:r>
            <a:r>
              <a:rPr lang="en-ID" b="0" i="0" dirty="0">
                <a:solidFill>
                  <a:schemeClr val="tx1"/>
                </a:solidFill>
                <a:effectLst/>
                <a:latin typeface="Söhne"/>
              </a:rPr>
              <a:t> </a:t>
            </a:r>
            <a:r>
              <a:rPr lang="en-ID" b="0" i="0" dirty="0" err="1">
                <a:solidFill>
                  <a:schemeClr val="tx1"/>
                </a:solidFill>
                <a:effectLst/>
                <a:latin typeface="Söhne"/>
              </a:rPr>
              <a:t>selalu</a:t>
            </a:r>
            <a:r>
              <a:rPr lang="en-ID" b="0" i="0" dirty="0">
                <a:solidFill>
                  <a:schemeClr val="tx1"/>
                </a:solidFill>
                <a:effectLst/>
                <a:latin typeface="Söhne"/>
              </a:rPr>
              <a:t> </a:t>
            </a:r>
            <a:r>
              <a:rPr lang="en-ID" b="0" i="0" dirty="0" err="1">
                <a:solidFill>
                  <a:schemeClr val="tx1"/>
                </a:solidFill>
                <a:effectLst/>
                <a:latin typeface="Söhne"/>
              </a:rPr>
              <a:t>menjadi</a:t>
            </a:r>
            <a:r>
              <a:rPr lang="en-ID" b="0" i="0" dirty="0">
                <a:solidFill>
                  <a:schemeClr val="tx1"/>
                </a:solidFill>
                <a:effectLst/>
                <a:latin typeface="Söhne"/>
              </a:rPr>
              <a:t> </a:t>
            </a:r>
            <a:r>
              <a:rPr lang="en-ID" b="0" i="0" dirty="0" err="1">
                <a:solidFill>
                  <a:schemeClr val="tx1"/>
                </a:solidFill>
                <a:effectLst/>
                <a:latin typeface="Söhne"/>
              </a:rPr>
              <a:t>tantangan</a:t>
            </a:r>
            <a:r>
              <a:rPr lang="en-ID" b="0" i="0" dirty="0">
                <a:solidFill>
                  <a:schemeClr val="tx1"/>
                </a:solidFill>
                <a:effectLst/>
                <a:latin typeface="Söhne"/>
              </a:rPr>
              <a:t> </a:t>
            </a:r>
            <a:r>
              <a:rPr lang="en-ID" b="0" i="0" dirty="0" err="1">
                <a:solidFill>
                  <a:schemeClr val="tx1"/>
                </a:solidFill>
                <a:effectLst/>
                <a:latin typeface="Söhne"/>
              </a:rPr>
              <a:t>bagi</a:t>
            </a:r>
            <a:r>
              <a:rPr lang="en-ID" b="0" i="0" dirty="0">
                <a:solidFill>
                  <a:schemeClr val="tx1"/>
                </a:solidFill>
                <a:effectLst/>
                <a:latin typeface="Söhne"/>
              </a:rPr>
              <a:t> </a:t>
            </a:r>
            <a:r>
              <a:rPr lang="en-ID" b="0" i="0" dirty="0" err="1">
                <a:solidFill>
                  <a:schemeClr val="tx1"/>
                </a:solidFill>
                <a:effectLst/>
                <a:latin typeface="Söhne"/>
              </a:rPr>
              <a:t>pemerintah</a:t>
            </a:r>
            <a:r>
              <a:rPr lang="en-ID" b="0" i="0" dirty="0">
                <a:solidFill>
                  <a:schemeClr val="tx1"/>
                </a:solidFill>
                <a:effectLst/>
                <a:latin typeface="Söhne"/>
              </a:rPr>
              <a:t> </a:t>
            </a:r>
            <a:r>
              <a:rPr lang="en-ID" b="0" i="0" dirty="0" err="1">
                <a:solidFill>
                  <a:schemeClr val="tx1"/>
                </a:solidFill>
                <a:effectLst/>
                <a:latin typeface="Söhne"/>
              </a:rPr>
              <a:t>dalam</a:t>
            </a:r>
            <a:r>
              <a:rPr lang="en-ID" b="0" i="0" dirty="0">
                <a:solidFill>
                  <a:schemeClr val="tx1"/>
                </a:solidFill>
                <a:effectLst/>
                <a:latin typeface="Söhne"/>
              </a:rPr>
              <a:t> </a:t>
            </a:r>
            <a:r>
              <a:rPr lang="en-ID" b="0" i="0" dirty="0" err="1">
                <a:solidFill>
                  <a:schemeClr val="tx1"/>
                </a:solidFill>
                <a:effectLst/>
                <a:latin typeface="Söhne"/>
              </a:rPr>
              <a:t>mengatur</a:t>
            </a:r>
            <a:r>
              <a:rPr lang="en-ID" b="0" i="0" dirty="0">
                <a:solidFill>
                  <a:schemeClr val="tx1"/>
                </a:solidFill>
                <a:effectLst/>
                <a:latin typeface="Söhne"/>
              </a:rPr>
              <a:t> </a:t>
            </a:r>
            <a:r>
              <a:rPr lang="en-ID" b="0" i="0" dirty="0" err="1">
                <a:solidFill>
                  <a:schemeClr val="tx1"/>
                </a:solidFill>
                <a:effectLst/>
                <a:latin typeface="Söhne"/>
              </a:rPr>
              <a:t>transportasi</a:t>
            </a:r>
            <a:r>
              <a:rPr lang="en-ID" b="0" i="0" dirty="0">
                <a:solidFill>
                  <a:schemeClr val="tx1"/>
                </a:solidFill>
                <a:effectLst/>
                <a:latin typeface="Söhne"/>
              </a:rPr>
              <a:t>. </a:t>
            </a:r>
            <a:r>
              <a:rPr lang="en-ID" b="0" i="0" dirty="0" err="1">
                <a:solidFill>
                  <a:schemeClr val="tx1"/>
                </a:solidFill>
                <a:effectLst/>
                <a:latin typeface="Söhne"/>
              </a:rPr>
              <a:t>Kepadatan</a:t>
            </a:r>
            <a:r>
              <a:rPr lang="en-ID" b="0" i="0" dirty="0">
                <a:solidFill>
                  <a:schemeClr val="tx1"/>
                </a:solidFill>
                <a:effectLst/>
                <a:latin typeface="Söhne"/>
              </a:rPr>
              <a:t> </a:t>
            </a:r>
            <a:r>
              <a:rPr lang="en-ID" b="0" i="0" dirty="0" err="1">
                <a:solidFill>
                  <a:schemeClr val="tx1"/>
                </a:solidFill>
                <a:effectLst/>
                <a:latin typeface="Söhne"/>
              </a:rPr>
              <a:t>lalu</a:t>
            </a:r>
            <a:r>
              <a:rPr lang="en-ID" b="0" i="0" dirty="0">
                <a:solidFill>
                  <a:schemeClr val="tx1"/>
                </a:solidFill>
                <a:effectLst/>
                <a:latin typeface="Söhne"/>
              </a:rPr>
              <a:t> </a:t>
            </a:r>
            <a:r>
              <a:rPr lang="en-ID" b="0" i="0" dirty="0" err="1">
                <a:solidFill>
                  <a:schemeClr val="tx1"/>
                </a:solidFill>
                <a:effectLst/>
                <a:latin typeface="Söhne"/>
              </a:rPr>
              <a:t>lintas</a:t>
            </a:r>
            <a:r>
              <a:rPr lang="en-ID" b="0" i="0" dirty="0">
                <a:solidFill>
                  <a:schemeClr val="tx1"/>
                </a:solidFill>
                <a:effectLst/>
                <a:latin typeface="Söhne"/>
              </a:rPr>
              <a:t> </a:t>
            </a:r>
            <a:r>
              <a:rPr lang="en-ID" b="0" i="0" dirty="0" err="1">
                <a:solidFill>
                  <a:schemeClr val="tx1"/>
                </a:solidFill>
                <a:effectLst/>
                <a:latin typeface="Söhne"/>
              </a:rPr>
              <a:t>dapat</a:t>
            </a:r>
            <a:r>
              <a:rPr lang="en-ID" b="0" i="0" dirty="0">
                <a:solidFill>
                  <a:schemeClr val="tx1"/>
                </a:solidFill>
                <a:effectLst/>
                <a:latin typeface="Söhne"/>
              </a:rPr>
              <a:t> </a:t>
            </a:r>
            <a:r>
              <a:rPr lang="en-ID" b="0" i="0" dirty="0" err="1">
                <a:solidFill>
                  <a:schemeClr val="tx1"/>
                </a:solidFill>
                <a:effectLst/>
                <a:latin typeface="Söhne"/>
              </a:rPr>
              <a:t>menyebabkan</a:t>
            </a:r>
            <a:r>
              <a:rPr lang="en-ID" b="0" i="0" dirty="0">
                <a:solidFill>
                  <a:schemeClr val="tx1"/>
                </a:solidFill>
                <a:effectLst/>
                <a:latin typeface="Söhne"/>
              </a:rPr>
              <a:t> </a:t>
            </a:r>
            <a:r>
              <a:rPr lang="en-ID" b="0" i="0" dirty="0" err="1">
                <a:solidFill>
                  <a:schemeClr val="tx1"/>
                </a:solidFill>
                <a:effectLst/>
                <a:latin typeface="Söhne"/>
              </a:rPr>
              <a:t>kemacetan</a:t>
            </a:r>
            <a:r>
              <a:rPr lang="en-ID" b="0" i="0" dirty="0">
                <a:solidFill>
                  <a:schemeClr val="tx1"/>
                </a:solidFill>
                <a:effectLst/>
                <a:latin typeface="Söhne"/>
              </a:rPr>
              <a:t>, </a:t>
            </a:r>
            <a:r>
              <a:rPr lang="en-ID" b="0" i="0" dirty="0" err="1">
                <a:solidFill>
                  <a:schemeClr val="tx1"/>
                </a:solidFill>
                <a:effectLst/>
                <a:latin typeface="Söhne"/>
              </a:rPr>
              <a:t>kecelakaan</a:t>
            </a:r>
            <a:r>
              <a:rPr lang="en-ID" b="0" i="0" dirty="0">
                <a:solidFill>
                  <a:schemeClr val="tx1"/>
                </a:solidFill>
                <a:effectLst/>
                <a:latin typeface="Söhne"/>
              </a:rPr>
              <a:t>, dan </a:t>
            </a:r>
            <a:r>
              <a:rPr lang="en-ID" b="0" i="0" dirty="0" err="1">
                <a:solidFill>
                  <a:schemeClr val="tx1"/>
                </a:solidFill>
                <a:effectLst/>
                <a:latin typeface="Söhne"/>
              </a:rPr>
              <a:t>polusi</a:t>
            </a:r>
            <a:r>
              <a:rPr lang="en-ID" b="0" i="0" dirty="0">
                <a:solidFill>
                  <a:schemeClr val="tx1"/>
                </a:solidFill>
                <a:effectLst/>
                <a:latin typeface="Söhne"/>
              </a:rPr>
              <a:t> </a:t>
            </a:r>
            <a:r>
              <a:rPr lang="en-ID" b="0" i="0" dirty="0" err="1">
                <a:solidFill>
                  <a:schemeClr val="tx1"/>
                </a:solidFill>
                <a:effectLst/>
                <a:latin typeface="Söhne"/>
              </a:rPr>
              <a:t>lingkungan</a:t>
            </a:r>
            <a:r>
              <a:rPr lang="id-ID" b="0" i="0" dirty="0">
                <a:solidFill>
                  <a:schemeClr val="tx1"/>
                </a:solidFill>
                <a:effectLst/>
                <a:latin typeface="Söhne"/>
              </a:rPr>
              <a:t>, tak terkecuali di Kota Bekasi dengan geografisnya yang merupakan kawasan industri sehingga kepadatan lalu lintas terus meningkat. </a:t>
            </a:r>
            <a:r>
              <a:rPr lang="en-ID" b="0" i="0" dirty="0" err="1">
                <a:solidFill>
                  <a:schemeClr val="tx1"/>
                </a:solidFill>
                <a:effectLst/>
                <a:latin typeface="Söhne"/>
              </a:rPr>
              <a:t>Dalam</a:t>
            </a:r>
            <a:r>
              <a:rPr lang="en-ID" b="0" i="0" dirty="0">
                <a:solidFill>
                  <a:schemeClr val="tx1"/>
                </a:solidFill>
                <a:effectLst/>
                <a:latin typeface="Söhne"/>
              </a:rPr>
              <a:t> </a:t>
            </a:r>
            <a:r>
              <a:rPr lang="en-ID" b="0" i="0" dirty="0" err="1">
                <a:solidFill>
                  <a:schemeClr val="tx1"/>
                </a:solidFill>
                <a:effectLst/>
                <a:latin typeface="Söhne"/>
              </a:rPr>
              <a:t>rangka</a:t>
            </a:r>
            <a:r>
              <a:rPr lang="en-ID" b="0" i="0" dirty="0">
                <a:solidFill>
                  <a:schemeClr val="tx1"/>
                </a:solidFill>
                <a:effectLst/>
                <a:latin typeface="Söhne"/>
              </a:rPr>
              <a:t> </a:t>
            </a:r>
            <a:r>
              <a:rPr lang="en-ID" b="0" i="0" dirty="0" err="1">
                <a:solidFill>
                  <a:schemeClr val="tx1"/>
                </a:solidFill>
                <a:effectLst/>
                <a:latin typeface="Söhne"/>
              </a:rPr>
              <a:t>menentukan</a:t>
            </a:r>
            <a:r>
              <a:rPr lang="en-ID" b="0" i="0" dirty="0">
                <a:solidFill>
                  <a:schemeClr val="tx1"/>
                </a:solidFill>
                <a:effectLst/>
                <a:latin typeface="Söhne"/>
              </a:rPr>
              <a:t> </a:t>
            </a:r>
            <a:r>
              <a:rPr lang="en-ID" b="0" i="0" dirty="0" err="1">
                <a:solidFill>
                  <a:schemeClr val="tx1"/>
                </a:solidFill>
                <a:effectLst/>
                <a:latin typeface="Söhne"/>
              </a:rPr>
              <a:t>kebijakan</a:t>
            </a:r>
            <a:r>
              <a:rPr lang="en-ID" b="0" i="0" dirty="0">
                <a:solidFill>
                  <a:schemeClr val="tx1"/>
                </a:solidFill>
                <a:effectLst/>
                <a:latin typeface="Söhne"/>
              </a:rPr>
              <a:t> </a:t>
            </a:r>
            <a:r>
              <a:rPr lang="en-ID" b="0" i="0" dirty="0" err="1">
                <a:solidFill>
                  <a:schemeClr val="tx1"/>
                </a:solidFill>
                <a:effectLst/>
                <a:latin typeface="Söhne"/>
              </a:rPr>
              <a:t>transportasi</a:t>
            </a:r>
            <a:r>
              <a:rPr lang="en-ID" b="0" i="0" dirty="0">
                <a:solidFill>
                  <a:schemeClr val="tx1"/>
                </a:solidFill>
                <a:effectLst/>
                <a:latin typeface="Söhne"/>
              </a:rPr>
              <a:t> yang </a:t>
            </a:r>
            <a:r>
              <a:rPr lang="en-ID" b="0" i="0" dirty="0" err="1">
                <a:solidFill>
                  <a:schemeClr val="tx1"/>
                </a:solidFill>
                <a:effectLst/>
                <a:latin typeface="Söhne"/>
              </a:rPr>
              <a:t>efektif</a:t>
            </a:r>
            <a:r>
              <a:rPr lang="en-ID" b="0" i="0" dirty="0">
                <a:solidFill>
                  <a:schemeClr val="tx1"/>
                </a:solidFill>
                <a:effectLst/>
                <a:latin typeface="Söhne"/>
              </a:rPr>
              <a:t>, </a:t>
            </a:r>
            <a:r>
              <a:rPr lang="en-ID" b="0" i="0" dirty="0" err="1">
                <a:solidFill>
                  <a:schemeClr val="tx1"/>
                </a:solidFill>
                <a:effectLst/>
                <a:latin typeface="Söhne"/>
              </a:rPr>
              <a:t>pemerintah</a:t>
            </a:r>
            <a:r>
              <a:rPr lang="en-ID" b="0" i="0" dirty="0">
                <a:solidFill>
                  <a:schemeClr val="tx1"/>
                </a:solidFill>
                <a:effectLst/>
                <a:latin typeface="Söhne"/>
              </a:rPr>
              <a:t> </a:t>
            </a:r>
            <a:r>
              <a:rPr lang="en-ID" b="0" i="0" dirty="0" err="1">
                <a:solidFill>
                  <a:schemeClr val="tx1"/>
                </a:solidFill>
                <a:effectLst/>
                <a:latin typeface="Söhne"/>
              </a:rPr>
              <a:t>harus</a:t>
            </a:r>
            <a:r>
              <a:rPr lang="en-ID" b="0" i="0" dirty="0">
                <a:solidFill>
                  <a:schemeClr val="tx1"/>
                </a:solidFill>
                <a:effectLst/>
                <a:latin typeface="Söhne"/>
              </a:rPr>
              <a:t> </a:t>
            </a:r>
            <a:r>
              <a:rPr lang="en-ID" b="0" i="0" dirty="0" err="1">
                <a:solidFill>
                  <a:schemeClr val="tx1"/>
                </a:solidFill>
                <a:effectLst/>
                <a:latin typeface="Söhne"/>
              </a:rPr>
              <a:t>mempertimbangkan</a:t>
            </a:r>
            <a:r>
              <a:rPr lang="en-ID" b="0" i="0" dirty="0">
                <a:solidFill>
                  <a:schemeClr val="tx1"/>
                </a:solidFill>
                <a:effectLst/>
                <a:latin typeface="Söhne"/>
              </a:rPr>
              <a:t> </a:t>
            </a:r>
            <a:r>
              <a:rPr lang="en-ID" b="0" i="0" dirty="0" err="1">
                <a:solidFill>
                  <a:schemeClr val="tx1"/>
                </a:solidFill>
                <a:effectLst/>
                <a:latin typeface="Söhne"/>
              </a:rPr>
              <a:t>berbagai</a:t>
            </a:r>
            <a:r>
              <a:rPr lang="en-ID" b="0" i="0" dirty="0">
                <a:solidFill>
                  <a:schemeClr val="tx1"/>
                </a:solidFill>
                <a:effectLst/>
                <a:latin typeface="Söhne"/>
              </a:rPr>
              <a:t> </a:t>
            </a:r>
            <a:r>
              <a:rPr lang="en-ID" b="0" i="0" dirty="0" err="1">
                <a:solidFill>
                  <a:schemeClr val="tx1"/>
                </a:solidFill>
                <a:effectLst/>
                <a:latin typeface="Söhne"/>
              </a:rPr>
              <a:t>faktor</a:t>
            </a:r>
            <a:r>
              <a:rPr lang="en-ID" b="0" i="0" dirty="0">
                <a:solidFill>
                  <a:schemeClr val="tx1"/>
                </a:solidFill>
                <a:effectLst/>
                <a:latin typeface="Söhne"/>
              </a:rPr>
              <a:t>, </a:t>
            </a:r>
            <a:r>
              <a:rPr lang="en-ID" b="0" i="0" dirty="0" err="1">
                <a:solidFill>
                  <a:schemeClr val="tx1"/>
                </a:solidFill>
                <a:effectLst/>
                <a:latin typeface="Söhne"/>
              </a:rPr>
              <a:t>termasuk</a:t>
            </a:r>
            <a:r>
              <a:rPr lang="en-ID" b="0" i="0" dirty="0">
                <a:solidFill>
                  <a:schemeClr val="tx1"/>
                </a:solidFill>
                <a:effectLst/>
                <a:latin typeface="Söhne"/>
              </a:rPr>
              <a:t> </a:t>
            </a:r>
            <a:r>
              <a:rPr lang="en-ID" b="0" i="0" dirty="0" err="1">
                <a:solidFill>
                  <a:schemeClr val="tx1"/>
                </a:solidFill>
                <a:effectLst/>
                <a:latin typeface="Söhne"/>
              </a:rPr>
              <a:t>efisiensi</a:t>
            </a:r>
            <a:r>
              <a:rPr lang="en-ID" b="0" i="0" dirty="0">
                <a:solidFill>
                  <a:schemeClr val="tx1"/>
                </a:solidFill>
                <a:effectLst/>
                <a:latin typeface="Söhne"/>
              </a:rPr>
              <a:t> </a:t>
            </a:r>
            <a:r>
              <a:rPr lang="en-ID" b="0" i="0" dirty="0" err="1">
                <a:solidFill>
                  <a:schemeClr val="tx1"/>
                </a:solidFill>
                <a:effectLst/>
                <a:latin typeface="Söhne"/>
              </a:rPr>
              <a:t>lalu</a:t>
            </a:r>
            <a:r>
              <a:rPr lang="en-ID" b="0" i="0" dirty="0">
                <a:solidFill>
                  <a:schemeClr val="tx1"/>
                </a:solidFill>
                <a:effectLst/>
                <a:latin typeface="Söhne"/>
              </a:rPr>
              <a:t> </a:t>
            </a:r>
            <a:r>
              <a:rPr lang="en-ID" b="0" i="0" dirty="0" err="1">
                <a:solidFill>
                  <a:schemeClr val="tx1"/>
                </a:solidFill>
                <a:effectLst/>
                <a:latin typeface="Söhne"/>
              </a:rPr>
              <a:t>lintas</a:t>
            </a:r>
            <a:r>
              <a:rPr lang="en-ID" b="0" i="0" dirty="0">
                <a:solidFill>
                  <a:schemeClr val="tx1"/>
                </a:solidFill>
                <a:effectLst/>
                <a:latin typeface="Söhne"/>
              </a:rPr>
              <a:t>, </a:t>
            </a:r>
            <a:r>
              <a:rPr lang="en-ID" b="0" i="0" dirty="0" err="1">
                <a:solidFill>
                  <a:schemeClr val="tx1"/>
                </a:solidFill>
                <a:effectLst/>
                <a:latin typeface="Söhne"/>
              </a:rPr>
              <a:t>keselamatan</a:t>
            </a:r>
            <a:r>
              <a:rPr lang="en-ID" b="0" i="0" dirty="0">
                <a:solidFill>
                  <a:schemeClr val="tx1"/>
                </a:solidFill>
                <a:effectLst/>
                <a:latin typeface="Söhne"/>
              </a:rPr>
              <a:t> </a:t>
            </a:r>
            <a:r>
              <a:rPr lang="en-ID" b="0" i="0" dirty="0" err="1">
                <a:solidFill>
                  <a:schemeClr val="tx1"/>
                </a:solidFill>
                <a:effectLst/>
                <a:latin typeface="Söhne"/>
              </a:rPr>
              <a:t>jalan</a:t>
            </a:r>
            <a:r>
              <a:rPr lang="en-ID" b="0" i="0" dirty="0">
                <a:solidFill>
                  <a:schemeClr val="tx1"/>
                </a:solidFill>
                <a:effectLst/>
                <a:latin typeface="Söhne"/>
              </a:rPr>
              <a:t>, </a:t>
            </a:r>
            <a:r>
              <a:rPr lang="en-ID" b="0" i="0" dirty="0" err="1">
                <a:solidFill>
                  <a:schemeClr val="tx1"/>
                </a:solidFill>
                <a:effectLst/>
                <a:latin typeface="Söhne"/>
              </a:rPr>
              <a:t>kebutuhan</a:t>
            </a:r>
            <a:r>
              <a:rPr lang="en-ID" b="0" i="0" dirty="0">
                <a:solidFill>
                  <a:schemeClr val="tx1"/>
                </a:solidFill>
                <a:effectLst/>
                <a:latin typeface="Söhne"/>
              </a:rPr>
              <a:t> </a:t>
            </a:r>
            <a:r>
              <a:rPr lang="en-ID" b="0" i="0" dirty="0" err="1">
                <a:solidFill>
                  <a:schemeClr val="tx1"/>
                </a:solidFill>
                <a:effectLst/>
                <a:latin typeface="Söhne"/>
              </a:rPr>
              <a:t>publik</a:t>
            </a:r>
            <a:r>
              <a:rPr lang="en-ID" b="0" i="0" dirty="0">
                <a:solidFill>
                  <a:schemeClr val="tx1"/>
                </a:solidFill>
                <a:effectLst/>
                <a:latin typeface="Söhne"/>
              </a:rPr>
              <a:t>, dan </a:t>
            </a:r>
            <a:r>
              <a:rPr lang="en-ID" b="0" i="0" dirty="0" err="1">
                <a:solidFill>
                  <a:schemeClr val="tx1"/>
                </a:solidFill>
                <a:effectLst/>
                <a:latin typeface="Söhne"/>
              </a:rPr>
              <a:t>dampak</a:t>
            </a:r>
            <a:r>
              <a:rPr lang="en-ID" b="0" i="0" dirty="0">
                <a:solidFill>
                  <a:schemeClr val="tx1"/>
                </a:solidFill>
                <a:effectLst/>
                <a:latin typeface="Söhne"/>
              </a:rPr>
              <a:t> </a:t>
            </a:r>
            <a:r>
              <a:rPr lang="en-ID" b="0" i="0" dirty="0" err="1">
                <a:solidFill>
                  <a:schemeClr val="tx1"/>
                </a:solidFill>
                <a:effectLst/>
                <a:latin typeface="Söhne"/>
              </a:rPr>
              <a:t>lingkungan</a:t>
            </a:r>
            <a:r>
              <a:rPr lang="id-ID" b="0" i="0" dirty="0">
                <a:solidFill>
                  <a:schemeClr val="tx1"/>
                </a:solidFill>
                <a:effectLst/>
                <a:latin typeface="Söhne"/>
              </a:rPr>
              <a:t>. </a:t>
            </a:r>
            <a:r>
              <a:rPr lang="en-ID" b="0" i="0" dirty="0" err="1">
                <a:solidFill>
                  <a:schemeClr val="tx1"/>
                </a:solidFill>
                <a:effectLst/>
                <a:latin typeface="Söhne"/>
              </a:rPr>
              <a:t>Dengan</a:t>
            </a:r>
            <a:r>
              <a:rPr lang="en-ID" b="0" i="0" dirty="0">
                <a:solidFill>
                  <a:schemeClr val="tx1"/>
                </a:solidFill>
                <a:effectLst/>
                <a:latin typeface="Söhne"/>
              </a:rPr>
              <a:t> </a:t>
            </a:r>
            <a:r>
              <a:rPr lang="en-ID" b="0" i="0" dirty="0" err="1">
                <a:solidFill>
                  <a:schemeClr val="tx1"/>
                </a:solidFill>
                <a:effectLst/>
                <a:latin typeface="Söhne"/>
              </a:rPr>
              <a:t>memahami</a:t>
            </a:r>
            <a:r>
              <a:rPr lang="en-ID" b="0" i="0" dirty="0">
                <a:solidFill>
                  <a:schemeClr val="tx1"/>
                </a:solidFill>
                <a:effectLst/>
                <a:latin typeface="Söhne"/>
              </a:rPr>
              <a:t> </a:t>
            </a:r>
            <a:r>
              <a:rPr lang="en-ID" b="0" i="0" dirty="0" err="1">
                <a:solidFill>
                  <a:schemeClr val="tx1"/>
                </a:solidFill>
                <a:effectLst/>
                <a:latin typeface="Söhne"/>
              </a:rPr>
              <a:t>pola</a:t>
            </a:r>
            <a:r>
              <a:rPr lang="en-ID" b="0" i="0" dirty="0">
                <a:solidFill>
                  <a:schemeClr val="tx1"/>
                </a:solidFill>
                <a:effectLst/>
                <a:latin typeface="Söhne"/>
              </a:rPr>
              <a:t> </a:t>
            </a:r>
            <a:r>
              <a:rPr lang="en-ID" b="0" i="0" dirty="0" err="1">
                <a:solidFill>
                  <a:schemeClr val="tx1"/>
                </a:solidFill>
                <a:effectLst/>
                <a:latin typeface="Söhne"/>
              </a:rPr>
              <a:t>lalu</a:t>
            </a:r>
            <a:r>
              <a:rPr lang="en-ID" b="0" i="0" dirty="0">
                <a:solidFill>
                  <a:schemeClr val="tx1"/>
                </a:solidFill>
                <a:effectLst/>
                <a:latin typeface="Söhne"/>
              </a:rPr>
              <a:t> </a:t>
            </a:r>
            <a:r>
              <a:rPr lang="en-ID" b="0" i="0" dirty="0" err="1">
                <a:solidFill>
                  <a:schemeClr val="tx1"/>
                </a:solidFill>
                <a:effectLst/>
                <a:latin typeface="Söhne"/>
              </a:rPr>
              <a:t>lintas</a:t>
            </a:r>
            <a:r>
              <a:rPr lang="en-ID" b="0" i="0" dirty="0">
                <a:solidFill>
                  <a:schemeClr val="tx1"/>
                </a:solidFill>
                <a:effectLst/>
                <a:latin typeface="Söhne"/>
              </a:rPr>
              <a:t> dan </a:t>
            </a:r>
            <a:r>
              <a:rPr lang="en-ID" b="0" i="0" dirty="0" err="1">
                <a:solidFill>
                  <a:schemeClr val="tx1"/>
                </a:solidFill>
                <a:effectLst/>
                <a:latin typeface="Söhne"/>
              </a:rPr>
              <a:t>perilaku</a:t>
            </a:r>
            <a:r>
              <a:rPr lang="en-ID" b="0" i="0" dirty="0">
                <a:solidFill>
                  <a:schemeClr val="tx1"/>
                </a:solidFill>
                <a:effectLst/>
                <a:latin typeface="Söhne"/>
              </a:rPr>
              <a:t> </a:t>
            </a:r>
            <a:r>
              <a:rPr lang="en-ID" b="0" i="0" dirty="0" err="1">
                <a:solidFill>
                  <a:schemeClr val="tx1"/>
                </a:solidFill>
                <a:effectLst/>
                <a:latin typeface="Söhne"/>
              </a:rPr>
              <a:t>pengguna</a:t>
            </a:r>
            <a:r>
              <a:rPr lang="en-ID" b="0" i="0" dirty="0">
                <a:solidFill>
                  <a:schemeClr val="tx1"/>
                </a:solidFill>
                <a:effectLst/>
                <a:latin typeface="Söhne"/>
              </a:rPr>
              <a:t> </a:t>
            </a:r>
            <a:r>
              <a:rPr lang="en-ID" b="0" i="0" dirty="0" err="1">
                <a:solidFill>
                  <a:schemeClr val="tx1"/>
                </a:solidFill>
                <a:effectLst/>
                <a:latin typeface="Söhne"/>
              </a:rPr>
              <a:t>jalan</a:t>
            </a:r>
            <a:r>
              <a:rPr lang="en-ID" b="0" i="0" dirty="0">
                <a:solidFill>
                  <a:schemeClr val="tx1"/>
                </a:solidFill>
                <a:effectLst/>
                <a:latin typeface="Söhne"/>
              </a:rPr>
              <a:t>, </a:t>
            </a:r>
            <a:r>
              <a:rPr lang="en-ID" b="0" i="0" dirty="0" err="1">
                <a:solidFill>
                  <a:schemeClr val="tx1"/>
                </a:solidFill>
                <a:effectLst/>
                <a:latin typeface="Söhne"/>
              </a:rPr>
              <a:t>pemerintah</a:t>
            </a:r>
            <a:r>
              <a:rPr lang="en-ID" b="0" i="0" dirty="0">
                <a:solidFill>
                  <a:schemeClr val="tx1"/>
                </a:solidFill>
                <a:effectLst/>
                <a:latin typeface="Söhne"/>
              </a:rPr>
              <a:t> </a:t>
            </a:r>
            <a:r>
              <a:rPr lang="en-ID" b="0" i="0" dirty="0" err="1">
                <a:solidFill>
                  <a:schemeClr val="tx1"/>
                </a:solidFill>
                <a:effectLst/>
                <a:latin typeface="Söhne"/>
              </a:rPr>
              <a:t>dapat</a:t>
            </a:r>
            <a:r>
              <a:rPr lang="en-ID" b="0" i="0" dirty="0">
                <a:solidFill>
                  <a:schemeClr val="tx1"/>
                </a:solidFill>
                <a:effectLst/>
                <a:latin typeface="Söhne"/>
              </a:rPr>
              <a:t> </a:t>
            </a:r>
            <a:r>
              <a:rPr lang="en-ID" b="0" i="0" dirty="0" err="1">
                <a:solidFill>
                  <a:schemeClr val="tx1"/>
                </a:solidFill>
                <a:effectLst/>
                <a:latin typeface="Söhne"/>
              </a:rPr>
              <a:t>membuat</a:t>
            </a:r>
            <a:r>
              <a:rPr lang="en-ID" b="0" i="0" dirty="0">
                <a:solidFill>
                  <a:schemeClr val="tx1"/>
                </a:solidFill>
                <a:effectLst/>
                <a:latin typeface="Söhne"/>
              </a:rPr>
              <a:t> </a:t>
            </a:r>
            <a:r>
              <a:rPr lang="en-ID" b="0" i="0" dirty="0" err="1">
                <a:solidFill>
                  <a:schemeClr val="tx1"/>
                </a:solidFill>
                <a:effectLst/>
                <a:latin typeface="Söhne"/>
              </a:rPr>
              <a:t>kebijakan</a:t>
            </a:r>
            <a:r>
              <a:rPr lang="en-ID" b="0" i="0" dirty="0">
                <a:solidFill>
                  <a:schemeClr val="tx1"/>
                </a:solidFill>
                <a:effectLst/>
                <a:latin typeface="Söhne"/>
              </a:rPr>
              <a:t> </a:t>
            </a:r>
            <a:r>
              <a:rPr lang="en-ID" b="0" i="0" dirty="0" err="1">
                <a:solidFill>
                  <a:schemeClr val="tx1"/>
                </a:solidFill>
                <a:effectLst/>
                <a:latin typeface="Söhne"/>
              </a:rPr>
              <a:t>transportasi</a:t>
            </a:r>
            <a:r>
              <a:rPr lang="en-ID" b="0" i="0" dirty="0">
                <a:solidFill>
                  <a:schemeClr val="tx1"/>
                </a:solidFill>
                <a:effectLst/>
                <a:latin typeface="Söhne"/>
              </a:rPr>
              <a:t> yang </a:t>
            </a:r>
            <a:r>
              <a:rPr lang="en-ID" b="0" i="0" dirty="0" err="1">
                <a:solidFill>
                  <a:schemeClr val="tx1"/>
                </a:solidFill>
                <a:effectLst/>
                <a:latin typeface="Söhne"/>
              </a:rPr>
              <a:t>lebih</a:t>
            </a:r>
            <a:r>
              <a:rPr lang="en-ID" b="0" i="0" dirty="0">
                <a:solidFill>
                  <a:schemeClr val="tx1"/>
                </a:solidFill>
                <a:effectLst/>
                <a:latin typeface="Söhne"/>
              </a:rPr>
              <a:t> </a:t>
            </a:r>
            <a:r>
              <a:rPr lang="en-ID" b="0" i="0" dirty="0" err="1">
                <a:solidFill>
                  <a:schemeClr val="tx1"/>
                </a:solidFill>
                <a:effectLst/>
                <a:latin typeface="Söhne"/>
              </a:rPr>
              <a:t>efektif</a:t>
            </a:r>
            <a:r>
              <a:rPr lang="en-ID" b="0" i="0" dirty="0">
                <a:solidFill>
                  <a:schemeClr val="tx1"/>
                </a:solidFill>
                <a:effectLst/>
                <a:latin typeface="Söhne"/>
              </a:rPr>
              <a:t> dan </a:t>
            </a:r>
            <a:r>
              <a:rPr lang="en-ID" b="0" i="0" dirty="0" err="1">
                <a:solidFill>
                  <a:schemeClr val="tx1"/>
                </a:solidFill>
                <a:effectLst/>
                <a:latin typeface="Söhne"/>
              </a:rPr>
              <a:t>efisien</a:t>
            </a:r>
            <a:r>
              <a:rPr lang="en-ID" b="0" i="0" dirty="0">
                <a:solidFill>
                  <a:schemeClr val="tx1"/>
                </a:solidFill>
                <a:effectLst/>
                <a:latin typeface="Söhne"/>
              </a:rPr>
              <a:t> </a:t>
            </a:r>
            <a:r>
              <a:rPr lang="en-ID" b="0" i="0" dirty="0" err="1">
                <a:solidFill>
                  <a:schemeClr val="tx1"/>
                </a:solidFill>
                <a:effectLst/>
                <a:latin typeface="Söhne"/>
              </a:rPr>
              <a:t>untuk</a:t>
            </a:r>
            <a:r>
              <a:rPr lang="en-ID" b="0" i="0" dirty="0">
                <a:solidFill>
                  <a:schemeClr val="tx1"/>
                </a:solidFill>
                <a:effectLst/>
                <a:latin typeface="Söhne"/>
              </a:rPr>
              <a:t> </a:t>
            </a:r>
            <a:r>
              <a:rPr lang="en-ID" b="0" i="0" dirty="0" err="1">
                <a:solidFill>
                  <a:schemeClr val="tx1"/>
                </a:solidFill>
                <a:effectLst/>
                <a:latin typeface="Söhne"/>
              </a:rPr>
              <a:t>meningkatkan</a:t>
            </a:r>
            <a:r>
              <a:rPr lang="en-ID" b="0" i="0" dirty="0">
                <a:solidFill>
                  <a:schemeClr val="tx1"/>
                </a:solidFill>
                <a:effectLst/>
                <a:latin typeface="Söhne"/>
              </a:rPr>
              <a:t> </a:t>
            </a:r>
            <a:r>
              <a:rPr lang="en-ID" b="0" i="0" dirty="0" err="1">
                <a:solidFill>
                  <a:schemeClr val="tx1"/>
                </a:solidFill>
                <a:effectLst/>
                <a:latin typeface="Söhne"/>
              </a:rPr>
              <a:t>mobilitas</a:t>
            </a:r>
            <a:r>
              <a:rPr lang="en-ID" b="0" i="0" dirty="0">
                <a:solidFill>
                  <a:schemeClr val="tx1"/>
                </a:solidFill>
                <a:effectLst/>
                <a:latin typeface="Söhne"/>
              </a:rPr>
              <a:t> dan </a:t>
            </a:r>
            <a:r>
              <a:rPr lang="en-ID" b="0" i="0" dirty="0" err="1">
                <a:solidFill>
                  <a:schemeClr val="tx1"/>
                </a:solidFill>
                <a:effectLst/>
                <a:latin typeface="Söhne"/>
              </a:rPr>
              <a:t>kualitas</a:t>
            </a:r>
            <a:r>
              <a:rPr lang="en-ID" b="0" i="0" dirty="0">
                <a:solidFill>
                  <a:schemeClr val="tx1"/>
                </a:solidFill>
                <a:effectLst/>
                <a:latin typeface="Söhne"/>
              </a:rPr>
              <a:t> </a:t>
            </a:r>
            <a:r>
              <a:rPr lang="en-ID" b="0" i="0" dirty="0" err="1">
                <a:solidFill>
                  <a:schemeClr val="tx1"/>
                </a:solidFill>
                <a:effectLst/>
                <a:latin typeface="Söhne"/>
              </a:rPr>
              <a:t>hidup</a:t>
            </a:r>
            <a:r>
              <a:rPr lang="en-ID" b="0" i="0" dirty="0">
                <a:solidFill>
                  <a:schemeClr val="tx1"/>
                </a:solidFill>
                <a:effectLst/>
                <a:latin typeface="Söhne"/>
              </a:rPr>
              <a:t> </a:t>
            </a:r>
            <a:r>
              <a:rPr lang="en-ID" b="0" i="0" dirty="0" err="1">
                <a:solidFill>
                  <a:schemeClr val="tx1"/>
                </a:solidFill>
                <a:effectLst/>
                <a:latin typeface="Söhne"/>
              </a:rPr>
              <a:t>masyarakat</a:t>
            </a:r>
            <a:r>
              <a:rPr lang="id-ID" b="0" i="0" dirty="0">
                <a:solidFill>
                  <a:schemeClr val="tx1"/>
                </a:solidFill>
                <a:effectLst/>
                <a:latin typeface="Söhne"/>
              </a:rPr>
              <a:t>.</a:t>
            </a:r>
            <a:endParaRPr lang="id-ID" dirty="0">
              <a:solidFill>
                <a:schemeClr val="tx1"/>
              </a:solidFill>
            </a:endParaRPr>
          </a:p>
        </p:txBody>
      </p:sp>
    </p:spTree>
    <p:extLst>
      <p:ext uri="{BB962C8B-B14F-4D97-AF65-F5344CB8AC3E}">
        <p14:creationId xmlns:p14="http://schemas.microsoft.com/office/powerpoint/2010/main" val="6843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Design Thinking</a:t>
            </a:r>
            <a:endParaRPr dirty="0"/>
          </a:p>
        </p:txBody>
      </p:sp>
      <p:sp>
        <p:nvSpPr>
          <p:cNvPr id="303" name="Google Shape;303;p32"/>
          <p:cNvSpPr txBox="1">
            <a:spLocks noGrp="1"/>
          </p:cNvSpPr>
          <p:nvPr>
            <p:ph type="body" idx="1"/>
          </p:nvPr>
        </p:nvSpPr>
        <p:spPr>
          <a:xfrm>
            <a:off x="313280" y="903767"/>
            <a:ext cx="7682404" cy="3381153"/>
          </a:xfrm>
          <a:prstGeom prst="rect">
            <a:avLst/>
          </a:prstGeom>
        </p:spPr>
        <p:txBody>
          <a:bodyPr spcFirstLastPara="1" wrap="square" lIns="91425" tIns="91425" rIns="91425" bIns="91425" anchor="ctr" anchorCtr="0">
            <a:normAutofit/>
          </a:bodyPr>
          <a:lstStyle/>
          <a:p>
            <a:pPr marL="285750" indent="-285750" algn="just">
              <a:buSzPts val="1100"/>
            </a:pPr>
            <a:r>
              <a:rPr lang="id" sz="1400" b="1" dirty="0">
                <a:highlight>
                  <a:schemeClr val="lt1"/>
                </a:highlight>
                <a:latin typeface="Plus Jakarta Sans"/>
                <a:cs typeface="Plus Jakarta Sans"/>
                <a:sym typeface="Plus Jakarta Sans"/>
              </a:rPr>
              <a:t>Pain Poin : </a:t>
            </a:r>
            <a:r>
              <a:rPr lang="id" sz="1400" dirty="0">
                <a:highlight>
                  <a:schemeClr val="lt1"/>
                </a:highlight>
                <a:latin typeface="Plus Jakarta Sans"/>
                <a:cs typeface="Plus Jakarta Sans"/>
                <a:sym typeface="Plus Jakarta Sans"/>
              </a:rPr>
              <a:t>Kemacetan lalu lintas sebagai akibat dari kepadatan lalu lintas berpengaruh terhadap kenyamanan dan efisiensi dalam bermobilisasi.</a:t>
            </a:r>
          </a:p>
          <a:p>
            <a:pPr marL="285750" indent="-285750" algn="just">
              <a:buSzPts val="1100"/>
            </a:pPr>
            <a:r>
              <a:rPr lang="id" sz="1400" b="1" dirty="0">
                <a:highlight>
                  <a:schemeClr val="lt1"/>
                </a:highlight>
                <a:latin typeface="Plus Jakarta Sans"/>
                <a:cs typeface="Plus Jakarta Sans"/>
                <a:sym typeface="Plus Jakarta Sans"/>
              </a:rPr>
              <a:t>Business Goals </a:t>
            </a:r>
            <a:r>
              <a:rPr lang="id" sz="1400" dirty="0">
                <a:highlight>
                  <a:schemeClr val="lt1"/>
                </a:highlight>
                <a:latin typeface="Plus Jakarta Sans"/>
                <a:cs typeface="Plus Jakarta Sans"/>
                <a:sym typeface="Plus Jakarta Sans"/>
              </a:rPr>
              <a:t>: Kinerja manajemen lalu lintas seperti kepadatan lalu lintas dapat meningkat jika terdapat monitoring kondisi lalu lintas.</a:t>
            </a:r>
          </a:p>
          <a:p>
            <a:pPr marL="285750" indent="-285750" algn="just">
              <a:buSzPts val="1100"/>
            </a:pPr>
            <a:r>
              <a:rPr lang="id" sz="1400" b="1" dirty="0">
                <a:highlight>
                  <a:schemeClr val="lt1"/>
                </a:highlight>
                <a:latin typeface="Plus Jakarta Sans"/>
                <a:cs typeface="Plus Jakarta Sans"/>
                <a:sym typeface="Plus Jakarta Sans"/>
              </a:rPr>
              <a:t>Solusi</a:t>
            </a:r>
            <a:r>
              <a:rPr lang="id" sz="1400" dirty="0">
                <a:highlight>
                  <a:schemeClr val="lt1"/>
                </a:highlight>
                <a:latin typeface="Plus Jakarta Sans"/>
                <a:cs typeface="Plus Jakarta Sans"/>
                <a:sym typeface="Plus Jakarta Sans"/>
              </a:rPr>
              <a:t> : Adanya dashboard yang dapat melakukan monitoring kondisi lalu lintas untuk masyarakat pengguna jalan.</a:t>
            </a:r>
          </a:p>
        </p:txBody>
      </p:sp>
    </p:spTree>
    <p:extLst>
      <p:ext uri="{BB962C8B-B14F-4D97-AF65-F5344CB8AC3E}">
        <p14:creationId xmlns:p14="http://schemas.microsoft.com/office/powerpoint/2010/main" val="384789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a:t>Dashboard</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extLst>
      <p:ext uri="{BB962C8B-B14F-4D97-AF65-F5344CB8AC3E}">
        <p14:creationId xmlns:p14="http://schemas.microsoft.com/office/powerpoint/2010/main" val="228519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34392"/>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Dashboard</a:t>
            </a:r>
            <a:endParaRPr dirty="0"/>
          </a:p>
        </p:txBody>
      </p:sp>
      <p:sp>
        <p:nvSpPr>
          <p:cNvPr id="303" name="Google Shape;303;p32"/>
          <p:cNvSpPr txBox="1">
            <a:spLocks noGrp="1"/>
          </p:cNvSpPr>
          <p:nvPr>
            <p:ph type="body" idx="1"/>
          </p:nvPr>
        </p:nvSpPr>
        <p:spPr>
          <a:xfrm>
            <a:off x="323913" y="648585"/>
            <a:ext cx="2355493" cy="616688"/>
          </a:xfrm>
          <a:prstGeom prst="rect">
            <a:avLst/>
          </a:prstGeom>
        </p:spPr>
        <p:txBody>
          <a:bodyPr spcFirstLastPara="1" wrap="square" lIns="91425" tIns="91425" rIns="91425" bIns="91425" anchor="ctr" anchorCtr="0">
            <a:normAutofit/>
          </a:bodyPr>
          <a:lstStyle/>
          <a:p>
            <a:pPr marL="0" indent="0" algn="just">
              <a:buSzPts val="1100"/>
              <a:buNone/>
            </a:pPr>
            <a:r>
              <a:rPr lang="id" sz="1200" dirty="0">
                <a:solidFill>
                  <a:schemeClr val="tx1">
                    <a:lumMod val="50000"/>
                    <a:lumOff val="50000"/>
                  </a:schemeClr>
                </a:solidFill>
                <a:highlight>
                  <a:schemeClr val="lt1"/>
                </a:highlight>
                <a:latin typeface="Plus Jakarta Sans"/>
                <a:cs typeface="Plus Jakarta Sans"/>
                <a:sym typeface="Plus Jakarta Sans"/>
              </a:rPr>
              <a:t>Page 1 (Jams Monitoring)</a:t>
            </a:r>
          </a:p>
        </p:txBody>
      </p:sp>
      <p:pic>
        <p:nvPicPr>
          <p:cNvPr id="5" name="Picture 4">
            <a:extLst>
              <a:ext uri="{FF2B5EF4-FFF2-40B4-BE49-F238E27FC236}">
                <a16:creationId xmlns:a16="http://schemas.microsoft.com/office/drawing/2014/main" id="{AD53CADA-223E-16A7-ADB5-770D138E677B}"/>
              </a:ext>
            </a:extLst>
          </p:cNvPr>
          <p:cNvPicPr>
            <a:picLocks noChangeAspect="1"/>
          </p:cNvPicPr>
          <p:nvPr/>
        </p:nvPicPr>
        <p:blipFill rotWithShape="1">
          <a:blip r:embed="rId3"/>
          <a:srcRect r="14381"/>
          <a:stretch/>
        </p:blipFill>
        <p:spPr>
          <a:xfrm>
            <a:off x="414669" y="1081791"/>
            <a:ext cx="5443872" cy="3574783"/>
          </a:xfrm>
          <a:prstGeom prst="rect">
            <a:avLst/>
          </a:prstGeom>
        </p:spPr>
      </p:pic>
      <p:sp>
        <p:nvSpPr>
          <p:cNvPr id="9" name="Google Shape;303;p32">
            <a:extLst>
              <a:ext uri="{FF2B5EF4-FFF2-40B4-BE49-F238E27FC236}">
                <a16:creationId xmlns:a16="http://schemas.microsoft.com/office/drawing/2014/main" id="{12F585FD-F08F-D878-B6B1-46A66BCC1C1C}"/>
              </a:ext>
            </a:extLst>
          </p:cNvPr>
          <p:cNvSpPr txBox="1">
            <a:spLocks/>
          </p:cNvSpPr>
          <p:nvPr/>
        </p:nvSpPr>
        <p:spPr>
          <a:xfrm>
            <a:off x="5867020" y="992370"/>
            <a:ext cx="3160022" cy="349457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0" indent="0" algn="just">
              <a:buSzPts val="1100"/>
              <a:buFont typeface="Plus Jakarta Sans Medium"/>
              <a:buNone/>
            </a:pP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Halaman pertama menunjukkan monitoring kondisi kepadatan lalu lintas harian pada setiap bulannya dengan menampilkan median speed, median delay, dan median length sesuai jalan dan waktu yang difilter.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L</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evel tingkat kepadatan juga ditampilkan untuk mengetahui tingkat kepadatan lalu lintas pada daerah dan waktu yang difilter.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T</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otal records menunjukkan total data yang terekam untuk menampilkan visualisasi kondisi kepadatan lalu lintas.</a:t>
            </a:r>
          </a:p>
        </p:txBody>
      </p:sp>
    </p:spTree>
    <p:extLst>
      <p:ext uri="{BB962C8B-B14F-4D97-AF65-F5344CB8AC3E}">
        <p14:creationId xmlns:p14="http://schemas.microsoft.com/office/powerpoint/2010/main" val="345526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13127"/>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Dashboard</a:t>
            </a:r>
            <a:endParaRPr dirty="0"/>
          </a:p>
        </p:txBody>
      </p:sp>
      <p:sp>
        <p:nvSpPr>
          <p:cNvPr id="303" name="Google Shape;303;p32"/>
          <p:cNvSpPr txBox="1">
            <a:spLocks noGrp="1"/>
          </p:cNvSpPr>
          <p:nvPr>
            <p:ph type="body" idx="1"/>
          </p:nvPr>
        </p:nvSpPr>
        <p:spPr>
          <a:xfrm>
            <a:off x="323913" y="648585"/>
            <a:ext cx="2355493" cy="616688"/>
          </a:xfrm>
          <a:prstGeom prst="rect">
            <a:avLst/>
          </a:prstGeom>
        </p:spPr>
        <p:txBody>
          <a:bodyPr spcFirstLastPara="1" wrap="square" lIns="91425" tIns="91425" rIns="91425" bIns="91425" anchor="ctr" anchorCtr="0">
            <a:normAutofit/>
          </a:bodyPr>
          <a:lstStyle/>
          <a:p>
            <a:pPr marL="0" indent="0" algn="just">
              <a:buSzPts val="1100"/>
              <a:buNone/>
            </a:pPr>
            <a:r>
              <a:rPr lang="id" sz="1200" dirty="0">
                <a:solidFill>
                  <a:schemeClr val="tx1">
                    <a:lumMod val="50000"/>
                    <a:lumOff val="50000"/>
                  </a:schemeClr>
                </a:solidFill>
                <a:highlight>
                  <a:schemeClr val="lt1"/>
                </a:highlight>
                <a:latin typeface="Plus Jakarta Sans"/>
                <a:cs typeface="Plus Jakarta Sans"/>
                <a:sym typeface="Plus Jakarta Sans"/>
              </a:rPr>
              <a:t>Page 1 (Jams Monitoring)</a:t>
            </a:r>
          </a:p>
        </p:txBody>
      </p:sp>
      <p:pic>
        <p:nvPicPr>
          <p:cNvPr id="5" name="Picture 4">
            <a:extLst>
              <a:ext uri="{FF2B5EF4-FFF2-40B4-BE49-F238E27FC236}">
                <a16:creationId xmlns:a16="http://schemas.microsoft.com/office/drawing/2014/main" id="{AD53CADA-223E-16A7-ADB5-770D138E677B}"/>
              </a:ext>
            </a:extLst>
          </p:cNvPr>
          <p:cNvPicPr>
            <a:picLocks noChangeAspect="1"/>
          </p:cNvPicPr>
          <p:nvPr/>
        </p:nvPicPr>
        <p:blipFill rotWithShape="1">
          <a:blip r:embed="rId3"/>
          <a:srcRect r="14381" b="11711"/>
          <a:stretch/>
        </p:blipFill>
        <p:spPr>
          <a:xfrm>
            <a:off x="414669" y="1081791"/>
            <a:ext cx="5433237" cy="3149967"/>
          </a:xfrm>
          <a:prstGeom prst="rect">
            <a:avLst/>
          </a:prstGeom>
        </p:spPr>
      </p:pic>
      <p:sp>
        <p:nvSpPr>
          <p:cNvPr id="9" name="Google Shape;303;p32">
            <a:extLst>
              <a:ext uri="{FF2B5EF4-FFF2-40B4-BE49-F238E27FC236}">
                <a16:creationId xmlns:a16="http://schemas.microsoft.com/office/drawing/2014/main" id="{12F585FD-F08F-D878-B6B1-46A66BCC1C1C}"/>
              </a:ext>
            </a:extLst>
          </p:cNvPr>
          <p:cNvSpPr txBox="1">
            <a:spLocks/>
          </p:cNvSpPr>
          <p:nvPr/>
        </p:nvSpPr>
        <p:spPr>
          <a:xfrm>
            <a:off x="5867020" y="949838"/>
            <a:ext cx="3160022" cy="3494570"/>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228600" indent="-228600" algn="just">
              <a:buSzPts val="1100"/>
              <a:buFont typeface="Plus Jakarta Sans Medium"/>
              <a:buAutoNum type="arabicPeriod"/>
            </a:pP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D</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ate picker digunakan untuk melakukan filter bulan dan tanggal.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F</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ormat date picker yang digunakan menggunakan range sehingga user lebih fleksibel untuk memilih range waktu yang akan dilakukan monitoring.</a:t>
            </a:r>
          </a:p>
          <a:p>
            <a:pPr marL="228600" indent="-228600" algn="just">
              <a:buSzPts val="1100"/>
              <a:buFont typeface="Plus Jakarta Sans Medium"/>
              <a:buAutoNum type="arabicPeriod"/>
            </a:pP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S</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licer digunakan untuk memfilter nama jalan yang akan dilakukan monitoring</a:t>
            </a:r>
          </a:p>
          <a:p>
            <a:pPr marL="228600" indent="-228600" algn="just">
              <a:buSzPts val="1100"/>
              <a:buFont typeface="Plus Jakarta Sans Medium"/>
              <a:buAutoNum type="arabicPeriod"/>
            </a:pP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S</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licer digunakan agar user fleksibel memilih jam yang akan dilakukan monitoring</a:t>
            </a:r>
          </a:p>
          <a:p>
            <a:pPr marL="228600" indent="-228600" algn="just">
              <a:buSzPts val="1100"/>
              <a:buFont typeface="Plus Jakarta Sans Medium"/>
              <a:buAutoNum type="arabicPeriod"/>
            </a:pPr>
            <a:r>
              <a:rPr lang="id-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Card digunakan untuk menampilkan nilai absolut level kepadatan lalu lintas, average speed median, dan total data terekam sesuai filter pada slicer</a:t>
            </a:r>
          </a:p>
          <a:p>
            <a:pPr marL="228600" indent="-228600" algn="just">
              <a:buSzPts val="1100"/>
              <a:buFont typeface="Plus Jakarta Sans Medium"/>
              <a:buAutoNum type="arabicPeriod"/>
            </a:pPr>
            <a:r>
              <a:rPr lang="id-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Line chart digunakan untuk menampilkan tren kondisi lalu lintas meliputi median speed, median delay, dan median length</a:t>
            </a:r>
          </a:p>
        </p:txBody>
      </p:sp>
      <p:sp>
        <p:nvSpPr>
          <p:cNvPr id="2" name="Flowchart: Connector 1">
            <a:extLst>
              <a:ext uri="{FF2B5EF4-FFF2-40B4-BE49-F238E27FC236}">
                <a16:creationId xmlns:a16="http://schemas.microsoft.com/office/drawing/2014/main" id="{C221FA6B-E982-2FBF-9938-29489A1D252C}"/>
              </a:ext>
            </a:extLst>
          </p:cNvPr>
          <p:cNvSpPr/>
          <p:nvPr/>
        </p:nvSpPr>
        <p:spPr>
          <a:xfrm>
            <a:off x="2690038" y="1095154"/>
            <a:ext cx="148856" cy="1382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latin typeface="Times New Roman" panose="02020603050405020304" pitchFamily="18" charset="0"/>
                <a:cs typeface="Times New Roman" panose="02020603050405020304" pitchFamily="18" charset="0"/>
              </a:rPr>
              <a:t>1</a:t>
            </a:r>
            <a:endParaRPr lang="en-ID" sz="900" dirty="0">
              <a:latin typeface="Times New Roman" panose="02020603050405020304" pitchFamily="18" charset="0"/>
              <a:cs typeface="Times New Roman" panose="02020603050405020304" pitchFamily="18" charset="0"/>
            </a:endParaRPr>
          </a:p>
        </p:txBody>
      </p:sp>
      <p:sp>
        <p:nvSpPr>
          <p:cNvPr id="3" name="Flowchart: Connector 2">
            <a:extLst>
              <a:ext uri="{FF2B5EF4-FFF2-40B4-BE49-F238E27FC236}">
                <a16:creationId xmlns:a16="http://schemas.microsoft.com/office/drawing/2014/main" id="{C0F49A85-1CC3-DED7-F0B9-5A62ACCB5EAA}"/>
              </a:ext>
            </a:extLst>
          </p:cNvPr>
          <p:cNvSpPr/>
          <p:nvPr/>
        </p:nvSpPr>
        <p:spPr>
          <a:xfrm>
            <a:off x="4150243" y="1194391"/>
            <a:ext cx="148856" cy="1382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latin typeface="Times New Roman" panose="02020603050405020304" pitchFamily="18" charset="0"/>
                <a:cs typeface="Times New Roman" panose="02020603050405020304" pitchFamily="18" charset="0"/>
              </a:rPr>
              <a:t>2</a:t>
            </a:r>
            <a:endParaRPr lang="en-ID" sz="9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E774158B-8FA6-40FB-203B-5A8515E19B2E}"/>
              </a:ext>
            </a:extLst>
          </p:cNvPr>
          <p:cNvSpPr/>
          <p:nvPr/>
        </p:nvSpPr>
        <p:spPr>
          <a:xfrm>
            <a:off x="5599815" y="1166038"/>
            <a:ext cx="148856" cy="1382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latin typeface="Times New Roman" panose="02020603050405020304" pitchFamily="18" charset="0"/>
                <a:cs typeface="Times New Roman" panose="02020603050405020304" pitchFamily="18" charset="0"/>
              </a:rPr>
              <a:t>3</a:t>
            </a:r>
            <a:endParaRPr lang="en-ID" sz="900" dirty="0">
              <a:latin typeface="Times New Roman" panose="02020603050405020304" pitchFamily="18" charset="0"/>
              <a:cs typeface="Times New Roman" panose="02020603050405020304" pitchFamily="18" charset="0"/>
            </a:endParaRPr>
          </a:p>
        </p:txBody>
      </p:sp>
      <p:sp>
        <p:nvSpPr>
          <p:cNvPr id="6" name="Left Brace 5">
            <a:extLst>
              <a:ext uri="{FF2B5EF4-FFF2-40B4-BE49-F238E27FC236}">
                <a16:creationId xmlns:a16="http://schemas.microsoft.com/office/drawing/2014/main" id="{18EA7624-63C3-0F3F-B286-BB5A4A08DFD4}"/>
              </a:ext>
            </a:extLst>
          </p:cNvPr>
          <p:cNvSpPr/>
          <p:nvPr/>
        </p:nvSpPr>
        <p:spPr>
          <a:xfrm>
            <a:off x="340242" y="1509823"/>
            <a:ext cx="45719" cy="24029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7" name="Flowchart: Connector 6">
            <a:extLst>
              <a:ext uri="{FF2B5EF4-FFF2-40B4-BE49-F238E27FC236}">
                <a16:creationId xmlns:a16="http://schemas.microsoft.com/office/drawing/2014/main" id="{AE66EFCE-D6B2-F319-3F3C-202070E399D7}"/>
              </a:ext>
            </a:extLst>
          </p:cNvPr>
          <p:cNvSpPr/>
          <p:nvPr/>
        </p:nvSpPr>
        <p:spPr>
          <a:xfrm>
            <a:off x="127591" y="2615610"/>
            <a:ext cx="148856" cy="1382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latin typeface="Times New Roman" panose="02020603050405020304" pitchFamily="18" charset="0"/>
                <a:cs typeface="Times New Roman" panose="02020603050405020304" pitchFamily="18" charset="0"/>
              </a:rPr>
              <a:t>4</a:t>
            </a:r>
            <a:endParaRPr lang="en-ID" sz="900" dirty="0">
              <a:latin typeface="Times New Roman" panose="02020603050405020304" pitchFamily="18" charset="0"/>
              <a:cs typeface="Times New Roman" panose="02020603050405020304" pitchFamily="18" charset="0"/>
            </a:endParaRPr>
          </a:p>
        </p:txBody>
      </p:sp>
      <p:sp>
        <p:nvSpPr>
          <p:cNvPr id="8" name="Right Brace 7">
            <a:extLst>
              <a:ext uri="{FF2B5EF4-FFF2-40B4-BE49-F238E27FC236}">
                <a16:creationId xmlns:a16="http://schemas.microsoft.com/office/drawing/2014/main" id="{79514CEB-61AA-B8D4-7559-74076E4B92EA}"/>
              </a:ext>
            </a:extLst>
          </p:cNvPr>
          <p:cNvSpPr/>
          <p:nvPr/>
        </p:nvSpPr>
        <p:spPr>
          <a:xfrm>
            <a:off x="5475767" y="1499191"/>
            <a:ext cx="95693" cy="223283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0" name="Flowchart: Connector 9">
            <a:extLst>
              <a:ext uri="{FF2B5EF4-FFF2-40B4-BE49-F238E27FC236}">
                <a16:creationId xmlns:a16="http://schemas.microsoft.com/office/drawing/2014/main" id="{D5AEA88A-21BB-653D-8BE2-2446FF260CB8}"/>
              </a:ext>
            </a:extLst>
          </p:cNvPr>
          <p:cNvSpPr/>
          <p:nvPr/>
        </p:nvSpPr>
        <p:spPr>
          <a:xfrm>
            <a:off x="5628168" y="2534093"/>
            <a:ext cx="148856" cy="13822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900" dirty="0">
                <a:latin typeface="Times New Roman" panose="02020603050405020304" pitchFamily="18" charset="0"/>
                <a:cs typeface="Times New Roman" panose="02020603050405020304" pitchFamily="18" charset="0"/>
              </a:rPr>
              <a:t>5</a:t>
            </a:r>
            <a:endParaRPr lang="en-ID" sz="900" dirty="0">
              <a:latin typeface="Times New Roman" panose="02020603050405020304" pitchFamily="18" charset="0"/>
              <a:cs typeface="Times New Roman" panose="02020603050405020304" pitchFamily="18" charset="0"/>
            </a:endParaRPr>
          </a:p>
        </p:txBody>
      </p:sp>
      <p:sp>
        <p:nvSpPr>
          <p:cNvPr id="11" name="Google Shape;303;p32">
            <a:extLst>
              <a:ext uri="{FF2B5EF4-FFF2-40B4-BE49-F238E27FC236}">
                <a16:creationId xmlns:a16="http://schemas.microsoft.com/office/drawing/2014/main" id="{DE2E54F6-4214-56A8-1398-DD522D556515}"/>
              </a:ext>
            </a:extLst>
          </p:cNvPr>
          <p:cNvSpPr txBox="1">
            <a:spLocks/>
          </p:cNvSpPr>
          <p:nvPr/>
        </p:nvSpPr>
        <p:spPr>
          <a:xfrm>
            <a:off x="405427" y="4263656"/>
            <a:ext cx="8557819" cy="418214"/>
          </a:xfrm>
          <a:prstGeom prst="rect">
            <a:avLst/>
          </a:prstGeom>
          <a:noFill/>
          <a:ln>
            <a:noFill/>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0" indent="0" algn="just">
              <a:buSzPts val="1100"/>
              <a:buNone/>
            </a:pPr>
            <a:r>
              <a:rPr lang="id-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Dengan visualisasi diatas dapat diketahui tren harian pada metrix-metrix yang digunakan dalam menganalisa kepadatan lalu lintas yang dapat dijadikan sebagai dasar dalam mengambil kebijakan transportasi yang lebih efektif  dan efisien untuk meningkatkan mobilitas pengguna jalan.</a:t>
            </a:r>
          </a:p>
        </p:txBody>
      </p:sp>
    </p:spTree>
    <p:extLst>
      <p:ext uri="{BB962C8B-B14F-4D97-AF65-F5344CB8AC3E}">
        <p14:creationId xmlns:p14="http://schemas.microsoft.com/office/powerpoint/2010/main" val="191512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2"/>
          <p:cNvSpPr txBox="1">
            <a:spLocks noGrp="1"/>
          </p:cNvSpPr>
          <p:nvPr>
            <p:ph type="title"/>
          </p:nvPr>
        </p:nvSpPr>
        <p:spPr>
          <a:xfrm>
            <a:off x="311700" y="434392"/>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Dashboard</a:t>
            </a:r>
            <a:endParaRPr dirty="0"/>
          </a:p>
        </p:txBody>
      </p:sp>
      <p:sp>
        <p:nvSpPr>
          <p:cNvPr id="303" name="Google Shape;303;p32"/>
          <p:cNvSpPr txBox="1">
            <a:spLocks noGrp="1"/>
          </p:cNvSpPr>
          <p:nvPr>
            <p:ph type="body" idx="1"/>
          </p:nvPr>
        </p:nvSpPr>
        <p:spPr>
          <a:xfrm>
            <a:off x="323913" y="648585"/>
            <a:ext cx="3237994" cy="616688"/>
          </a:xfrm>
          <a:prstGeom prst="rect">
            <a:avLst/>
          </a:prstGeom>
        </p:spPr>
        <p:txBody>
          <a:bodyPr spcFirstLastPara="1" wrap="square" lIns="91425" tIns="91425" rIns="91425" bIns="91425" anchor="ctr" anchorCtr="0">
            <a:normAutofit/>
          </a:bodyPr>
          <a:lstStyle/>
          <a:p>
            <a:pPr marL="0" indent="0" algn="just">
              <a:buSzPts val="1100"/>
              <a:buNone/>
            </a:pPr>
            <a:r>
              <a:rPr lang="id" sz="1200" dirty="0">
                <a:solidFill>
                  <a:schemeClr val="tx1">
                    <a:lumMod val="50000"/>
                    <a:lumOff val="50000"/>
                  </a:schemeClr>
                </a:solidFill>
                <a:highlight>
                  <a:schemeClr val="lt1"/>
                </a:highlight>
                <a:latin typeface="Plus Jakarta Sans"/>
                <a:cs typeface="Plus Jakarta Sans"/>
                <a:sym typeface="Plus Jakarta Sans"/>
              </a:rPr>
              <a:t>Page 2 (Aggregate Alerts Monitoring)</a:t>
            </a:r>
          </a:p>
        </p:txBody>
      </p:sp>
      <p:sp>
        <p:nvSpPr>
          <p:cNvPr id="9" name="Google Shape;303;p32">
            <a:extLst>
              <a:ext uri="{FF2B5EF4-FFF2-40B4-BE49-F238E27FC236}">
                <a16:creationId xmlns:a16="http://schemas.microsoft.com/office/drawing/2014/main" id="{12F585FD-F08F-D878-B6B1-46A66BCC1C1C}"/>
              </a:ext>
            </a:extLst>
          </p:cNvPr>
          <p:cNvSpPr txBox="1">
            <a:spLocks/>
          </p:cNvSpPr>
          <p:nvPr/>
        </p:nvSpPr>
        <p:spPr>
          <a:xfrm>
            <a:off x="5867020" y="992370"/>
            <a:ext cx="3160022" cy="349457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0" indent="0" algn="just">
              <a:buSzPts val="1100"/>
              <a:buFont typeface="Plus Jakarta Sans Medium"/>
              <a:buNone/>
            </a:pP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Halaman kedua digunakan untuk monitoring adanya peringatan baik berupa kemacetan, cuaca buruk, penutupan jalan, maupun adanya kecelakaan.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T</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ipe peringatan ini akan ditampilkan sesuai dengan filter yang dipilih pada slicer.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S</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licer yang digunakan memiliki fungsi yang sama seperti pada page 1. Total keseluruhan peringatan akan ditampilkan pada visualisasi card ‘total records’ untuk selanjutnya pie chart di sebelah kanannya akan menampilkan proporsi dari seluruh total peringatan yang diberikan serta rincian peringatan yang ada. </a:t>
            </a:r>
            <a:r>
              <a:rPr lang="en-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W</a:t>
            </a:r>
            <a:r>
              <a:rPr lang="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arna kategori dipilih pada pie chart karena nilai yang ada berdiri sendiri dan tidak ada kaitannya satu sama lain.</a:t>
            </a:r>
          </a:p>
        </p:txBody>
      </p:sp>
      <p:pic>
        <p:nvPicPr>
          <p:cNvPr id="6" name="Picture 5">
            <a:extLst>
              <a:ext uri="{FF2B5EF4-FFF2-40B4-BE49-F238E27FC236}">
                <a16:creationId xmlns:a16="http://schemas.microsoft.com/office/drawing/2014/main" id="{F5B0DA4B-D2E7-6360-A9E6-A125E4752B91}"/>
              </a:ext>
            </a:extLst>
          </p:cNvPr>
          <p:cNvPicPr>
            <a:picLocks noChangeAspect="1"/>
          </p:cNvPicPr>
          <p:nvPr/>
        </p:nvPicPr>
        <p:blipFill rotWithShape="1">
          <a:blip r:embed="rId3"/>
          <a:srcRect r="14575" b="9700"/>
          <a:stretch/>
        </p:blipFill>
        <p:spPr>
          <a:xfrm>
            <a:off x="425304" y="1085776"/>
            <a:ext cx="5454502" cy="3241675"/>
          </a:xfrm>
          <a:prstGeom prst="rect">
            <a:avLst/>
          </a:prstGeom>
        </p:spPr>
      </p:pic>
      <p:sp>
        <p:nvSpPr>
          <p:cNvPr id="7" name="Google Shape;303;p32">
            <a:extLst>
              <a:ext uri="{FF2B5EF4-FFF2-40B4-BE49-F238E27FC236}">
                <a16:creationId xmlns:a16="http://schemas.microsoft.com/office/drawing/2014/main" id="{B2BC13D8-AF0A-29CD-465E-A3C7BA6D3C66}"/>
              </a:ext>
            </a:extLst>
          </p:cNvPr>
          <p:cNvSpPr txBox="1">
            <a:spLocks/>
          </p:cNvSpPr>
          <p:nvPr/>
        </p:nvSpPr>
        <p:spPr>
          <a:xfrm>
            <a:off x="405427" y="4263656"/>
            <a:ext cx="8557819" cy="418214"/>
          </a:xfrm>
          <a:prstGeom prst="rect">
            <a:avLst/>
          </a:prstGeom>
          <a:noFill/>
          <a:ln>
            <a:noFill/>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lus Jakarta Sans Medium"/>
              <a:buChar char="●"/>
              <a:defRPr sz="1800" b="0" i="0" u="none" strike="noStrike" cap="none">
                <a:solidFill>
                  <a:schemeClr val="dk1"/>
                </a:solidFill>
                <a:latin typeface="Plus Jakarta Sans Medium"/>
                <a:ea typeface="Plus Jakarta Sans Medium"/>
                <a:cs typeface="Plus Jakarta Sans Medium"/>
                <a:sym typeface="Plus Jakarta Sans Medium"/>
              </a:defRPr>
            </a:lvl1pPr>
            <a:lvl2pPr marL="914400" marR="0" lvl="1"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2pPr>
            <a:lvl3pPr marL="1371600" marR="0" lvl="2"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3pPr>
            <a:lvl4pPr marL="1828800" marR="0" lvl="3"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4pPr>
            <a:lvl5pPr marL="2286000" marR="0" lvl="4"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5pPr>
            <a:lvl6pPr marL="2743200" marR="0" lvl="5"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6pPr>
            <a:lvl7pPr marL="3200400" marR="0" lvl="6"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7pPr>
            <a:lvl8pPr marL="3657600" marR="0" lvl="7"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8pPr>
            <a:lvl9pPr marL="4114800" marR="0" lvl="8" indent="-317500" algn="l" rtl="0">
              <a:lnSpc>
                <a:spcPct val="115000"/>
              </a:lnSpc>
              <a:spcBef>
                <a:spcPts val="0"/>
              </a:spcBef>
              <a:spcAft>
                <a:spcPts val="0"/>
              </a:spcAft>
              <a:buClr>
                <a:schemeClr val="dk1"/>
              </a:buClr>
              <a:buSzPts val="1400"/>
              <a:buFont typeface="Plus Jakarta Sans Medium"/>
              <a:buChar char="■"/>
              <a:defRPr sz="1400" b="0" i="0" u="none" strike="noStrike" cap="none">
                <a:solidFill>
                  <a:schemeClr val="dk1"/>
                </a:solidFill>
                <a:latin typeface="Plus Jakarta Sans Medium"/>
                <a:ea typeface="Plus Jakarta Sans Medium"/>
                <a:cs typeface="Plus Jakarta Sans Medium"/>
                <a:sym typeface="Plus Jakarta Sans Medium"/>
              </a:defRPr>
            </a:lvl9pPr>
          </a:lstStyle>
          <a:p>
            <a:pPr marL="0" indent="0" algn="just">
              <a:buSzPts val="1100"/>
              <a:buNone/>
            </a:pPr>
            <a:r>
              <a:rPr lang="id-ID" sz="1200" dirty="0">
                <a:solidFill>
                  <a:schemeClr val="tx1"/>
                </a:solidFill>
                <a:highlight>
                  <a:schemeClr val="lt1"/>
                </a:highlight>
                <a:latin typeface="Times New Roman" panose="02020603050405020304" pitchFamily="18" charset="0"/>
                <a:cs typeface="Times New Roman" panose="02020603050405020304" pitchFamily="18" charset="0"/>
                <a:sym typeface="Plus Jakarta Sans"/>
              </a:rPr>
              <a:t>Dengan visualisasi diatas dapat diketahui jenis peringatan yang ada dalam suatu wilayah/jalan tertentu sehingga, user dapat mengambil keputusan dalam penggunaan jalan sesuai kondisi di lapangan untuk keamanan ataupun efisiensi waktu dan bahan bakar dengan memperkirakan rute yang tidak memiliki peringatan.</a:t>
            </a:r>
          </a:p>
        </p:txBody>
      </p:sp>
    </p:spTree>
    <p:extLst>
      <p:ext uri="{BB962C8B-B14F-4D97-AF65-F5344CB8AC3E}">
        <p14:creationId xmlns:p14="http://schemas.microsoft.com/office/powerpoint/2010/main" val="36428247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649</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Plus Jakarta Sans SemiBold</vt:lpstr>
      <vt:lpstr>Plus Jakarta Sans Medium</vt:lpstr>
      <vt:lpstr>Arial</vt:lpstr>
      <vt:lpstr>Söhne</vt:lpstr>
      <vt:lpstr>Plus Jakarta Sans</vt:lpstr>
      <vt:lpstr>Times New Roman</vt:lpstr>
      <vt:lpstr>Simple Light</vt:lpstr>
      <vt:lpstr>Mini Project Data Analyst</vt:lpstr>
      <vt:lpstr>Agenda</vt:lpstr>
      <vt:lpstr>Latar Belakang &amp; Design Thinking</vt:lpstr>
      <vt:lpstr>Latar Belakang</vt:lpstr>
      <vt:lpstr>Design Thinking</vt:lpstr>
      <vt:lpstr>Dashboard</vt:lpstr>
      <vt:lpstr>Dashboard</vt:lpstr>
      <vt:lpstr>Dashboard</vt:lpstr>
      <vt:lpstr>Dashboard</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Scientist</dc:title>
  <cp:lastModifiedBy>nkhanifah525@gmail.com</cp:lastModifiedBy>
  <cp:revision>7</cp:revision>
  <dcterms:modified xsi:type="dcterms:W3CDTF">2023-02-25T09:34:36Z</dcterms:modified>
</cp:coreProperties>
</file>