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3"/>
  </p:notesMasterIdLst>
  <p:sldIdLst>
    <p:sldId id="256" r:id="rId2"/>
    <p:sldId id="257" r:id="rId3"/>
    <p:sldId id="258" r:id="rId4"/>
    <p:sldId id="283" r:id="rId5"/>
    <p:sldId id="284" r:id="rId6"/>
    <p:sldId id="285" r:id="rId7"/>
    <p:sldId id="286" r:id="rId8"/>
    <p:sldId id="288" r:id="rId9"/>
    <p:sldId id="287" r:id="rId10"/>
    <p:sldId id="289" r:id="rId11"/>
    <p:sldId id="290" r:id="rId12"/>
    <p:sldId id="291" r:id="rId13"/>
    <p:sldId id="292" r:id="rId14"/>
    <p:sldId id="293" r:id="rId15"/>
    <p:sldId id="294" r:id="rId16"/>
    <p:sldId id="295" r:id="rId17"/>
    <p:sldId id="296" r:id="rId18"/>
    <p:sldId id="298" r:id="rId19"/>
    <p:sldId id="297" r:id="rId20"/>
    <p:sldId id="299" r:id="rId21"/>
    <p:sldId id="281" r:id="rId22"/>
  </p:sldIdLst>
  <p:sldSz cx="9144000" cy="5143500" type="screen16x9"/>
  <p:notesSz cx="6858000" cy="9144000"/>
  <p:embeddedFontLst>
    <p:embeddedFont>
      <p:font typeface="Plus Jakarta Sans" panose="020B0604020202090204" charset="0"/>
      <p:regular r:id="rId24"/>
      <p:bold r:id="rId25"/>
      <p:italic r:id="rId26"/>
      <p:boldItalic r:id="rId27"/>
    </p:embeddedFont>
    <p:embeddedFont>
      <p:font typeface="Plus Jakarta Sans Medium" panose="020B0604020202090204" charset="0"/>
      <p:regular r:id="rId28"/>
      <p:bold r:id="rId29"/>
      <p:italic r:id="rId30"/>
      <p:boldItalic r:id="rId31"/>
    </p:embeddedFont>
    <p:embeddedFont>
      <p:font typeface="Plus Jakarta Sans SemiBold" panose="020B060402020209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C40E6-EAE2-4836-B1F9-9012C95031B0}">
  <a:tblStyle styleId="{65EC40E6-EAE2-4836-B1F9-9012C95031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c06274ff1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c06274ff1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26986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2370108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121471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060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1980943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149607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1339524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2334694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831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340243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620195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c7189d3f5d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c7189d3f5d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677824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740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1449643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36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95912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2742952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ist"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873625" y="2630600"/>
            <a:ext cx="6014400" cy="1706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26" name="Google Shape;26;p5"/>
          <p:cNvSpPr txBox="1">
            <a:spLocks noGrp="1"/>
          </p:cNvSpPr>
          <p:nvPr>
            <p:ph type="sldNum" idx="12"/>
          </p:nvPr>
        </p:nvSpPr>
        <p:spPr>
          <a:xfrm>
            <a:off x="8472458" y="4676167"/>
            <a:ext cx="548700" cy="393600"/>
          </a:xfrm>
          <a:prstGeom prst="rect">
            <a:avLst/>
          </a:prstGeom>
        </p:spPr>
        <p:txBody>
          <a:bodyPr spcFirstLastPara="1" wrap="square" lIns="91425" tIns="91425" rIns="91425" bIns="91425" anchor="ctr" anchorCtr="0">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marL="0" lvl="0" indent="0" algn="r" rtl="0">
              <a:spcBef>
                <a:spcPts val="0"/>
              </a:spcBef>
              <a:spcAft>
                <a:spcPts val="0"/>
              </a:spcAft>
              <a:buNone/>
            </a:pPr>
            <a:fld id="{00000000-1234-1234-1234-123412341234}" type="slidenum">
              <a:rPr lang="id"/>
              <a:t>‹#›</a:t>
            </a:fld>
            <a:endParaRPr/>
          </a:p>
        </p:txBody>
      </p:sp>
      <p:cxnSp>
        <p:nvCxnSpPr>
          <p:cNvPr id="27" name="Google Shape;27;p5"/>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8" name="Google Shape;28;p5"/>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Gambar &amp; Diagram">
  <p:cSld name="TITLE_AND_BODY_1_1">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412225" y="1255425"/>
            <a:ext cx="4016700" cy="3245400"/>
          </a:xfrm>
          <a:prstGeom prst="roundRect">
            <a:avLst>
              <a:gd name="adj" fmla="val 9853"/>
            </a:avLst>
          </a:prstGeom>
          <a:noFill/>
          <a:ln>
            <a:noFill/>
          </a:ln>
        </p:spPr>
      </p:sp>
      <p:sp>
        <p:nvSpPr>
          <p:cNvPr id="38" name="Google Shape;38;p7"/>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40" name="Google Shape;40;p7"/>
          <p:cNvSpPr txBox="1">
            <a:spLocks noGrp="1"/>
          </p:cNvSpPr>
          <p:nvPr>
            <p:ph type="body" idx="1"/>
          </p:nvPr>
        </p:nvSpPr>
        <p:spPr>
          <a:xfrm>
            <a:off x="4598200" y="1246825"/>
            <a:ext cx="4016700" cy="3254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cxnSp>
        <p:nvCxnSpPr>
          <p:cNvPr id="41" name="Google Shape;41;p7"/>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42;p7"/>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612sKseH8t3Pc1Mb9fTYfbV2VnbSAvG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400000" y="1992000"/>
            <a:ext cx="5164500" cy="145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3500" b="1" dirty="0">
                <a:latin typeface="Plus Jakarta Sans"/>
                <a:ea typeface="Plus Jakarta Sans"/>
                <a:cs typeface="Plus Jakarta Sans"/>
                <a:sym typeface="Plus Jakarta Sans"/>
              </a:rPr>
              <a:t>Mini Project Data Scientist</a:t>
            </a:r>
            <a:endParaRPr sz="3500" b="1" dirty="0">
              <a:latin typeface="Plus Jakarta Sans"/>
              <a:ea typeface="Plus Jakarta Sans"/>
              <a:cs typeface="Plus Jakarta Sans"/>
              <a:sym typeface="Plus Jakarta Sans"/>
            </a:endParaRPr>
          </a:p>
        </p:txBody>
      </p:sp>
      <p:sp>
        <p:nvSpPr>
          <p:cNvPr id="52" name="Google Shape;52;p9"/>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500" dirty="0">
                <a:solidFill>
                  <a:schemeClr val="dk1"/>
                </a:solidFill>
              </a:rPr>
              <a:t>by Nurkhanifah</a:t>
            </a:r>
            <a:endParaRPr dirty="0"/>
          </a:p>
        </p:txBody>
      </p:sp>
      <p:pic>
        <p:nvPicPr>
          <p:cNvPr id="54" name="Google Shape;54;p9"/>
          <p:cNvPicPr preferRelativeResize="0"/>
          <p:nvPr/>
        </p:nvPicPr>
        <p:blipFill>
          <a:blip r:embed="rId3">
            <a:alphaModFix/>
          </a:blip>
          <a:stretch>
            <a:fillRect/>
          </a:stretch>
        </p:blipFill>
        <p:spPr>
          <a:xfrm>
            <a:off x="7646025" y="1593075"/>
            <a:ext cx="921000" cy="92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Data Cleansing &amp; Pre-processing</a:t>
            </a:r>
            <a:endParaRPr dirty="0"/>
          </a:p>
        </p:txBody>
      </p:sp>
      <p:sp>
        <p:nvSpPr>
          <p:cNvPr id="303" name="Google Shape;303;p32"/>
          <p:cNvSpPr txBox="1">
            <a:spLocks noGrp="1"/>
          </p:cNvSpPr>
          <p:nvPr>
            <p:ph type="body" idx="1"/>
          </p:nvPr>
        </p:nvSpPr>
        <p:spPr>
          <a:xfrm>
            <a:off x="355810" y="978193"/>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en-ID" sz="1400" dirty="0">
                <a:highlight>
                  <a:schemeClr val="lt1"/>
                </a:highlight>
                <a:latin typeface="Plus Jakarta Sans"/>
                <a:cs typeface="Plus Jakarta Sans"/>
                <a:sym typeface="Plus Jakarta Sans"/>
              </a:rPr>
              <a:t>R</a:t>
            </a:r>
            <a:r>
              <a:rPr lang="id" sz="1400" dirty="0">
                <a:highlight>
                  <a:schemeClr val="lt1"/>
                </a:highlight>
                <a:latin typeface="Plus Jakarta Sans"/>
                <a:cs typeface="Plus Jakarta Sans"/>
                <a:sym typeface="Plus Jakarta Sans"/>
              </a:rPr>
              <a:t>ecord data menunjukkan jumlah kendaraan berdistribusi secara normal dimana kepadatan kendaraan akan terus meningkat seiring bertambahnya jam dan berada di titik puncak pada jam 17 atau 5 sore dan mengalami penurunan kembali kepadatannya setelah jam 5 sore.</a:t>
            </a:r>
            <a:endParaRPr lang="id" sz="1400" i="1" dirty="0">
              <a:highlight>
                <a:schemeClr val="lt1"/>
              </a:highlight>
              <a:latin typeface="Plus Jakarta Sans"/>
              <a:cs typeface="Plus Jakarta Sans"/>
              <a:sym typeface="Plus Jakarta Sans"/>
            </a:endParaRPr>
          </a:p>
        </p:txBody>
      </p:sp>
      <p:pic>
        <p:nvPicPr>
          <p:cNvPr id="3" name="Picture 2">
            <a:extLst>
              <a:ext uri="{FF2B5EF4-FFF2-40B4-BE49-F238E27FC236}">
                <a16:creationId xmlns:a16="http://schemas.microsoft.com/office/drawing/2014/main" id="{BA55B5B2-B4DE-10DB-4872-7CBEEFEC09D9}"/>
              </a:ext>
            </a:extLst>
          </p:cNvPr>
          <p:cNvPicPr>
            <a:picLocks noChangeAspect="1"/>
          </p:cNvPicPr>
          <p:nvPr/>
        </p:nvPicPr>
        <p:blipFill>
          <a:blip r:embed="rId3"/>
          <a:stretch>
            <a:fillRect/>
          </a:stretch>
        </p:blipFill>
        <p:spPr>
          <a:xfrm>
            <a:off x="531624" y="2073331"/>
            <a:ext cx="7570381" cy="2359090"/>
          </a:xfrm>
          <a:prstGeom prst="rect">
            <a:avLst/>
          </a:prstGeom>
        </p:spPr>
      </p:pic>
      <p:sp>
        <p:nvSpPr>
          <p:cNvPr id="5" name="Google Shape;302;p32">
            <a:extLst>
              <a:ext uri="{FF2B5EF4-FFF2-40B4-BE49-F238E27FC236}">
                <a16:creationId xmlns:a16="http://schemas.microsoft.com/office/drawing/2014/main" id="{D7E58BA2-740D-ACFC-C4C6-4285D15EA1E7}"/>
              </a:ext>
            </a:extLst>
          </p:cNvPr>
          <p:cNvSpPr txBox="1">
            <a:spLocks/>
          </p:cNvSpPr>
          <p:nvPr/>
        </p:nvSpPr>
        <p:spPr>
          <a:xfrm>
            <a:off x="325878" y="788811"/>
            <a:ext cx="63777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id-ID" sz="1200" dirty="0">
                <a:solidFill>
                  <a:schemeClr val="bg2"/>
                </a:solidFill>
              </a:rPr>
              <a:t>EDA</a:t>
            </a:r>
            <a:endParaRPr lang="en-ID" sz="1200" dirty="0">
              <a:solidFill>
                <a:schemeClr val="bg2"/>
              </a:solidFill>
            </a:endParaRPr>
          </a:p>
        </p:txBody>
      </p:sp>
    </p:spTree>
    <p:extLst>
      <p:ext uri="{BB962C8B-B14F-4D97-AF65-F5344CB8AC3E}">
        <p14:creationId xmlns:p14="http://schemas.microsoft.com/office/powerpoint/2010/main" val="357962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Data Cleansing &amp; Pre-processing</a:t>
            </a:r>
            <a:endParaRPr dirty="0"/>
          </a:p>
        </p:txBody>
      </p:sp>
      <p:sp>
        <p:nvSpPr>
          <p:cNvPr id="303" name="Google Shape;303;p32"/>
          <p:cNvSpPr txBox="1">
            <a:spLocks noGrp="1"/>
          </p:cNvSpPr>
          <p:nvPr>
            <p:ph type="body" idx="1"/>
          </p:nvPr>
        </p:nvSpPr>
        <p:spPr>
          <a:xfrm>
            <a:off x="355810" y="978193"/>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en-ID" sz="1400" dirty="0">
                <a:highlight>
                  <a:schemeClr val="lt1"/>
                </a:highlight>
                <a:latin typeface="Plus Jakarta Sans"/>
                <a:cs typeface="Plus Jakarta Sans"/>
                <a:sym typeface="Plus Jakarta Sans"/>
              </a:rPr>
              <a:t>H</a:t>
            </a:r>
            <a:r>
              <a:rPr lang="id-ID" sz="1400" dirty="0">
                <a:highlight>
                  <a:schemeClr val="lt1"/>
                </a:highlight>
                <a:latin typeface="Plus Jakarta Sans"/>
                <a:cs typeface="Plus Jakarta Sans"/>
                <a:sym typeface="Plus Jakarta Sans"/>
              </a:rPr>
              <a:t>asil visualisasi menunjukkan bahwa semakin tinggi level kepadatan lalu lintasnya, maka kecepatan median pada segmen tersebut juga cenderung mengalami penurunan</a:t>
            </a:r>
            <a:endParaRPr lang="id" sz="1400" i="1" dirty="0">
              <a:highlight>
                <a:schemeClr val="lt1"/>
              </a:highlight>
              <a:latin typeface="Plus Jakarta Sans"/>
              <a:cs typeface="Plus Jakarta Sans"/>
              <a:sym typeface="Plus Jakarta Sans"/>
            </a:endParaRPr>
          </a:p>
        </p:txBody>
      </p:sp>
      <p:sp>
        <p:nvSpPr>
          <p:cNvPr id="5" name="Google Shape;302;p32">
            <a:extLst>
              <a:ext uri="{FF2B5EF4-FFF2-40B4-BE49-F238E27FC236}">
                <a16:creationId xmlns:a16="http://schemas.microsoft.com/office/drawing/2014/main" id="{D7E58BA2-740D-ACFC-C4C6-4285D15EA1E7}"/>
              </a:ext>
            </a:extLst>
          </p:cNvPr>
          <p:cNvSpPr txBox="1">
            <a:spLocks/>
          </p:cNvSpPr>
          <p:nvPr/>
        </p:nvSpPr>
        <p:spPr>
          <a:xfrm>
            <a:off x="325878" y="788811"/>
            <a:ext cx="63777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id-ID" sz="1200" dirty="0">
                <a:solidFill>
                  <a:schemeClr val="bg2"/>
                </a:solidFill>
              </a:rPr>
              <a:t>EDA</a:t>
            </a:r>
            <a:endParaRPr lang="en-ID" sz="1200" dirty="0">
              <a:solidFill>
                <a:schemeClr val="bg2"/>
              </a:solidFill>
            </a:endParaRPr>
          </a:p>
        </p:txBody>
      </p:sp>
      <p:pic>
        <p:nvPicPr>
          <p:cNvPr id="4" name="Picture 3">
            <a:extLst>
              <a:ext uri="{FF2B5EF4-FFF2-40B4-BE49-F238E27FC236}">
                <a16:creationId xmlns:a16="http://schemas.microsoft.com/office/drawing/2014/main" id="{560D3815-75A6-155C-6036-DE665A09BE79}"/>
              </a:ext>
            </a:extLst>
          </p:cNvPr>
          <p:cNvPicPr>
            <a:picLocks noChangeAspect="1"/>
          </p:cNvPicPr>
          <p:nvPr/>
        </p:nvPicPr>
        <p:blipFill>
          <a:blip r:embed="rId3"/>
          <a:stretch>
            <a:fillRect/>
          </a:stretch>
        </p:blipFill>
        <p:spPr>
          <a:xfrm>
            <a:off x="2539298" y="2013541"/>
            <a:ext cx="3431286" cy="2632887"/>
          </a:xfrm>
          <a:prstGeom prst="rect">
            <a:avLst/>
          </a:prstGeom>
        </p:spPr>
      </p:pic>
    </p:spTree>
    <p:extLst>
      <p:ext uri="{BB962C8B-B14F-4D97-AF65-F5344CB8AC3E}">
        <p14:creationId xmlns:p14="http://schemas.microsoft.com/office/powerpoint/2010/main" val="250816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Data Cleansing &amp; Pre-processing</a:t>
            </a:r>
            <a:endParaRPr dirty="0"/>
          </a:p>
        </p:txBody>
      </p:sp>
      <p:sp>
        <p:nvSpPr>
          <p:cNvPr id="5" name="Google Shape;302;p32">
            <a:extLst>
              <a:ext uri="{FF2B5EF4-FFF2-40B4-BE49-F238E27FC236}">
                <a16:creationId xmlns:a16="http://schemas.microsoft.com/office/drawing/2014/main" id="{D7E58BA2-740D-ACFC-C4C6-4285D15EA1E7}"/>
              </a:ext>
            </a:extLst>
          </p:cNvPr>
          <p:cNvSpPr txBox="1">
            <a:spLocks/>
          </p:cNvSpPr>
          <p:nvPr/>
        </p:nvSpPr>
        <p:spPr>
          <a:xfrm>
            <a:off x="325878" y="788811"/>
            <a:ext cx="63777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id-ID" sz="1200" dirty="0">
                <a:solidFill>
                  <a:schemeClr val="bg2"/>
                </a:solidFill>
              </a:rPr>
              <a:t>EDA</a:t>
            </a:r>
            <a:endParaRPr lang="en-ID" sz="1200" dirty="0">
              <a:solidFill>
                <a:schemeClr val="bg2"/>
              </a:solidFill>
            </a:endParaRPr>
          </a:p>
        </p:txBody>
      </p:sp>
      <p:pic>
        <p:nvPicPr>
          <p:cNvPr id="3" name="Picture 2">
            <a:extLst>
              <a:ext uri="{FF2B5EF4-FFF2-40B4-BE49-F238E27FC236}">
                <a16:creationId xmlns:a16="http://schemas.microsoft.com/office/drawing/2014/main" id="{114CBC88-4A6C-FE45-29FF-1E33657E6F8B}"/>
              </a:ext>
            </a:extLst>
          </p:cNvPr>
          <p:cNvPicPr>
            <a:picLocks noChangeAspect="1"/>
          </p:cNvPicPr>
          <p:nvPr/>
        </p:nvPicPr>
        <p:blipFill>
          <a:blip r:embed="rId3"/>
          <a:stretch>
            <a:fillRect/>
          </a:stretch>
        </p:blipFill>
        <p:spPr>
          <a:xfrm>
            <a:off x="352756" y="1279895"/>
            <a:ext cx="3751411" cy="2751460"/>
          </a:xfrm>
          <a:prstGeom prst="rect">
            <a:avLst/>
          </a:prstGeom>
        </p:spPr>
      </p:pic>
      <p:pic>
        <p:nvPicPr>
          <p:cNvPr id="9" name="Picture 8">
            <a:extLst>
              <a:ext uri="{FF2B5EF4-FFF2-40B4-BE49-F238E27FC236}">
                <a16:creationId xmlns:a16="http://schemas.microsoft.com/office/drawing/2014/main" id="{E66346E3-AB45-9A30-D5FE-2E96DE1ACD6C}"/>
              </a:ext>
            </a:extLst>
          </p:cNvPr>
          <p:cNvPicPr>
            <a:picLocks noChangeAspect="1"/>
          </p:cNvPicPr>
          <p:nvPr/>
        </p:nvPicPr>
        <p:blipFill>
          <a:blip r:embed="rId4"/>
          <a:stretch>
            <a:fillRect/>
          </a:stretch>
        </p:blipFill>
        <p:spPr>
          <a:xfrm>
            <a:off x="4340300" y="1267685"/>
            <a:ext cx="3736864" cy="2783319"/>
          </a:xfrm>
          <a:prstGeom prst="rect">
            <a:avLst/>
          </a:prstGeom>
        </p:spPr>
      </p:pic>
    </p:spTree>
    <p:extLst>
      <p:ext uri="{BB962C8B-B14F-4D97-AF65-F5344CB8AC3E}">
        <p14:creationId xmlns:p14="http://schemas.microsoft.com/office/powerpoint/2010/main" val="230674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3999" y="2006400"/>
            <a:ext cx="5347591"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a:t>Modelling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extLst>
      <p:ext uri="{BB962C8B-B14F-4D97-AF65-F5344CB8AC3E}">
        <p14:creationId xmlns:p14="http://schemas.microsoft.com/office/powerpoint/2010/main" val="81360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Modelling</a:t>
            </a:r>
            <a:endParaRPr dirty="0"/>
          </a:p>
        </p:txBody>
      </p:sp>
      <p:sp>
        <p:nvSpPr>
          <p:cNvPr id="303" name="Google Shape;303;p32"/>
          <p:cNvSpPr txBox="1">
            <a:spLocks noGrp="1"/>
          </p:cNvSpPr>
          <p:nvPr>
            <p:ph type="body" idx="1"/>
          </p:nvPr>
        </p:nvSpPr>
        <p:spPr>
          <a:xfrm>
            <a:off x="408973" y="425301"/>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id" sz="1400" dirty="0">
                <a:highlight>
                  <a:schemeClr val="lt1"/>
                </a:highlight>
                <a:latin typeface="Plus Jakarta Sans"/>
                <a:cs typeface="Plus Jakarta Sans"/>
                <a:sym typeface="Plus Jakarta Sans"/>
              </a:rPr>
              <a:t>Menentukan variabel independen dan dependen</a:t>
            </a:r>
            <a:endParaRPr lang="id" sz="1400" i="1" dirty="0">
              <a:highlight>
                <a:schemeClr val="lt1"/>
              </a:highlight>
              <a:latin typeface="Plus Jakarta Sans"/>
              <a:cs typeface="Plus Jakarta Sans"/>
              <a:sym typeface="Plus Jakarta Sans"/>
            </a:endParaRPr>
          </a:p>
        </p:txBody>
      </p:sp>
      <p:sp>
        <p:nvSpPr>
          <p:cNvPr id="4" name="Google Shape;303;p32">
            <a:extLst>
              <a:ext uri="{FF2B5EF4-FFF2-40B4-BE49-F238E27FC236}">
                <a16:creationId xmlns:a16="http://schemas.microsoft.com/office/drawing/2014/main" id="{93EFB5E4-C3FE-7BB7-556A-DF8B1C0EB2AD}"/>
              </a:ext>
            </a:extLst>
          </p:cNvPr>
          <p:cNvSpPr txBox="1">
            <a:spLocks/>
          </p:cNvSpPr>
          <p:nvPr/>
        </p:nvSpPr>
        <p:spPr>
          <a:xfrm>
            <a:off x="412518" y="1460198"/>
            <a:ext cx="7682404" cy="1215464"/>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285750" indent="-285750" algn="just">
              <a:buSzPts val="1100"/>
              <a:buFont typeface="Arial" panose="020B0604020202090204" pitchFamily="34" charset="0"/>
              <a:buChar char="•"/>
            </a:pPr>
            <a:r>
              <a:rPr lang="en-ID" sz="1400" dirty="0">
                <a:highlight>
                  <a:schemeClr val="lt1"/>
                </a:highlight>
                <a:latin typeface="Plus Jakarta Sans"/>
                <a:cs typeface="Plus Jakarta Sans"/>
                <a:sym typeface="Plus Jakarta Sans"/>
              </a:rPr>
              <a:t>N</a:t>
            </a:r>
            <a:r>
              <a:rPr lang="id-ID" sz="1400" dirty="0">
                <a:highlight>
                  <a:schemeClr val="lt1"/>
                </a:highlight>
                <a:latin typeface="Plus Jakarta Sans"/>
                <a:cs typeface="Plus Jakarta Sans"/>
                <a:sym typeface="Plus Jakarta Sans"/>
              </a:rPr>
              <a:t>ormalisasi variabel independen</a:t>
            </a:r>
            <a:endParaRPr lang="id" sz="1400" dirty="0">
              <a:highlight>
                <a:schemeClr val="lt1"/>
              </a:highlight>
              <a:latin typeface="Plus Jakarta Sans"/>
              <a:cs typeface="Plus Jakarta Sans"/>
              <a:sym typeface="Plus Jakarta Sans"/>
            </a:endParaRPr>
          </a:p>
        </p:txBody>
      </p:sp>
      <p:pic>
        <p:nvPicPr>
          <p:cNvPr id="5" name="Picture 4">
            <a:extLst>
              <a:ext uri="{FF2B5EF4-FFF2-40B4-BE49-F238E27FC236}">
                <a16:creationId xmlns:a16="http://schemas.microsoft.com/office/drawing/2014/main" id="{B31F35A8-694B-5D4B-D514-674F2B08EBC7}"/>
              </a:ext>
            </a:extLst>
          </p:cNvPr>
          <p:cNvPicPr>
            <a:picLocks noChangeAspect="1"/>
          </p:cNvPicPr>
          <p:nvPr/>
        </p:nvPicPr>
        <p:blipFill>
          <a:blip r:embed="rId3"/>
          <a:stretch>
            <a:fillRect/>
          </a:stretch>
        </p:blipFill>
        <p:spPr>
          <a:xfrm>
            <a:off x="790242" y="1200039"/>
            <a:ext cx="5819775" cy="638175"/>
          </a:xfrm>
          <a:prstGeom prst="rect">
            <a:avLst/>
          </a:prstGeom>
        </p:spPr>
      </p:pic>
      <p:pic>
        <p:nvPicPr>
          <p:cNvPr id="7" name="Picture 6">
            <a:extLst>
              <a:ext uri="{FF2B5EF4-FFF2-40B4-BE49-F238E27FC236}">
                <a16:creationId xmlns:a16="http://schemas.microsoft.com/office/drawing/2014/main" id="{35C15BA2-198B-6108-6D2F-AFF32613996E}"/>
              </a:ext>
            </a:extLst>
          </p:cNvPr>
          <p:cNvPicPr>
            <a:picLocks noChangeAspect="1"/>
          </p:cNvPicPr>
          <p:nvPr/>
        </p:nvPicPr>
        <p:blipFill>
          <a:blip r:embed="rId4"/>
          <a:stretch>
            <a:fillRect/>
          </a:stretch>
        </p:blipFill>
        <p:spPr>
          <a:xfrm>
            <a:off x="793787" y="2250890"/>
            <a:ext cx="5798400" cy="2362311"/>
          </a:xfrm>
          <a:prstGeom prst="rect">
            <a:avLst/>
          </a:prstGeom>
        </p:spPr>
      </p:pic>
    </p:spTree>
    <p:extLst>
      <p:ext uri="{BB962C8B-B14F-4D97-AF65-F5344CB8AC3E}">
        <p14:creationId xmlns:p14="http://schemas.microsoft.com/office/powerpoint/2010/main" val="209528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Modelling</a:t>
            </a:r>
            <a:endParaRPr dirty="0"/>
          </a:p>
        </p:txBody>
      </p:sp>
      <p:sp>
        <p:nvSpPr>
          <p:cNvPr id="303" name="Google Shape;303;p32"/>
          <p:cNvSpPr txBox="1">
            <a:spLocks noGrp="1"/>
          </p:cNvSpPr>
          <p:nvPr>
            <p:ph type="body" idx="1"/>
          </p:nvPr>
        </p:nvSpPr>
        <p:spPr>
          <a:xfrm>
            <a:off x="408973" y="425301"/>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id" sz="1400" dirty="0">
                <a:highlight>
                  <a:schemeClr val="lt1"/>
                </a:highlight>
                <a:latin typeface="Plus Jakarta Sans"/>
                <a:cs typeface="Plus Jakarta Sans"/>
                <a:sym typeface="Plus Jakarta Sans"/>
              </a:rPr>
              <a:t>Menentukan variabel independen dan dependen</a:t>
            </a:r>
            <a:endParaRPr lang="id" sz="1400" i="1" dirty="0">
              <a:highlight>
                <a:schemeClr val="lt1"/>
              </a:highlight>
              <a:latin typeface="Plus Jakarta Sans"/>
              <a:cs typeface="Plus Jakarta Sans"/>
              <a:sym typeface="Plus Jakarta Sans"/>
            </a:endParaRPr>
          </a:p>
        </p:txBody>
      </p:sp>
      <p:sp>
        <p:nvSpPr>
          <p:cNvPr id="4" name="Google Shape;303;p32">
            <a:extLst>
              <a:ext uri="{FF2B5EF4-FFF2-40B4-BE49-F238E27FC236}">
                <a16:creationId xmlns:a16="http://schemas.microsoft.com/office/drawing/2014/main" id="{93EFB5E4-C3FE-7BB7-556A-DF8B1C0EB2AD}"/>
              </a:ext>
            </a:extLst>
          </p:cNvPr>
          <p:cNvSpPr txBox="1">
            <a:spLocks/>
          </p:cNvSpPr>
          <p:nvPr/>
        </p:nvSpPr>
        <p:spPr>
          <a:xfrm>
            <a:off x="412518" y="1460198"/>
            <a:ext cx="7682404" cy="1215464"/>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285750" indent="-285750" algn="just">
              <a:buSzPts val="1100"/>
              <a:buFont typeface="Arial" panose="020B0604020202090204" pitchFamily="34" charset="0"/>
              <a:buChar char="•"/>
            </a:pPr>
            <a:r>
              <a:rPr lang="en-ID" sz="1400" dirty="0">
                <a:highlight>
                  <a:schemeClr val="lt1"/>
                </a:highlight>
                <a:latin typeface="Plus Jakarta Sans"/>
                <a:cs typeface="Plus Jakarta Sans"/>
                <a:sym typeface="Plus Jakarta Sans"/>
              </a:rPr>
              <a:t>N</a:t>
            </a:r>
            <a:r>
              <a:rPr lang="id-ID" sz="1400" dirty="0">
                <a:highlight>
                  <a:schemeClr val="lt1"/>
                </a:highlight>
                <a:latin typeface="Plus Jakarta Sans"/>
                <a:cs typeface="Plus Jakarta Sans"/>
                <a:sym typeface="Plus Jakarta Sans"/>
              </a:rPr>
              <a:t>ormalisasi variabel independen</a:t>
            </a:r>
            <a:endParaRPr lang="id" sz="1400" dirty="0">
              <a:highlight>
                <a:schemeClr val="lt1"/>
              </a:highlight>
              <a:latin typeface="Plus Jakarta Sans"/>
              <a:cs typeface="Plus Jakarta Sans"/>
              <a:sym typeface="Plus Jakarta Sans"/>
            </a:endParaRPr>
          </a:p>
        </p:txBody>
      </p:sp>
      <p:pic>
        <p:nvPicPr>
          <p:cNvPr id="5" name="Picture 4">
            <a:extLst>
              <a:ext uri="{FF2B5EF4-FFF2-40B4-BE49-F238E27FC236}">
                <a16:creationId xmlns:a16="http://schemas.microsoft.com/office/drawing/2014/main" id="{B31F35A8-694B-5D4B-D514-674F2B08EBC7}"/>
              </a:ext>
            </a:extLst>
          </p:cNvPr>
          <p:cNvPicPr>
            <a:picLocks noChangeAspect="1"/>
          </p:cNvPicPr>
          <p:nvPr/>
        </p:nvPicPr>
        <p:blipFill>
          <a:blip r:embed="rId3"/>
          <a:stretch>
            <a:fillRect/>
          </a:stretch>
        </p:blipFill>
        <p:spPr>
          <a:xfrm>
            <a:off x="790242" y="1200039"/>
            <a:ext cx="5819775" cy="638175"/>
          </a:xfrm>
          <a:prstGeom prst="rect">
            <a:avLst/>
          </a:prstGeom>
        </p:spPr>
      </p:pic>
      <p:pic>
        <p:nvPicPr>
          <p:cNvPr id="7" name="Picture 6">
            <a:extLst>
              <a:ext uri="{FF2B5EF4-FFF2-40B4-BE49-F238E27FC236}">
                <a16:creationId xmlns:a16="http://schemas.microsoft.com/office/drawing/2014/main" id="{35C15BA2-198B-6108-6D2F-AFF32613996E}"/>
              </a:ext>
            </a:extLst>
          </p:cNvPr>
          <p:cNvPicPr>
            <a:picLocks noChangeAspect="1"/>
          </p:cNvPicPr>
          <p:nvPr/>
        </p:nvPicPr>
        <p:blipFill>
          <a:blip r:embed="rId4"/>
          <a:stretch>
            <a:fillRect/>
          </a:stretch>
        </p:blipFill>
        <p:spPr>
          <a:xfrm>
            <a:off x="793787" y="2250890"/>
            <a:ext cx="5798400" cy="2362311"/>
          </a:xfrm>
          <a:prstGeom prst="rect">
            <a:avLst/>
          </a:prstGeom>
        </p:spPr>
      </p:pic>
    </p:spTree>
    <p:extLst>
      <p:ext uri="{BB962C8B-B14F-4D97-AF65-F5344CB8AC3E}">
        <p14:creationId xmlns:p14="http://schemas.microsoft.com/office/powerpoint/2010/main" val="197301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Modelling</a:t>
            </a:r>
            <a:endParaRPr dirty="0"/>
          </a:p>
        </p:txBody>
      </p:sp>
      <p:sp>
        <p:nvSpPr>
          <p:cNvPr id="303" name="Google Shape;303;p32"/>
          <p:cNvSpPr txBox="1">
            <a:spLocks noGrp="1"/>
          </p:cNvSpPr>
          <p:nvPr>
            <p:ph type="body" idx="1"/>
          </p:nvPr>
        </p:nvSpPr>
        <p:spPr>
          <a:xfrm>
            <a:off x="408973" y="425301"/>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id" sz="1400" dirty="0">
                <a:highlight>
                  <a:schemeClr val="lt1"/>
                </a:highlight>
                <a:latin typeface="Plus Jakarta Sans"/>
                <a:cs typeface="Plus Jakarta Sans"/>
                <a:sym typeface="Plus Jakarta Sans"/>
              </a:rPr>
              <a:t>Split data menjadi data training dan data testing</a:t>
            </a:r>
            <a:endParaRPr lang="id" sz="1400" i="1" dirty="0">
              <a:highlight>
                <a:schemeClr val="lt1"/>
              </a:highlight>
              <a:latin typeface="Plus Jakarta Sans"/>
              <a:cs typeface="Plus Jakarta Sans"/>
              <a:sym typeface="Plus Jakarta Sans"/>
            </a:endParaRPr>
          </a:p>
        </p:txBody>
      </p:sp>
      <p:pic>
        <p:nvPicPr>
          <p:cNvPr id="3" name="Picture 2">
            <a:extLst>
              <a:ext uri="{FF2B5EF4-FFF2-40B4-BE49-F238E27FC236}">
                <a16:creationId xmlns:a16="http://schemas.microsoft.com/office/drawing/2014/main" id="{96DC14D9-F2B7-7121-2536-DA0EB490E6FA}"/>
              </a:ext>
            </a:extLst>
          </p:cNvPr>
          <p:cNvPicPr>
            <a:picLocks noChangeAspect="1"/>
          </p:cNvPicPr>
          <p:nvPr/>
        </p:nvPicPr>
        <p:blipFill>
          <a:blip r:embed="rId3"/>
          <a:stretch>
            <a:fillRect/>
          </a:stretch>
        </p:blipFill>
        <p:spPr>
          <a:xfrm>
            <a:off x="789135" y="1145880"/>
            <a:ext cx="6036967" cy="804929"/>
          </a:xfrm>
          <a:prstGeom prst="rect">
            <a:avLst/>
          </a:prstGeom>
        </p:spPr>
      </p:pic>
    </p:spTree>
    <p:extLst>
      <p:ext uri="{BB962C8B-B14F-4D97-AF65-F5344CB8AC3E}">
        <p14:creationId xmlns:p14="http://schemas.microsoft.com/office/powerpoint/2010/main" val="395831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Modelling</a:t>
            </a:r>
            <a:endParaRPr dirty="0"/>
          </a:p>
        </p:txBody>
      </p:sp>
      <p:sp>
        <p:nvSpPr>
          <p:cNvPr id="303" name="Google Shape;303;p32"/>
          <p:cNvSpPr txBox="1">
            <a:spLocks noGrp="1"/>
          </p:cNvSpPr>
          <p:nvPr>
            <p:ph type="body" idx="1"/>
          </p:nvPr>
        </p:nvSpPr>
        <p:spPr>
          <a:xfrm>
            <a:off x="451504" y="882501"/>
            <a:ext cx="7682404" cy="1215464"/>
          </a:xfrm>
          <a:prstGeom prst="rect">
            <a:avLst/>
          </a:prstGeom>
        </p:spPr>
        <p:txBody>
          <a:bodyPr spcFirstLastPara="1" wrap="square" lIns="91425" tIns="91425" rIns="91425" bIns="91425" anchor="ctr" anchorCtr="0">
            <a:normAutofit/>
          </a:bodyPr>
          <a:lstStyle/>
          <a:p>
            <a:pPr marL="0" indent="0" algn="just">
              <a:buSzPts val="1100"/>
              <a:buNone/>
            </a:pPr>
            <a:r>
              <a:rPr lang="id" sz="1400" dirty="0">
                <a:highlight>
                  <a:schemeClr val="lt1"/>
                </a:highlight>
                <a:latin typeface="Plus Jakarta Sans"/>
                <a:cs typeface="Plus Jakarta Sans"/>
                <a:sym typeface="Plus Jakarta Sans"/>
              </a:rPr>
              <a:t>Training data</a:t>
            </a:r>
          </a:p>
          <a:p>
            <a:pPr marL="0" indent="0" algn="just">
              <a:buSzPts val="1100"/>
              <a:buNone/>
            </a:pPr>
            <a:r>
              <a:rPr lang="id" sz="1400" dirty="0">
                <a:highlight>
                  <a:schemeClr val="lt1"/>
                </a:highlight>
                <a:latin typeface="Plus Jakarta Sans"/>
                <a:cs typeface="Plus Jakarta Sans"/>
                <a:sym typeface="Plus Jakarta Sans"/>
              </a:rPr>
              <a:t>menggunakan algoritma</a:t>
            </a:r>
          </a:p>
          <a:p>
            <a:pPr marL="0" indent="0" algn="just">
              <a:buSzPts val="1100"/>
              <a:buNone/>
            </a:pPr>
            <a:r>
              <a:rPr lang="id" sz="1400" dirty="0">
                <a:highlight>
                  <a:schemeClr val="lt1"/>
                </a:highlight>
                <a:latin typeface="Plus Jakarta Sans"/>
                <a:cs typeface="Plus Jakarta Sans"/>
                <a:sym typeface="Plus Jakarta Sans"/>
              </a:rPr>
              <a:t>Random Forest dan KNN</a:t>
            </a:r>
            <a:endParaRPr lang="id" sz="1400" i="1" dirty="0">
              <a:highlight>
                <a:schemeClr val="lt1"/>
              </a:highlight>
              <a:latin typeface="Plus Jakarta Sans"/>
              <a:cs typeface="Plus Jakarta Sans"/>
              <a:sym typeface="Plus Jakarta Sans"/>
            </a:endParaRPr>
          </a:p>
        </p:txBody>
      </p:sp>
      <p:pic>
        <p:nvPicPr>
          <p:cNvPr id="4" name="Picture 3">
            <a:extLst>
              <a:ext uri="{FF2B5EF4-FFF2-40B4-BE49-F238E27FC236}">
                <a16:creationId xmlns:a16="http://schemas.microsoft.com/office/drawing/2014/main" id="{DA51975D-FDB2-4553-3077-973FE74D7CF1}"/>
              </a:ext>
            </a:extLst>
          </p:cNvPr>
          <p:cNvPicPr>
            <a:picLocks noChangeAspect="1"/>
          </p:cNvPicPr>
          <p:nvPr/>
        </p:nvPicPr>
        <p:blipFill>
          <a:blip r:embed="rId3"/>
          <a:stretch>
            <a:fillRect/>
          </a:stretch>
        </p:blipFill>
        <p:spPr>
          <a:xfrm>
            <a:off x="3104827" y="552893"/>
            <a:ext cx="3626947" cy="4061637"/>
          </a:xfrm>
          <a:prstGeom prst="rect">
            <a:avLst/>
          </a:prstGeom>
        </p:spPr>
      </p:pic>
    </p:spTree>
    <p:extLst>
      <p:ext uri="{BB962C8B-B14F-4D97-AF65-F5344CB8AC3E}">
        <p14:creationId xmlns:p14="http://schemas.microsoft.com/office/powerpoint/2010/main" val="20846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3999" y="2006400"/>
            <a:ext cx="5347591"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a:t>Evaluasi Model</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extLst>
      <p:ext uri="{BB962C8B-B14F-4D97-AF65-F5344CB8AC3E}">
        <p14:creationId xmlns:p14="http://schemas.microsoft.com/office/powerpoint/2010/main" val="151527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96761" y="40249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Evaluation</a:t>
            </a:r>
            <a:endParaRPr dirty="0"/>
          </a:p>
        </p:txBody>
      </p:sp>
      <p:sp>
        <p:nvSpPr>
          <p:cNvPr id="303" name="Google Shape;303;p32"/>
          <p:cNvSpPr txBox="1">
            <a:spLocks noGrp="1"/>
          </p:cNvSpPr>
          <p:nvPr>
            <p:ph type="body" idx="1"/>
          </p:nvPr>
        </p:nvSpPr>
        <p:spPr>
          <a:xfrm>
            <a:off x="419606" y="978194"/>
            <a:ext cx="7682404" cy="481817"/>
          </a:xfrm>
          <a:prstGeom prst="rect">
            <a:avLst/>
          </a:prstGeom>
        </p:spPr>
        <p:txBody>
          <a:bodyPr spcFirstLastPara="1" wrap="square" lIns="91425" tIns="91425" rIns="91425" bIns="91425" anchor="ctr" anchorCtr="0">
            <a:normAutofit/>
          </a:bodyPr>
          <a:lstStyle/>
          <a:p>
            <a:pPr marL="0" indent="0" algn="just">
              <a:buSzPts val="1100"/>
              <a:buNone/>
            </a:pPr>
            <a:r>
              <a:rPr lang="id" sz="1400" dirty="0">
                <a:highlight>
                  <a:schemeClr val="lt1"/>
                </a:highlight>
                <a:latin typeface="Plus Jakarta Sans"/>
                <a:cs typeface="Plus Jakarta Sans"/>
                <a:sym typeface="Plus Jakarta Sans"/>
              </a:rPr>
              <a:t>Confussion Matrix</a:t>
            </a:r>
            <a:endParaRPr lang="id" sz="1400" i="1" dirty="0">
              <a:highlight>
                <a:schemeClr val="lt1"/>
              </a:highlight>
              <a:latin typeface="Plus Jakarta Sans"/>
              <a:cs typeface="Plus Jakarta Sans"/>
              <a:sym typeface="Plus Jakarta Sans"/>
            </a:endParaRPr>
          </a:p>
        </p:txBody>
      </p:sp>
      <p:pic>
        <p:nvPicPr>
          <p:cNvPr id="4" name="Picture 3">
            <a:extLst>
              <a:ext uri="{FF2B5EF4-FFF2-40B4-BE49-F238E27FC236}">
                <a16:creationId xmlns:a16="http://schemas.microsoft.com/office/drawing/2014/main" id="{BDB32B8F-23DB-6F86-F29A-FC4703BDEBCC}"/>
              </a:ext>
            </a:extLst>
          </p:cNvPr>
          <p:cNvPicPr>
            <a:picLocks noChangeAspect="1"/>
          </p:cNvPicPr>
          <p:nvPr/>
        </p:nvPicPr>
        <p:blipFill>
          <a:blip r:embed="rId3"/>
          <a:stretch>
            <a:fillRect/>
          </a:stretch>
        </p:blipFill>
        <p:spPr>
          <a:xfrm>
            <a:off x="2705100" y="809625"/>
            <a:ext cx="3733800" cy="3524250"/>
          </a:xfrm>
          <a:prstGeom prst="rect">
            <a:avLst/>
          </a:prstGeom>
        </p:spPr>
      </p:pic>
    </p:spTree>
    <p:extLst>
      <p:ext uri="{BB962C8B-B14F-4D97-AF65-F5344CB8AC3E}">
        <p14:creationId xmlns:p14="http://schemas.microsoft.com/office/powerpoint/2010/main" val="281427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Agenda</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13550"/>
            <a:ext cx="5284800" cy="197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id" dirty="0"/>
              <a:t>Business Understanding</a:t>
            </a:r>
          </a:p>
          <a:p>
            <a:pPr marL="457200" lvl="0" indent="-342900" algn="l" rtl="0">
              <a:spcBef>
                <a:spcPts val="0"/>
              </a:spcBef>
              <a:spcAft>
                <a:spcPts val="0"/>
              </a:spcAft>
              <a:buSzPts val="1800"/>
              <a:buAutoNum type="arabicPeriod"/>
            </a:pPr>
            <a:r>
              <a:rPr lang="id" dirty="0"/>
              <a:t>Data Understanding</a:t>
            </a:r>
          </a:p>
          <a:p>
            <a:pPr marL="457200" lvl="0" indent="-342900" algn="l" rtl="0">
              <a:spcBef>
                <a:spcPts val="0"/>
              </a:spcBef>
              <a:spcAft>
                <a:spcPts val="0"/>
              </a:spcAft>
              <a:buSzPts val="1800"/>
              <a:buAutoNum type="arabicPeriod"/>
            </a:pPr>
            <a:r>
              <a:rPr lang="id" dirty="0"/>
              <a:t>Data Cleansing &amp; Preprocessing</a:t>
            </a:r>
          </a:p>
          <a:p>
            <a:pPr marL="457200" lvl="0" indent="-342900" algn="l" rtl="0">
              <a:spcBef>
                <a:spcPts val="0"/>
              </a:spcBef>
              <a:spcAft>
                <a:spcPts val="0"/>
              </a:spcAft>
              <a:buSzPts val="1800"/>
              <a:buAutoNum type="arabicPeriod"/>
            </a:pPr>
            <a:r>
              <a:rPr lang="id" dirty="0"/>
              <a:t>Modelling</a:t>
            </a:r>
          </a:p>
          <a:p>
            <a:pPr marL="457200" lvl="0" indent="-342900" algn="l" rtl="0">
              <a:spcBef>
                <a:spcPts val="0"/>
              </a:spcBef>
              <a:spcAft>
                <a:spcPts val="0"/>
              </a:spcAft>
              <a:buSzPts val="1800"/>
              <a:buAutoNum type="arabicPeriod"/>
            </a:pPr>
            <a:r>
              <a:rPr lang="id" dirty="0"/>
              <a:t>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96761" y="40249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Evaluation</a:t>
            </a:r>
            <a:endParaRPr dirty="0"/>
          </a:p>
        </p:txBody>
      </p:sp>
      <p:sp>
        <p:nvSpPr>
          <p:cNvPr id="303" name="Google Shape;303;p32"/>
          <p:cNvSpPr txBox="1">
            <a:spLocks noGrp="1"/>
          </p:cNvSpPr>
          <p:nvPr>
            <p:ph type="body" idx="1"/>
          </p:nvPr>
        </p:nvSpPr>
        <p:spPr>
          <a:xfrm>
            <a:off x="419606" y="978194"/>
            <a:ext cx="7682404" cy="481817"/>
          </a:xfrm>
          <a:prstGeom prst="rect">
            <a:avLst/>
          </a:prstGeom>
        </p:spPr>
        <p:txBody>
          <a:bodyPr spcFirstLastPara="1" wrap="square" lIns="91425" tIns="91425" rIns="91425" bIns="91425" anchor="ctr" anchorCtr="0">
            <a:normAutofit/>
          </a:bodyPr>
          <a:lstStyle/>
          <a:p>
            <a:pPr marL="0" indent="0" algn="just">
              <a:buSzPts val="1100"/>
              <a:buNone/>
            </a:pPr>
            <a:r>
              <a:rPr lang="id" sz="1400" dirty="0">
                <a:highlight>
                  <a:schemeClr val="lt1"/>
                </a:highlight>
                <a:latin typeface="Plus Jakarta Sans"/>
                <a:cs typeface="Plus Jakarta Sans"/>
                <a:sym typeface="Plus Jakarta Sans"/>
              </a:rPr>
              <a:t>Nilai akurasi, precision, recall, dan f1 score untuk masing-masing model di atas 80%</a:t>
            </a:r>
            <a:endParaRPr lang="id" sz="1400" i="1" dirty="0">
              <a:highlight>
                <a:schemeClr val="lt1"/>
              </a:highlight>
              <a:latin typeface="Plus Jakarta Sans"/>
              <a:cs typeface="Plus Jakarta Sans"/>
              <a:sym typeface="Plus Jakarta Sans"/>
            </a:endParaRPr>
          </a:p>
        </p:txBody>
      </p:sp>
      <p:pic>
        <p:nvPicPr>
          <p:cNvPr id="3" name="Picture 2">
            <a:extLst>
              <a:ext uri="{FF2B5EF4-FFF2-40B4-BE49-F238E27FC236}">
                <a16:creationId xmlns:a16="http://schemas.microsoft.com/office/drawing/2014/main" id="{BA33C996-400C-577F-A02C-92170B7851EA}"/>
              </a:ext>
            </a:extLst>
          </p:cNvPr>
          <p:cNvPicPr>
            <a:picLocks noChangeAspect="1"/>
          </p:cNvPicPr>
          <p:nvPr/>
        </p:nvPicPr>
        <p:blipFill>
          <a:blip r:embed="rId3"/>
          <a:stretch>
            <a:fillRect/>
          </a:stretch>
        </p:blipFill>
        <p:spPr>
          <a:xfrm>
            <a:off x="2855727" y="1601861"/>
            <a:ext cx="3715193" cy="2109699"/>
          </a:xfrm>
          <a:prstGeom prst="rect">
            <a:avLst/>
          </a:prstGeom>
        </p:spPr>
      </p:pic>
    </p:spTree>
    <p:extLst>
      <p:ext uri="{BB962C8B-B14F-4D97-AF65-F5344CB8AC3E}">
        <p14:creationId xmlns:p14="http://schemas.microsoft.com/office/powerpoint/2010/main" val="3818897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t>Terima Kasih</a:t>
            </a:r>
            <a:endParaRPr/>
          </a:p>
        </p:txBody>
      </p:sp>
      <p:pic>
        <p:nvPicPr>
          <p:cNvPr id="318" name="Google Shape;318;p34"/>
          <p:cNvPicPr preferRelativeResize="0"/>
          <p:nvPr/>
        </p:nvPicPr>
        <p:blipFill>
          <a:blip r:embed="rId3">
            <a:alphaModFix/>
          </a:blip>
          <a:stretch>
            <a:fillRect/>
          </a:stretch>
        </p:blipFill>
        <p:spPr>
          <a:xfrm>
            <a:off x="5748474" y="2134101"/>
            <a:ext cx="875300" cy="875300"/>
          </a:xfrm>
          <a:prstGeom prst="rect">
            <a:avLst/>
          </a:prstGeom>
          <a:noFill/>
          <a:ln>
            <a:noFill/>
          </a:ln>
        </p:spPr>
      </p:pic>
      <p:pic>
        <p:nvPicPr>
          <p:cNvPr id="319" name="Google Shape;319;p34"/>
          <p:cNvPicPr preferRelativeResize="0"/>
          <p:nvPr/>
        </p:nvPicPr>
        <p:blipFill>
          <a:blip r:embed="rId4">
            <a:alphaModFix/>
          </a:blip>
          <a:stretch>
            <a:fillRect/>
          </a:stretch>
        </p:blipFill>
        <p:spPr>
          <a:xfrm>
            <a:off x="7344675" y="3494350"/>
            <a:ext cx="1359700" cy="135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a:t>Business Understanding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Business Understanding</a:t>
            </a:r>
            <a:endParaRPr dirty="0"/>
          </a:p>
        </p:txBody>
      </p:sp>
      <p:sp>
        <p:nvSpPr>
          <p:cNvPr id="303" name="Google Shape;303;p32"/>
          <p:cNvSpPr txBox="1">
            <a:spLocks noGrp="1"/>
          </p:cNvSpPr>
          <p:nvPr>
            <p:ph type="body" idx="1"/>
          </p:nvPr>
        </p:nvSpPr>
        <p:spPr>
          <a:xfrm>
            <a:off x="408973" y="1161764"/>
            <a:ext cx="7682404" cy="3254100"/>
          </a:xfrm>
          <a:prstGeom prst="rect">
            <a:avLst/>
          </a:prstGeom>
        </p:spPr>
        <p:txBody>
          <a:bodyPr spcFirstLastPara="1" wrap="square" lIns="91425" tIns="91425" rIns="91425" bIns="91425" anchor="ctr" anchorCtr="0">
            <a:normAutofit fontScale="92500" lnSpcReduction="10000"/>
          </a:bodyPr>
          <a:lstStyle/>
          <a:p>
            <a:pPr marL="285750" indent="-285750" algn="just">
              <a:buSzPts val="1100"/>
            </a:pPr>
            <a:r>
              <a:rPr lang="id" sz="1400" b="1" dirty="0">
                <a:highlight>
                  <a:schemeClr val="lt1"/>
                </a:highlight>
                <a:latin typeface="Plus Jakarta Sans"/>
                <a:cs typeface="Plus Jakarta Sans"/>
                <a:sym typeface="Plus Jakarta Sans"/>
              </a:rPr>
              <a:t>Problem Statement </a:t>
            </a:r>
            <a:r>
              <a:rPr lang="id" sz="1400" dirty="0">
                <a:highlight>
                  <a:schemeClr val="lt1"/>
                </a:highlight>
                <a:latin typeface="Plus Jakarta Sans"/>
                <a:cs typeface="Plus Jakarta Sans"/>
                <a:sym typeface="Plus Jakarta Sans"/>
              </a:rPr>
              <a:t>: Kemacetan lalu lintas menjadi salah satu masalah di Kota Bekasi yang dapat menyebabkan penundaan aktivitas sehari-hari.</a:t>
            </a:r>
          </a:p>
          <a:p>
            <a:pPr marL="285750" indent="-285750" algn="just">
              <a:buSzPts val="1100"/>
            </a:pPr>
            <a:endParaRPr lang="id" sz="1400" dirty="0">
              <a:highlight>
                <a:schemeClr val="lt1"/>
              </a:highlight>
              <a:latin typeface="Plus Jakarta Sans"/>
              <a:cs typeface="Plus Jakarta Sans"/>
              <a:sym typeface="Plus Jakarta Sans"/>
            </a:endParaRPr>
          </a:p>
          <a:p>
            <a:pPr marL="285750" indent="-285750" algn="just">
              <a:buSzPts val="1100"/>
            </a:pPr>
            <a:r>
              <a:rPr lang="id" sz="1400" b="1" dirty="0">
                <a:highlight>
                  <a:schemeClr val="lt1"/>
                </a:highlight>
                <a:latin typeface="Plus Jakarta Sans"/>
                <a:cs typeface="Plus Jakarta Sans"/>
                <a:sym typeface="Plus Jakarta Sans"/>
              </a:rPr>
              <a:t>Objective</a:t>
            </a:r>
            <a:r>
              <a:rPr lang="id" sz="1400" dirty="0">
                <a:highlight>
                  <a:schemeClr val="lt1"/>
                </a:highlight>
                <a:latin typeface="Plus Jakarta Sans"/>
                <a:cs typeface="Plus Jakarta Sans"/>
                <a:sym typeface="Plus Jakarta Sans"/>
              </a:rPr>
              <a:t> : </a:t>
            </a:r>
            <a:r>
              <a:rPr lang="en-ID" sz="1400" dirty="0">
                <a:highlight>
                  <a:schemeClr val="lt1"/>
                </a:highlight>
                <a:latin typeface="Plus Jakarta Sans"/>
                <a:cs typeface="Plus Jakarta Sans"/>
                <a:sym typeface="Plus Jakarta Sans"/>
              </a:rPr>
              <a:t>M</a:t>
            </a:r>
            <a:r>
              <a:rPr lang="id-ID" sz="1400" dirty="0">
                <a:highlight>
                  <a:schemeClr val="lt1"/>
                </a:highlight>
                <a:latin typeface="Plus Jakarta Sans"/>
                <a:cs typeface="Plus Jakarta Sans"/>
                <a:sym typeface="Plus Jakarta Sans"/>
              </a:rPr>
              <a:t>elakukan prediksi level kemacetan di Kota Bekasi</a:t>
            </a:r>
          </a:p>
          <a:p>
            <a:pPr marL="285750" indent="-285750" algn="just">
              <a:buSzPts val="1100"/>
            </a:pPr>
            <a:endParaRPr lang="id-ID" sz="1400" dirty="0">
              <a:highlight>
                <a:schemeClr val="lt1"/>
              </a:highlight>
              <a:latin typeface="Plus Jakarta Sans"/>
              <a:cs typeface="Plus Jakarta Sans"/>
              <a:sym typeface="Plus Jakarta Sans"/>
            </a:endParaRPr>
          </a:p>
          <a:p>
            <a:pPr marL="285750" indent="-285750" algn="just">
              <a:buSzPts val="1100"/>
            </a:pPr>
            <a:r>
              <a:rPr lang="id-ID" sz="1400" b="1" dirty="0">
                <a:highlight>
                  <a:schemeClr val="lt1"/>
                </a:highlight>
                <a:latin typeface="Plus Jakarta Sans"/>
                <a:cs typeface="Plus Jakarta Sans"/>
                <a:sym typeface="Plus Jakarta Sans"/>
              </a:rPr>
              <a:t>Expected Outcome</a:t>
            </a:r>
            <a:r>
              <a:rPr lang="id-ID" sz="1400" dirty="0">
                <a:highlight>
                  <a:schemeClr val="lt1"/>
                </a:highlight>
                <a:latin typeface="Plus Jakarta Sans"/>
                <a:cs typeface="Plus Jakarta Sans"/>
                <a:sym typeface="Plus Jakarta Sans"/>
              </a:rPr>
              <a:t> : Sistem prediksi level kemacetan di Kota Bekasi dengan pendekatan klasifikasi </a:t>
            </a:r>
            <a:r>
              <a:rPr lang="id-ID" sz="1400" i="1" dirty="0">
                <a:highlight>
                  <a:schemeClr val="lt1"/>
                </a:highlight>
                <a:latin typeface="Plus Jakarta Sans"/>
                <a:cs typeface="Plus Jakarta Sans"/>
                <a:sym typeface="Plus Jakarta Sans"/>
              </a:rPr>
              <a:t>machine learning</a:t>
            </a:r>
          </a:p>
          <a:p>
            <a:pPr marL="285750" indent="-285750" algn="just">
              <a:buSzPts val="1100"/>
            </a:pPr>
            <a:endParaRPr lang="id-ID" sz="1400" dirty="0">
              <a:highlight>
                <a:schemeClr val="lt1"/>
              </a:highlight>
              <a:latin typeface="Plus Jakarta Sans"/>
              <a:cs typeface="Plus Jakarta Sans"/>
              <a:sym typeface="Plus Jakarta Sans"/>
            </a:endParaRPr>
          </a:p>
          <a:p>
            <a:pPr marL="285750" indent="-285750" algn="just">
              <a:buSzPts val="1100"/>
            </a:pPr>
            <a:r>
              <a:rPr lang="id-ID" sz="1400" b="1" dirty="0">
                <a:highlight>
                  <a:schemeClr val="lt1"/>
                </a:highlight>
                <a:latin typeface="Plus Jakarta Sans"/>
                <a:cs typeface="Plus Jakarta Sans"/>
                <a:sym typeface="Plus Jakarta Sans"/>
              </a:rPr>
              <a:t>Succes Kriteria </a:t>
            </a:r>
            <a:r>
              <a:rPr lang="id-ID" sz="1400" dirty="0">
                <a:highlight>
                  <a:schemeClr val="lt1"/>
                </a:highlight>
                <a:latin typeface="Plus Jakarta Sans"/>
                <a:cs typeface="Plus Jakarta Sans"/>
                <a:sym typeface="Plus Jakarta Sans"/>
              </a:rPr>
              <a:t>: Model klasifikasi yang mampu melakukan klasifikasi level kemacetan lalu lintas di Kota Bekasi dengan tingkat akurasi diatas 80%</a:t>
            </a:r>
          </a:p>
          <a:p>
            <a:pPr marL="285750" indent="-285750" algn="just">
              <a:buSzPts val="1100"/>
            </a:pPr>
            <a:endParaRPr lang="id-ID" sz="1400" dirty="0">
              <a:highlight>
                <a:schemeClr val="lt1"/>
              </a:highlight>
              <a:latin typeface="Plus Jakarta Sans"/>
              <a:cs typeface="Plus Jakarta Sans"/>
              <a:sym typeface="Plus Jakarta Sans"/>
            </a:endParaRPr>
          </a:p>
          <a:p>
            <a:pPr marL="285750" indent="-285750" algn="just">
              <a:buSzPts val="1100"/>
            </a:pPr>
            <a:r>
              <a:rPr lang="id-ID" sz="1400" b="1" dirty="0">
                <a:highlight>
                  <a:schemeClr val="lt1"/>
                </a:highlight>
                <a:latin typeface="Plus Jakarta Sans"/>
                <a:cs typeface="Plus Jakarta Sans"/>
                <a:sym typeface="Plus Jakarta Sans"/>
              </a:rPr>
              <a:t>Business Benefit</a:t>
            </a:r>
            <a:r>
              <a:rPr lang="id-ID" sz="1400" dirty="0">
                <a:highlight>
                  <a:schemeClr val="lt1"/>
                </a:highlight>
                <a:latin typeface="Plus Jakarta Sans"/>
                <a:cs typeface="Plus Jakarta Sans"/>
                <a:sym typeface="Plus Jakarta Sans"/>
              </a:rPr>
              <a:t> : Efisiensi waktu dalam bermobilisasi</a:t>
            </a:r>
          </a:p>
          <a:p>
            <a:pPr marL="285750" indent="-285750" algn="just">
              <a:buSzPts val="1100"/>
            </a:pPr>
            <a:endParaRPr lang="id-ID" sz="1400" dirty="0">
              <a:highlight>
                <a:schemeClr val="lt1"/>
              </a:highlight>
              <a:latin typeface="Plus Jakarta Sans"/>
              <a:cs typeface="Plus Jakarta Sans"/>
              <a:sym typeface="Plus Jakarta Sans"/>
            </a:endParaRPr>
          </a:p>
          <a:p>
            <a:pPr marL="285750" indent="-285750" algn="just">
              <a:buSzPts val="1100"/>
            </a:pPr>
            <a:r>
              <a:rPr lang="id-ID" sz="1400" b="1" dirty="0">
                <a:highlight>
                  <a:schemeClr val="lt1"/>
                </a:highlight>
                <a:latin typeface="Plus Jakarta Sans"/>
                <a:cs typeface="Plus Jakarta Sans"/>
                <a:sym typeface="Plus Jakarta Sans"/>
              </a:rPr>
              <a:t>Data Source</a:t>
            </a:r>
            <a:r>
              <a:rPr lang="id-ID" sz="1400" dirty="0">
                <a:highlight>
                  <a:schemeClr val="lt1"/>
                </a:highlight>
                <a:latin typeface="Plus Jakarta Sans"/>
                <a:cs typeface="Plus Jakarta Sans"/>
                <a:sym typeface="Plus Jakarta Sans"/>
              </a:rPr>
              <a:t>: </a:t>
            </a:r>
            <a:r>
              <a:rPr lang="id-ID" sz="1400" dirty="0">
                <a:hlinkClick r:id="rId3"/>
              </a:rPr>
              <a:t>Mini Project DS DSLS 2023 - Dataset - Google Drive</a:t>
            </a:r>
            <a:endParaRPr lang="id-ID" sz="1400" dirty="0">
              <a:highlight>
                <a:schemeClr val="lt1"/>
              </a:highlight>
              <a:latin typeface="Plus Jakarta Sans"/>
              <a:cs typeface="Plus Jakarta Sans"/>
              <a:sym typeface="Plus Jakarta Sans"/>
            </a:endParaRPr>
          </a:p>
          <a:p>
            <a:pPr marL="0" lvl="0" indent="0" algn="just" rtl="0">
              <a:spcBef>
                <a:spcPts val="0"/>
              </a:spcBef>
              <a:spcAft>
                <a:spcPts val="0"/>
              </a:spcAft>
              <a:buClr>
                <a:schemeClr val="dk1"/>
              </a:buClr>
              <a:buSzPts val="1100"/>
              <a:buFont typeface="Arial"/>
              <a:buNone/>
            </a:pPr>
            <a:endParaRPr lang="id-ID" dirty="0"/>
          </a:p>
        </p:txBody>
      </p:sp>
    </p:spTree>
    <p:extLst>
      <p:ext uri="{BB962C8B-B14F-4D97-AF65-F5344CB8AC3E}">
        <p14:creationId xmlns:p14="http://schemas.microsoft.com/office/powerpoint/2010/main" val="68432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a:t>Data</a:t>
            </a:r>
            <a:br>
              <a:rPr lang="id" dirty="0"/>
            </a:br>
            <a:r>
              <a:rPr lang="id" dirty="0"/>
              <a:t>Understanding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extLst>
      <p:ext uri="{BB962C8B-B14F-4D97-AF65-F5344CB8AC3E}">
        <p14:creationId xmlns:p14="http://schemas.microsoft.com/office/powerpoint/2010/main" val="228519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Data Understanding</a:t>
            </a:r>
            <a:endParaRPr dirty="0"/>
          </a:p>
        </p:txBody>
      </p:sp>
      <p:sp>
        <p:nvSpPr>
          <p:cNvPr id="303" name="Google Shape;303;p32"/>
          <p:cNvSpPr txBox="1">
            <a:spLocks noGrp="1"/>
          </p:cNvSpPr>
          <p:nvPr>
            <p:ph type="body" idx="1"/>
          </p:nvPr>
        </p:nvSpPr>
        <p:spPr>
          <a:xfrm>
            <a:off x="313280" y="903767"/>
            <a:ext cx="7682404" cy="3381153"/>
          </a:xfrm>
          <a:prstGeom prst="rect">
            <a:avLst/>
          </a:prstGeom>
        </p:spPr>
        <p:txBody>
          <a:bodyPr spcFirstLastPara="1" wrap="square" lIns="91425" tIns="91425" rIns="91425" bIns="91425" anchor="ctr" anchorCtr="0">
            <a:normAutofit fontScale="70000" lnSpcReduction="20000"/>
          </a:bodyPr>
          <a:lstStyle/>
          <a:p>
            <a:pPr marL="0" indent="0" algn="just">
              <a:buSzPts val="1100"/>
              <a:buNone/>
            </a:pPr>
            <a:r>
              <a:rPr lang="id" sz="1400" b="1" dirty="0">
                <a:highlight>
                  <a:schemeClr val="lt1"/>
                </a:highlight>
                <a:latin typeface="Plus Jakarta Sans"/>
                <a:cs typeface="Plus Jakarta Sans"/>
                <a:sym typeface="Plus Jakarta Sans"/>
              </a:rPr>
              <a:t>Memahami data &amp; </a:t>
            </a:r>
            <a:r>
              <a:rPr lang="id" sz="1400" b="1" i="1" dirty="0">
                <a:highlight>
                  <a:schemeClr val="lt1"/>
                </a:highlight>
                <a:latin typeface="Plus Jakarta Sans"/>
                <a:cs typeface="Plus Jakarta Sans"/>
                <a:sym typeface="Plus Jakarta Sans"/>
              </a:rPr>
              <a:t>feature</a:t>
            </a:r>
            <a:r>
              <a:rPr lang="id" sz="1400" b="1" dirty="0">
                <a:highlight>
                  <a:schemeClr val="lt1"/>
                </a:highlight>
                <a:latin typeface="Plus Jakarta Sans"/>
                <a:cs typeface="Plus Jakarta Sans"/>
                <a:sym typeface="Plus Jakarta Sans"/>
              </a:rPr>
              <a:t> berdasarkan </a:t>
            </a:r>
            <a:r>
              <a:rPr lang="id" sz="1400" b="1" i="1" dirty="0">
                <a:highlight>
                  <a:schemeClr val="lt1"/>
                </a:highlight>
                <a:latin typeface="Plus Jakarta Sans"/>
                <a:cs typeface="Plus Jakarta Sans"/>
                <a:sym typeface="Plus Jakarta Sans"/>
              </a:rPr>
              <a:t>data dictionary</a:t>
            </a:r>
          </a:p>
          <a:p>
            <a:pPr marL="0" indent="0" algn="just">
              <a:buSzPts val="1100"/>
              <a:buNone/>
            </a:pPr>
            <a:endParaRPr lang="id" sz="1400" b="1" i="1" dirty="0">
              <a:highlight>
                <a:schemeClr val="lt1"/>
              </a:highlight>
              <a:latin typeface="Plus Jakarta Sans"/>
              <a:cs typeface="Plus Jakarta Sans"/>
              <a:sym typeface="Plus Jakarta Sans"/>
            </a:endParaRPr>
          </a:p>
          <a:p>
            <a:pPr marL="0" indent="0" algn="just">
              <a:buSzPts val="1100"/>
              <a:buNone/>
            </a:pPr>
            <a:r>
              <a:rPr lang="id" sz="1400" dirty="0">
                <a:highlight>
                  <a:schemeClr val="lt1"/>
                </a:highlight>
                <a:latin typeface="Plus Jakarta Sans"/>
                <a:cs typeface="Plus Jakarta Sans"/>
                <a:sym typeface="Plus Jakarta Sans"/>
              </a:rPr>
              <a:t>Kapasitas  jalan yang tidak sebanding dengan jumlah kendaraan menjadi penyebab kemacetan lalu lintas di Kota Bekasi. Kepadatan lalu lintas terjadi pada jam-jam tertentu sesuai dengan aktivitas warga. </a:t>
            </a:r>
            <a:r>
              <a:rPr lang="id-ID" sz="1400" dirty="0">
                <a:highlight>
                  <a:schemeClr val="lt1"/>
                </a:highlight>
                <a:latin typeface="Plus Jakarta Sans"/>
                <a:cs typeface="Plus Jakarta Sans"/>
                <a:sym typeface="Plus Jakarta Sans"/>
              </a:rPr>
              <a:t>Sebagai upaya efisiensi dalam mobilisasi, diperlukan sistem klasifikasi yang dapat memprediksi level kepadatan lalu lintas sehingga nantinya user dapat mengambil keputusan berdasarkan sistem prediksi tersebut. Indikasi level kepadatan lalu lintas dapat dilihat dari beberapa feature dalam data historis aggregate median jams. Berikut deskripsi masing-masing feature atau kolom dalam data aggregate median jams.</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Time			: time (every hour)</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kemendagri_kabupaten_kode 	: Kemendagri code of cities</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kemendagri_kabupaten_nama	: Kemendagri nafme of cities</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Street 			: street name</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Level			: traffic congestion level</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Median_length		: jam length  in meters</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Median_delay		: delay of jam (in seconds) compared to free flow speed  (in case of block, -1)</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Median_speed_kmh		: current median speed on jammed  segments in km/h</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Total_records		: total data recorded in a given time</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Id			: Row ID</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Date			: Date</a:t>
            </a:r>
          </a:p>
          <a:p>
            <a:pPr marL="285750" indent="-285750" algn="just">
              <a:buSzPts val="1100"/>
              <a:buFont typeface="Arial" panose="020B0604020202090204" pitchFamily="34" charset="0"/>
              <a:buChar char="•"/>
            </a:pPr>
            <a:r>
              <a:rPr lang="id-ID" sz="1400" dirty="0">
                <a:highlight>
                  <a:schemeClr val="lt1"/>
                </a:highlight>
                <a:latin typeface="Plus Jakarta Sans"/>
                <a:cs typeface="Plus Jakarta Sans"/>
                <a:sym typeface="Plus Jakarta Sans"/>
              </a:rPr>
              <a:t>Geometry 		: geometry data type (spatial data)</a:t>
            </a:r>
          </a:p>
        </p:txBody>
      </p:sp>
    </p:spTree>
    <p:extLst>
      <p:ext uri="{BB962C8B-B14F-4D97-AF65-F5344CB8AC3E}">
        <p14:creationId xmlns:p14="http://schemas.microsoft.com/office/powerpoint/2010/main" val="384789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3999" y="2006400"/>
            <a:ext cx="5347591"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a:t>Data</a:t>
            </a:r>
            <a:br>
              <a:rPr lang="id" dirty="0"/>
            </a:br>
            <a:r>
              <a:rPr lang="id" dirty="0"/>
              <a:t>Cleansing &amp;Pre-processing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extLst>
      <p:ext uri="{BB962C8B-B14F-4D97-AF65-F5344CB8AC3E}">
        <p14:creationId xmlns:p14="http://schemas.microsoft.com/office/powerpoint/2010/main" val="297671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Data Cleansing &amp; Pre-processing</a:t>
            </a:r>
            <a:endParaRPr dirty="0"/>
          </a:p>
        </p:txBody>
      </p:sp>
      <p:sp>
        <p:nvSpPr>
          <p:cNvPr id="303" name="Google Shape;303;p32"/>
          <p:cNvSpPr txBox="1">
            <a:spLocks noGrp="1"/>
          </p:cNvSpPr>
          <p:nvPr>
            <p:ph type="body" idx="1"/>
          </p:nvPr>
        </p:nvSpPr>
        <p:spPr>
          <a:xfrm>
            <a:off x="408973" y="903768"/>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id" sz="1400" dirty="0">
                <a:highlight>
                  <a:schemeClr val="lt1"/>
                </a:highlight>
                <a:latin typeface="Plus Jakarta Sans"/>
                <a:cs typeface="Plus Jakarta Sans"/>
                <a:sym typeface="Plus Jakarta Sans"/>
              </a:rPr>
              <a:t>Mengubah tipe data kolom “time dan date” menjadi </a:t>
            </a:r>
            <a:r>
              <a:rPr lang="id" sz="1400" i="1" dirty="0">
                <a:highlight>
                  <a:schemeClr val="lt1"/>
                </a:highlight>
                <a:latin typeface="Plus Jakarta Sans"/>
                <a:cs typeface="Plus Jakarta Sans"/>
                <a:sym typeface="Plus Jakarta Sans"/>
              </a:rPr>
              <a:t>datetime </a:t>
            </a:r>
            <a:r>
              <a:rPr lang="id" sz="1400" dirty="0">
                <a:highlight>
                  <a:schemeClr val="lt1"/>
                </a:highlight>
                <a:latin typeface="Plus Jakarta Sans"/>
                <a:cs typeface="Plus Jakarta Sans"/>
                <a:sym typeface="Plus Jakarta Sans"/>
              </a:rPr>
              <a:t>karena sebelumnya masih bertipe object</a:t>
            </a:r>
          </a:p>
          <a:p>
            <a:pPr marL="0" indent="0" algn="just">
              <a:buSzPts val="1100"/>
              <a:buNone/>
            </a:pPr>
            <a:endParaRPr lang="id" sz="1400" i="1" dirty="0">
              <a:highlight>
                <a:schemeClr val="lt1"/>
              </a:highlight>
              <a:latin typeface="Plus Jakarta Sans"/>
              <a:cs typeface="Plus Jakarta Sans"/>
              <a:sym typeface="Plus Jakarta Sans"/>
            </a:endParaRPr>
          </a:p>
        </p:txBody>
      </p:sp>
      <p:pic>
        <p:nvPicPr>
          <p:cNvPr id="3" name="Picture 2">
            <a:extLst>
              <a:ext uri="{FF2B5EF4-FFF2-40B4-BE49-F238E27FC236}">
                <a16:creationId xmlns:a16="http://schemas.microsoft.com/office/drawing/2014/main" id="{59B954CA-EDCD-5D99-E0EC-9652542C3BB7}"/>
              </a:ext>
            </a:extLst>
          </p:cNvPr>
          <p:cNvPicPr>
            <a:picLocks noChangeAspect="1"/>
          </p:cNvPicPr>
          <p:nvPr/>
        </p:nvPicPr>
        <p:blipFill>
          <a:blip r:embed="rId3"/>
          <a:stretch>
            <a:fillRect/>
          </a:stretch>
        </p:blipFill>
        <p:spPr>
          <a:xfrm>
            <a:off x="806966" y="1630547"/>
            <a:ext cx="5467350" cy="819150"/>
          </a:xfrm>
          <a:prstGeom prst="rect">
            <a:avLst/>
          </a:prstGeom>
        </p:spPr>
      </p:pic>
      <p:sp>
        <p:nvSpPr>
          <p:cNvPr id="4" name="Google Shape;303;p32">
            <a:extLst>
              <a:ext uri="{FF2B5EF4-FFF2-40B4-BE49-F238E27FC236}">
                <a16:creationId xmlns:a16="http://schemas.microsoft.com/office/drawing/2014/main" id="{93EFB5E4-C3FE-7BB7-556A-DF8B1C0EB2AD}"/>
              </a:ext>
            </a:extLst>
          </p:cNvPr>
          <p:cNvSpPr txBox="1">
            <a:spLocks/>
          </p:cNvSpPr>
          <p:nvPr/>
        </p:nvSpPr>
        <p:spPr>
          <a:xfrm>
            <a:off x="401885" y="2140681"/>
            <a:ext cx="7682404" cy="1215464"/>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285750" indent="-285750" algn="just">
              <a:buSzPts val="1100"/>
              <a:buFont typeface="Arial" panose="020B0604020202090204" pitchFamily="34" charset="0"/>
              <a:buChar char="•"/>
            </a:pPr>
            <a:r>
              <a:rPr lang="en-ID" sz="1400" i="1" dirty="0">
                <a:highlight>
                  <a:schemeClr val="lt1"/>
                </a:highlight>
                <a:latin typeface="Plus Jakarta Sans"/>
                <a:cs typeface="Plus Jakarta Sans"/>
                <a:sym typeface="Plus Jakarta Sans"/>
              </a:rPr>
              <a:t>F</a:t>
            </a:r>
            <a:r>
              <a:rPr lang="id" sz="1400" i="1" dirty="0">
                <a:highlight>
                  <a:schemeClr val="lt1"/>
                </a:highlight>
                <a:latin typeface="Plus Jakarta Sans"/>
                <a:cs typeface="Plus Jakarta Sans"/>
                <a:sym typeface="Plus Jakarta Sans"/>
              </a:rPr>
              <a:t>eature engineering </a:t>
            </a:r>
            <a:r>
              <a:rPr lang="id" sz="1400" dirty="0">
                <a:highlight>
                  <a:schemeClr val="lt1"/>
                </a:highlight>
                <a:latin typeface="Plus Jakarta Sans"/>
                <a:cs typeface="Plus Jakarta Sans"/>
                <a:sym typeface="Plus Jakarta Sans"/>
              </a:rPr>
              <a:t>untuk membuat kolom DayOfWeek, Month, WeekOfYear, dan Hour karena akan digunakan untuk analisis deskriptif per periode waktu tersebut</a:t>
            </a:r>
            <a:endParaRPr lang="id" sz="1400" i="1" dirty="0">
              <a:highlight>
                <a:schemeClr val="lt1"/>
              </a:highlight>
              <a:latin typeface="Plus Jakarta Sans"/>
              <a:cs typeface="Plus Jakarta Sans"/>
              <a:sym typeface="Plus Jakarta Sans"/>
            </a:endParaRPr>
          </a:p>
          <a:p>
            <a:pPr marL="0" indent="0" algn="just">
              <a:buSzPts val="1100"/>
              <a:buFont typeface="Plus Jakarta Sans Medium"/>
              <a:buNone/>
            </a:pPr>
            <a:endParaRPr lang="id" sz="1400" i="1" dirty="0">
              <a:highlight>
                <a:schemeClr val="lt1"/>
              </a:highlight>
              <a:latin typeface="Plus Jakarta Sans"/>
              <a:cs typeface="Plus Jakarta Sans"/>
              <a:sym typeface="Plus Jakarta Sans"/>
            </a:endParaRPr>
          </a:p>
        </p:txBody>
      </p:sp>
      <p:pic>
        <p:nvPicPr>
          <p:cNvPr id="8" name="Picture 7">
            <a:extLst>
              <a:ext uri="{FF2B5EF4-FFF2-40B4-BE49-F238E27FC236}">
                <a16:creationId xmlns:a16="http://schemas.microsoft.com/office/drawing/2014/main" id="{FBBCA3B1-DA00-E15B-0631-CB820212E079}"/>
              </a:ext>
            </a:extLst>
          </p:cNvPr>
          <p:cNvPicPr>
            <a:picLocks noChangeAspect="1"/>
          </p:cNvPicPr>
          <p:nvPr/>
        </p:nvPicPr>
        <p:blipFill>
          <a:blip r:embed="rId4"/>
          <a:stretch>
            <a:fillRect/>
          </a:stretch>
        </p:blipFill>
        <p:spPr>
          <a:xfrm>
            <a:off x="808960" y="2924618"/>
            <a:ext cx="5867400" cy="1314450"/>
          </a:xfrm>
          <a:prstGeom prst="rect">
            <a:avLst/>
          </a:prstGeom>
        </p:spPr>
      </p:pic>
    </p:spTree>
    <p:extLst>
      <p:ext uri="{BB962C8B-B14F-4D97-AF65-F5344CB8AC3E}">
        <p14:creationId xmlns:p14="http://schemas.microsoft.com/office/powerpoint/2010/main" val="345526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Data Cleansing &amp; Pre-processing</a:t>
            </a:r>
            <a:endParaRPr dirty="0"/>
          </a:p>
        </p:txBody>
      </p:sp>
      <p:sp>
        <p:nvSpPr>
          <p:cNvPr id="303" name="Google Shape;303;p32"/>
          <p:cNvSpPr txBox="1">
            <a:spLocks noGrp="1"/>
          </p:cNvSpPr>
          <p:nvPr>
            <p:ph type="body" idx="1"/>
          </p:nvPr>
        </p:nvSpPr>
        <p:spPr>
          <a:xfrm>
            <a:off x="408973" y="723007"/>
            <a:ext cx="7682404" cy="1215464"/>
          </a:xfrm>
          <a:prstGeom prst="rect">
            <a:avLst/>
          </a:prstGeom>
        </p:spPr>
        <p:txBody>
          <a:bodyPr spcFirstLastPara="1" wrap="square" lIns="91425" tIns="91425" rIns="91425" bIns="91425" anchor="ctr" anchorCtr="0">
            <a:normAutofit/>
          </a:bodyPr>
          <a:lstStyle/>
          <a:p>
            <a:pPr marL="285750" indent="-285750" algn="just">
              <a:buSzPts val="1100"/>
              <a:buFont typeface="Arial" panose="020B0604020202090204" pitchFamily="34" charset="0"/>
              <a:buChar char="•"/>
            </a:pPr>
            <a:r>
              <a:rPr lang="id" sz="1400" dirty="0">
                <a:highlight>
                  <a:schemeClr val="lt1"/>
                </a:highlight>
                <a:latin typeface="Plus Jakarta Sans"/>
                <a:cs typeface="Plus Jakarta Sans"/>
                <a:sym typeface="Plus Jakarta Sans"/>
              </a:rPr>
              <a:t>Menghapus beberapa kolom yang tidak berpengaruh terhadap level kepadatan lalu lintas</a:t>
            </a:r>
            <a:endParaRPr lang="id" sz="1400" i="1" dirty="0">
              <a:highlight>
                <a:schemeClr val="lt1"/>
              </a:highlight>
              <a:latin typeface="Plus Jakarta Sans"/>
              <a:cs typeface="Plus Jakarta Sans"/>
              <a:sym typeface="Plus Jakarta Sans"/>
            </a:endParaRPr>
          </a:p>
        </p:txBody>
      </p:sp>
      <p:sp>
        <p:nvSpPr>
          <p:cNvPr id="4" name="Google Shape;303;p32">
            <a:extLst>
              <a:ext uri="{FF2B5EF4-FFF2-40B4-BE49-F238E27FC236}">
                <a16:creationId xmlns:a16="http://schemas.microsoft.com/office/drawing/2014/main" id="{93EFB5E4-C3FE-7BB7-556A-DF8B1C0EB2AD}"/>
              </a:ext>
            </a:extLst>
          </p:cNvPr>
          <p:cNvSpPr txBox="1">
            <a:spLocks/>
          </p:cNvSpPr>
          <p:nvPr/>
        </p:nvSpPr>
        <p:spPr>
          <a:xfrm>
            <a:off x="380619" y="1779177"/>
            <a:ext cx="7682404" cy="1215464"/>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285750" indent="-285750" algn="just">
              <a:buSzPts val="1100"/>
              <a:buFont typeface="Arial" panose="020B0604020202090204" pitchFamily="34" charset="0"/>
              <a:buChar char="•"/>
            </a:pPr>
            <a:r>
              <a:rPr lang="en-ID" sz="1400" dirty="0">
                <a:highlight>
                  <a:schemeClr val="lt1"/>
                </a:highlight>
                <a:latin typeface="Plus Jakarta Sans"/>
                <a:cs typeface="Plus Jakarta Sans"/>
                <a:sym typeface="Plus Jakarta Sans"/>
              </a:rPr>
              <a:t>M</a:t>
            </a:r>
            <a:r>
              <a:rPr lang="id-ID" sz="1400" dirty="0">
                <a:highlight>
                  <a:schemeClr val="lt1"/>
                </a:highlight>
                <a:latin typeface="Plus Jakarta Sans"/>
                <a:cs typeface="Plus Jakarta Sans"/>
                <a:sym typeface="Plus Jakarta Sans"/>
              </a:rPr>
              <a:t>embagi kolom menjadi variabel dependen (target) dan variabel independen (feature)</a:t>
            </a:r>
            <a:endParaRPr lang="id" sz="1400" i="1" dirty="0">
              <a:highlight>
                <a:schemeClr val="lt1"/>
              </a:highlight>
              <a:latin typeface="Plus Jakarta Sans"/>
              <a:cs typeface="Plus Jakarta Sans"/>
              <a:sym typeface="Plus Jakarta Sans"/>
            </a:endParaRPr>
          </a:p>
        </p:txBody>
      </p:sp>
      <p:pic>
        <p:nvPicPr>
          <p:cNvPr id="10" name="Picture 9">
            <a:extLst>
              <a:ext uri="{FF2B5EF4-FFF2-40B4-BE49-F238E27FC236}">
                <a16:creationId xmlns:a16="http://schemas.microsoft.com/office/drawing/2014/main" id="{DDE88778-A930-0733-8917-05EBDA7BBC6D}"/>
              </a:ext>
            </a:extLst>
          </p:cNvPr>
          <p:cNvPicPr>
            <a:picLocks noChangeAspect="1"/>
          </p:cNvPicPr>
          <p:nvPr/>
        </p:nvPicPr>
        <p:blipFill>
          <a:blip r:embed="rId3"/>
          <a:stretch>
            <a:fillRect/>
          </a:stretch>
        </p:blipFill>
        <p:spPr>
          <a:xfrm>
            <a:off x="776176" y="1609272"/>
            <a:ext cx="7655441" cy="461108"/>
          </a:xfrm>
          <a:prstGeom prst="rect">
            <a:avLst/>
          </a:prstGeom>
        </p:spPr>
      </p:pic>
      <p:pic>
        <p:nvPicPr>
          <p:cNvPr id="12" name="Picture 11">
            <a:extLst>
              <a:ext uri="{FF2B5EF4-FFF2-40B4-BE49-F238E27FC236}">
                <a16:creationId xmlns:a16="http://schemas.microsoft.com/office/drawing/2014/main" id="{53E1BDBD-F019-FD1A-F6FF-AFB5A9C4A14B}"/>
              </a:ext>
            </a:extLst>
          </p:cNvPr>
          <p:cNvPicPr>
            <a:picLocks noChangeAspect="1"/>
          </p:cNvPicPr>
          <p:nvPr/>
        </p:nvPicPr>
        <p:blipFill>
          <a:blip r:embed="rId4"/>
          <a:stretch>
            <a:fillRect/>
          </a:stretch>
        </p:blipFill>
        <p:spPr>
          <a:xfrm>
            <a:off x="781271" y="2725689"/>
            <a:ext cx="6305550" cy="819150"/>
          </a:xfrm>
          <a:prstGeom prst="rect">
            <a:avLst/>
          </a:prstGeom>
        </p:spPr>
      </p:pic>
      <p:sp>
        <p:nvSpPr>
          <p:cNvPr id="13" name="Google Shape;303;p32">
            <a:extLst>
              <a:ext uri="{FF2B5EF4-FFF2-40B4-BE49-F238E27FC236}">
                <a16:creationId xmlns:a16="http://schemas.microsoft.com/office/drawing/2014/main" id="{FB14D860-DC7E-1DDE-86E4-DB42E478C178}"/>
              </a:ext>
            </a:extLst>
          </p:cNvPr>
          <p:cNvSpPr txBox="1">
            <a:spLocks/>
          </p:cNvSpPr>
          <p:nvPr/>
        </p:nvSpPr>
        <p:spPr>
          <a:xfrm>
            <a:off x="373531" y="3250014"/>
            <a:ext cx="7682404" cy="1215464"/>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285750" indent="-285750" algn="just">
              <a:buSzPts val="1100"/>
              <a:buFont typeface="Arial" panose="020B0604020202090204" pitchFamily="34" charset="0"/>
              <a:buChar char="•"/>
            </a:pPr>
            <a:r>
              <a:rPr lang="en-ID" sz="1400" dirty="0">
                <a:highlight>
                  <a:schemeClr val="lt1"/>
                </a:highlight>
                <a:latin typeface="Plus Jakarta Sans"/>
                <a:cs typeface="Plus Jakarta Sans"/>
                <a:sym typeface="Plus Jakarta Sans"/>
              </a:rPr>
              <a:t>C</a:t>
            </a:r>
            <a:r>
              <a:rPr lang="id-ID" sz="1400" dirty="0">
                <a:highlight>
                  <a:schemeClr val="lt1"/>
                </a:highlight>
                <a:latin typeface="Plus Jakarta Sans"/>
                <a:cs typeface="Plus Jakarta Sans"/>
                <a:sym typeface="Plus Jakarta Sans"/>
              </a:rPr>
              <a:t>ek </a:t>
            </a:r>
            <a:r>
              <a:rPr lang="id-ID" sz="1400" i="1" dirty="0">
                <a:highlight>
                  <a:schemeClr val="lt1"/>
                </a:highlight>
                <a:latin typeface="Plus Jakarta Sans"/>
                <a:cs typeface="Plus Jakarta Sans"/>
                <a:sym typeface="Plus Jakarta Sans"/>
              </a:rPr>
              <a:t>missing value</a:t>
            </a:r>
          </a:p>
        </p:txBody>
      </p:sp>
    </p:spTree>
    <p:extLst>
      <p:ext uri="{BB962C8B-B14F-4D97-AF65-F5344CB8AC3E}">
        <p14:creationId xmlns:p14="http://schemas.microsoft.com/office/powerpoint/2010/main" val="2606186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780</Words>
  <Application>Microsoft Office PowerPoint</Application>
  <PresentationFormat>On-screen Show (16:9)</PresentationFormat>
  <Paragraphs>104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Plus Jakarta Sans Medium</vt:lpstr>
      <vt:lpstr>Arial</vt:lpstr>
      <vt:lpstr>Plus Jakarta Sans</vt:lpstr>
      <vt:lpstr>Plus Jakarta Sans SemiBold</vt:lpstr>
      <vt:lpstr>Simple Light</vt:lpstr>
      <vt:lpstr>Mini Project Data Scientist</vt:lpstr>
      <vt:lpstr>Agenda</vt:lpstr>
      <vt:lpstr>Business Understanding</vt:lpstr>
      <vt:lpstr>Business Understanding</vt:lpstr>
      <vt:lpstr>Data Understanding</vt:lpstr>
      <vt:lpstr>Data Understanding</vt:lpstr>
      <vt:lpstr>Data Cleansing &amp;Pre-processing</vt:lpstr>
      <vt:lpstr>Data Cleansing &amp; Pre-processing</vt:lpstr>
      <vt:lpstr>Data Cleansing &amp; Pre-processing</vt:lpstr>
      <vt:lpstr>Data Cleansing &amp; Pre-processing</vt:lpstr>
      <vt:lpstr>Data Cleansing &amp; Pre-processing</vt:lpstr>
      <vt:lpstr>Data Cleansing &amp; Pre-processing</vt:lpstr>
      <vt:lpstr>Modelling</vt:lpstr>
      <vt:lpstr>Modelling</vt:lpstr>
      <vt:lpstr>Modelling</vt:lpstr>
      <vt:lpstr>Modelling</vt:lpstr>
      <vt:lpstr>Modelling</vt:lpstr>
      <vt:lpstr>Evaluasi Model</vt:lpstr>
      <vt:lpstr>Evaluation</vt:lpstr>
      <vt:lpstr>Evaluation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Scientist</dc:title>
  <cp:lastModifiedBy>nkhanifah525@gmail.com</cp:lastModifiedBy>
  <cp:revision>4</cp:revision>
  <dcterms:modified xsi:type="dcterms:W3CDTF">2023-02-23T14:39:52Z</dcterms:modified>
</cp:coreProperties>
</file>