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Montserrat"/>
      <p:regular r:id="rId14"/>
      <p:bold r:id="rId15"/>
      <p:italic r:id="rId16"/>
      <p:boldItalic r:id="rId17"/>
    </p:embeddedFont>
    <p:embeddedFont>
      <p:font typeface="Lexend Dec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 Target="slides/slide1.xml"/><Relationship Id="rId19" Type="http://schemas.openxmlformats.org/officeDocument/2006/relationships/font" Target="fonts/LexendDeca-bold.fntdata"/><Relationship Id="rId6" Type="http://schemas.openxmlformats.org/officeDocument/2006/relationships/slide" Target="slides/slide2.xml"/><Relationship Id="rId18" Type="http://schemas.openxmlformats.org/officeDocument/2006/relationships/font" Target="fonts/LexendDeca-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7c7f0d848b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7c7f0d848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41a98d525d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1a98d525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5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54" name="Shape 54"/>
        <p:cNvGrpSpPr/>
        <p:nvPr/>
      </p:nvGrpSpPr>
      <p:grpSpPr>
        <a:xfrm>
          <a:off x="0" y="0"/>
          <a:ext cx="0" cy="0"/>
          <a:chOff x="0" y="0"/>
          <a:chExt cx="0" cy="0"/>
        </a:xfrm>
      </p:grpSpPr>
      <p:sp>
        <p:nvSpPr>
          <p:cNvPr id="55" name="Google Shape;55;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1659550"/>
            <a:ext cx="42639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 name="Google Shape;15;p3"/>
          <p:cNvSpPr txBox="1"/>
          <p:nvPr>
            <p:ph idx="1" type="subTitle"/>
          </p:nvPr>
        </p:nvSpPr>
        <p:spPr>
          <a:xfrm>
            <a:off x="685800" y="2916254"/>
            <a:ext cx="42639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343850" y="866400"/>
            <a:ext cx="4185600" cy="3693600"/>
          </a:xfrm>
          <a:prstGeom prst="rect">
            <a:avLst/>
          </a:prstGeom>
        </p:spPr>
        <p:txBody>
          <a:bodyPr anchorCtr="0" anchor="t" bIns="0" lIns="0" spcFirstLastPara="1" rIns="0" wrap="square" tIns="0">
            <a:noAutofit/>
          </a:bodyPr>
          <a:lstStyle>
            <a:lvl1pPr indent="-419100" lvl="0" marL="457200" rtl="0">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rtl="0">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rtl="0">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rtl="0">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rtl="0">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rtl="0">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rtl="0">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rtl="0">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20" name="Google Shape;20;p4"/>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6" name="Google Shape;2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 type="body"/>
          </p:nvPr>
        </p:nvSpPr>
        <p:spPr>
          <a:xfrm>
            <a:off x="580550"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2" name="Google Shape;3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p:nvPr>
            <p:ph type="title"/>
          </p:nvPr>
        </p:nvSpPr>
        <p:spPr>
          <a:xfrm>
            <a:off x="580550" y="205975"/>
            <a:ext cx="6405600" cy="857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7"/>
          <p:cNvSpPr txBox="1"/>
          <p:nvPr>
            <p:ph idx="1" type="body"/>
          </p:nvPr>
        </p:nvSpPr>
        <p:spPr>
          <a:xfrm>
            <a:off x="580550"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2" type="body"/>
          </p:nvPr>
        </p:nvSpPr>
        <p:spPr>
          <a:xfrm>
            <a:off x="2780447"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3" type="body"/>
          </p:nvPr>
        </p:nvSpPr>
        <p:spPr>
          <a:xfrm>
            <a:off x="4980344"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9" name="Google Shape;39;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3" name="Google Shape;4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idx="1" type="body"/>
          </p:nvPr>
        </p:nvSpPr>
        <p:spPr>
          <a:xfrm>
            <a:off x="580550" y="4406300"/>
            <a:ext cx="6135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400"/>
              <a:buNone/>
              <a:defRPr sz="1400"/>
            </a:lvl1pPr>
          </a:lstStyle>
          <a:p/>
        </p:txBody>
      </p:sp>
      <p:sp>
        <p:nvSpPr>
          <p:cNvPr id="47" name="Google Shape;4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circuit" type="blank">
  <p:cSld name="BLANK">
    <p:spTree>
      <p:nvGrpSpPr>
        <p:cNvPr id="48"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9pPr>
          </a:lstStyle>
          <a:p/>
        </p:txBody>
      </p:sp>
      <p:sp>
        <p:nvSpPr>
          <p:cNvPr id="7" name="Google Shape;7;p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indent="-381000" lvl="1" marL="9144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indent="-381000" lvl="2" marL="13716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indent="-381000" lvl="3" marL="1828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indent="-381000" lvl="4" marL="2286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indent="-381000" lvl="5" marL="27432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indent="-381000" lvl="6" marL="32004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indent="-381000" lvl="7" marL="36576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indent="-381000" lvl="8" marL="4114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0.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Searching </a:t>
            </a:r>
            <a:endParaRPr/>
          </a:p>
          <a:p>
            <a:pPr indent="0" lvl="0" marL="0" rtl="0" algn="l">
              <a:spcBef>
                <a:spcPts val="0"/>
              </a:spcBef>
              <a:spcAft>
                <a:spcPts val="0"/>
              </a:spcAft>
              <a:buNone/>
            </a:pPr>
            <a:r>
              <a:rPr lang="en"/>
              <a:t>    Algoritms   </a:t>
            </a:r>
            <a:endParaRPr/>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800A2"/>
            </a:gs>
            <a:gs pos="100000">
              <a:srgbClr val="03021E"/>
            </a:gs>
          </a:gsLst>
          <a:lin ang="5400012" scaled="0"/>
        </a:gradFill>
      </p:bgPr>
    </p:bg>
    <p:spTree>
      <p:nvGrpSpPr>
        <p:cNvPr id="70" name="Shape 70"/>
        <p:cNvGrpSpPr/>
        <p:nvPr/>
      </p:nvGrpSpPr>
      <p:grpSpPr>
        <a:xfrm>
          <a:off x="0" y="0"/>
          <a:ext cx="0" cy="0"/>
          <a:chOff x="0" y="0"/>
          <a:chExt cx="0" cy="0"/>
        </a:xfrm>
      </p:grpSpPr>
      <p:sp>
        <p:nvSpPr>
          <p:cNvPr id="71" name="Google Shape;71;p14"/>
          <p:cNvSpPr txBox="1"/>
          <p:nvPr>
            <p:ph idx="4294967295" type="subTitle"/>
          </p:nvPr>
        </p:nvSpPr>
        <p:spPr>
          <a:xfrm>
            <a:off x="39275" y="1303425"/>
            <a:ext cx="5801700" cy="12366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800"/>
              <a:t>Məsələnin həlli ardıcıl addımlardan ibaretdir Bunun üçün ilk öncə massivin ilk ədədini digərləri ilə bir-bir müqayisə edirik.Bu alqoritm əsasən axtardığımız array də elment az olduqda sərf edir .Worst case -O(n)dir.</a:t>
            </a:r>
            <a:endParaRPr b="1" sz="1800"/>
          </a:p>
          <a:p>
            <a:pPr indent="0" lvl="0" marL="0" rtl="0" algn="l">
              <a:spcBef>
                <a:spcPts val="600"/>
              </a:spcBef>
              <a:spcAft>
                <a:spcPts val="0"/>
              </a:spcAft>
              <a:buClr>
                <a:schemeClr val="dk1"/>
              </a:buClr>
              <a:buSzPts val="1100"/>
              <a:buFont typeface="Arial"/>
              <a:buNone/>
            </a:pPr>
            <a:r>
              <a:t/>
            </a:r>
            <a:endParaRPr b="1" sz="1800"/>
          </a:p>
        </p:txBody>
      </p:sp>
      <p:sp>
        <p:nvSpPr>
          <p:cNvPr id="72" name="Google Shape;72;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4"/>
          <p:cNvSpPr txBox="1"/>
          <p:nvPr/>
        </p:nvSpPr>
        <p:spPr>
          <a:xfrm>
            <a:off x="0" y="0"/>
            <a:ext cx="5240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lt1"/>
                </a:solidFill>
                <a:latin typeface="Lexend Deca"/>
                <a:ea typeface="Lexend Deca"/>
                <a:cs typeface="Lexend Deca"/>
                <a:sym typeface="Lexend Deca"/>
              </a:rPr>
              <a:t>Linear Search </a:t>
            </a:r>
            <a:endParaRPr b="1" sz="3200">
              <a:solidFill>
                <a:schemeClr val="lt1"/>
              </a:solidFill>
              <a:latin typeface="Lexend Deca"/>
              <a:ea typeface="Lexend Deca"/>
              <a:cs typeface="Lexend Deca"/>
              <a:sym typeface="Lexend Deca"/>
            </a:endParaRPr>
          </a:p>
        </p:txBody>
      </p:sp>
      <p:pic>
        <p:nvPicPr>
          <p:cNvPr id="74" name="Google Shape;74;p14"/>
          <p:cNvPicPr preferRelativeResize="0"/>
          <p:nvPr/>
        </p:nvPicPr>
        <p:blipFill>
          <a:blip r:embed="rId3">
            <a:alphaModFix/>
          </a:blip>
          <a:stretch>
            <a:fillRect/>
          </a:stretch>
        </p:blipFill>
        <p:spPr>
          <a:xfrm>
            <a:off x="2711950" y="2911825"/>
            <a:ext cx="4171950" cy="1714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800A2"/>
            </a:gs>
            <a:gs pos="100000">
              <a:srgbClr val="03021E"/>
            </a:gs>
          </a:gsLst>
          <a:lin ang="5400012" scaled="0"/>
        </a:gradFill>
      </p:bgPr>
    </p:bg>
    <p:spTree>
      <p:nvGrpSpPr>
        <p:cNvPr id="78" name="Shape 78"/>
        <p:cNvGrpSpPr/>
        <p:nvPr/>
      </p:nvGrpSpPr>
      <p:grpSpPr>
        <a:xfrm>
          <a:off x="0" y="0"/>
          <a:ext cx="0" cy="0"/>
          <a:chOff x="0" y="0"/>
          <a:chExt cx="0" cy="0"/>
        </a:xfrm>
      </p:grpSpPr>
      <p:sp>
        <p:nvSpPr>
          <p:cNvPr id="79" name="Google Shape;79;p15"/>
          <p:cNvSpPr txBox="1"/>
          <p:nvPr>
            <p:ph idx="4294967295" type="subTitle"/>
          </p:nvPr>
        </p:nvSpPr>
        <p:spPr>
          <a:xfrm>
            <a:off x="271475" y="1210500"/>
            <a:ext cx="4543500" cy="37680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800"/>
              <a:t>Axtarış sortlaşdırılmış məlumat üzərində aparılır.</a:t>
            </a:r>
            <a:endParaRPr b="1" sz="1800"/>
          </a:p>
          <a:p>
            <a:pPr indent="0" lvl="0" marL="0" rtl="0" algn="l">
              <a:spcBef>
                <a:spcPts val="600"/>
              </a:spcBef>
              <a:spcAft>
                <a:spcPts val="0"/>
              </a:spcAft>
              <a:buClr>
                <a:schemeClr val="dk1"/>
              </a:buClr>
              <a:buSzPts val="1100"/>
              <a:buFont typeface="Arial"/>
              <a:buNone/>
            </a:pPr>
            <a:r>
              <a:rPr b="1" lang="en" sz="1800"/>
              <a:t>Alqoritmin məntiqi axtarılan qiymətin çoxluğun ortada yerləşən elementinin qiyməti ilə müqayisə etmək və nəticədən asılı olaraq çoxluğun uzunluğunun iki dəfə azaltmaqdır ,axtarılan qiymət ortaq olan qiymətə bərabər olana qədər prosesi davam etdirmeli oluruq. </a:t>
            </a:r>
            <a:endParaRPr b="1" sz="1800"/>
          </a:p>
        </p:txBody>
      </p:sp>
      <p:sp>
        <p:nvSpPr>
          <p:cNvPr id="80" name="Google Shape;80;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5"/>
          <p:cNvSpPr txBox="1"/>
          <p:nvPr/>
        </p:nvSpPr>
        <p:spPr>
          <a:xfrm>
            <a:off x="0" y="304800"/>
            <a:ext cx="5240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lt1"/>
                </a:solidFill>
                <a:latin typeface="Lexend Deca"/>
                <a:ea typeface="Lexend Deca"/>
                <a:cs typeface="Lexend Deca"/>
                <a:sym typeface="Lexend Deca"/>
              </a:rPr>
              <a:t>Binary search</a:t>
            </a:r>
            <a:endParaRPr b="1" sz="3200">
              <a:solidFill>
                <a:schemeClr val="lt1"/>
              </a:solidFill>
              <a:latin typeface="Lexend Deca"/>
              <a:ea typeface="Lexend Deca"/>
              <a:cs typeface="Lexend Deca"/>
              <a:sym typeface="Lexend Deca"/>
            </a:endParaRPr>
          </a:p>
        </p:txBody>
      </p:sp>
      <p:pic>
        <p:nvPicPr>
          <p:cNvPr id="82" name="Google Shape;82;p15"/>
          <p:cNvPicPr preferRelativeResize="0"/>
          <p:nvPr/>
        </p:nvPicPr>
        <p:blipFill>
          <a:blip r:embed="rId3">
            <a:alphaModFix/>
          </a:blip>
          <a:stretch>
            <a:fillRect/>
          </a:stretch>
        </p:blipFill>
        <p:spPr>
          <a:xfrm>
            <a:off x="5164925" y="0"/>
            <a:ext cx="3979074"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88" name="Google Shape;88;p16"/>
          <p:cNvPicPr preferRelativeResize="0"/>
          <p:nvPr/>
        </p:nvPicPr>
        <p:blipFill>
          <a:blip r:embed="rId3">
            <a:alphaModFix/>
          </a:blip>
          <a:stretch>
            <a:fillRect/>
          </a:stretch>
        </p:blipFill>
        <p:spPr>
          <a:xfrm>
            <a:off x="39300" y="375050"/>
            <a:ext cx="9101124" cy="459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800A2"/>
            </a:gs>
            <a:gs pos="100000">
              <a:srgbClr val="03021E"/>
            </a:gs>
          </a:gsLst>
          <a:path path="circle">
            <a:fillToRect b="50%" l="50%" r="50%" t="50%"/>
          </a:path>
          <a:tileRect/>
        </a:gradFill>
      </p:bgPr>
    </p:bg>
    <p:spTree>
      <p:nvGrpSpPr>
        <p:cNvPr id="92" name="Shape 92"/>
        <p:cNvGrpSpPr/>
        <p:nvPr/>
      </p:nvGrpSpPr>
      <p:grpSpPr>
        <a:xfrm>
          <a:off x="0" y="0"/>
          <a:ext cx="0" cy="0"/>
          <a:chOff x="0" y="0"/>
          <a:chExt cx="0" cy="0"/>
        </a:xfrm>
      </p:grpSpPr>
      <p:sp>
        <p:nvSpPr>
          <p:cNvPr id="93" name="Google Shape;93;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94" name="Google Shape;94;p17"/>
          <p:cNvSpPr txBox="1"/>
          <p:nvPr>
            <p:ph idx="4294967295" type="body"/>
          </p:nvPr>
        </p:nvSpPr>
        <p:spPr>
          <a:xfrm>
            <a:off x="97500" y="1182275"/>
            <a:ext cx="8397600" cy="1422900"/>
          </a:xfrm>
          <a:prstGeom prst="rect">
            <a:avLst/>
          </a:prstGeom>
        </p:spPr>
        <p:txBody>
          <a:bodyPr anchorCtr="0" anchor="ctr" bIns="0" lIns="0" spcFirstLastPara="1" rIns="0" wrap="square" tIns="0">
            <a:noAutofit/>
          </a:bodyPr>
          <a:lstStyle/>
          <a:p>
            <a:pPr indent="0" lvl="0" marL="0" rtl="0" algn="l">
              <a:spcBef>
                <a:spcPts val="600"/>
              </a:spcBef>
              <a:spcAft>
                <a:spcPts val="0"/>
              </a:spcAft>
              <a:buNone/>
            </a:pPr>
            <a:r>
              <a:rPr lang="en" sz="3000">
                <a:latin typeface="Lexend Deca"/>
                <a:ea typeface="Lexend Deca"/>
                <a:cs typeface="Lexend Deca"/>
                <a:sym typeface="Lexend Deca"/>
              </a:rPr>
              <a:t>Jump Search</a:t>
            </a:r>
            <a:endParaRPr sz="3000">
              <a:latin typeface="Lexend Deca"/>
              <a:ea typeface="Lexend Deca"/>
              <a:cs typeface="Lexend Deca"/>
              <a:sym typeface="Lexend Deca"/>
            </a:endParaRPr>
          </a:p>
          <a:p>
            <a:pPr indent="0" lvl="0" marL="0" rtl="0" algn="l">
              <a:spcBef>
                <a:spcPts val="600"/>
              </a:spcBef>
              <a:spcAft>
                <a:spcPts val="0"/>
              </a:spcAft>
              <a:buNone/>
            </a:pPr>
            <a:r>
              <a:rPr lang="en" sz="1800"/>
              <a:t>Binary Search benzerdir.Daha az elmenti yoxlamaqla neticə eldə etmək mümkündür. Arrayin uzunluğunu kökə salaraq uyğun addımlar seçilir . Əgər illərlədiyimiz son addım axtardığımız ədədən böyükdürsə bir addım geri çəkilirik və bu indeksdən axtarılan ədədi əldə etmək üçün Linear search den istifadə edirik</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300">
                <a:solidFill>
                  <a:srgbClr val="FFFFFF"/>
                </a:solidFill>
                <a:highlight>
                  <a:srgbClr val="131417"/>
                </a:highlight>
                <a:latin typeface="Arial"/>
                <a:ea typeface="Arial"/>
                <a:cs typeface="Arial"/>
                <a:sym typeface="Arial"/>
              </a:rPr>
              <a:t>Time Complexity : O(√n)  </a:t>
            </a:r>
            <a:endParaRPr sz="1300">
              <a:solidFill>
                <a:srgbClr val="FFFFFF"/>
              </a:solidFill>
              <a:highlight>
                <a:srgbClr val="131417"/>
              </a:highlight>
              <a:latin typeface="Arial"/>
              <a:ea typeface="Arial"/>
              <a:cs typeface="Arial"/>
              <a:sym typeface="Arial"/>
            </a:endParaRPr>
          </a:p>
          <a:p>
            <a:pPr indent="0" lvl="0" marL="0" rtl="0" algn="l">
              <a:spcBef>
                <a:spcPts val="600"/>
              </a:spcBef>
              <a:spcAft>
                <a:spcPts val="0"/>
              </a:spcAft>
              <a:buNone/>
            </a:pPr>
            <a:r>
              <a:t/>
            </a:r>
            <a:endParaRPr sz="1800"/>
          </a:p>
        </p:txBody>
      </p:sp>
      <p:pic>
        <p:nvPicPr>
          <p:cNvPr id="95" name="Google Shape;95;p17"/>
          <p:cNvPicPr preferRelativeResize="0"/>
          <p:nvPr/>
        </p:nvPicPr>
        <p:blipFill>
          <a:blip r:embed="rId3">
            <a:alphaModFix/>
          </a:blip>
          <a:stretch>
            <a:fillRect/>
          </a:stretch>
        </p:blipFill>
        <p:spPr>
          <a:xfrm>
            <a:off x="97500" y="2665800"/>
            <a:ext cx="5228825" cy="1962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ctrTitle"/>
          </p:nvPr>
        </p:nvSpPr>
        <p:spPr>
          <a:xfrm>
            <a:off x="685800" y="1659550"/>
            <a:ext cx="4263900" cy="1159800"/>
          </a:xfrm>
          <a:prstGeom prst="rect">
            <a:avLst/>
          </a:prstGeom>
        </p:spPr>
        <p:txBody>
          <a:bodyPr anchorCtr="0" anchor="b" bIns="0" lIns="0" spcFirstLastPara="1" rIns="0" wrap="square" tIns="0">
            <a:noAutofit/>
          </a:bodyPr>
          <a:lstStyle/>
          <a:p>
            <a:pPr indent="0" lvl="0" marL="0" rtl="0" algn="l">
              <a:lnSpc>
                <a:spcPct val="115000"/>
              </a:lnSpc>
              <a:spcBef>
                <a:spcPts val="0"/>
              </a:spcBef>
              <a:spcAft>
                <a:spcPts val="0"/>
              </a:spcAft>
              <a:buNone/>
            </a:pPr>
            <a:r>
              <a:t/>
            </a:r>
            <a:endParaRPr>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rPr lang="en"/>
              <a:t>Interpolation</a:t>
            </a:r>
            <a:r>
              <a:rPr lang="en"/>
              <a:t> Search</a:t>
            </a:r>
            <a:endParaRPr/>
          </a:p>
        </p:txBody>
      </p:sp>
      <p:sp>
        <p:nvSpPr>
          <p:cNvPr id="101" name="Google Shape;101;p18"/>
          <p:cNvSpPr txBox="1"/>
          <p:nvPr>
            <p:ph idx="1" type="subTitle"/>
          </p:nvPr>
        </p:nvSpPr>
        <p:spPr>
          <a:xfrm>
            <a:off x="505975" y="2964998"/>
            <a:ext cx="4263900" cy="11598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700">
                <a:latin typeface="Arial"/>
                <a:ea typeface="Arial"/>
                <a:cs typeface="Arial"/>
                <a:sym typeface="Arial"/>
              </a:rPr>
              <a:t>Verilən massivdə axtardığımız element arrayın axırıncı elementinə yaxındırsa sondan bir interval götürüb yoxlayır. Əgər element arrayın əvvəldə olan elementlərinə yaxındırsa əvvəldə bir interval götürüb yoxlayır.</a:t>
            </a:r>
            <a:endParaRPr sz="1700">
              <a:latin typeface="Arial"/>
              <a:ea typeface="Arial"/>
              <a:cs typeface="Arial"/>
              <a:sym typeface="Arial"/>
            </a:endParaRPr>
          </a:p>
          <a:p>
            <a:pPr indent="0" lvl="0" marL="0" rtl="0" algn="l">
              <a:spcBef>
                <a:spcPts val="1200"/>
              </a:spcBef>
              <a:spcAft>
                <a:spcPts val="0"/>
              </a:spcAft>
              <a:buNone/>
            </a:pPr>
            <a:r>
              <a:t/>
            </a:r>
            <a:endParaRPr/>
          </a:p>
        </p:txBody>
      </p:sp>
      <p:pic>
        <p:nvPicPr>
          <p:cNvPr id="102" name="Google Shape;102;p18"/>
          <p:cNvPicPr preferRelativeResize="0"/>
          <p:nvPr/>
        </p:nvPicPr>
        <p:blipFill>
          <a:blip r:embed="rId3">
            <a:alphaModFix/>
          </a:blip>
          <a:stretch>
            <a:fillRect/>
          </a:stretch>
        </p:blipFill>
        <p:spPr>
          <a:xfrm>
            <a:off x="5790680" y="2449022"/>
            <a:ext cx="145275" cy="423000"/>
          </a:xfrm>
          <a:prstGeom prst="rect">
            <a:avLst/>
          </a:prstGeom>
          <a:noFill/>
          <a:ln>
            <a:noFill/>
          </a:ln>
        </p:spPr>
      </p:pic>
      <p:pic>
        <p:nvPicPr>
          <p:cNvPr id="103" name="Google Shape;103;p18"/>
          <p:cNvPicPr preferRelativeResize="0"/>
          <p:nvPr/>
        </p:nvPicPr>
        <p:blipFill>
          <a:blip r:embed="rId4">
            <a:alphaModFix/>
          </a:blip>
          <a:stretch>
            <a:fillRect/>
          </a:stretch>
        </p:blipFill>
        <p:spPr>
          <a:xfrm>
            <a:off x="6336726" y="1237502"/>
            <a:ext cx="1032700" cy="1209125"/>
          </a:xfrm>
          <a:prstGeom prst="rect">
            <a:avLst/>
          </a:prstGeom>
          <a:noFill/>
          <a:ln>
            <a:noFill/>
          </a:ln>
        </p:spPr>
      </p:pic>
      <p:pic>
        <p:nvPicPr>
          <p:cNvPr id="104" name="Google Shape;104;p18"/>
          <p:cNvPicPr preferRelativeResize="0"/>
          <p:nvPr/>
        </p:nvPicPr>
        <p:blipFill>
          <a:blip r:embed="rId5">
            <a:alphaModFix/>
          </a:blip>
          <a:stretch>
            <a:fillRect/>
          </a:stretch>
        </p:blipFill>
        <p:spPr>
          <a:xfrm>
            <a:off x="4424400" y="1760225"/>
            <a:ext cx="4454775" cy="1440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800">
                <a:solidFill>
                  <a:srgbClr val="FFFFFF"/>
                </a:solidFill>
                <a:latin typeface="Arial"/>
                <a:ea typeface="Arial"/>
                <a:cs typeface="Arial"/>
                <a:sym typeface="Arial"/>
              </a:rPr>
              <a:t>Exponential  	Search</a:t>
            </a:r>
            <a:endParaRPr/>
          </a:p>
        </p:txBody>
      </p:sp>
      <p:sp>
        <p:nvSpPr>
          <p:cNvPr id="110" name="Google Shape;110;p19"/>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600">
                <a:latin typeface="Arial"/>
                <a:ea typeface="Arial"/>
                <a:cs typeface="Arial"/>
                <a:sym typeface="Arial"/>
              </a:rPr>
              <a:t>Çox böyük massivlərdə hər hansı verilmiş ədədi tapmaq üçün istifadə olunur. Interval tapırıq və binary search aparırıq. Hər dəfə </a:t>
            </a:r>
            <a:r>
              <a:rPr b="1" lang="en" sz="1450">
                <a:latin typeface="Arial"/>
                <a:ea typeface="Arial"/>
                <a:cs typeface="Arial"/>
                <a:sym typeface="Arial"/>
              </a:rPr>
              <a:t>2 -nin quvvetlerine baxır. Axtardığımız elementin 2-nin hansı qüvvətləri arasında olmasına baxırıq </a:t>
            </a:r>
            <a:endParaRPr b="1" sz="2600">
              <a:latin typeface="Muli"/>
              <a:ea typeface="Muli"/>
              <a:cs typeface="Muli"/>
              <a:sym typeface="Muli"/>
            </a:endParaRPr>
          </a:p>
        </p:txBody>
      </p:sp>
      <p:sp>
        <p:nvSpPr>
          <p:cNvPr id="111" name="Google Shape;111;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12" name="Google Shape;112;p19"/>
          <p:cNvPicPr preferRelativeResize="0"/>
          <p:nvPr/>
        </p:nvPicPr>
        <p:blipFill>
          <a:blip r:embed="rId3">
            <a:alphaModFix/>
          </a:blip>
          <a:stretch>
            <a:fillRect/>
          </a:stretch>
        </p:blipFill>
        <p:spPr>
          <a:xfrm>
            <a:off x="188875" y="2752600"/>
            <a:ext cx="8802725" cy="1924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116" name="Shape 116"/>
        <p:cNvGrpSpPr/>
        <p:nvPr/>
      </p:nvGrpSpPr>
      <p:grpSpPr>
        <a:xfrm>
          <a:off x="0" y="0"/>
          <a:ext cx="0" cy="0"/>
          <a:chOff x="0" y="0"/>
          <a:chExt cx="0" cy="0"/>
        </a:xfrm>
      </p:grpSpPr>
      <p:sp>
        <p:nvSpPr>
          <p:cNvPr id="117" name="Google Shape;117;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18" name="Google Shape;118;p20"/>
          <p:cNvPicPr preferRelativeResize="0"/>
          <p:nvPr/>
        </p:nvPicPr>
        <p:blipFill>
          <a:blip r:embed="rId3">
            <a:alphaModFix/>
          </a:blip>
          <a:stretch>
            <a:fillRect/>
          </a:stretch>
        </p:blipFill>
        <p:spPr>
          <a:xfrm>
            <a:off x="152400" y="762000"/>
            <a:ext cx="8839201" cy="1173956"/>
          </a:xfrm>
          <a:prstGeom prst="rect">
            <a:avLst/>
          </a:prstGeom>
          <a:noFill/>
          <a:ln>
            <a:noFill/>
          </a:ln>
        </p:spPr>
      </p:pic>
      <p:pic>
        <p:nvPicPr>
          <p:cNvPr id="119" name="Google Shape;119;p20"/>
          <p:cNvPicPr preferRelativeResize="0"/>
          <p:nvPr/>
        </p:nvPicPr>
        <p:blipFill>
          <a:blip r:embed="rId4">
            <a:alphaModFix/>
          </a:blip>
          <a:stretch>
            <a:fillRect/>
          </a:stretch>
        </p:blipFill>
        <p:spPr>
          <a:xfrm>
            <a:off x="152400" y="2088356"/>
            <a:ext cx="8479580" cy="2509095"/>
          </a:xfrm>
          <a:prstGeom prst="rect">
            <a:avLst/>
          </a:prstGeom>
          <a:noFill/>
          <a:ln>
            <a:noFill/>
          </a:ln>
        </p:spPr>
      </p:pic>
      <p:sp>
        <p:nvSpPr>
          <p:cNvPr id="120" name="Google Shape;120;p20"/>
          <p:cNvSpPr txBox="1"/>
          <p:nvPr/>
        </p:nvSpPr>
        <p:spPr>
          <a:xfrm>
            <a:off x="0" y="0"/>
            <a:ext cx="4680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131417"/>
                </a:solidFill>
              </a:rPr>
              <a:t>Fibonacci Search</a:t>
            </a:r>
            <a:endParaRPr>
              <a:solidFill>
                <a:srgbClr val="13141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D966"/>
            </a:gs>
            <a:gs pos="100000">
              <a:srgbClr val="FF9900"/>
            </a:gs>
          </a:gsLst>
          <a:path path="circle">
            <a:fillToRect b="50%" l="50%" r="50%" t="50%"/>
          </a:path>
          <a:tileRect/>
        </a:gradFill>
      </p:bgPr>
    </p:bg>
    <p:spTree>
      <p:nvGrpSpPr>
        <p:cNvPr id="124" name="Shape 124"/>
        <p:cNvGrpSpPr/>
        <p:nvPr/>
      </p:nvGrpSpPr>
      <p:grpSpPr>
        <a:xfrm>
          <a:off x="0" y="0"/>
          <a:ext cx="0" cy="0"/>
          <a:chOff x="0" y="0"/>
          <a:chExt cx="0" cy="0"/>
        </a:xfrm>
      </p:grpSpPr>
      <p:sp>
        <p:nvSpPr>
          <p:cNvPr id="125" name="Google Shape;125;p21"/>
          <p:cNvSpPr txBox="1"/>
          <p:nvPr/>
        </p:nvSpPr>
        <p:spPr>
          <a:xfrm>
            <a:off x="1106100" y="2209500"/>
            <a:ext cx="6931800" cy="267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4800"/>
              <a:t>Thanks for watching…</a:t>
            </a:r>
            <a:endParaRPr b="1" sz="1800">
              <a:solidFill>
                <a:srgbClr val="434343"/>
              </a:solidFill>
              <a:latin typeface="Montserrat"/>
              <a:ea typeface="Montserrat"/>
              <a:cs typeface="Montserrat"/>
              <a:sym typeface="Montserrat"/>
            </a:endParaRPr>
          </a:p>
        </p:txBody>
      </p:sp>
      <p:sp>
        <p:nvSpPr>
          <p:cNvPr id="126" name="Google Shape;126;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