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785" r:id="rId4"/>
    <p:sldId id="784" r:id="rId5"/>
    <p:sldId id="781" r:id="rId6"/>
    <p:sldId id="786" r:id="rId7"/>
    <p:sldId id="787" r:id="rId8"/>
    <p:sldId id="782" r:id="rId9"/>
    <p:sldId id="777" r:id="rId10"/>
    <p:sldId id="780" r:id="rId11"/>
    <p:sldId id="779" r:id="rId12"/>
    <p:sldId id="778" r:id="rId13"/>
    <p:sldId id="776" r:id="rId14"/>
    <p:sldId id="788" r:id="rId15"/>
    <p:sldId id="7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C5C5"/>
    <a:srgbClr val="FFA7A7"/>
    <a:srgbClr val="FF6600"/>
    <a:srgbClr val="FF9933"/>
    <a:srgbClr val="FF9900"/>
    <a:srgbClr val="19FF81"/>
    <a:srgbClr val="FF3333"/>
    <a:srgbClr val="8FE2FF"/>
    <a:srgbClr val="A81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8" autoAdjust="0"/>
  </p:normalViewPr>
  <p:slideViewPr>
    <p:cSldViewPr snapToGrid="0">
      <p:cViewPr>
        <p:scale>
          <a:sx n="60" d="100"/>
          <a:sy n="60" d="100"/>
        </p:scale>
        <p:origin x="908" y="-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BA78D-56B4-4726-86CE-E8C85C6E08F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11F83-099A-4702-8069-6831FFE7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1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7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11F83-099A-4702-8069-6831FFE7B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51B7-AA73-7B5C-5BD3-3BEAB1A19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8EAF8-CFC2-3D57-8295-5DB6D1A82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DB3-D949-0BBD-F856-2AD6AF06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E4A-B2DC-44E1-A7DA-C55C0D695794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3A82-2551-220A-0639-1906EC30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53C4-709B-3004-93BB-762DB55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7F9-E23D-4390-BBAD-5D47592A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E05D7-761C-8D4C-1161-EC9E4989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2BFC-6E78-C7EA-C334-F63CD14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08A-66FB-42BC-91BA-2C991283DE6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9EAAC-3966-4B7A-6A0B-FC2955C4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F9BB-991D-F6B5-85F3-41E49302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03ECE-0182-B0B6-7A09-7C3FDB7E2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75296-83B2-00F7-6E86-5CE09C0BE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FEB8-81E0-D2CA-1A96-7D38EEE1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1F7-81F4-4985-97E2-1D6CBB4B6AFB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2E70-EA70-0F81-C352-A6F05CF7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5CD6-DF30-5087-1A99-46D8CE40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191F-76C0-671D-38CF-1C80C376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705B-7F64-9A0C-FD96-4F0B2DB1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7E48-846A-C1DA-20D5-A7A90F4E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9C34-E8EA-4C58-A076-BD748FD59E10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81B5-46E9-9355-D853-6A8C3930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7378-2B74-16B6-DAAB-29037D99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9278-6F08-C8B4-5679-CDDD63D2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C3FA-6A5A-7FDC-4EB7-637D02F9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8FBE-B9FE-1D03-B0D4-58B69B99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64E9-D4C5-4BB2-935C-E08884CC9E42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EFB1-350F-835F-FA10-150B689D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4AC2-B6B0-8E74-C510-7C53C061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6CAA-A984-77D3-4B47-052D6B6F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D8DF-9BD4-0188-50B2-4FBACBD03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B366-8375-81FF-39FC-B1AA2A529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B43C6-8EC8-9F5C-0160-AB0A735B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1E2-2370-4F8F-BEFB-7E33240AEA54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3E4CE-9EE4-A6C7-C7E0-AF6D2E57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F6B52-E37A-4EB8-74E1-E1FA0149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34C3-B85C-E4B4-6799-94A477E6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F26E-09BB-1F42-B6F8-4139740E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DCAA7-BB2A-82FD-8C8C-9A6E26F79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3FFC4-846D-D851-6F51-C2D829E52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59267-94B9-71B9-79DE-3AA768ADD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21D75-66CA-0AB8-995F-28A85263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FF8-0A60-49DE-94D3-1D160AB15950}" type="datetime1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0679A-4917-0CE0-847A-C2058555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994DB-B115-F8AF-F9B1-DB15F0F3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1248-1540-3B47-1E8F-670C8DCA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64174-F843-E2BE-475C-98F90A4A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C46B-D05E-4194-A886-C338DFD34330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D9D69-B414-B795-278C-08C59E00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E6F0B-5A12-A054-71FD-F0F1AF5E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8537A-9030-3969-A675-B3F7EDBE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4001-C1DA-4008-8C62-E34371207776}" type="datetime1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42721-F4E6-D178-4179-779AEF44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9074-A64A-5C77-6C84-D994387E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4708-058D-6795-738A-279B364A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A898-C646-476E-338F-AC69BD14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6FED-0310-44C3-3B14-433B3B66C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67029-264C-5301-15E1-CB7F19AA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7B03-B847-4185-8CBB-3C8AB845B315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A899-A0B7-4633-307B-7D9FD2A7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66629-233E-955B-2BB4-886644CC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EB63-C51C-7659-936F-742DBF6D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EB2C5-0EC3-69B7-31B1-4F3CAE07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9FAE-71FD-CD13-7DB8-AFAB3882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D968-FC5F-C833-A5C1-F75909A5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3CBD-93D0-45A6-91C4-B75B63485F2C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A937-F8D9-5294-E37C-17474EA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7ACFA-9846-65EC-0307-822B2BE4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9CDF8-91A8-0A0E-DB1D-AB98DD3D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1BC6-1F6E-A39D-E85F-DBA70ABD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562A-F6BC-2E77-E213-97C2899FC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E37F-DCD5-46D3-85E7-692359DEF79C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AA61-9D9C-9705-8081-AF66CD952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Distributed task allocation in multi-agent environments using Cellular Learning Automata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F1C5-4B12-6EB1-B6BA-3E9BBB86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310E-76A0-464C-ACF8-F2F61ECC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jict.itrc.ac.ir/article-1-107-en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00500-017-2839-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731E08-5C15-5322-07FE-C224F18D9258}"/>
              </a:ext>
            </a:extLst>
          </p:cNvPr>
          <p:cNvSpPr txBox="1"/>
          <p:nvPr/>
        </p:nvSpPr>
        <p:spPr>
          <a:xfrm>
            <a:off x="1199425" y="565380"/>
            <a:ext cx="100257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Multi-agent Environments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7D82F-EDBA-0C5D-0C87-0DE7F2F746F6}"/>
              </a:ext>
            </a:extLst>
          </p:cNvPr>
          <p:cNvSpPr txBox="1"/>
          <p:nvPr/>
        </p:nvSpPr>
        <p:spPr>
          <a:xfrm>
            <a:off x="1083129" y="1851104"/>
            <a:ext cx="100257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>
                <a:latin typeface="Edwardian Script ITC" panose="030303020407070D0804" pitchFamily="66" charset="0"/>
                <a:cs typeface="Biome Light" panose="020B0502040204020203" pitchFamily="34" charset="0"/>
              </a:rPr>
              <a:t>Maryam Khani</a:t>
            </a:r>
            <a:r>
              <a:rPr lang="fr-CA" sz="4000" dirty="0">
                <a:latin typeface="Edwardian Script ITC" panose="030303020407070D0804" pitchFamily="66" charset="0"/>
                <a:cs typeface="Biome Light" panose="020B0502040204020203" pitchFamily="34" charset="0"/>
              </a:rPr>
              <a:t>, </a:t>
            </a:r>
            <a:r>
              <a:rPr lang="fr-CA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PhD, </a:t>
            </a:r>
          </a:p>
          <a:p>
            <a:pPr>
              <a:defRPr/>
            </a:pPr>
            <a:r>
              <a:rPr lang="fr-CA" alt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and Software Engineering Department, École Polytechnique, Montréal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3ACBF9-D7BD-FBBA-6CAB-9F1AE9EFA6F3}"/>
              </a:ext>
            </a:extLst>
          </p:cNvPr>
          <p:cNvSpPr/>
          <p:nvPr/>
        </p:nvSpPr>
        <p:spPr>
          <a:xfrm>
            <a:off x="0" y="6512074"/>
            <a:ext cx="12192000" cy="35559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CEBA7-4F2F-4051-C35A-53BE4C3F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A036C-92E8-3363-16E1-F47813B85C95}"/>
              </a:ext>
            </a:extLst>
          </p:cNvPr>
          <p:cNvSpPr txBox="1"/>
          <p:nvPr/>
        </p:nvSpPr>
        <p:spPr>
          <a:xfrm>
            <a:off x="1104394" y="3263927"/>
            <a:ext cx="8379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Edwardian Script ITC" panose="030303020407070D0804" pitchFamily="66" charset="0"/>
                <a:cs typeface="Biome Light" panose="020B0502040204020203" pitchFamily="34" charset="0"/>
              </a:rPr>
              <a:t>Dr. Ali Ahmadi</a:t>
            </a:r>
            <a:r>
              <a:rPr lang="fr-CA" sz="4000" dirty="0">
                <a:latin typeface="Edwardian Script ITC" panose="030303020407070D0804" pitchFamily="66" charset="0"/>
                <a:cs typeface="Biome Light" panose="020B0502040204020203" pitchFamily="34" charset="0"/>
              </a:rPr>
              <a:t>,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Professor, 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Electrical and Computer, K.N. Toosi University of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DD249-A6D3-F877-5465-3766A7960F92}"/>
              </a:ext>
            </a:extLst>
          </p:cNvPr>
          <p:cNvSpPr txBox="1"/>
          <p:nvPr/>
        </p:nvSpPr>
        <p:spPr>
          <a:xfrm>
            <a:off x="1104394" y="4622197"/>
            <a:ext cx="84011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latin typeface="Edwardian Script ITC" panose="030303020407070D0804" pitchFamily="66" charset="0"/>
                <a:cs typeface="Biome Light" panose="020B0502040204020203" pitchFamily="34" charset="0"/>
              </a:rPr>
              <a:t>Dr. Maryam Khademi</a:t>
            </a:r>
            <a:r>
              <a:rPr lang="fr-CA" sz="4000" dirty="0">
                <a:latin typeface="Edwardian Script ITC" panose="030303020407070D0804" pitchFamily="66" charset="0"/>
                <a:cs typeface="Biome Light" panose="020B0502040204020203" pitchFamily="34" charset="0"/>
              </a:rPr>
              <a:t>,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Professor,</a:t>
            </a:r>
          </a:p>
          <a:p>
            <a:pPr algn="l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 of Applied Mathematics, Islamic Azad University, South Tehran Branch. </a:t>
            </a:r>
          </a:p>
        </p:txBody>
      </p:sp>
    </p:spTree>
    <p:extLst>
      <p:ext uri="{BB962C8B-B14F-4D97-AF65-F5344CB8AC3E}">
        <p14:creationId xmlns:p14="http://schemas.microsoft.com/office/powerpoint/2010/main" val="259845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EE1667-8BB7-3465-4530-B53E64A9BFB5}"/>
              </a:ext>
            </a:extLst>
          </p:cNvPr>
          <p:cNvSpPr txBox="1"/>
          <p:nvPr/>
        </p:nvSpPr>
        <p:spPr>
          <a:xfrm>
            <a:off x="1080414" y="5305989"/>
            <a:ext cx="964958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6565"/>
                </a:solidFill>
                <a:latin typeface="Times-Roman"/>
              </a:rPr>
              <a:t>The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learning process of four assistant agents 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for the search teams located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in a similar operating area 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for assigning all rescue tasks of operation area to the rescue teams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842D6F-1D76-3FA3-ADD1-149E7670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" y="1072290"/>
            <a:ext cx="10236726" cy="41404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798FD-0DC5-A579-8DDF-A7682244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0A9D0-3C5D-CF90-E6E9-CA674F4A0577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8D3C0-11BA-FF71-A6A2-BC53F724B25B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ACF093-5F07-6C71-35B0-5DBBC1C2EF3B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299EF6-CBB9-0541-DB9D-6825F585B12C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79E606-17BD-9ED3-F884-7BE3464E5615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F1F16D-CCAE-CF3C-30EA-1E4BEF29F351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EE8C1C-2B4C-5B79-4E98-6FFFA5503D42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80DDAE6-FA90-EE7B-2B48-DD685330AE3C}"/>
              </a:ext>
            </a:extLst>
          </p:cNvPr>
          <p:cNvSpPr/>
          <p:nvPr/>
        </p:nvSpPr>
        <p:spPr>
          <a:xfrm>
            <a:off x="9655065" y="426331"/>
            <a:ext cx="2651760" cy="54864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of Learning Process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91DDEDE-2C0E-0EDE-BC2F-7DBB267FA9C8}"/>
              </a:ext>
            </a:extLst>
          </p:cNvPr>
          <p:cNvSpPr/>
          <p:nvPr/>
        </p:nvSpPr>
        <p:spPr>
          <a:xfrm>
            <a:off x="7437119" y="430535"/>
            <a:ext cx="2468880" cy="54864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Geospatial Simulation</a:t>
            </a:r>
          </a:p>
        </p:txBody>
      </p:sp>
    </p:spTree>
    <p:extLst>
      <p:ext uri="{BB962C8B-B14F-4D97-AF65-F5344CB8AC3E}">
        <p14:creationId xmlns:p14="http://schemas.microsoft.com/office/powerpoint/2010/main" val="360796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EE1667-8BB7-3465-4530-B53E64A9BFB5}"/>
              </a:ext>
            </a:extLst>
          </p:cNvPr>
          <p:cNvSpPr txBox="1"/>
          <p:nvPr/>
        </p:nvSpPr>
        <p:spPr>
          <a:xfrm>
            <a:off x="7427388" y="2368966"/>
            <a:ext cx="4342855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Comparison of proposed model 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with the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reference models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: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FF6565"/>
              </a:solidFill>
              <a:latin typeface="Times-Roman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6565"/>
                </a:solidFill>
                <a:latin typeface="Times-Roman"/>
              </a:rPr>
              <a:t>performance on </a:t>
            </a:r>
            <a:r>
              <a:rPr lang="en-US" b="1" u="sng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the average rescue time 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in different states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1D54AA-C97A-C046-B5A8-C37DB5F2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625"/>
            <a:ext cx="6989134" cy="58622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C6407-FB48-0110-963F-2A91BE6D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5C306-A7FF-70E9-AE36-7295870B1BF9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7F9CC8-F8BC-595F-D4FF-BFE1B4F23C72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FB99F4-6615-9D38-D96F-DD050D545AC9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545135-C0E6-1657-F0EE-E2932204230F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F172C1-9809-36A5-B4A0-E0AF8FC396A5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D7CF3B-77DF-BBC2-1934-29243C02F090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847285-9517-A67F-BBC1-2B89513311D4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86EA8E9-41F4-F672-5678-2A9BAABC62E6}"/>
              </a:ext>
            </a:extLst>
          </p:cNvPr>
          <p:cNvSpPr/>
          <p:nvPr/>
        </p:nvSpPr>
        <p:spPr>
          <a:xfrm>
            <a:off x="9644432" y="426331"/>
            <a:ext cx="2651760" cy="54864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Reference Models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2A498BD-E777-EF94-ADE1-219374B91222}"/>
              </a:ext>
            </a:extLst>
          </p:cNvPr>
          <p:cNvSpPr/>
          <p:nvPr/>
        </p:nvSpPr>
        <p:spPr>
          <a:xfrm>
            <a:off x="7437119" y="430535"/>
            <a:ext cx="2468880" cy="54864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Geospatial Simulation</a:t>
            </a:r>
          </a:p>
        </p:txBody>
      </p:sp>
    </p:spTree>
    <p:extLst>
      <p:ext uri="{BB962C8B-B14F-4D97-AF65-F5344CB8AC3E}">
        <p14:creationId xmlns:p14="http://schemas.microsoft.com/office/powerpoint/2010/main" val="354927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A8FAE43-9D92-5F7D-0677-2E390F016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163" y="1319313"/>
            <a:ext cx="8399721" cy="4619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E1667-8BB7-3465-4530-B53E64A9BFB5}"/>
              </a:ext>
            </a:extLst>
          </p:cNvPr>
          <p:cNvSpPr txBox="1"/>
          <p:nvPr/>
        </p:nvSpPr>
        <p:spPr>
          <a:xfrm>
            <a:off x="8192024" y="2494416"/>
            <a:ext cx="4104168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Comparison of proposed model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 with the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reference models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: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FF6565"/>
              </a:solidFill>
              <a:latin typeface="Times-Roman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6565"/>
                </a:solidFill>
                <a:latin typeface="Times-Roman"/>
              </a:rPr>
              <a:t>performance on </a:t>
            </a:r>
            <a:r>
              <a:rPr lang="en-US" b="1" u="sng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the total run time 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in different states, with 100 critical points.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2E0F6-A361-70A2-4032-CAB89639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5F3A5-EB1B-9157-3506-E8E7963BC990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36066-340E-5DAC-6EAD-675FA621123A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C036F2-CAAB-C06D-F4BD-85691E150476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4C111E-69CB-C5A6-9FDB-039287C24D1D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7B3555-B8E5-AD62-00DD-B35E408C6289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28D0D9-D85E-529E-13E7-95BC945C23CB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35DFBF-5193-A55F-6051-FE02046860F1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2B201D3-ACE4-72B3-C80E-09BA60C907BA}"/>
              </a:ext>
            </a:extLst>
          </p:cNvPr>
          <p:cNvSpPr/>
          <p:nvPr/>
        </p:nvSpPr>
        <p:spPr>
          <a:xfrm>
            <a:off x="9644432" y="426331"/>
            <a:ext cx="2651760" cy="54864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Reference Models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9212B25F-8878-37C3-E0F7-F1D7D209923F}"/>
              </a:ext>
            </a:extLst>
          </p:cNvPr>
          <p:cNvSpPr/>
          <p:nvPr/>
        </p:nvSpPr>
        <p:spPr>
          <a:xfrm>
            <a:off x="7437119" y="430535"/>
            <a:ext cx="2468880" cy="54864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Geospatial Simulation</a:t>
            </a:r>
          </a:p>
        </p:txBody>
      </p:sp>
    </p:spTree>
    <p:extLst>
      <p:ext uri="{BB962C8B-B14F-4D97-AF65-F5344CB8AC3E}">
        <p14:creationId xmlns:p14="http://schemas.microsoft.com/office/powerpoint/2010/main" val="244460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874D-312C-EB49-6F9D-602F21797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45"/>
          <a:stretch/>
        </p:blipFill>
        <p:spPr>
          <a:xfrm rot="5400000">
            <a:off x="4187159" y="-2147692"/>
            <a:ext cx="3817683" cy="113709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E949-C14F-E9D1-34D3-D64E6B99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5FB4D-6E53-982D-F896-1CCA2AC82988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96844E-B52C-9910-B16B-B6AB7A362AD0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0687CD-9379-B3F7-8A6E-D36C5F882971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F911F4-3F6F-9923-1AC6-3C89044D4A78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8CC6D5-619F-3990-1726-16C5CC4AB202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A4A150-CF3B-7747-805A-AFF92DBFDB0C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235181-F2AC-C2CC-7C25-1B842A5AC998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EB3FF82-9F65-998E-FCBD-76D295AF52CF}"/>
              </a:ext>
            </a:extLst>
          </p:cNvPr>
          <p:cNvSpPr txBox="1"/>
          <p:nvPr/>
        </p:nvSpPr>
        <p:spPr>
          <a:xfrm>
            <a:off x="1039332" y="5446634"/>
            <a:ext cx="10314467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6565"/>
                </a:solidFill>
                <a:latin typeface="Times-Roman"/>
              </a:rPr>
              <a:t>Scenarios for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evaluating 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and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comparing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 the performance among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proposed allocation model </a:t>
            </a:r>
            <a:r>
              <a:rPr lang="en-US" b="1" dirty="0">
                <a:solidFill>
                  <a:srgbClr val="FF6565"/>
                </a:solidFill>
                <a:latin typeface="Times-Roman"/>
              </a:rPr>
              <a:t>and the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reference models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F69E8F-8346-D428-73E4-17FF03E75D81}"/>
              </a:ext>
            </a:extLst>
          </p:cNvPr>
          <p:cNvSpPr/>
          <p:nvPr/>
        </p:nvSpPr>
        <p:spPr>
          <a:xfrm>
            <a:off x="282925" y="2564913"/>
            <a:ext cx="11295932" cy="64858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ED5F4F-D630-DB5F-3BAE-7641379A8A30}"/>
              </a:ext>
            </a:extLst>
          </p:cNvPr>
          <p:cNvSpPr/>
          <p:nvPr/>
        </p:nvSpPr>
        <p:spPr>
          <a:xfrm>
            <a:off x="282925" y="3245320"/>
            <a:ext cx="11295932" cy="64858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801069-6496-1627-C2CC-4188B2EB6B48}"/>
              </a:ext>
            </a:extLst>
          </p:cNvPr>
          <p:cNvSpPr/>
          <p:nvPr/>
        </p:nvSpPr>
        <p:spPr>
          <a:xfrm>
            <a:off x="282925" y="3925727"/>
            <a:ext cx="11295932" cy="64858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51122B8-96E4-7A9F-4C1B-55A4B1A9BB94}"/>
              </a:ext>
            </a:extLst>
          </p:cNvPr>
          <p:cNvSpPr/>
          <p:nvPr/>
        </p:nvSpPr>
        <p:spPr>
          <a:xfrm>
            <a:off x="282925" y="4606134"/>
            <a:ext cx="11295932" cy="64858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20544BC-56B6-8BB4-4305-9656277F7014}"/>
              </a:ext>
            </a:extLst>
          </p:cNvPr>
          <p:cNvSpPr/>
          <p:nvPr/>
        </p:nvSpPr>
        <p:spPr>
          <a:xfrm>
            <a:off x="9644432" y="426331"/>
            <a:ext cx="2651760" cy="54864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Reference Models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E770CE-9CC9-AD08-F49B-70B03A820CCD}"/>
              </a:ext>
            </a:extLst>
          </p:cNvPr>
          <p:cNvSpPr/>
          <p:nvPr/>
        </p:nvSpPr>
        <p:spPr>
          <a:xfrm>
            <a:off x="7437119" y="430535"/>
            <a:ext cx="2468880" cy="54864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Geospatial Simulation</a:t>
            </a:r>
          </a:p>
        </p:txBody>
      </p:sp>
    </p:spTree>
    <p:extLst>
      <p:ext uri="{BB962C8B-B14F-4D97-AF65-F5344CB8AC3E}">
        <p14:creationId xmlns:p14="http://schemas.microsoft.com/office/powerpoint/2010/main" val="166270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0474E81A-9818-37B3-55EF-C829E69303F1}"/>
              </a:ext>
            </a:extLst>
          </p:cNvPr>
          <p:cNvSpPr/>
          <p:nvPr/>
        </p:nvSpPr>
        <p:spPr>
          <a:xfrm>
            <a:off x="9814560" y="425954"/>
            <a:ext cx="1881254" cy="54864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C6407-FB48-0110-963F-2A91BE6D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5C306-A7FF-70E9-AE36-7295870B1BF9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7F9CC8-F8BC-595F-D4FF-BFE1B4F23C72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FB99F4-6615-9D38-D96F-DD050D545AC9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545135-C0E6-1657-F0EE-E2932204230F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F172C1-9809-36A5-B4A0-E0AF8FC396A5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D7CF3B-77DF-BBC2-1934-29243C02F090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847285-9517-A67F-BBC1-2B89513311D4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FB23611-E644-C0EE-0787-DAA6693C0002}"/>
              </a:ext>
            </a:extLst>
          </p:cNvPr>
          <p:cNvSpPr txBox="1"/>
          <p:nvPr/>
        </p:nvSpPr>
        <p:spPr>
          <a:xfrm>
            <a:off x="707189" y="1426917"/>
            <a:ext cx="106466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proposed a </a:t>
            </a:r>
            <a:r>
              <a:rPr lang="en-US" sz="1800" b="1" i="0" u="none" strike="noStrike" baseline="0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stochastic reinforcement learning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1800" b="1" i="0" u="none" strike="noStrike" baseline="0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 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1" i="0" u="none" strike="noStrike" baseline="0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GIS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for solving the </a:t>
            </a:r>
            <a:r>
              <a:rPr lang="en-US" sz="1800" b="1" i="0" u="none" strike="noStrike" baseline="0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of coordination in multiagent systems 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assigning the </a:t>
            </a:r>
            <a:r>
              <a:rPr lang="en-US" sz="1800" b="1" i="0" u="none" strike="noStrike" baseline="0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spatial–temporal distributed tasks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ultimate objective is to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maximize the number of the rescued victims </a:t>
            </a:r>
            <a:r>
              <a:rPr lang="en-US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shortest time possible.</a:t>
            </a:r>
          </a:p>
          <a:p>
            <a:pPr algn="l"/>
            <a:r>
              <a:rPr lang="en-US" sz="18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DC684-745A-EFAC-58C7-C381F92DB284}"/>
              </a:ext>
            </a:extLst>
          </p:cNvPr>
          <p:cNvSpPr txBox="1"/>
          <p:nvPr/>
        </p:nvSpPr>
        <p:spPr>
          <a:xfrm>
            <a:off x="762124" y="3733076"/>
            <a:ext cx="1093369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65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future work</a:t>
            </a:r>
            <a:r>
              <a:rPr lang="en-US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combining new learning automata with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other learning methods </a:t>
            </a:r>
            <a:r>
              <a:rPr lang="en-US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 strategy to continue this research. Moreover, making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simulation environment more realistic </a:t>
            </a:r>
            <a:r>
              <a:rPr lang="en-US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 with using 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geospatial information </a:t>
            </a:r>
            <a:r>
              <a:rPr lang="en-US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effective in obtaining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8595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C6407-FB48-0110-963F-2A91BE6D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5C306-A7FF-70E9-AE36-7295870B1BF9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7F9CC8-F8BC-595F-D4FF-BFE1B4F23C72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FB99F4-6615-9D38-D96F-DD050D545AC9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545135-C0E6-1657-F0EE-E2932204230F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F172C1-9809-36A5-B4A0-E0AF8FC396A5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D7CF3B-77DF-BBC2-1934-29243C02F090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847285-9517-A67F-BBC1-2B89513311D4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1F99F5C-1D01-1D42-01B2-E8584060B7A7}"/>
              </a:ext>
            </a:extLst>
          </p:cNvPr>
          <p:cNvSpPr txBox="1"/>
          <p:nvPr/>
        </p:nvSpPr>
        <p:spPr>
          <a:xfrm>
            <a:off x="640980" y="2108420"/>
            <a:ext cx="1105483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Maryam Khani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Ali Ahmadi,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Maryam Khademi, “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model based on cellular learning automata for improving the intelligent assistant agents and its application in earthquake crisis management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International Journal of Information &amp; Communication Technology Research, Vol. 7, pp.29-39, January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http://ijict.itrc.ac.ir/article-1-107-en.html</a:t>
            </a: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FB283-47EE-E2F4-06DC-FA7DDDA432AB}"/>
              </a:ext>
            </a:extLst>
          </p:cNvPr>
          <p:cNvSpPr txBox="1"/>
          <p:nvPr/>
        </p:nvSpPr>
        <p:spPr>
          <a:xfrm>
            <a:off x="640980" y="4018639"/>
            <a:ext cx="11141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Maryam Khani, Ali Ahmadi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Hajar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Hajary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in Multi-Agent Environments Using Cellular Learning Automata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Soft Computing, Springer Berlin Heidelberg,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just"/>
            <a:r>
              <a:rPr lang="en-US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https://link.springer.com/article/10.1007/s00500-017-2839-5</a:t>
            </a: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3DC927E-811B-29CB-8B45-3FA0F432C562}"/>
              </a:ext>
            </a:extLst>
          </p:cNvPr>
          <p:cNvSpPr/>
          <p:nvPr/>
        </p:nvSpPr>
        <p:spPr>
          <a:xfrm>
            <a:off x="9814560" y="425954"/>
            <a:ext cx="1881254" cy="54864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asters and response">
            <a:extLst>
              <a:ext uri="{FF2B5EF4-FFF2-40B4-BE49-F238E27FC236}">
                <a16:creationId xmlns:a16="http://schemas.microsoft.com/office/drawing/2014/main" id="{008319FC-07CB-46B0-D187-ACF56F5B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44" y="741057"/>
            <a:ext cx="4910620" cy="261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B6C97C1-D0E8-EF8D-8090-D6A41340FB68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1A772A-F298-69F6-628B-F50B56005B23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rgbClr val="F60000"/>
            </a:solidFill>
            <a:ln>
              <a:solidFill>
                <a:srgbClr val="FF4B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AA7D70-ECB4-AAF4-DC49-F183E6D6C3D3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6D33F5-41BE-5024-B896-219F6AA97B7B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E2DFDC-C007-A922-5998-C00EA03E0DB8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1F434F-8795-9021-E82B-19735C4FA3E6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FA02D5FE-21DF-C75D-BD11-5CB229E4A3EF}"/>
              </a:ext>
            </a:extLst>
          </p:cNvPr>
          <p:cNvGrpSpPr/>
          <p:nvPr/>
        </p:nvGrpSpPr>
        <p:grpSpPr>
          <a:xfrm>
            <a:off x="2803683" y="3429000"/>
            <a:ext cx="6272474" cy="2805297"/>
            <a:chOff x="283772" y="1130634"/>
            <a:chExt cx="6272474" cy="2805297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441FA98-FE0D-2226-4BD2-F345227D3B42}"/>
                </a:ext>
              </a:extLst>
            </p:cNvPr>
            <p:cNvGrpSpPr/>
            <p:nvPr/>
          </p:nvGrpSpPr>
          <p:grpSpPr>
            <a:xfrm>
              <a:off x="283772" y="1130634"/>
              <a:ext cx="6272474" cy="2805297"/>
              <a:chOff x="515321" y="1701142"/>
              <a:chExt cx="6455017" cy="2805297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F76D10F-71D8-13D1-AF55-AD2AD2EADC8B}"/>
                  </a:ext>
                </a:extLst>
              </p:cNvPr>
              <p:cNvSpPr/>
              <p:nvPr/>
            </p:nvSpPr>
            <p:spPr>
              <a:xfrm>
                <a:off x="515321" y="1701142"/>
                <a:ext cx="6455017" cy="268794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  <a:effectLst>
                <a:outerShdw blurRad="88900" dist="127000" dir="2700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285368-3B3D-CB3B-0DA1-49AD24C3F186}"/>
                  </a:ext>
                </a:extLst>
              </p:cNvPr>
              <p:cNvSpPr txBox="1"/>
              <p:nvPr/>
            </p:nvSpPr>
            <p:spPr>
              <a:xfrm>
                <a:off x="683057" y="2175032"/>
                <a:ext cx="6119545" cy="23314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considering the severe turbulence and complexity of the environments which are hit by a crisis, is the coordination between the team members since the first 72 h of search and rescue operations are of vital importance.</a:t>
                </a:r>
              </a:p>
              <a:p>
                <a:pPr algn="just"/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C01B0CB9-96A4-A449-7C23-7B14ABD019AF}"/>
                </a:ext>
              </a:extLst>
            </p:cNvPr>
            <p:cNvSpPr txBox="1"/>
            <p:nvPr/>
          </p:nvSpPr>
          <p:spPr>
            <a:xfrm>
              <a:off x="544115" y="1164396"/>
              <a:ext cx="57517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key problem in urban search and rescue teams:</a:t>
              </a:r>
            </a:p>
          </p:txBody>
        </p:sp>
      </p:grpSp>
      <p:sp>
        <p:nvSpPr>
          <p:cNvPr id="1050" name="Arrow: Pentagon 1049">
            <a:extLst>
              <a:ext uri="{FF2B5EF4-FFF2-40B4-BE49-F238E27FC236}">
                <a16:creationId xmlns:a16="http://schemas.microsoft.com/office/drawing/2014/main" id="{A3740792-A510-F76A-CF0F-6D115F57F968}"/>
              </a:ext>
            </a:extLst>
          </p:cNvPr>
          <p:cNvSpPr/>
          <p:nvPr/>
        </p:nvSpPr>
        <p:spPr>
          <a:xfrm>
            <a:off x="11016" y="417972"/>
            <a:ext cx="1645920" cy="45720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54" name="Slide Number Placeholder 1053">
            <a:extLst>
              <a:ext uri="{FF2B5EF4-FFF2-40B4-BE49-F238E27FC236}">
                <a16:creationId xmlns:a16="http://schemas.microsoft.com/office/drawing/2014/main" id="{0D866F33-F69D-04EE-2625-6420A40C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2</a:t>
            </a:fld>
            <a:endParaRPr lang="en-US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D0116D03-68AC-2BCA-0538-4BCF24EFD696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</p:spTree>
    <p:extLst>
      <p:ext uri="{BB962C8B-B14F-4D97-AF65-F5344CB8AC3E}">
        <p14:creationId xmlns:p14="http://schemas.microsoft.com/office/powerpoint/2010/main" val="216871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Disasters and response">
            <a:extLst>
              <a:ext uri="{FF2B5EF4-FFF2-40B4-BE49-F238E27FC236}">
                <a16:creationId xmlns:a16="http://schemas.microsoft.com/office/drawing/2014/main" id="{974A9087-791A-AD78-B988-132C173EF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44" y="741057"/>
            <a:ext cx="4910620" cy="261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A94E37-B95F-501A-5098-D5D253A1926B}"/>
              </a:ext>
            </a:extLst>
          </p:cNvPr>
          <p:cNvSpPr/>
          <p:nvPr/>
        </p:nvSpPr>
        <p:spPr>
          <a:xfrm>
            <a:off x="358767" y="5643363"/>
            <a:ext cx="11265144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BCC10D94-0551-A175-B65D-8E15243CF2CF}"/>
              </a:ext>
            </a:extLst>
          </p:cNvPr>
          <p:cNvSpPr/>
          <p:nvPr/>
        </p:nvSpPr>
        <p:spPr>
          <a:xfrm>
            <a:off x="354567" y="4607722"/>
            <a:ext cx="11265144" cy="8556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A112BD-C957-CC72-9892-2FCB547BF9FD}"/>
              </a:ext>
            </a:extLst>
          </p:cNvPr>
          <p:cNvSpPr txBox="1"/>
          <p:nvPr/>
        </p:nvSpPr>
        <p:spPr>
          <a:xfrm>
            <a:off x="465866" y="4578170"/>
            <a:ext cx="11141091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tasks are identified by the human agent of the search team in the crisis environment and are characterized by spatial–temporal characteristics.</a:t>
            </a:r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9824C8B1-C1B8-97AE-84E5-F45F14AB2660}"/>
              </a:ext>
            </a:extLst>
          </p:cNvPr>
          <p:cNvSpPr/>
          <p:nvPr/>
        </p:nvSpPr>
        <p:spPr>
          <a:xfrm>
            <a:off x="343934" y="3524361"/>
            <a:ext cx="11265144" cy="8556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5A0CA2-45A8-00D1-B855-B11275B23F48}"/>
              </a:ext>
            </a:extLst>
          </p:cNvPr>
          <p:cNvSpPr txBox="1"/>
          <p:nvPr/>
        </p:nvSpPr>
        <p:spPr>
          <a:xfrm>
            <a:off x="395422" y="3540078"/>
            <a:ext cx="11141091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provision of measures where human works with intelligent assistant agents to assign the tasks in any way. 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419C813-11F7-9CD6-47EE-9D64E8089011}"/>
              </a:ext>
            </a:extLst>
          </p:cNvPr>
          <p:cNvSpPr txBox="1"/>
          <p:nvPr/>
        </p:nvSpPr>
        <p:spPr>
          <a:xfrm>
            <a:off x="478620" y="5641695"/>
            <a:ext cx="1085315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Then tasks are assigned to the appropriate rescue team by the intelligent assistant agents who apply intelligent decision-making techniques.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D937961-0D70-3986-C5B3-79C20B50A6E0}"/>
              </a:ext>
            </a:extLst>
          </p:cNvPr>
          <p:cNvSpPr/>
          <p:nvPr/>
        </p:nvSpPr>
        <p:spPr>
          <a:xfrm>
            <a:off x="1454224" y="417972"/>
            <a:ext cx="1737360" cy="45720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213E47D-AA8D-1B22-E33F-E5AA17FD2044}"/>
              </a:ext>
            </a:extLst>
          </p:cNvPr>
          <p:cNvSpPr/>
          <p:nvPr/>
        </p:nvSpPr>
        <p:spPr>
          <a:xfrm>
            <a:off x="8041" y="426701"/>
            <a:ext cx="1645920" cy="45720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AD3E83-7ADF-C67B-CD40-7FDB5F411ACE}"/>
              </a:ext>
            </a:extLst>
          </p:cNvPr>
          <p:cNvCxnSpPr>
            <a:cxnSpLocks/>
            <a:stCxn id="1034" idx="2"/>
            <a:endCxn id="1047" idx="0"/>
          </p:cNvCxnSpPr>
          <p:nvPr/>
        </p:nvCxnSpPr>
        <p:spPr>
          <a:xfrm>
            <a:off x="5976506" y="4380017"/>
            <a:ext cx="10633" cy="22770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89791-288F-6666-81C0-A09C2103E7F4}"/>
              </a:ext>
            </a:extLst>
          </p:cNvPr>
          <p:cNvCxnSpPr>
            <a:cxnSpLocks/>
            <a:stCxn id="1047" idx="2"/>
            <a:endCxn id="7" idx="0"/>
          </p:cNvCxnSpPr>
          <p:nvPr/>
        </p:nvCxnSpPr>
        <p:spPr>
          <a:xfrm>
            <a:off x="5987139" y="5463378"/>
            <a:ext cx="4200" cy="17998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CCAD12-CAEB-9A33-0381-E6CEE9BDC396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465463-23D7-1DE4-D7F2-B53E687C45C6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rgbClr val="F60000"/>
            </a:solidFill>
            <a:ln>
              <a:solidFill>
                <a:srgbClr val="FF4B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D6CBD9-B391-1152-5D55-9689C134D9EB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4B2047-E70A-4119-42F4-19F1BF7EF39C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A3E01-4DCB-506A-E9D1-FAAC6F3F155C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767439-6B50-A5A8-9A7E-2534ECD6F2B6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767AD51-96D0-AB73-B7F3-756A580C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3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1652F9-3D78-278F-D983-2F471D1C818C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</p:spTree>
    <p:extLst>
      <p:ext uri="{BB962C8B-B14F-4D97-AF65-F5344CB8AC3E}">
        <p14:creationId xmlns:p14="http://schemas.microsoft.com/office/powerpoint/2010/main" val="403702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25DF-123C-32C0-E7B0-67C0838DB128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85368-3B3D-CB3B-0DA1-49AD24C3F186}"/>
              </a:ext>
            </a:extLst>
          </p:cNvPr>
          <p:cNvSpPr txBox="1"/>
          <p:nvPr/>
        </p:nvSpPr>
        <p:spPr>
          <a:xfrm>
            <a:off x="1602614" y="1829601"/>
            <a:ext cx="9936999" cy="2399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main objective is:</a:t>
            </a:r>
          </a:p>
          <a:p>
            <a:pPr algn="just">
              <a:lnSpc>
                <a:spcPct val="150000"/>
              </a:lnSpc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to propose a </a:t>
            </a:r>
            <a:r>
              <a:rPr lang="en-US" sz="2200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 approach for allocating spatial–temporal tasks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multi-agent systems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2200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as the decision-making technique to </a:t>
            </a:r>
            <a:r>
              <a:rPr lang="en-US" sz="2200" b="1" dirty="0">
                <a:solidFill>
                  <a:srgbClr val="FF65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improve the rescue time and space.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49E15-8C60-4E8A-1E20-1D2B9DFAEBD5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A55BE8-1E58-B5B2-1AE5-0F43BE8F7D32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A86245-611C-A37A-E62A-192BE03A7DF6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F35500-5127-12E3-78C7-9E671FEF9F46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89DD2F-BEC0-3FE9-3E59-8EFB687A51C5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D1598C-454E-4849-82FB-AC15FF5EBA7F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85FF5C-0ECA-DB4D-7F12-6BD92C02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9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32EE46C7-216D-BD19-D827-D16DD6403D37}"/>
              </a:ext>
            </a:extLst>
          </p:cNvPr>
          <p:cNvSpPr/>
          <p:nvPr/>
        </p:nvSpPr>
        <p:spPr>
          <a:xfrm>
            <a:off x="4955152" y="418847"/>
            <a:ext cx="1371600" cy="45720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586A2-5DC6-7541-032E-DEA67A414E28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21CAC6-EEB8-6F34-2978-9BD59D687A2E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08AF32-1074-31A2-6915-3E86117D29C0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A9DB94-075F-A151-CD04-37546DBEC3B0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A2A448-4846-983B-ECC3-C9DA0EAFBFF7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503456-6F32-E0E7-0400-85D6181B0B9B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01EF202-CBA9-9F39-AAF2-D46B304C84C1}"/>
              </a:ext>
            </a:extLst>
          </p:cNvPr>
          <p:cNvSpPr txBox="1"/>
          <p:nvPr/>
        </p:nvSpPr>
        <p:spPr>
          <a:xfrm>
            <a:off x="192462" y="1495744"/>
            <a:ext cx="11807076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i="1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sz="17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en-US" sz="1700" b="1" i="1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7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700" b="1" i="1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α</a:t>
            </a:r>
            <a:r>
              <a:rPr lang="en-US" sz="17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700" b="1" i="1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 . . , αr </a:t>
            </a:r>
            <a:r>
              <a:rPr lang="en-US" sz="17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7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the set of actions of the automaton,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= {β1, β2, . . . , βm} </a:t>
            </a:r>
            <a:r>
              <a:rPr lang="en-US" sz="17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its set of inputs,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i="1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{p1, . . . , pr } </a:t>
            </a:r>
            <a:r>
              <a:rPr lang="en-US" sz="17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probability vector for selection of each action, </a:t>
            </a:r>
            <a:endParaRPr lang="en-US" sz="1700" b="1" dirty="0">
              <a:solidFill>
                <a:srgbClr val="1314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P(n + 1) = T [α(n), β(n), P(n)] </a:t>
            </a:r>
            <a:r>
              <a:rPr lang="en-US" sz="17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learning algorithm while the function of </a:t>
            </a:r>
            <a:r>
              <a:rPr lang="en-US" sz="1700" b="1" i="1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1700" b="1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reinforcement algorithm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6C2D84-33CD-E473-CAB2-BA3A84F4DC93}"/>
              </a:ext>
            </a:extLst>
          </p:cNvPr>
          <p:cNvSpPr txBox="1"/>
          <p:nvPr/>
        </p:nvSpPr>
        <p:spPr>
          <a:xfrm>
            <a:off x="0" y="4118240"/>
            <a:ext cx="1224763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1" i="0" u="none" strike="noStrike" baseline="0" dirty="0">
                <a:solidFill>
                  <a:srgbClr val="1314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probability vector for the appropriate and inappropriate responses from the environment is calculated by:</a:t>
            </a:r>
            <a:endParaRPr lang="en-US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5A5A49-865E-321A-7073-00E038134926}"/>
              </a:ext>
            </a:extLst>
          </p:cNvPr>
          <p:cNvSpPr txBox="1"/>
          <p:nvPr/>
        </p:nvSpPr>
        <p:spPr>
          <a:xfrm>
            <a:off x="33849" y="1084076"/>
            <a:ext cx="1097580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1314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Variable structure stochastic automata is represented by a quadruple {α, β, P, T }: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140F6-FF50-6A30-EC8F-F0D975CBE62C}"/>
              </a:ext>
            </a:extLst>
          </p:cNvPr>
          <p:cNvSpPr txBox="1"/>
          <p:nvPr/>
        </p:nvSpPr>
        <p:spPr>
          <a:xfrm>
            <a:off x="289410" y="4580643"/>
            <a:ext cx="614561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environment appropriate response (</a:t>
            </a:r>
            <a:r>
              <a:rPr lang="el-GR" sz="1700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= 0):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92B070-47FD-1E07-F8E2-22EA2C90BCD4}"/>
              </a:ext>
            </a:extLst>
          </p:cNvPr>
          <p:cNvSpPr txBox="1"/>
          <p:nvPr/>
        </p:nvSpPr>
        <p:spPr>
          <a:xfrm>
            <a:off x="917441" y="4896021"/>
            <a:ext cx="3124910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P</a:t>
            </a:r>
            <a:r>
              <a:rPr lang="fr-FR" sz="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i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t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+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1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=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P</a:t>
            </a:r>
            <a:r>
              <a:rPr lang="fr-FR" sz="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i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t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+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a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1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−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P</a:t>
            </a:r>
            <a:r>
              <a:rPr lang="fr-FR" sz="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i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t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))</a:t>
            </a:r>
          </a:p>
          <a:p>
            <a:pPr algn="l">
              <a:lnSpc>
                <a:spcPct val="150000"/>
              </a:lnSpc>
            </a:pP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P</a:t>
            </a:r>
            <a:r>
              <a:rPr lang="fr-FR" sz="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j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t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+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1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=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1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−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a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P</a:t>
            </a:r>
            <a:r>
              <a:rPr lang="fr-FR" sz="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j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t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 </a:t>
            </a:r>
          </a:p>
          <a:p>
            <a:pPr algn="l">
              <a:lnSpc>
                <a:spcPct val="150000"/>
              </a:lnSpc>
            </a:pP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∀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j   j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= </a:t>
            </a:r>
            <a:r>
              <a:rPr lang="fr-FR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65FE5D-62B7-DFC0-6290-468F4AB6598C}"/>
              </a:ext>
            </a:extLst>
          </p:cNvPr>
          <p:cNvSpPr txBox="1"/>
          <p:nvPr/>
        </p:nvSpPr>
        <p:spPr>
          <a:xfrm>
            <a:off x="5778112" y="4569022"/>
            <a:ext cx="614561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environment inappropriate response (</a:t>
            </a:r>
            <a:r>
              <a:rPr lang="el-GR" sz="1700" b="1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= 1):</a:t>
            </a:r>
            <a:endParaRPr lang="en-US" sz="1700" b="1" dirty="0">
              <a:solidFill>
                <a:srgbClr val="1314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264A6A-DEA7-94DB-FF16-5A7C65788DA3}"/>
              </a:ext>
            </a:extLst>
          </p:cNvPr>
          <p:cNvSpPr txBox="1"/>
          <p:nvPr/>
        </p:nvSpPr>
        <p:spPr>
          <a:xfrm>
            <a:off x="6435028" y="4915304"/>
            <a:ext cx="4022472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P</a:t>
            </a:r>
            <a:r>
              <a:rPr lang="en-US" sz="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i 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t 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+ 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1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 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= 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1 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− 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b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 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P</a:t>
            </a:r>
            <a:r>
              <a:rPr lang="en-US" sz="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i 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t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P</a:t>
            </a:r>
            <a:r>
              <a:rPr lang="en-US" sz="8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j 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t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+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1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=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EX"/>
              </a:rPr>
              <a:t>  </a:t>
            </a:r>
            <a:r>
              <a:rPr lang="en-US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b/(r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−</a:t>
            </a:r>
            <a:r>
              <a:rPr lang="en-US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1)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 </a:t>
            </a:r>
            <a:r>
              <a:rPr lang="pl-PL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+</a:t>
            </a: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pl-PL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-Roman"/>
              </a:rPr>
              <a:t>1</a:t>
            </a:r>
            <a:r>
              <a:rPr lang="pl-PL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−</a:t>
            </a: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b</a:t>
            </a: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 </a:t>
            </a: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Pj </a:t>
            </a: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(</a:t>
            </a: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t</a:t>
            </a: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)</a:t>
            </a:r>
            <a:endParaRPr lang="en-US" b="0" i="1" u="none" strike="noStrike" baseline="0" dirty="0">
              <a:solidFill>
                <a:schemeClr val="bg1">
                  <a:lumMod val="50000"/>
                </a:schemeClr>
              </a:solidFill>
              <a:latin typeface="MTMI"/>
            </a:endParaRPr>
          </a:p>
          <a:p>
            <a:pPr algn="l">
              <a:lnSpc>
                <a:spcPct val="150000"/>
              </a:lnSpc>
            </a:pP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MTMI"/>
              </a:rPr>
              <a:t> </a:t>
            </a:r>
            <a:r>
              <a:rPr lang="pl-PL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∀</a:t>
            </a: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j j </a:t>
            </a:r>
            <a:r>
              <a:rPr lang="pl-PL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MTSYN"/>
              </a:rPr>
              <a:t>= </a:t>
            </a:r>
            <a:r>
              <a:rPr lang="pl-PL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Times-Italic"/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2050B7FD-60A8-9D47-520E-3F37CFEB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5</a:t>
            </a:fld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FB8D96-1907-3FC0-0B35-7F7ACBEED907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</p:spTree>
    <p:extLst>
      <p:ext uri="{BB962C8B-B14F-4D97-AF65-F5344CB8AC3E}">
        <p14:creationId xmlns:p14="http://schemas.microsoft.com/office/powerpoint/2010/main" val="279133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EF0CC06-F6E0-9B6D-895B-2F365978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22" y="1000035"/>
            <a:ext cx="5378726" cy="49596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D36D5-EC06-2BB9-3254-0A46DACEDBFA}"/>
              </a:ext>
            </a:extLst>
          </p:cNvPr>
          <p:cNvSpPr txBox="1"/>
          <p:nvPr/>
        </p:nvSpPr>
        <p:spPr>
          <a:xfrm>
            <a:off x="974374" y="5955716"/>
            <a:ext cx="10289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strike="noStrike" baseline="0" dirty="0">
                <a:solidFill>
                  <a:srgbClr val="FF6565"/>
                </a:solidFill>
                <a:latin typeface="Times-Roman"/>
              </a:rPr>
              <a:t>The proposed structure of cellular learning automata for allocating spatial distributed tasks</a:t>
            </a:r>
            <a:endParaRPr lang="en-US" b="1" dirty="0">
              <a:solidFill>
                <a:srgbClr val="FF656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6FDA9-05E3-BFFD-24B4-62C07D45943C}"/>
              </a:ext>
            </a:extLst>
          </p:cNvPr>
          <p:cNvSpPr txBox="1"/>
          <p:nvPr/>
        </p:nvSpPr>
        <p:spPr>
          <a:xfrm>
            <a:off x="6192948" y="1551172"/>
            <a:ext cx="5722088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the </a:t>
            </a:r>
            <a:r>
              <a:rPr lang="en-US" sz="1800" b="0" i="1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determine whether the response of the neighbors were desirable or not, where </a:t>
            </a:r>
            <a:r>
              <a:rPr lang="en-US" sz="1800" b="0" i="1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 corresponds to unfavorable response and </a:t>
            </a:r>
            <a:r>
              <a:rPr lang="en-US" sz="1800" b="0" i="1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 corresponds to favorable response.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586A2-5DC6-7541-032E-DEA67A414E28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21CAC6-EEB8-6F34-2978-9BD59D687A2E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08AF32-1074-31A2-6915-3E86117D29C0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A9DB94-075F-A151-CD04-37546DBEC3B0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A2A448-4846-983B-ECC3-C9DA0EAFBFF7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503456-6F32-E0E7-0400-85D6181B0B9B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1788C38-3085-0BA1-5E84-D299FDF91862}"/>
              </a:ext>
            </a:extLst>
          </p:cNvPr>
          <p:cNvSpPr/>
          <p:nvPr/>
        </p:nvSpPr>
        <p:spPr>
          <a:xfrm>
            <a:off x="6119361" y="413639"/>
            <a:ext cx="2011680" cy="45720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CLA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0BC4ED-7445-F68E-4B61-926F84B93B07}"/>
              </a:ext>
            </a:extLst>
          </p:cNvPr>
          <p:cNvSpPr/>
          <p:nvPr/>
        </p:nvSpPr>
        <p:spPr>
          <a:xfrm>
            <a:off x="4928363" y="422368"/>
            <a:ext cx="1371600" cy="45720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FCA7-F102-3312-2503-E0621F0D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1D235-0470-2D2C-3412-2268E3B7ADD0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EF6779-BEB6-B20C-776C-3097F4E1F62C}"/>
              </a:ext>
            </a:extLst>
          </p:cNvPr>
          <p:cNvSpPr/>
          <p:nvPr/>
        </p:nvSpPr>
        <p:spPr>
          <a:xfrm>
            <a:off x="5964865" y="1457231"/>
            <a:ext cx="6145619" cy="197177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02F98695-4604-538E-06E4-894D5DC02EA1}"/>
              </a:ext>
            </a:extLst>
          </p:cNvPr>
          <p:cNvSpPr/>
          <p:nvPr/>
        </p:nvSpPr>
        <p:spPr>
          <a:xfrm>
            <a:off x="7848600" y="419037"/>
            <a:ext cx="4114800" cy="45720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0" u="none" strike="noStrike" baseline="0" dirty="0">
                <a:solidFill>
                  <a:schemeClr val="bg1"/>
                </a:solidFill>
                <a:latin typeface="Times-Bold"/>
              </a:rPr>
              <a:t>Task Allocation using proposed CLA</a:t>
            </a:r>
            <a:endParaRPr lang="en-US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FFC446-075B-66A4-38D8-FDE3649F1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41" y="1445974"/>
            <a:ext cx="5980232" cy="3792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F113A-B75A-0B38-647C-CF3F3D03BC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44"/>
          <a:stretch/>
        </p:blipFill>
        <p:spPr>
          <a:xfrm>
            <a:off x="81517" y="415822"/>
            <a:ext cx="5832758" cy="632061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586A2-5DC6-7541-032E-DEA67A414E28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21CAC6-EEB8-6F34-2978-9BD59D687A2E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08AF32-1074-31A2-6915-3E86117D29C0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A9DB94-075F-A151-CD04-37546DBEC3B0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A2A448-4846-983B-ECC3-C9DA0EAFBFF7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503456-6F32-E0E7-0400-85D6181B0B9B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FCA7-F102-3312-2503-E0621F0D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CEF5B9-FA8F-627B-7C8F-56E942A0401E}"/>
              </a:ext>
            </a:extLst>
          </p:cNvPr>
          <p:cNvSpPr/>
          <p:nvPr/>
        </p:nvSpPr>
        <p:spPr>
          <a:xfrm>
            <a:off x="3351765" y="3726361"/>
            <a:ext cx="603547" cy="22895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364620-0AD9-F023-B495-256DC215F0AD}"/>
              </a:ext>
            </a:extLst>
          </p:cNvPr>
          <p:cNvSpPr/>
          <p:nvPr/>
        </p:nvSpPr>
        <p:spPr>
          <a:xfrm>
            <a:off x="5873516" y="1192405"/>
            <a:ext cx="6236967" cy="429933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ADF972-01D2-8A93-8AA5-0028A3601A27}"/>
              </a:ext>
            </a:extLst>
          </p:cNvPr>
          <p:cNvCxnSpPr>
            <a:cxnSpLocks/>
          </p:cNvCxnSpPr>
          <p:nvPr/>
        </p:nvCxnSpPr>
        <p:spPr>
          <a:xfrm>
            <a:off x="5124893" y="3840837"/>
            <a:ext cx="789382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C09E59-3BBB-A4D0-9D27-CC6AD4A38A21}"/>
              </a:ext>
            </a:extLst>
          </p:cNvPr>
          <p:cNvSpPr txBox="1"/>
          <p:nvPr/>
        </p:nvSpPr>
        <p:spPr>
          <a:xfrm>
            <a:off x="6096000" y="5600853"/>
            <a:ext cx="6236967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Algorithm for </a:t>
            </a:r>
            <a:r>
              <a:rPr lang="en-US" sz="17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the probability for each rescue team by assistant agent of each the searcher team</a:t>
            </a:r>
            <a:endParaRPr lang="en-US" sz="17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6DEB7E34-880A-00CE-20D4-E62A7E180959}"/>
              </a:ext>
            </a:extLst>
          </p:cNvPr>
          <p:cNvSpPr/>
          <p:nvPr/>
        </p:nvSpPr>
        <p:spPr>
          <a:xfrm>
            <a:off x="6087743" y="428459"/>
            <a:ext cx="2011680" cy="45720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CLA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0BC4ED-7445-F68E-4B61-926F84B93B07}"/>
              </a:ext>
            </a:extLst>
          </p:cNvPr>
          <p:cNvSpPr/>
          <p:nvPr/>
        </p:nvSpPr>
        <p:spPr>
          <a:xfrm>
            <a:off x="4938996" y="422368"/>
            <a:ext cx="1371600" cy="45720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3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96889E-CEE0-D205-FE76-2B962A17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39" y="3891608"/>
            <a:ext cx="9068287" cy="21975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C244B-E149-F844-A3D1-9473F5BAFED6}"/>
              </a:ext>
            </a:extLst>
          </p:cNvPr>
          <p:cNvSpPr txBox="1"/>
          <p:nvPr/>
        </p:nvSpPr>
        <p:spPr>
          <a:xfrm>
            <a:off x="1759686" y="6115719"/>
            <a:ext cx="833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565"/>
                </a:solidFill>
                <a:latin typeface="Times-Roman"/>
              </a:rPr>
              <a:t>Model for integration neighborhood rules and factors of spatial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C4D930-00AB-4566-F6E6-95F2F73C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115A6-46EC-79AE-E8E8-B7BF197ABB1C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63C5FA-1A10-1133-56EA-436C99A965F4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E8439-CA2B-C234-BED0-CF54529CAF30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DD03C3-F88D-002F-AD1C-7DB60E04FC17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19C4D6-EADD-4F12-6488-2B111A3684F2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30176E-F45E-ACBF-02E4-2EF37532638C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57966E-85F8-A99A-0514-553EE5469D19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B837CDDA-55B4-8B94-3788-DCAC544A437D}"/>
              </a:ext>
            </a:extLst>
          </p:cNvPr>
          <p:cNvSpPr/>
          <p:nvPr/>
        </p:nvSpPr>
        <p:spPr>
          <a:xfrm>
            <a:off x="7848600" y="419037"/>
            <a:ext cx="4114800" cy="45720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0" u="none" strike="noStrike" baseline="0" dirty="0">
                <a:solidFill>
                  <a:schemeClr val="bg1"/>
                </a:solidFill>
                <a:latin typeface="Times-Bold"/>
              </a:rPr>
              <a:t>Task Allocation using proposed CLA</a:t>
            </a:r>
            <a:endParaRPr lang="en-US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ECC9DA42-AA82-F91A-E0B2-AD318AF35E3F}"/>
              </a:ext>
            </a:extLst>
          </p:cNvPr>
          <p:cNvSpPr/>
          <p:nvPr/>
        </p:nvSpPr>
        <p:spPr>
          <a:xfrm>
            <a:off x="6087743" y="428459"/>
            <a:ext cx="2011680" cy="45720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CLA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D6796339-B77C-805E-F750-7B12E27C247C}"/>
              </a:ext>
            </a:extLst>
          </p:cNvPr>
          <p:cNvSpPr/>
          <p:nvPr/>
        </p:nvSpPr>
        <p:spPr>
          <a:xfrm>
            <a:off x="4938996" y="422368"/>
            <a:ext cx="1371600" cy="457200"/>
          </a:xfrm>
          <a:prstGeom prst="homePlate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bg1">
                <a:lumMod val="95000"/>
              </a:schemeClr>
            </a:solidFill>
          </a:ln>
          <a:effectLst>
            <a:outerShdw blurRad="88900" dist="127000" dir="2700000" sx="110000" sy="11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42BF7F-A14D-5A63-EFF7-0F3A2910942A}"/>
                  </a:ext>
                </a:extLst>
              </p:cNvPr>
              <p:cNvSpPr txBox="1"/>
              <p:nvPr/>
            </p:nvSpPr>
            <p:spPr>
              <a:xfrm>
                <a:off x="281236" y="959574"/>
                <a:ext cx="120652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6565"/>
                    </a:solidFill>
                    <a:latin typeface="Times-Roman"/>
                  </a:rPr>
                  <a:t>After a specific cell selects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65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6565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656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6565"/>
                    </a:solidFill>
                    <a:latin typeface="Times-Roman"/>
                  </a:rPr>
                  <a:t>, the behavior of the cell is evaluated according to the following scheme: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42BF7F-A14D-5A63-EFF7-0F3A29109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36" y="959574"/>
                <a:ext cx="12065295" cy="369332"/>
              </a:xfrm>
              <a:prstGeom prst="rect">
                <a:avLst/>
              </a:prstGeom>
              <a:blipFill>
                <a:blip r:embed="rId4"/>
                <a:stretch>
                  <a:fillRect l="-4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03EAFCB3-2158-DF59-5F5C-A5A780D6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85" y="2231086"/>
            <a:ext cx="1906405" cy="56196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946AAF6-57E6-986A-96EC-949446A6C2AE}"/>
              </a:ext>
            </a:extLst>
          </p:cNvPr>
          <p:cNvGrpSpPr/>
          <p:nvPr/>
        </p:nvGrpSpPr>
        <p:grpSpPr>
          <a:xfrm>
            <a:off x="4136065" y="1471119"/>
            <a:ext cx="7559750" cy="2081898"/>
            <a:chOff x="4136064" y="1471119"/>
            <a:chExt cx="7827335" cy="208189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C2576D-DE6E-5591-AF47-2A1C9A64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8319" y="1556024"/>
              <a:ext cx="7110332" cy="1869383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D331FD-89BC-4913-DDE1-8754597A8BE8}"/>
                </a:ext>
              </a:extLst>
            </p:cNvPr>
            <p:cNvSpPr/>
            <p:nvPr/>
          </p:nvSpPr>
          <p:spPr>
            <a:xfrm>
              <a:off x="4136064" y="1471119"/>
              <a:ext cx="7827335" cy="208189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  <a:effectLst>
              <a:outerShdw blurRad="88900" dist="1270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38F70D-AF89-86C8-AB2C-7A8FF7EDC5F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479896" y="2512068"/>
            <a:ext cx="1656169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352D8AF-EACF-F1E8-E5EE-A097244F198F}"/>
              </a:ext>
            </a:extLst>
          </p:cNvPr>
          <p:cNvSpPr/>
          <p:nvPr/>
        </p:nvSpPr>
        <p:spPr>
          <a:xfrm>
            <a:off x="978195" y="3891608"/>
            <a:ext cx="9537405" cy="224184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D154A38-57C5-61AC-A8DF-838D5D855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627" y="2671195"/>
            <a:ext cx="3769372" cy="9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0435A5F-2222-1FCF-92D3-B96395882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2" y="883048"/>
            <a:ext cx="5798880" cy="45672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9D5889-E83C-1CC8-4B2D-83DEDB55E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507700"/>
            <a:ext cx="5656535" cy="31298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8D442A-2681-6C24-C48D-3C3D5F360CFD}"/>
              </a:ext>
            </a:extLst>
          </p:cNvPr>
          <p:cNvSpPr txBox="1"/>
          <p:nvPr/>
        </p:nvSpPr>
        <p:spPr>
          <a:xfrm>
            <a:off x="6862738" y="4547624"/>
            <a:ext cx="5108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565"/>
                </a:solidFill>
                <a:latin typeface="Times-Roman"/>
              </a:rPr>
              <a:t>The designed geospatial simulation environment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C2C9-E56F-A684-16BD-5DA614290AC0}"/>
              </a:ext>
            </a:extLst>
          </p:cNvPr>
          <p:cNvSpPr txBox="1"/>
          <p:nvPr/>
        </p:nvSpPr>
        <p:spPr>
          <a:xfrm>
            <a:off x="191385" y="5514784"/>
            <a:ext cx="569373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6565"/>
                </a:solidFill>
                <a:latin typeface="Times-Roman"/>
              </a:rPr>
              <a:t>The schematic diagram of the implemented geospatial simulation environment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90E9E16F-252F-17B1-F730-817B2B48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310E-76A0-464C-ACF8-F2F61ECC8FB5}" type="slidenum">
              <a:rPr lang="en-US" smtClean="0"/>
              <a:t>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A818E8-CA0E-228A-69D6-DA81C7BE6922}"/>
              </a:ext>
            </a:extLst>
          </p:cNvPr>
          <p:cNvSpPr txBox="1"/>
          <p:nvPr/>
        </p:nvSpPr>
        <p:spPr>
          <a:xfrm>
            <a:off x="1312377" y="6582975"/>
            <a:ext cx="906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Distributed task allocation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environments using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Cellular Learning Automata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540E4C-2469-1561-39E8-B807B3A3E89A}"/>
              </a:ext>
            </a:extLst>
          </p:cNvPr>
          <p:cNvGrpSpPr/>
          <p:nvPr/>
        </p:nvGrpSpPr>
        <p:grpSpPr>
          <a:xfrm>
            <a:off x="-1" y="-10904"/>
            <a:ext cx="12198377" cy="424548"/>
            <a:chOff x="-1" y="903509"/>
            <a:chExt cx="12198377" cy="4245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5F80DD6-F5AC-0F6C-7805-58C54634ADC7}"/>
                </a:ext>
              </a:extLst>
            </p:cNvPr>
            <p:cNvSpPr/>
            <p:nvPr/>
          </p:nvSpPr>
          <p:spPr>
            <a:xfrm>
              <a:off x="-1" y="903514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39FB73-35E2-2035-5558-79B223947993}"/>
                </a:ext>
              </a:extLst>
            </p:cNvPr>
            <p:cNvSpPr/>
            <p:nvPr/>
          </p:nvSpPr>
          <p:spPr>
            <a:xfrm>
              <a:off x="2479896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ECC565-1DB1-2DF9-63A5-855BDC74D015}"/>
                </a:ext>
              </a:extLst>
            </p:cNvPr>
            <p:cNvSpPr/>
            <p:nvPr/>
          </p:nvSpPr>
          <p:spPr>
            <a:xfrm>
              <a:off x="4958508" y="903509"/>
              <a:ext cx="246888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Method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B93639-633D-A967-D11E-4A73FC115E8E}"/>
                </a:ext>
              </a:extLst>
            </p:cNvPr>
            <p:cNvSpPr/>
            <p:nvPr/>
          </p:nvSpPr>
          <p:spPr>
            <a:xfrm>
              <a:off x="7437120" y="903509"/>
              <a:ext cx="2377440" cy="4245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771105-6C0C-5017-2C64-E12D01D5A4CD}"/>
                </a:ext>
              </a:extLst>
            </p:cNvPr>
            <p:cNvSpPr/>
            <p:nvPr/>
          </p:nvSpPr>
          <p:spPr>
            <a:xfrm>
              <a:off x="9820936" y="903510"/>
              <a:ext cx="2377440" cy="4245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05FC2D4A-31CD-7200-FE0D-CE21F2A64D45}"/>
              </a:ext>
            </a:extLst>
          </p:cNvPr>
          <p:cNvSpPr/>
          <p:nvPr/>
        </p:nvSpPr>
        <p:spPr>
          <a:xfrm>
            <a:off x="7447266" y="428799"/>
            <a:ext cx="2468880" cy="548640"/>
          </a:xfrm>
          <a:prstGeom prst="homePlat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outerShdw blurRad="88900" dist="127000" dir="2700000" sx="110000" sy="11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Geospatial Simulation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0CA08-0FEC-1C8C-C0E1-F1B104049578}"/>
              </a:ext>
            </a:extLst>
          </p:cNvPr>
          <p:cNvCxnSpPr>
            <a:cxnSpLocks/>
          </p:cNvCxnSpPr>
          <p:nvPr/>
        </p:nvCxnSpPr>
        <p:spPr>
          <a:xfrm>
            <a:off x="5232190" y="2936477"/>
            <a:ext cx="100026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62E3861-7DCE-68DB-7544-41B498765549}"/>
              </a:ext>
            </a:extLst>
          </p:cNvPr>
          <p:cNvSpPr/>
          <p:nvPr/>
        </p:nvSpPr>
        <p:spPr>
          <a:xfrm>
            <a:off x="6306881" y="1307805"/>
            <a:ext cx="5798880" cy="379582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88900" dist="1270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2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13849</TotalTime>
  <Words>1145</Words>
  <Application>Microsoft Office PowerPoint</Application>
  <PresentationFormat>Widescreen</PresentationFormat>
  <Paragraphs>189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Edwardian Script ITC</vt:lpstr>
      <vt:lpstr>MTEX</vt:lpstr>
      <vt:lpstr>MTMI</vt:lpstr>
      <vt:lpstr>MTSYN</vt:lpstr>
      <vt:lpstr>Times-Bold</vt:lpstr>
      <vt:lpstr>Times-Italic</vt:lpstr>
      <vt:lpstr>Times-Roman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khani</dc:creator>
  <cp:lastModifiedBy>maryam khani</cp:lastModifiedBy>
  <cp:revision>2833</cp:revision>
  <dcterms:created xsi:type="dcterms:W3CDTF">2023-08-30T17:53:53Z</dcterms:created>
  <dcterms:modified xsi:type="dcterms:W3CDTF">2023-10-20T22:17:53Z</dcterms:modified>
</cp:coreProperties>
</file>