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58029" autoAdjust="0"/>
  </p:normalViewPr>
  <p:slideViewPr>
    <p:cSldViewPr snapToGrid="0">
      <p:cViewPr varScale="1">
        <p:scale>
          <a:sx n="42" d="100"/>
          <a:sy n="42" d="100"/>
        </p:scale>
        <p:origin x="15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F9C6A-95B0-4E65-87B3-C76FFC4665C5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F712D-0FAA-45D8-85EE-03E6DFA7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19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الگوریتم های ترکیبی برای زمانبندیوظایف</a:t>
            </a:r>
            <a:r>
              <a:rPr lang="fa-IR" baseline="0" dirty="0" smtClean="0"/>
              <a:t> به صورت چند پردازنده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712D-0FAA-45D8-85EE-03E6DFA770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89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dirty="0" smtClean="0"/>
              <a:t>کوک و احمد یک بررسی جامع و طبقه بندی قطعی از الگوریتم های زمانبدی ارائه کرده</a:t>
            </a:r>
            <a:r>
              <a:rPr lang="fa-IR" baseline="0" dirty="0" smtClean="0"/>
              <a:t> اند که در میان این روش ها لیست زمانبندی رابج تر است</a:t>
            </a:r>
            <a:endParaRPr lang="en-US" dirty="0" smtClean="0"/>
          </a:p>
          <a:p>
            <a:r>
              <a:rPr lang="fa-IR" dirty="0" smtClean="0"/>
              <a:t>لیست</a:t>
            </a:r>
            <a:r>
              <a:rPr lang="fa-IR" baseline="0" dirty="0" smtClean="0"/>
              <a:t> زمانبدی خیلی زیاد در مسائل زمانبندی استفاده می شود.</a:t>
            </a:r>
          </a:p>
          <a:p>
            <a:endParaRPr lang="fa-IR" baseline="0" dirty="0" smtClean="0"/>
          </a:p>
          <a:p>
            <a:r>
              <a:rPr lang="fa-IR" dirty="0" smtClean="0"/>
              <a:t>اکتشاف زمانبندی </a:t>
            </a:r>
            <a:r>
              <a:rPr lang="fa-IR" dirty="0" smtClean="0"/>
              <a:t>درج </a:t>
            </a:r>
            <a:r>
              <a:rPr lang="en-US" baseline="0" dirty="0" smtClean="0"/>
              <a:t>   ISH</a:t>
            </a:r>
            <a:endParaRPr lang="fa-IR" dirty="0" smtClean="0"/>
          </a:p>
          <a:p>
            <a:r>
              <a:rPr lang="fa-IR" dirty="0" smtClean="0"/>
              <a:t>اکتشاف</a:t>
            </a:r>
            <a:r>
              <a:rPr lang="fa-IR" baseline="0" dirty="0" smtClean="0"/>
              <a:t> زمانبندی </a:t>
            </a:r>
            <a:r>
              <a:rPr lang="fa-IR" baseline="0" dirty="0" smtClean="0"/>
              <a:t>تکرار</a:t>
            </a:r>
            <a:r>
              <a:rPr lang="en-US" baseline="0" dirty="0" smtClean="0"/>
              <a:t>   DSH</a:t>
            </a:r>
            <a:endParaRPr lang="fa-IR" baseline="0" dirty="0" smtClean="0"/>
          </a:p>
          <a:p>
            <a:endParaRPr lang="fa-IR" baseline="0" dirty="0" smtClean="0"/>
          </a:p>
          <a:p>
            <a:r>
              <a:rPr lang="fa-IR" baseline="0" dirty="0" smtClean="0"/>
              <a:t>دو تا از روش های معروف زمانبدی لیست هستند.</a:t>
            </a:r>
          </a:p>
          <a:p>
            <a:endParaRPr lang="fa-IR" dirty="0" smtClean="0"/>
          </a:p>
          <a:p>
            <a:r>
              <a:rPr lang="en-US" dirty="0" smtClean="0"/>
              <a:t>ISH</a:t>
            </a:r>
            <a:endParaRPr lang="fa-IR" dirty="0" smtClean="0"/>
          </a:p>
          <a:p>
            <a:r>
              <a:rPr lang="fa-IR" dirty="0" smtClean="0"/>
              <a:t>یک زمانبدی لیست اکتشافی هست که برای بهینه سازی دگ با تاخیر ارتباطات به کار می رود</a:t>
            </a:r>
          </a:p>
          <a:p>
            <a:r>
              <a:rPr lang="fa-IR" dirty="0" smtClean="0"/>
              <a:t>گسترش اولیه از زمانبدی</a:t>
            </a:r>
            <a:r>
              <a:rPr lang="fa-IR" baseline="0" dirty="0" smtClean="0"/>
              <a:t> اکتشافی هو می باشد که تلاش میکند وظایف آماده به کار را در اسلات های تاخیر قرار دهد.</a:t>
            </a:r>
          </a:p>
          <a:p>
            <a:endParaRPr lang="fa-IR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DSH</a:t>
            </a:r>
            <a:endParaRPr lang="fa-I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a-I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بهینه سازی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ISH</a:t>
            </a:r>
            <a:r>
              <a:rPr lang="fa-I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می باشد</a:t>
            </a:r>
          </a:p>
          <a:p>
            <a:r>
              <a:rPr lang="fa-IR" dirty="0" smtClean="0"/>
              <a:t>این روش از تکرار وظایف جهت</a:t>
            </a:r>
            <a:r>
              <a:rPr lang="fa-IR" baseline="0" dirty="0" smtClean="0"/>
              <a:t> کاهش زمان وظایف در زمانبندی استفاده می شود</a:t>
            </a:r>
          </a:p>
          <a:p>
            <a:r>
              <a:rPr lang="fa-IR" baseline="0" dirty="0" smtClean="0"/>
              <a:t>این روش ارتباط بین پردازنده ها را با استفاده از بازمانبدی پردازنده های اضافی به دیگر  را کاهش می دهد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GA</a:t>
            </a:r>
          </a:p>
          <a:p>
            <a:r>
              <a:rPr lang="fa-IR" dirty="0" smtClean="0"/>
              <a:t>بسیاری</a:t>
            </a:r>
            <a:r>
              <a:rPr lang="fa-IR" baseline="0" dirty="0" smtClean="0"/>
              <a:t> از محققان سعی کردن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MTSP</a:t>
            </a:r>
            <a:endParaRPr lang="fa-I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a-I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را با استفاده از الگوریتم ژنتیک حل کنند بیشتر این تفاوت ها در </a:t>
            </a:r>
          </a:p>
          <a:p>
            <a:r>
              <a:rPr lang="en-US" dirty="0" smtClean="0"/>
              <a:t>Crossover</a:t>
            </a:r>
            <a:r>
              <a:rPr lang="fa-IR" dirty="0" smtClean="0"/>
              <a:t> و </a:t>
            </a:r>
            <a:r>
              <a:rPr lang="en-US" dirty="0" smtClean="0"/>
              <a:t>mutation.</a:t>
            </a:r>
            <a:r>
              <a:rPr lang="fa-IR" dirty="0" smtClean="0"/>
              <a:t> بوده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712D-0FAA-45D8-85EE-03E6DFA770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29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 scheduling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techniques     </a:t>
            </a:r>
            <a:r>
              <a:rPr lang="fa-I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تکنیک های زمان بندی لیست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a-I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برای تمامی وظایف اولویت های تعیین میکند و این به صورت نزولی سورت میکند</a:t>
            </a:r>
          </a:p>
          <a:p>
            <a:r>
              <a:rPr lang="fa-I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وقتی که یک پردازنده قابل دسترسی شد تسکی با بالاترین اولویت پردازش شده و از لیست خذف می شود</a:t>
            </a:r>
          </a:p>
          <a:p>
            <a:r>
              <a:rPr lang="fa-I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اگر دو یا بیشتر از دوتسک اولویت یکسان داشته باشند انتخاب به صورت راندوم خواهد بود </a:t>
            </a:r>
          </a:p>
          <a:p>
            <a:endParaRPr lang="fa-I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a-I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مشکلی که در رابطه با این روش وجود دارد دادن اولویت به تسک ها در راستای اهمیت آن تسک نمی باشد</a:t>
            </a:r>
          </a:p>
          <a:p>
            <a:r>
              <a:rPr lang="fa-I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در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MLSH,</a:t>
            </a:r>
            <a:r>
              <a:rPr lang="fa-I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اولویت ها از نودار دک بدست میاید و به یک تسک داده می شود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712D-0FAA-45D8-85EE-03E6DFA770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50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روش های</a:t>
            </a:r>
            <a:r>
              <a:rPr lang="fa-IR" baseline="0" dirty="0" smtClean="0"/>
              <a:t> ترکیبی پیشنهادی *</a:t>
            </a:r>
            <a:endParaRPr lang="fa-IR" dirty="0" smtClean="0"/>
          </a:p>
          <a:p>
            <a:r>
              <a:rPr lang="fa-IR" dirty="0" smtClean="0"/>
              <a:t>رویکرد </a:t>
            </a:r>
            <a:r>
              <a:rPr lang="fa-IR" dirty="0" smtClean="0"/>
              <a:t>از متد های </a:t>
            </a:r>
            <a:r>
              <a:rPr lang="en-US" dirty="0" smtClean="0"/>
              <a:t>GA </a:t>
            </a:r>
            <a:r>
              <a:rPr lang="fa-IR" dirty="0" smtClean="0"/>
              <a:t> و </a:t>
            </a:r>
            <a:r>
              <a:rPr lang="en-US" dirty="0" smtClean="0"/>
              <a:t>MLSH</a:t>
            </a:r>
            <a:r>
              <a:rPr lang="fa-IR" dirty="0" smtClean="0"/>
              <a:t> شامل می شود.</a:t>
            </a:r>
          </a:p>
          <a:p>
            <a:r>
              <a:rPr lang="fa-IR" dirty="0" smtClean="0"/>
              <a:t>الگوریتم ژنتیک از فرایند تکامل طبیعی تقلید میکند.</a:t>
            </a:r>
          </a:p>
          <a:p>
            <a:r>
              <a:rPr lang="fa-IR" dirty="0" smtClean="0"/>
              <a:t>و با یک جمعیت اولیه از کروموزم ها تشکیل</a:t>
            </a:r>
            <a:r>
              <a:rPr lang="fa-IR" baseline="0" dirty="0" smtClean="0"/>
              <a:t> می شود</a:t>
            </a:r>
          </a:p>
          <a:p>
            <a:endParaRPr lang="fa-IR" baseline="0" dirty="0" smtClean="0"/>
          </a:p>
          <a:p>
            <a:r>
              <a:rPr lang="fa-IR" baseline="0" dirty="0" smtClean="0"/>
              <a:t>در اینجا جمعیت اولیه در سه نوع مختلف تولید می شود و هر نسل از </a:t>
            </a:r>
          </a:p>
          <a:p>
            <a:r>
              <a:rPr lang="en-US" dirty="0" smtClean="0"/>
              <a:t>fitness evaluation</a:t>
            </a:r>
            <a:endParaRPr lang="fa-IR" dirty="0" smtClean="0"/>
          </a:p>
          <a:p>
            <a:r>
              <a:rPr lang="fa-IR" dirty="0" smtClean="0"/>
              <a:t>عبور میکند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712D-0FAA-45D8-85EE-03E6DFA770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95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کروموزوم </a:t>
            </a:r>
          </a:p>
          <a:p>
            <a:r>
              <a:rPr lang="fa-IR" dirty="0" smtClean="0"/>
              <a:t>هر </a:t>
            </a:r>
            <a:r>
              <a:rPr lang="fa-IR" dirty="0" smtClean="0"/>
              <a:t>کروموزوم</a:t>
            </a:r>
            <a:r>
              <a:rPr lang="fa-IR" baseline="0" dirty="0" smtClean="0"/>
              <a:t> جاگشتی از  </a:t>
            </a:r>
            <a:r>
              <a:rPr lang="en-US" baseline="0" dirty="0" smtClean="0"/>
              <a:t>v </a:t>
            </a:r>
            <a:r>
              <a:rPr lang="fa-IR" baseline="0" dirty="0" smtClean="0"/>
              <a:t>از </a:t>
            </a:r>
            <a:r>
              <a:rPr lang="en-US" baseline="0" dirty="0" smtClean="0"/>
              <a:t> DAG </a:t>
            </a:r>
            <a:r>
              <a:rPr lang="fa-IR" baseline="0" dirty="0" smtClean="0"/>
              <a:t>هست</a:t>
            </a:r>
            <a:endParaRPr lang="fa-IR" baseline="0" dirty="0" smtClean="0"/>
          </a:p>
          <a:p>
            <a:r>
              <a:rPr lang="fa-IR" baseline="0" dirty="0" smtClean="0"/>
              <a:t>هر ژن بیانگر موقعیت این تسک در لیست می باشد و مقدار آن در واقع همان ایندکس این تسک می باشد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712D-0FAA-45D8-85EE-03E6DFA770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64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ساختمان کروموزوم </a:t>
            </a:r>
          </a:p>
          <a:p>
            <a:r>
              <a:rPr lang="fa-IR" dirty="0" smtClean="0"/>
              <a:t>برای </a:t>
            </a:r>
            <a:r>
              <a:rPr lang="fa-IR" dirty="0" smtClean="0"/>
              <a:t>هر تسک در چارت</a:t>
            </a:r>
            <a:r>
              <a:rPr lang="fa-IR" baseline="0" dirty="0" smtClean="0"/>
              <a:t> دگ</a:t>
            </a:r>
            <a:endParaRPr lang="fa-IR" dirty="0" smtClean="0"/>
          </a:p>
          <a:p>
            <a:r>
              <a:rPr lang="fa-IR" dirty="0" smtClean="0"/>
              <a:t>هر کروموزم شامل </a:t>
            </a:r>
            <a:r>
              <a:rPr lang="en-US" dirty="0" smtClean="0"/>
              <a:t>V</a:t>
            </a:r>
            <a:r>
              <a:rPr lang="en-US" baseline="0" dirty="0" smtClean="0"/>
              <a:t> </a:t>
            </a:r>
            <a:r>
              <a:rPr lang="fa-IR" baseline="0" dirty="0" smtClean="0"/>
              <a:t>ژن می باشد</a:t>
            </a:r>
          </a:p>
          <a:p>
            <a:endParaRPr lang="fa-IR" dirty="0" smtClean="0"/>
          </a:p>
          <a:p>
            <a:r>
              <a:rPr lang="fa-IR" dirty="0" smtClean="0"/>
              <a:t>با فرض توالی</a:t>
            </a:r>
            <a:r>
              <a:rPr lang="fa-IR" baseline="0" dirty="0" smtClean="0"/>
              <a:t> عدد هر ژ با 1 شروع به </a:t>
            </a:r>
            <a:r>
              <a:rPr lang="en-US" baseline="0" dirty="0" smtClean="0"/>
              <a:t>Gen </a:t>
            </a:r>
            <a:r>
              <a:rPr lang="en-US" baseline="0" dirty="0" err="1" smtClean="0"/>
              <a:t>i</a:t>
            </a:r>
            <a:endParaRPr lang="en-US" baseline="0" dirty="0" smtClean="0"/>
          </a:p>
          <a:p>
            <a:r>
              <a:rPr lang="fa-IR" baseline="0" dirty="0" smtClean="0"/>
              <a:t>می رسد</a:t>
            </a:r>
          </a:p>
          <a:p>
            <a:endParaRPr lang="fa-IR" baseline="0" dirty="0" smtClean="0"/>
          </a:p>
          <a:p>
            <a:r>
              <a:rPr lang="fa-IR" baseline="0" dirty="0" smtClean="0"/>
              <a:t>مقدار هر ژن در واقع ایندکس آن درلیست می باشد</a:t>
            </a:r>
          </a:p>
          <a:p>
            <a:endParaRPr lang="fa-IR" baseline="0" dirty="0" smtClean="0"/>
          </a:p>
          <a:p>
            <a:r>
              <a:rPr lang="fa-IR" baseline="0" dirty="0" smtClean="0"/>
              <a:t>برای هر پردازنده کروموزم یکنواخت وجود دارد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712D-0FAA-45D8-85EE-03E6DFA770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89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ساختمان کروموزوم ذر  </a:t>
            </a:r>
            <a:r>
              <a:rPr lang="en-US" dirty="0" smtClean="0"/>
              <a:t>TLPLC</a:t>
            </a:r>
            <a:endParaRPr lang="fa-IR" dirty="0" smtClean="0"/>
          </a:p>
          <a:p>
            <a:r>
              <a:rPr lang="fa-IR" dirty="0" smtClean="0"/>
              <a:t>در </a:t>
            </a:r>
            <a:r>
              <a:rPr lang="fa-IR" dirty="0" smtClean="0"/>
              <a:t>این روش ترکیبی از پردازنده و وظایف دیده می شود.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712D-0FAA-45D8-85EE-03E6DFA770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60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fa-IR" dirty="0" smtClean="0"/>
              <a:t>تابع</a:t>
            </a:r>
            <a:r>
              <a:rPr lang="fa-IR" baseline="0" dirty="0" smtClean="0"/>
              <a:t> فیتنس </a:t>
            </a:r>
            <a:endParaRPr lang="en-US" dirty="0" smtClean="0"/>
          </a:p>
          <a:p>
            <a:r>
              <a:rPr lang="fa-IR" dirty="0" smtClean="0"/>
              <a:t>هدف</a:t>
            </a:r>
            <a:r>
              <a:rPr lang="fa-IR" baseline="0" dirty="0" smtClean="0"/>
              <a:t> </a:t>
            </a:r>
            <a:r>
              <a:rPr lang="fa-IR" baseline="0" dirty="0" smtClean="0"/>
              <a:t>تا بع فیتنس در واقع حل مسئله هست که به ارزیابی راه حل به کار برده می شود. و پروسس رو انتخاب می کند.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tf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(p):</a:t>
            </a:r>
          </a:p>
          <a:p>
            <a:r>
              <a:rPr lang="fa-I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زمان اتمام یک پروسس هست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endParaRPr lang="fa-I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a-I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زمانی هست که آخرین تسک پردازش شد</a:t>
            </a:r>
          </a:p>
          <a:p>
            <a:endParaRPr lang="fa-I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a-I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الگوریتم ژنتیک به صورت طبیعی برای ماکسیمایز کردن میل میکند که باید هنگام اتمام مینیماز کرد </a:t>
            </a:r>
          </a:p>
          <a:p>
            <a:endParaRPr lang="fa-I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Ft max </a:t>
            </a:r>
          </a:p>
          <a:p>
            <a:r>
              <a:rPr lang="fa-I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همان ماکسیمم زمان اتمام هست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712D-0FAA-45D8-85EE-03E6DFA770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119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مرحله انتخاب </a:t>
            </a:r>
          </a:p>
          <a:p>
            <a:r>
              <a:rPr lang="fa-IR" dirty="0" smtClean="0"/>
              <a:t>در </a:t>
            </a:r>
            <a:r>
              <a:rPr lang="fa-IR" dirty="0" smtClean="0"/>
              <a:t>اینجا ما با</a:t>
            </a:r>
            <a:r>
              <a:rPr lang="fa-IR" baseline="0" dirty="0" smtClean="0"/>
              <a:t> توجه به تابع فیتنس باید کروموزم ها را انتخاب کنیم.</a:t>
            </a:r>
          </a:p>
          <a:p>
            <a:r>
              <a:rPr lang="fa-IR" baseline="0" dirty="0" smtClean="0"/>
              <a:t>برای این دو روش وجود دارد که تورنومنت بهترین می باشد</a:t>
            </a:r>
          </a:p>
          <a:p>
            <a:endParaRPr lang="fa-IR" baseline="0" dirty="0" smtClean="0"/>
          </a:p>
          <a:p>
            <a:r>
              <a:rPr lang="fa-IR" baseline="0" dirty="0" smtClean="0"/>
              <a:t>هدف از اینتخاب این است که افراد ای انتخاب شوند که نسبت به جمعیت قبلی خود برتری دارند</a:t>
            </a:r>
          </a:p>
          <a:p>
            <a:r>
              <a:rPr lang="fa-IR" dirty="0" smtClean="0"/>
              <a:t>کروموزوم ها از جمعیت اولیه انتخاب می شود پدر و مادر برای تولید مثل است.</a:t>
            </a:r>
            <a:endParaRPr lang="en-US" dirty="0" smtClean="0"/>
          </a:p>
          <a:p>
            <a:endParaRPr lang="en-US" dirty="0" smtClean="0"/>
          </a:p>
          <a:p>
            <a:r>
              <a:rPr lang="fa-IR" dirty="0" smtClean="0"/>
              <a:t>در تصویر تابع تورنومنت را می بینید که به صورت راندم سایز های به صورت </a:t>
            </a:r>
            <a:r>
              <a:rPr lang="en-US" dirty="0" smtClean="0"/>
              <a:t>(</a:t>
            </a:r>
            <a:r>
              <a:rPr lang="en-US" dirty="0" err="1" smtClean="0"/>
              <a:t>Ts</a:t>
            </a:r>
            <a:r>
              <a:rPr lang="en-US" dirty="0" smtClean="0"/>
              <a:t>)</a:t>
            </a:r>
            <a:endParaRPr lang="fa-IR" dirty="0" smtClean="0"/>
          </a:p>
          <a:p>
            <a:r>
              <a:rPr lang="fa-IR" dirty="0" smtClean="0"/>
              <a:t>را انتخاب می</a:t>
            </a:r>
            <a:r>
              <a:rPr lang="fa-IR" baseline="0" dirty="0" smtClean="0"/>
              <a:t> کند</a:t>
            </a:r>
          </a:p>
          <a:p>
            <a:r>
              <a:rPr lang="fa-IR" baseline="0" dirty="0" smtClean="0"/>
              <a:t>جمعیت فعلی </a:t>
            </a:r>
            <a:r>
              <a:rPr lang="en-US" baseline="0" dirty="0" smtClean="0"/>
              <a:t>pop </a:t>
            </a:r>
            <a:endParaRPr lang="fa-IR" baseline="0" dirty="0" smtClean="0"/>
          </a:p>
          <a:p>
            <a:r>
              <a:rPr lang="fa-IR" baseline="0" dirty="0" smtClean="0"/>
              <a:t>بهترین کروموزم ها </a:t>
            </a:r>
            <a:r>
              <a:rPr lang="en-US" baseline="0" dirty="0" smtClean="0"/>
              <a:t>TS</a:t>
            </a:r>
          </a:p>
          <a:p>
            <a:r>
              <a:rPr lang="fa-IR" baseline="0" dirty="0" smtClean="0"/>
              <a:t>و بالاترین فیتنس برنده هست</a:t>
            </a:r>
          </a:p>
          <a:p>
            <a:endParaRPr lang="fa-IR" baseline="0" dirty="0" smtClean="0"/>
          </a:p>
          <a:p>
            <a:r>
              <a:rPr lang="fa-IR" baseline="0" dirty="0" smtClean="0"/>
              <a:t>این عملیات تا زمان پر شدن جمعیت ادامه پیدا میکند</a:t>
            </a:r>
          </a:p>
          <a:p>
            <a:endParaRPr lang="fa-IR" baseline="0" dirty="0" smtClean="0"/>
          </a:p>
          <a:p>
            <a:r>
              <a:rPr lang="fa-IR" baseline="0" dirty="0" smtClean="0"/>
              <a:t>بعد از این نوبت به کراس آور و میوتیشن می رسد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712D-0FAA-45D8-85EE-03E6DFA770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04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مرحله کروموزوم</a:t>
            </a:r>
            <a:r>
              <a:rPr lang="fa-IR" baseline="0" dirty="0" smtClean="0"/>
              <a:t> </a:t>
            </a:r>
            <a:endParaRPr lang="fa-IR" dirty="0" smtClean="0"/>
          </a:p>
          <a:p>
            <a:r>
              <a:rPr lang="fa-IR" dirty="0" smtClean="0"/>
              <a:t>کراس </a:t>
            </a:r>
            <a:r>
              <a:rPr lang="fa-IR" dirty="0" smtClean="0"/>
              <a:t>آور یک عامل یا تابع تولید است </a:t>
            </a:r>
          </a:p>
          <a:p>
            <a:r>
              <a:rPr lang="fa-IR" dirty="0" smtClean="0"/>
              <a:t>که کروموزو های جدیدی با استفاده از کروموزم های</a:t>
            </a:r>
            <a:r>
              <a:rPr lang="fa-IR" baseline="0" dirty="0" smtClean="0"/>
              <a:t> والدین ایجاد میکند</a:t>
            </a:r>
          </a:p>
          <a:p>
            <a:endParaRPr lang="fa-IR" dirty="0" smtClean="0"/>
          </a:p>
          <a:p>
            <a:r>
              <a:rPr lang="fa-IR" dirty="0" smtClean="0"/>
              <a:t>کروموزوم های جدید خصوصیات خودشان را از والدینشان به ارث</a:t>
            </a:r>
            <a:r>
              <a:rPr lang="fa-IR" baseline="0" dirty="0" smtClean="0"/>
              <a:t> می برند</a:t>
            </a:r>
          </a:p>
          <a:p>
            <a:endParaRPr lang="fa-IR" baseline="0" dirty="0" smtClean="0"/>
          </a:p>
          <a:p>
            <a:r>
              <a:rPr lang="fa-IR" baseline="0" dirty="0" smtClean="0"/>
              <a:t>کروموزوم های موجود که در کراس آور هستند با </a:t>
            </a:r>
            <a:r>
              <a:rPr lang="en-US" baseline="0" dirty="0" smtClean="0"/>
              <a:t>pc</a:t>
            </a:r>
            <a:r>
              <a:rPr lang="fa-IR" baseline="0" dirty="0" smtClean="0"/>
              <a:t> نشان می دهند </a:t>
            </a:r>
          </a:p>
          <a:p>
            <a:r>
              <a:rPr lang="fa-IR" baseline="0" dirty="0" smtClean="0"/>
              <a:t>دو کروموزم انتخاب می شوند</a:t>
            </a:r>
            <a:endParaRPr lang="en-US" baseline="0" dirty="0" smtClean="0"/>
          </a:p>
          <a:p>
            <a:r>
              <a:rPr lang="fa-IR" baseline="0" dirty="0" smtClean="0"/>
              <a:t>و یک عدد تصادفی بین 0 و 1 ایجاد می شود</a:t>
            </a:r>
          </a:p>
          <a:p>
            <a:r>
              <a:rPr lang="fa-IR" baseline="0" dirty="0" smtClean="0"/>
              <a:t>اگر کوچکتر باشند توسط کراس آور به صورت تک نقطه ای تابع کراس آور روی آن اعمال می شود</a:t>
            </a:r>
          </a:p>
          <a:p>
            <a:r>
              <a:rPr lang="fa-IR" baseline="0" dirty="0" smtClean="0"/>
              <a:t>در غیر این صورت این کروموزم تغییر نخواهد کرد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712D-0FAA-45D8-85EE-03E6DFA770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31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رمز گذاری کروموزم های لیست فقط میتوانند یک بار ظاهر شوند و</a:t>
            </a:r>
            <a:r>
              <a:rPr lang="fa-IR" baseline="0" dirty="0" smtClean="0"/>
              <a:t> در صورت ظهور دوباره مطابق تصویر خطا رخ خواهد داد.</a:t>
            </a:r>
            <a:endParaRPr lang="en-US" baseline="0" dirty="0" smtClean="0"/>
          </a:p>
          <a:p>
            <a:endParaRPr lang="fa-IR" baseline="0" dirty="0" smtClean="0"/>
          </a:p>
          <a:p>
            <a:r>
              <a:rPr lang="fa-IR" baseline="0" dirty="0" smtClean="0"/>
              <a:t>این مشکل از کراس آور تک نقطه ای ایجاد می شود </a:t>
            </a:r>
          </a:p>
          <a:p>
            <a:r>
              <a:rPr lang="fa-IR" dirty="0" smtClean="0"/>
              <a:t>فرزندانی که انتخاب می شوند ژن</a:t>
            </a:r>
            <a:r>
              <a:rPr lang="fa-IR" baseline="0" dirty="0" smtClean="0"/>
              <a:t> های آنها از والدین کپی می شوند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712D-0FAA-45D8-85EE-03E6DFA770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30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a-IR" dirty="0" smtClean="0"/>
              <a:t>مالتی پروسسور ها الان تبدیل به قدرتمند ترین متد برای اجرای برنامه ها به</a:t>
            </a:r>
            <a:r>
              <a:rPr lang="fa-IR" baseline="0" dirty="0" smtClean="0"/>
              <a:t> صورت </a:t>
            </a:r>
            <a:r>
              <a:rPr lang="en-US" baseline="0" dirty="0" smtClean="0"/>
              <a:t>real-time</a:t>
            </a:r>
          </a:p>
          <a:p>
            <a:r>
              <a:rPr lang="fa-IR" baseline="0" dirty="0" smtClean="0"/>
              <a:t>شده اند و کارایی آنها به شدت وابسته به شبکه های موازی و توزیع شده می باشد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fa-IR" baseline="0" dirty="0" smtClean="0"/>
              <a:t>برای حل مسوله زمانبندی به صورت مالتی پروسسور که یک مسئله ی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Nphard</a:t>
            </a:r>
            <a:r>
              <a:rPr lang="fa-I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می باشد</a:t>
            </a:r>
          </a:p>
          <a:p>
            <a:r>
              <a:rPr lang="fa-I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دو روش معرفی شده است:</a:t>
            </a:r>
          </a:p>
          <a:p>
            <a:r>
              <a:rPr lang="fa-IR" dirty="0" smtClean="0"/>
              <a:t>اکتشاف لیست زمانبندی اصلاح </a:t>
            </a:r>
            <a:r>
              <a:rPr lang="fa-IR" dirty="0" smtClean="0"/>
              <a:t>شده</a:t>
            </a:r>
            <a:r>
              <a:rPr lang="en-US" dirty="0" smtClean="0"/>
              <a:t> </a:t>
            </a:r>
            <a:r>
              <a:rPr lang="en-US" dirty="0" err="1" smtClean="0"/>
              <a:t>mlsh</a:t>
            </a:r>
            <a:endParaRPr lang="fa-IR" dirty="0" smtClean="0"/>
          </a:p>
          <a:p>
            <a:r>
              <a:rPr lang="fa-IR" dirty="0" smtClean="0"/>
              <a:t>روش تکاملی و استفاده از الگوریتم </a:t>
            </a:r>
            <a:r>
              <a:rPr lang="fa-IR" dirty="0" smtClean="0"/>
              <a:t>ژنتیک</a:t>
            </a:r>
            <a:r>
              <a:rPr lang="en-US" dirty="0" smtClean="0"/>
              <a:t> AG</a:t>
            </a:r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در این اسلاید ها تمامی آیتم های که استفاده شده است شامل نتایج آزمایش یا</a:t>
            </a:r>
            <a:r>
              <a:rPr lang="fa-IR" baseline="0" dirty="0" smtClean="0"/>
              <a:t> از اعداد تصادفی استفاده شده یا داده های واقعی مثل:</a:t>
            </a:r>
            <a:endParaRPr lang="fa-IR" dirty="0" smtClean="0"/>
          </a:p>
          <a:p>
            <a:r>
              <a:rPr lang="fa-IR" dirty="0" smtClean="0"/>
              <a:t>گاوس-جرد</a:t>
            </a:r>
          </a:p>
          <a:p>
            <a:r>
              <a:rPr lang="fa-IR" dirty="0" smtClean="0"/>
              <a:t>تجزیه </a:t>
            </a:r>
            <a:r>
              <a:rPr lang="en-US" dirty="0" smtClean="0"/>
              <a:t>LU</a:t>
            </a:r>
            <a:endParaRPr lang="fa-IR" dirty="0" smtClean="0"/>
          </a:p>
          <a:p>
            <a:r>
              <a:rPr lang="fa-IR" dirty="0" smtClean="0"/>
              <a:t>حذف گاوسی</a:t>
            </a:r>
          </a:p>
          <a:p>
            <a:r>
              <a:rPr lang="fa-IR" dirty="0" smtClean="0"/>
              <a:t>حل معادله لاپلاس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712D-0FAA-45D8-85EE-03E6DFA770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000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تابع میوتیشن</a:t>
            </a:r>
            <a:r>
              <a:rPr lang="fa-IR" baseline="0" dirty="0" smtClean="0"/>
              <a:t> </a:t>
            </a:r>
            <a:endParaRPr lang="fa-IR" dirty="0" smtClean="0"/>
          </a:p>
          <a:p>
            <a:r>
              <a:rPr lang="fa-IR" dirty="0" smtClean="0"/>
              <a:t>عملیات </a:t>
            </a:r>
            <a:r>
              <a:rPr lang="fa-IR" dirty="0" smtClean="0"/>
              <a:t>جهش از کراس آور احتمال کمتری دارد </a:t>
            </a:r>
          </a:p>
          <a:p>
            <a:r>
              <a:rPr lang="fa-IR" dirty="0" smtClean="0"/>
              <a:t>با استفاده از  مبادله جهش ما کروموزم جدید</a:t>
            </a:r>
            <a:r>
              <a:rPr lang="fa-IR" baseline="0" dirty="0" smtClean="0"/>
              <a:t> بدست میاوریم</a:t>
            </a:r>
          </a:p>
          <a:p>
            <a:r>
              <a:rPr lang="fa-IR" baseline="0" dirty="0" smtClean="0"/>
              <a:t>در دومی  دو ژن به صورت راندوم انتخاب و تغییر داده می شوند</a:t>
            </a:r>
          </a:p>
          <a:p>
            <a:r>
              <a:rPr lang="fa-IR" baseline="0" dirty="0" smtClean="0"/>
              <a:t>در اخر یک کروموزم به صورت راندوم انتخاب و تغییر داده می شود.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712D-0FAA-45D8-85EE-03E6DFA770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847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این روش با روش های زیر مقایسه شده است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modified critical path (MCP) </a:t>
            </a:r>
            <a:r>
              <a:rPr lang="fa-I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مسیر بحرانی اصلاح شده </a:t>
            </a:r>
            <a:endParaRPr lang="fa-I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Dominant</a:t>
            </a:r>
            <a:r>
              <a:rPr lang="fa-IR" dirty="0" smtClean="0"/>
              <a:t> </a:t>
            </a:r>
            <a:r>
              <a:rPr lang="en-US" dirty="0" smtClean="0"/>
              <a:t>sequence clustering (DSC</a:t>
            </a:r>
            <a:r>
              <a:rPr lang="en-US" dirty="0" smtClean="0"/>
              <a:t>)</a:t>
            </a:r>
            <a:r>
              <a:rPr lang="fa-IR" dirty="0" smtClean="0"/>
              <a:t> دنباله</a:t>
            </a:r>
            <a:r>
              <a:rPr lang="fa-IR" baseline="0" dirty="0" smtClean="0"/>
              <a:t> خوشه </a:t>
            </a:r>
            <a:endParaRPr lang="fa-IR" dirty="0" smtClean="0"/>
          </a:p>
          <a:p>
            <a:r>
              <a:rPr lang="en-US" dirty="0" smtClean="0"/>
              <a:t>mobility directed (MD)</a:t>
            </a:r>
            <a:endParaRPr lang="fa-IR" dirty="0" smtClean="0"/>
          </a:p>
          <a:p>
            <a:r>
              <a:rPr lang="en-US" dirty="0" smtClean="0"/>
              <a:t>dynamic critical path (</a:t>
            </a:r>
            <a:r>
              <a:rPr lang="en-US" dirty="0" smtClean="0"/>
              <a:t>DCP)</a:t>
            </a:r>
            <a:r>
              <a:rPr lang="fa-IR" dirty="0" smtClean="0"/>
              <a:t>مسیر بحرانی پویا</a:t>
            </a:r>
            <a:r>
              <a:rPr lang="fa-IR" baseline="0" dirty="0" smtClean="0"/>
              <a:t> </a:t>
            </a:r>
            <a:endParaRPr lang="fa-I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712D-0FAA-45D8-85EE-03E6DFA770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569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در این بخش </a:t>
            </a:r>
          </a:p>
          <a:p>
            <a:r>
              <a:rPr lang="en-US" dirty="0" smtClean="0"/>
              <a:t>TLPLC</a:t>
            </a:r>
            <a:endParaRPr lang="fa-IR" dirty="0" smtClean="0"/>
          </a:p>
          <a:p>
            <a:r>
              <a:rPr lang="fa-IR" dirty="0" smtClean="0"/>
              <a:t>با بعدی ها مقایسه شده اند</a:t>
            </a:r>
          </a:p>
          <a:p>
            <a:endParaRPr lang="fa-IR" dirty="0" smtClean="0"/>
          </a:p>
          <a:p>
            <a:r>
              <a:rPr lang="fa-IR" dirty="0" smtClean="0"/>
              <a:t>مسئله</a:t>
            </a:r>
            <a:r>
              <a:rPr lang="fa-IR" baseline="0" dirty="0" smtClean="0"/>
              <a:t> اول که نشان داده شد مسئله دوم هم همین تصویر می باشد که حذف گاوسی با 18 وظیفه می باشد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712D-0FAA-45D8-85EE-03E6DFA770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854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 راحل  بهینه </a:t>
            </a:r>
          </a:p>
          <a:p>
            <a:r>
              <a:rPr lang="fa-IR" dirty="0" smtClean="0"/>
              <a:t>متد</a:t>
            </a:r>
            <a:r>
              <a:rPr lang="fa-IR" baseline="0" dirty="0" smtClean="0"/>
              <a:t> </a:t>
            </a:r>
            <a:endParaRPr lang="fa-IR" baseline="0" dirty="0" smtClean="0"/>
          </a:p>
          <a:p>
            <a:r>
              <a:rPr lang="en-US" baseline="0" dirty="0" smtClean="0"/>
              <a:t>TL</a:t>
            </a:r>
          </a:p>
          <a:p>
            <a:r>
              <a:rPr lang="fa-IR" baseline="0" dirty="0" smtClean="0"/>
              <a:t>در بعضی موارد به حالت بهینه رسیده ولی همین حالت در بعضی موارد با همان کرومزوم نتونسته به اون نتایج قبلی برسد.</a:t>
            </a:r>
          </a:p>
          <a:p>
            <a:endParaRPr lang="fa-IR" baseline="0" dirty="0" smtClean="0"/>
          </a:p>
          <a:p>
            <a:r>
              <a:rPr lang="en-US" baseline="0" dirty="0" smtClean="0"/>
              <a:t>PL</a:t>
            </a:r>
            <a:endParaRPr lang="fa-IR" baseline="0" dirty="0" smtClean="0"/>
          </a:p>
          <a:p>
            <a:r>
              <a:rPr lang="fa-IR" baseline="0" dirty="0" smtClean="0"/>
              <a:t>این روش برای هر دو مسئله نتونسته جواب مناسب را پیدا کن ولی در بعضی الگوریتم های دیگه تونسته به این نتایج برسد</a:t>
            </a:r>
          </a:p>
          <a:p>
            <a:endParaRPr lang="fa-IR" baseline="0" dirty="0" smtClean="0"/>
          </a:p>
          <a:p>
            <a:r>
              <a:rPr lang="en-US" baseline="0" dirty="0" smtClean="0"/>
              <a:t>TLPLC</a:t>
            </a:r>
          </a:p>
          <a:p>
            <a:r>
              <a:rPr lang="fa-IR" baseline="0" dirty="0" smtClean="0"/>
              <a:t>این روش تونسته چندین بار با چندین کرومزموم مختلف به راه حل برسد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712D-0FAA-45D8-85EE-03E6DFA770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11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تعداد تکرار</a:t>
            </a:r>
          </a:p>
          <a:p>
            <a:endParaRPr lang="fa-IR" dirty="0" smtClean="0"/>
          </a:p>
          <a:p>
            <a:r>
              <a:rPr lang="en-US" dirty="0" smtClean="0"/>
              <a:t>TL</a:t>
            </a:r>
          </a:p>
          <a:p>
            <a:r>
              <a:rPr lang="fa-IR" dirty="0" smtClean="0"/>
              <a:t>این</a:t>
            </a:r>
            <a:r>
              <a:rPr lang="fa-IR" baseline="0" dirty="0" smtClean="0"/>
              <a:t> روش به تعداد کمی تکرار نیاز دارد تا به نتیجه برسد هرچند هر تکرار زمان محاسباتی بالایی طلب میکند</a:t>
            </a:r>
          </a:p>
          <a:p>
            <a:endParaRPr lang="fa-IR" baseline="0" dirty="0" smtClean="0"/>
          </a:p>
          <a:p>
            <a:r>
              <a:rPr lang="en-US" baseline="0" dirty="0" smtClean="0"/>
              <a:t>PL</a:t>
            </a:r>
            <a:endParaRPr lang="fa-IR" baseline="0" dirty="0" smtClean="0"/>
          </a:p>
          <a:p>
            <a:r>
              <a:rPr lang="fa-IR" baseline="0" dirty="0" smtClean="0"/>
              <a:t>به تعداد تکرار بالایی نیازمند است</a:t>
            </a:r>
          </a:p>
          <a:p>
            <a:endParaRPr lang="fa-IR" baseline="0" dirty="0" smtClean="0"/>
          </a:p>
          <a:p>
            <a:r>
              <a:rPr lang="en-US" baseline="0" dirty="0" smtClean="0"/>
              <a:t>TLPLC</a:t>
            </a:r>
          </a:p>
          <a:p>
            <a:r>
              <a:rPr lang="fa-IR" baseline="0" dirty="0" smtClean="0"/>
              <a:t>به تعداد کم تکرار و زمان کم محاسباتی نیاز دارد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712D-0FAA-45D8-85EE-03E6DFA770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5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smtClean="0"/>
              <a:t>مرحله کراس اور  و</a:t>
            </a:r>
            <a:r>
              <a:rPr lang="fa-IR" baseline="0" smtClean="0"/>
              <a:t> میوتیشن </a:t>
            </a:r>
            <a:endParaRPr lang="fa-IR" smtClean="0"/>
          </a:p>
          <a:p>
            <a:r>
              <a:rPr lang="en-US" dirty="0" smtClean="0"/>
              <a:t>TL</a:t>
            </a:r>
            <a:endParaRPr lang="en-US" dirty="0" smtClean="0"/>
          </a:p>
          <a:p>
            <a:r>
              <a:rPr lang="fa-IR" dirty="0" smtClean="0"/>
              <a:t>در این روش در صورت اعمال کراس آور ممکنه است</a:t>
            </a:r>
            <a:r>
              <a:rPr lang="fa-IR" baseline="0" dirty="0" smtClean="0"/>
              <a:t> در کرومزوم های مشابه باعث تکرار شود</a:t>
            </a:r>
          </a:p>
          <a:p>
            <a:r>
              <a:rPr lang="fa-IR" baseline="0" dirty="0" smtClean="0"/>
              <a:t>وقتی که عملیات میوتیشن روی تسک ها اعمال می شود میتواند باعث تداخل در اولویت های ان میشود که برای خلاص شدن از نیازمند پردازش زیادی هست</a:t>
            </a:r>
          </a:p>
          <a:p>
            <a:endParaRPr lang="fa-IR" baseline="0" dirty="0" smtClean="0"/>
          </a:p>
          <a:p>
            <a:r>
              <a:rPr lang="en-US" baseline="0" dirty="0" smtClean="0"/>
              <a:t>PL</a:t>
            </a:r>
          </a:p>
          <a:p>
            <a:r>
              <a:rPr lang="fa-IR" baseline="0" dirty="0" smtClean="0"/>
              <a:t>وقتی که در این روش روی پردازنده ها اعمال می شود پیاده سازی آن خیلی راحت هست </a:t>
            </a:r>
          </a:p>
          <a:p>
            <a:r>
              <a:rPr lang="fa-IR" dirty="0" smtClean="0"/>
              <a:t>عملیات میوتیش میتواند به راحتی انجام شود که 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fa-IR" dirty="0" smtClean="0"/>
              <a:t>جابجایی وظایف بین دو پردازه</a:t>
            </a:r>
          </a:p>
          <a:p>
            <a:pPr marL="228600" indent="-228600">
              <a:buAutoNum type="arabicPeriod"/>
            </a:pPr>
            <a:r>
              <a:rPr lang="fa-IR" dirty="0" smtClean="0"/>
              <a:t>2. انتقال یا الحاق تمام تسک های پردازنده</a:t>
            </a:r>
            <a:r>
              <a:rPr lang="fa-IR" baseline="0" dirty="0" smtClean="0"/>
              <a:t> به یک پردازنده دیگر</a:t>
            </a:r>
          </a:p>
          <a:p>
            <a:pPr marL="228600" indent="-228600">
              <a:buAutoNum type="arabicPeriod"/>
            </a:pPr>
            <a:endParaRPr lang="fa-IR" baseline="0" dirty="0" smtClean="0"/>
          </a:p>
          <a:p>
            <a:pPr marL="228600" indent="-228600">
              <a:buAutoNum type="arabicPeriod"/>
            </a:pPr>
            <a:endParaRPr lang="fa-IR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TLPLC</a:t>
            </a:r>
          </a:p>
          <a:p>
            <a:pPr marL="228600" indent="-228600">
              <a:buAutoNum type="arabicPeriod"/>
            </a:pPr>
            <a:r>
              <a:rPr lang="fa-IR" baseline="0" dirty="0" smtClean="0"/>
              <a:t>این روش هم دقیقا میتواند مثل روش های بالا عملیات میوتیشن و کراس آور رو اجرا کنه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712D-0FAA-45D8-85EE-03E6DFA770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014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مقایسه بین الگوریتم</a:t>
            </a:r>
            <a:r>
              <a:rPr lang="fa-IR" baseline="0" dirty="0" smtClean="0"/>
              <a:t> های مختلف هست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712D-0FAA-45D8-85EE-03E6DFA770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78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نتایج نشان داد که </a:t>
            </a:r>
          </a:p>
          <a:p>
            <a:r>
              <a:rPr lang="en-US" dirty="0" smtClean="0"/>
              <a:t>TLPLC</a:t>
            </a:r>
            <a:r>
              <a:rPr lang="fa-IR" dirty="0" smtClean="0"/>
              <a:t> بهتر از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TL</a:t>
            </a:r>
            <a:r>
              <a:rPr lang="fa-I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PL</a:t>
            </a:r>
            <a:endParaRPr lang="fa-I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a-I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برای الگوریتم ژنتیک می باشند.</a:t>
            </a:r>
          </a:p>
          <a:p>
            <a:endParaRPr lang="fa-IR" dirty="0" smtClean="0"/>
          </a:p>
          <a:p>
            <a:r>
              <a:rPr lang="fa-IR" dirty="0" smtClean="0"/>
              <a:t>و همچنین</a:t>
            </a:r>
            <a:r>
              <a:rPr lang="fa-IR" baseline="0" dirty="0" smtClean="0"/>
              <a:t> نتایج نشان داد که </a:t>
            </a:r>
          </a:p>
          <a:p>
            <a:r>
              <a:rPr lang="en-US" dirty="0" smtClean="0"/>
              <a:t>(TLPLCGA)</a:t>
            </a:r>
            <a:endParaRPr lang="fa-IR" dirty="0" smtClean="0"/>
          </a:p>
          <a:p>
            <a:r>
              <a:rPr lang="fa-IR" dirty="0" smtClean="0"/>
              <a:t>در بین الگوریتم های ژنتیک بهتر عمل میکند.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712D-0FAA-45D8-85EE-03E6DFA770E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78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گفتیم که مشکل زمانبندی گراف وظایف به</a:t>
            </a:r>
            <a:r>
              <a:rPr lang="fa-IR" baseline="0" dirty="0" smtClean="0"/>
              <a:t> صورت موازی یکی از مسائل </a:t>
            </a:r>
          </a:p>
          <a:p>
            <a:r>
              <a:rPr lang="en-US" baseline="0" dirty="0" smtClean="0"/>
              <a:t>NP-Hard</a:t>
            </a:r>
          </a:p>
          <a:p>
            <a:r>
              <a:rPr lang="fa-IR" baseline="0" dirty="0" smtClean="0"/>
              <a:t>هست که یکی ازچلنج های پردازی موازی می باشد.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fa-IR" dirty="0" smtClean="0"/>
              <a:t>زمان بندی از اهمیت خیلی زیادی</a:t>
            </a:r>
            <a:r>
              <a:rPr lang="fa-IR" baseline="0" dirty="0" smtClean="0"/>
              <a:t> برخوردار هست که می تواند در سیستم های زیر مورد استفاده قرار گیرد:</a:t>
            </a:r>
          </a:p>
          <a:p>
            <a:r>
              <a:rPr lang="fa-IR" dirty="0" smtClean="0"/>
              <a:t>پردازش اطلاعات</a:t>
            </a:r>
            <a:br>
              <a:rPr lang="fa-IR" dirty="0" smtClean="0"/>
            </a:br>
            <a:r>
              <a:rPr lang="fa-IR" dirty="0" smtClean="0"/>
              <a:t>سیستم پایگاه داده</a:t>
            </a:r>
            <a:br>
              <a:rPr lang="fa-IR" dirty="0" smtClean="0"/>
            </a:br>
            <a:r>
              <a:rPr lang="fa-IR" dirty="0" smtClean="0"/>
              <a:t>پیش بینی آب و هوا</a:t>
            </a:r>
            <a:br>
              <a:rPr lang="fa-IR" dirty="0" smtClean="0"/>
            </a:br>
            <a:r>
              <a:rPr lang="fa-IR" dirty="0" smtClean="0"/>
              <a:t>پردازش تصویر</a:t>
            </a:r>
            <a:br>
              <a:rPr lang="fa-IR" dirty="0" smtClean="0"/>
            </a:br>
            <a:r>
              <a:rPr lang="fa-IR" dirty="0" smtClean="0"/>
              <a:t>جریان سیال</a:t>
            </a:r>
            <a:br>
              <a:rPr lang="fa-IR" dirty="0" smtClean="0"/>
            </a:br>
            <a:r>
              <a:rPr lang="fa-IR" dirty="0" smtClean="0"/>
              <a:t>کنترل فرایند</a:t>
            </a:r>
            <a:br>
              <a:rPr lang="fa-IR" dirty="0" smtClean="0"/>
            </a:br>
            <a:r>
              <a:rPr lang="fa-IR" dirty="0" smtClean="0"/>
              <a:t>اقتصاد</a:t>
            </a:r>
            <a:br>
              <a:rPr lang="fa-IR" dirty="0" smtClean="0"/>
            </a:br>
            <a:r>
              <a:rPr lang="fa-IR" dirty="0" smtClean="0"/>
              <a:t>تحقیق در عملیات</a:t>
            </a:r>
          </a:p>
          <a:p>
            <a:r>
              <a:rPr lang="fa-IR" dirty="0" smtClean="0"/>
              <a:t>و شبیه سازیبا</a:t>
            </a:r>
            <a:r>
              <a:rPr lang="fa-IR" baseline="0" dirty="0" smtClean="0"/>
              <a:t> سرعت بالا در سیستم های داینامیک</a:t>
            </a:r>
          </a:p>
          <a:p>
            <a:endParaRPr lang="fa-IR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712D-0FAA-45D8-85EE-03E6DFA770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69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baseline="0" dirty="0" smtClean="0"/>
              <a:t>زمانبندی مالتی پروسسوی که در این ارائه گفته میشه از مدل قطعی استفادهمیکنه</a:t>
            </a:r>
          </a:p>
          <a:p>
            <a:r>
              <a:rPr lang="fa-IR" baseline="0" dirty="0" smtClean="0"/>
              <a:t>که همان اجرای زمان وظایف و </a:t>
            </a:r>
            <a:r>
              <a:rPr lang="fa-IR" dirty="0" smtClean="0"/>
              <a:t>زمان ارتباط داده بین آنها می باشد</a:t>
            </a:r>
          </a:p>
          <a:p>
            <a:r>
              <a:rPr lang="fa-IR" dirty="0" smtClean="0"/>
              <a:t>و البته نمودار</a:t>
            </a:r>
            <a:endParaRPr lang="en-US" dirty="0" smtClean="0"/>
          </a:p>
          <a:p>
            <a:r>
              <a:rPr lang="en-US" dirty="0" smtClean="0"/>
              <a:t>DAG</a:t>
            </a:r>
          </a:p>
          <a:p>
            <a:r>
              <a:rPr lang="fa-IR" dirty="0" smtClean="0"/>
              <a:t>ارتباطات</a:t>
            </a:r>
            <a:r>
              <a:rPr lang="fa-IR" baseline="0" dirty="0" smtClean="0"/>
              <a:t> این وظایف را تامین می کند.</a:t>
            </a:r>
          </a:p>
          <a:p>
            <a:endParaRPr lang="fa-IR" baseline="0" dirty="0" smtClean="0"/>
          </a:p>
          <a:p>
            <a:r>
              <a:rPr lang="fa-IR" baseline="0" dirty="0" smtClean="0"/>
              <a:t>هدف این نوع زمانبندی تعیین وظایف یا دادن وظایف به پردازنده های در دسترس می باشد</a:t>
            </a:r>
            <a:endParaRPr lang="en-US" baseline="0" dirty="0" smtClean="0"/>
          </a:p>
          <a:p>
            <a:r>
              <a:rPr lang="fa-IR" baseline="0" dirty="0" smtClean="0"/>
              <a:t>که اولویت های مورد نیاز بین واظایف </a:t>
            </a:r>
          </a:p>
          <a:p>
            <a:r>
              <a:rPr lang="en-US" baseline="0" dirty="0" smtClean="0"/>
              <a:t>Satisfy </a:t>
            </a:r>
            <a:r>
              <a:rPr lang="fa-IR" baseline="0" dirty="0" smtClean="0"/>
              <a:t>شده </a:t>
            </a:r>
          </a:p>
          <a:p>
            <a:r>
              <a:rPr lang="fa-IR" baseline="0" dirty="0" smtClean="0"/>
              <a:t>و طول کلی از زمان مورد نیاز برای اجرای کل برنامه می باشد.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712D-0FAA-45D8-85EE-03E6DFA770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9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برای</a:t>
            </a:r>
            <a:r>
              <a:rPr lang="fa-IR" baseline="0" dirty="0" smtClean="0"/>
              <a:t> زمانبندی وظایف روش های اکتشافی زیادی مطرح شده است </a:t>
            </a:r>
          </a:p>
          <a:p>
            <a:r>
              <a:rPr lang="fa-IR" baseline="0" dirty="0" smtClean="0"/>
              <a:t>دلیل ارائه این نوع مقالات این هست که محدودیت های برای اولویت بین وظایف می تواندغیر یکنواخت باشد.</a:t>
            </a:r>
          </a:p>
          <a:p>
            <a:r>
              <a:rPr lang="fa-IR" dirty="0" smtClean="0"/>
              <a:t>بنابراین نیازمند یک راه</a:t>
            </a:r>
            <a:r>
              <a:rPr lang="fa-IR" baseline="0" dirty="0" smtClean="0"/>
              <a:t> حل یکنواخت می باشد.</a:t>
            </a:r>
          </a:p>
          <a:p>
            <a:r>
              <a:rPr lang="fa-IR" dirty="0" smtClean="0"/>
              <a:t>ما فرض می کنیم که سیستم پردازنده موازی یکنواخت و غیر پیشگیرانه است.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712D-0FAA-45D8-85EE-03E6DFA770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41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به همین منظور از الگوریتم ژنتیک برای بدست آوردن راه حل یا بهبود راه</a:t>
            </a:r>
            <a:r>
              <a:rPr lang="fa-IR" baseline="0" dirty="0" smtClean="0"/>
              <a:t> حل های قبلی برای مسائل ترکیبی از جمله زمانبدی وظایف استفاده می شود.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712D-0FAA-45D8-85EE-03E6DFA770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79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مسئله</a:t>
            </a:r>
            <a:r>
              <a:rPr lang="fa-IR" baseline="0" dirty="0" smtClean="0"/>
              <a:t> زمانبدی به صورت مالتی پروسسور راشامل طبقه بندی زیر می شود:</a:t>
            </a:r>
          </a:p>
          <a:p>
            <a:r>
              <a:rPr lang="fa-IR" baseline="0" dirty="0" smtClean="0"/>
              <a:t>تعداد وظایف و اولویت های آنها * </a:t>
            </a:r>
          </a:p>
          <a:p>
            <a:r>
              <a:rPr lang="fa-IR" dirty="0" smtClean="0"/>
              <a:t>* زمان</a:t>
            </a:r>
            <a:r>
              <a:rPr lang="fa-IR" baseline="0" dirty="0" smtClean="0"/>
              <a:t> اجرای وظایف و هزینه های ارتباطی </a:t>
            </a:r>
          </a:p>
          <a:p>
            <a:r>
              <a:rPr lang="fa-IR" baseline="0" dirty="0" smtClean="0"/>
              <a:t>که همان هزینه انتقال یک کار از یک پردازنده با اجرای موفق به پردازنده دیگر می باشد</a:t>
            </a:r>
          </a:p>
          <a:p>
            <a:endParaRPr lang="fa-I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a-IR" dirty="0" smtClean="0"/>
              <a:t>تعداد پردازنده ها و یکنواختی این پردازنده ها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a-IR" baseline="0" dirty="0" smtClean="0"/>
              <a:t> که مجوعه ای همگان از پردازنده های یک سان می باشد </a:t>
            </a:r>
            <a:r>
              <a:rPr lang="en-US" baseline="0" dirty="0" smtClean="0"/>
              <a:t>P = {P1… Pm} of ‘m’</a:t>
            </a:r>
            <a:endParaRPr lang="fa-I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a-IR" baseline="0" dirty="0" smtClean="0"/>
              <a:t>توپولوژی نمدار وظایف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712D-0FAA-45D8-85EE-03E6DFA770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06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نمودار دگ می</a:t>
            </a:r>
            <a:r>
              <a:rPr lang="fa-IR" baseline="0" dirty="0" smtClean="0"/>
              <a:t> تواند زمان اجرای یک برنامه را نشان بدهد.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712D-0FAA-45D8-85EE-03E6DFA770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66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;</a:t>
            </a:r>
            <a:r>
              <a:rPr lang="fa-IR" dirty="0" smtClean="0"/>
              <a:t>کارهای</a:t>
            </a:r>
            <a:r>
              <a:rPr lang="fa-IR" baseline="0" dirty="0" smtClean="0"/>
              <a:t> مرتبط</a:t>
            </a:r>
            <a:endParaRPr lang="en-US" dirty="0" smtClean="0"/>
          </a:p>
          <a:p>
            <a:r>
              <a:rPr lang="fa-IR" dirty="0" smtClean="0"/>
              <a:t>تعدادی </a:t>
            </a:r>
            <a:r>
              <a:rPr lang="fa-IR" dirty="0" smtClean="0"/>
              <a:t>روش برای حل مسئله زمانبدی معرفی شده است</a:t>
            </a:r>
            <a:r>
              <a:rPr lang="fa-IR" dirty="0" smtClean="0"/>
              <a:t>:</a:t>
            </a:r>
            <a:endParaRPr lang="en-US" dirty="0" smtClean="0"/>
          </a:p>
          <a:p>
            <a:endParaRPr lang="fa-IR" dirty="0" smtClean="0"/>
          </a:p>
          <a:p>
            <a:endParaRPr lang="fa-IR" dirty="0" smtClean="0"/>
          </a:p>
          <a:p>
            <a:pPr rtl="1"/>
            <a:r>
              <a:rPr lang="fa-IR" dirty="0" smtClean="0">
                <a:effectLst/>
              </a:rPr>
              <a:t>روش اکتشافی</a:t>
            </a:r>
            <a:br>
              <a:rPr lang="fa-IR" dirty="0" smtClean="0">
                <a:effectLst/>
              </a:rPr>
            </a:br>
            <a:r>
              <a:rPr lang="fa-IR" dirty="0" smtClean="0">
                <a:effectLst/>
              </a:rPr>
              <a:t>روش تکاملی</a:t>
            </a:r>
            <a:br>
              <a:rPr lang="fa-IR" dirty="0" smtClean="0">
                <a:effectLst/>
              </a:rPr>
            </a:br>
            <a:r>
              <a:rPr lang="fa-IR" dirty="0" smtClean="0">
                <a:effectLst/>
              </a:rPr>
              <a:t>روش ترکیبی</a:t>
            </a:r>
          </a:p>
          <a:p>
            <a:endParaRPr lang="fa-IR" dirty="0" smtClean="0"/>
          </a:p>
          <a:p>
            <a:r>
              <a:rPr lang="fa-IR" dirty="0" smtClean="0"/>
              <a:t>کوک و احمد یک بررسی جامع و طبقه بندی قطعی از الگوریتم های زمانبدی ارائه کرده</a:t>
            </a:r>
            <a:r>
              <a:rPr lang="fa-IR" baseline="0" dirty="0" smtClean="0"/>
              <a:t> اند که در میان این روش ها لیست زمانبندی رابج تر است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712D-0FAA-45D8-85EE-03E6DFA770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91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7"/>
            <a:ext cx="10318418" cy="2611463"/>
          </a:xfrm>
        </p:spPr>
        <p:txBody>
          <a:bodyPr/>
          <a:lstStyle/>
          <a:p>
            <a:r>
              <a:rPr lang="en-US" sz="4000" dirty="0"/>
              <a:t>Hybrid Algorithm for Multiprocessor Task Scheduling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6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of </a:t>
            </a:r>
            <a:r>
              <a:rPr lang="en-US" dirty="0" smtClean="0"/>
              <a:t>deterministic</a:t>
            </a:r>
            <a:r>
              <a:rPr lang="fa-IR" dirty="0" smtClean="0"/>
              <a:t> </a:t>
            </a:r>
            <a:r>
              <a:rPr lang="en-US" dirty="0" smtClean="0"/>
              <a:t>scheduling algorithms</a:t>
            </a:r>
            <a:r>
              <a:rPr lang="fa-IR" dirty="0" smtClean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list scheduling </a:t>
            </a:r>
            <a:r>
              <a:rPr lang="en-US" dirty="0" smtClean="0"/>
              <a:t>techniques</a:t>
            </a:r>
            <a:endParaRPr lang="fa-I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Insertion Scheduling Heuristic (ISH</a:t>
            </a:r>
            <a:r>
              <a:rPr lang="en-US" dirty="0" smtClean="0"/>
              <a:t>)</a:t>
            </a:r>
            <a:endParaRPr lang="fa-I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Duplication Scheduling Heuristic (DSH</a:t>
            </a:r>
            <a:r>
              <a:rPr lang="en-US" dirty="0" smtClean="0"/>
              <a:t>)</a:t>
            </a:r>
            <a:endParaRPr lang="fa-I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ISH</a:t>
            </a:r>
            <a:endParaRPr lang="fa-I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DSH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GA</a:t>
            </a:r>
            <a:endParaRPr lang="fa-IR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8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4. The </a:t>
            </a:r>
            <a:r>
              <a:rPr lang="en-US" sz="4000" b="1" dirty="0"/>
              <a:t>Proposed Modified List Scheduling</a:t>
            </a:r>
            <a:br>
              <a:rPr lang="en-US" sz="4000" b="1" dirty="0"/>
            </a:br>
            <a:r>
              <a:rPr lang="en-US" sz="4000" b="1" dirty="0"/>
              <a:t>Heuristic (MLSH)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14" y="1554480"/>
            <a:ext cx="3878446" cy="516569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0" y="1537852"/>
            <a:ext cx="5120640" cy="521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3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The Proposed Hybrid approach.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hybrid approach composed of GA and MLSH</a:t>
            </a:r>
            <a:r>
              <a:rPr lang="en-US" dirty="0" smtClean="0"/>
              <a:t>.</a:t>
            </a:r>
          </a:p>
          <a:p>
            <a:r>
              <a:rPr lang="en-US" dirty="0"/>
              <a:t>Genetic algorithms try to mimic the natural evolution </a:t>
            </a:r>
            <a:r>
              <a:rPr lang="en-US" dirty="0" smtClean="0"/>
              <a:t>process</a:t>
            </a:r>
            <a:endParaRPr lang="fa-IR" dirty="0" smtClean="0"/>
          </a:p>
          <a:p>
            <a:r>
              <a:rPr lang="en-US" dirty="0"/>
              <a:t>start with an initial population of </a:t>
            </a:r>
            <a:r>
              <a:rPr lang="en-US" dirty="0" smtClean="0"/>
              <a:t>chromosomes</a:t>
            </a:r>
            <a:endParaRPr lang="fa-IR" dirty="0" smtClean="0"/>
          </a:p>
          <a:p>
            <a:r>
              <a:rPr lang="en-US" dirty="0" smtClean="0"/>
              <a:t>selection</a:t>
            </a:r>
            <a:r>
              <a:rPr lang="en-US" dirty="0"/>
              <a:t>, crossover and mutation</a:t>
            </a:r>
            <a:r>
              <a:rPr lang="en-US" dirty="0" smtClean="0"/>
              <a:t>.</a:t>
            </a:r>
            <a:endParaRPr lang="fa-IR" dirty="0" smtClean="0"/>
          </a:p>
          <a:p>
            <a:r>
              <a:rPr lang="en-US" dirty="0"/>
              <a:t>fitness evaluation</a:t>
            </a:r>
            <a:endParaRPr lang="fa-I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8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5.1.Chromosomes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types </a:t>
            </a:r>
            <a:r>
              <a:rPr lang="en-US" dirty="0" smtClean="0"/>
              <a:t>of</a:t>
            </a:r>
            <a:r>
              <a:rPr lang="fa-IR" dirty="0" smtClean="0"/>
              <a:t> </a:t>
            </a:r>
            <a:r>
              <a:rPr lang="en-US" dirty="0" smtClean="0"/>
              <a:t>chromosomes</a:t>
            </a:r>
            <a:r>
              <a:rPr lang="fa-IR" dirty="0" smtClean="0"/>
              <a:t>:</a:t>
            </a:r>
          </a:p>
          <a:p>
            <a:r>
              <a:rPr lang="en-US" dirty="0"/>
              <a:t>Task List (TL</a:t>
            </a:r>
            <a:r>
              <a:rPr lang="en-US" dirty="0" smtClean="0"/>
              <a:t>)</a:t>
            </a:r>
            <a:endParaRPr lang="fa-IR" dirty="0" smtClean="0"/>
          </a:p>
          <a:p>
            <a:r>
              <a:rPr lang="en-US" dirty="0" smtClean="0"/>
              <a:t>Processor</a:t>
            </a:r>
            <a:r>
              <a:rPr lang="fa-IR" dirty="0" smtClean="0"/>
              <a:t> </a:t>
            </a:r>
            <a:r>
              <a:rPr lang="en-US" dirty="0" smtClean="0"/>
              <a:t>List </a:t>
            </a:r>
            <a:r>
              <a:rPr lang="en-US" dirty="0"/>
              <a:t>(PL</a:t>
            </a:r>
            <a:r>
              <a:rPr lang="en-US" dirty="0" smtClean="0"/>
              <a:t>)</a:t>
            </a:r>
            <a:endParaRPr lang="fa-IR" dirty="0" smtClean="0"/>
          </a:p>
          <a:p>
            <a:r>
              <a:rPr lang="en-US" dirty="0"/>
              <a:t>combination of them (TLPLC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622" y="4512758"/>
            <a:ext cx="7618689" cy="177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8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5.1.2 </a:t>
            </a:r>
            <a:r>
              <a:rPr lang="en-US" sz="4000" dirty="0" err="1" smtClean="0"/>
              <a:t>hromosome</a:t>
            </a:r>
            <a:r>
              <a:rPr lang="en-US" sz="4000" dirty="0" smtClean="0"/>
              <a:t> </a:t>
            </a:r>
            <a:r>
              <a:rPr lang="en-US" sz="4000" dirty="0"/>
              <a:t>construction using PL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365" y="1874517"/>
            <a:ext cx="7701158" cy="3470275"/>
          </a:xfrm>
        </p:spPr>
      </p:pic>
    </p:spTree>
    <p:extLst>
      <p:ext uri="{BB962C8B-B14F-4D97-AF65-F5344CB8AC3E}">
        <p14:creationId xmlns:p14="http://schemas.microsoft.com/office/powerpoint/2010/main" val="32903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5.1.3. chromosome construction using TLPLC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3209607"/>
            <a:ext cx="10331282" cy="2436813"/>
          </a:xfrm>
        </p:spPr>
      </p:pic>
    </p:spTree>
    <p:extLst>
      <p:ext uri="{BB962C8B-B14F-4D97-AF65-F5344CB8AC3E}">
        <p14:creationId xmlns:p14="http://schemas.microsoft.com/office/powerpoint/2010/main" val="22821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5.2. Fitness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467" y="1874517"/>
            <a:ext cx="5866631" cy="136239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467" y="3970020"/>
            <a:ext cx="5866631" cy="101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6.1. Selection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roulette </a:t>
            </a:r>
            <a:r>
              <a:rPr lang="en-US" dirty="0" smtClean="0"/>
              <a:t>wheel</a:t>
            </a:r>
            <a:endParaRPr lang="fa-IR" dirty="0" smtClean="0"/>
          </a:p>
          <a:p>
            <a:r>
              <a:rPr lang="en-US" dirty="0"/>
              <a:t>tournament selection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62" y="1301114"/>
            <a:ext cx="7158038" cy="552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0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6.2. Crossover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crossover operator is a reproduction </a:t>
            </a:r>
            <a:r>
              <a:rPr lang="en-US" dirty="0" smtClean="0"/>
              <a:t>operator</a:t>
            </a:r>
            <a:endParaRPr lang="fa-IR" dirty="0" smtClean="0"/>
          </a:p>
          <a:p>
            <a:r>
              <a:rPr lang="en-US" dirty="0"/>
              <a:t>creates </a:t>
            </a:r>
            <a:r>
              <a:rPr lang="en-US" dirty="0" smtClean="0"/>
              <a:t>new</a:t>
            </a:r>
            <a:r>
              <a:rPr lang="fa-IR" dirty="0" smtClean="0"/>
              <a:t> </a:t>
            </a:r>
            <a:r>
              <a:rPr lang="en-US" dirty="0" smtClean="0"/>
              <a:t>chromosomes</a:t>
            </a:r>
            <a:endParaRPr lang="fa-IR" dirty="0" smtClean="0"/>
          </a:p>
          <a:p>
            <a:r>
              <a:rPr lang="en-US" dirty="0"/>
              <a:t>newly </a:t>
            </a:r>
            <a:r>
              <a:rPr lang="en-US" dirty="0" smtClean="0"/>
              <a:t>created</a:t>
            </a:r>
            <a:r>
              <a:rPr lang="fa-IR" dirty="0" smtClean="0"/>
              <a:t> </a:t>
            </a:r>
            <a:r>
              <a:rPr lang="en-US" dirty="0" smtClean="0"/>
              <a:t>chromosomes </a:t>
            </a:r>
            <a:r>
              <a:rPr lang="en-US" dirty="0"/>
              <a:t>inherit the genetic material of their </a:t>
            </a:r>
            <a:r>
              <a:rPr lang="en-US" dirty="0" smtClean="0"/>
              <a:t>ancestors</a:t>
            </a:r>
            <a:endParaRPr lang="fa-IR" dirty="0" smtClean="0"/>
          </a:p>
          <a:p>
            <a:r>
              <a:rPr lang="en-US" dirty="0"/>
              <a:t>pc</a:t>
            </a:r>
            <a:endParaRPr lang="fa-IR" dirty="0" smtClean="0"/>
          </a:p>
          <a:p>
            <a:r>
              <a:rPr lang="en-US" dirty="0"/>
              <a:t>RN </a:t>
            </a:r>
            <a:r>
              <a:rPr lang="en-US" dirty="0" smtClean="0"/>
              <a:t>E[0</a:t>
            </a:r>
            <a:r>
              <a:rPr lang="en-US" dirty="0"/>
              <a:t>, 1</a:t>
            </a:r>
            <a:r>
              <a:rPr lang="en-US" dirty="0" smtClean="0"/>
              <a:t>]</a:t>
            </a:r>
            <a:endParaRPr lang="fa-IR" dirty="0" smtClean="0"/>
          </a:p>
          <a:p>
            <a:r>
              <a:rPr lang="en-US" dirty="0"/>
              <a:t>RN &lt; pc</a:t>
            </a:r>
          </a:p>
        </p:txBody>
      </p:sp>
    </p:spTree>
    <p:extLst>
      <p:ext uri="{BB962C8B-B14F-4D97-AF65-F5344CB8AC3E}">
        <p14:creationId xmlns:p14="http://schemas.microsoft.com/office/powerpoint/2010/main" val="46230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6.2.1. Crossover of task list.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12" y="1620837"/>
            <a:ext cx="10338988" cy="219678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12" y="3817620"/>
            <a:ext cx="10018948" cy="29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038599"/>
          </a:xfrm>
        </p:spPr>
        <p:txBody>
          <a:bodyPr>
            <a:normAutofit/>
          </a:bodyPr>
          <a:lstStyle/>
          <a:p>
            <a:r>
              <a:rPr lang="en-US" dirty="0" smtClean="0"/>
              <a:t>Multiprocessor </a:t>
            </a:r>
            <a:r>
              <a:rPr lang="en-US" dirty="0"/>
              <a:t>task scheduling </a:t>
            </a:r>
            <a:r>
              <a:rPr lang="en-US" dirty="0" smtClean="0"/>
              <a:t>problem</a:t>
            </a:r>
            <a:r>
              <a:rPr lang="fa-IR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Modified List Scheduling Heuristic (MLSH</a:t>
            </a:r>
            <a:r>
              <a:rPr lang="en-US" dirty="0" smtClean="0"/>
              <a:t>)</a:t>
            </a:r>
            <a:endParaRPr lang="fa-IR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Genetic </a:t>
            </a:r>
            <a:r>
              <a:rPr lang="en-US" dirty="0"/>
              <a:t>Algorithm (GA</a:t>
            </a:r>
            <a:r>
              <a:rPr lang="en-US" dirty="0" smtClean="0"/>
              <a:t>)</a:t>
            </a:r>
            <a:endParaRPr lang="fa-IR" dirty="0" smtClean="0"/>
          </a:p>
          <a:p>
            <a:pPr marL="457200" indent="-457200">
              <a:buFont typeface="+mj-lt"/>
              <a:buAutoNum type="arabicPeriod"/>
            </a:pPr>
            <a:endParaRPr lang="fa-IR" dirty="0" smtClean="0"/>
          </a:p>
          <a:p>
            <a:r>
              <a:rPr lang="en-US" dirty="0" smtClean="0"/>
              <a:t>Real-world </a:t>
            </a:r>
            <a:r>
              <a:rPr lang="en-US" dirty="0"/>
              <a:t>application </a:t>
            </a:r>
            <a:r>
              <a:rPr lang="en-US" dirty="0" smtClean="0"/>
              <a:t>graphs</a:t>
            </a:r>
            <a:r>
              <a:rPr lang="fa-IR" dirty="0" smtClean="0"/>
              <a:t>: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Gauss-Jordan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LU </a:t>
            </a:r>
            <a:r>
              <a:rPr lang="en-US" dirty="0" smtClean="0"/>
              <a:t>decomposition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Gaussian </a:t>
            </a:r>
            <a:r>
              <a:rPr lang="en-US" dirty="0" smtClean="0"/>
              <a:t>elimination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Laplace equation solver</a:t>
            </a:r>
            <a:endParaRPr lang="fa-IR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51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6.2.2. Crossover of Processor List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95" y="1874517"/>
            <a:ext cx="11045962" cy="3451863"/>
          </a:xfrm>
        </p:spPr>
      </p:pic>
    </p:spTree>
    <p:extLst>
      <p:ext uri="{BB962C8B-B14F-4D97-AF65-F5344CB8AC3E}">
        <p14:creationId xmlns:p14="http://schemas.microsoft.com/office/powerpoint/2010/main" val="296817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6.2.3. Crossover of TLPLC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075180"/>
            <a:ext cx="10052304" cy="1971040"/>
          </a:xfrm>
        </p:spPr>
      </p:pic>
    </p:spTree>
    <p:extLst>
      <p:ext uri="{BB962C8B-B14F-4D97-AF65-F5344CB8AC3E}">
        <p14:creationId xmlns:p14="http://schemas.microsoft.com/office/powerpoint/2010/main" val="155022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6.3. Mutation operator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494" y="1128451"/>
            <a:ext cx="9076690" cy="5309684"/>
          </a:xfrm>
        </p:spPr>
      </p:pic>
    </p:spTree>
    <p:extLst>
      <p:ext uri="{BB962C8B-B14F-4D97-AF65-F5344CB8AC3E}">
        <p14:creationId xmlns:p14="http://schemas.microsoft.com/office/powerpoint/2010/main" val="359752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perimental</a:t>
            </a:r>
            <a:r>
              <a:rPr lang="en-US" b="1" dirty="0"/>
              <a:t>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Population size = 20.</a:t>
            </a:r>
          </a:p>
          <a:p>
            <a:r>
              <a:rPr lang="en-US" dirty="0"/>
              <a:t>• Maximum number of generation = 1000</a:t>
            </a:r>
          </a:p>
          <a:p>
            <a:r>
              <a:rPr lang="en-US" dirty="0"/>
              <a:t>• Crossover probability (pc) = 0.7</a:t>
            </a:r>
          </a:p>
          <a:p>
            <a:r>
              <a:rPr lang="en-US" dirty="0"/>
              <a:t>• Mutation probability (pm) = 0.3</a:t>
            </a:r>
          </a:p>
          <a:p>
            <a:r>
              <a:rPr lang="en-US" b="1" dirty="0"/>
              <a:t>• </a:t>
            </a:r>
            <a:r>
              <a:rPr lang="en-US" dirty="0"/>
              <a:t>Number of generation without improvement (with same</a:t>
            </a:r>
          </a:p>
          <a:p>
            <a:r>
              <a:rPr lang="en-US" dirty="0"/>
              <a:t>fitness) = 200.</a:t>
            </a:r>
          </a:p>
        </p:txBody>
      </p:sp>
    </p:spTree>
    <p:extLst>
      <p:ext uri="{BB962C8B-B14F-4D97-AF65-F5344CB8AC3E}">
        <p14:creationId xmlns:p14="http://schemas.microsoft.com/office/powerpoint/2010/main" val="97138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7.1. simulated experiments based on MLSH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874517"/>
            <a:ext cx="4320395" cy="494139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960" y="1458277"/>
            <a:ext cx="5425440" cy="543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4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7.2. Comparison between TL, PL, and TLPLC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207" y="1264475"/>
            <a:ext cx="4467373" cy="5593525"/>
          </a:xfrm>
        </p:spPr>
      </p:pic>
    </p:spTree>
    <p:extLst>
      <p:ext uri="{BB962C8B-B14F-4D97-AF65-F5344CB8AC3E}">
        <p14:creationId xmlns:p14="http://schemas.microsoft.com/office/powerpoint/2010/main" val="390522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24" y="1874517"/>
            <a:ext cx="5402692" cy="37719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62" y="0"/>
            <a:ext cx="54659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Optimum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TL </a:t>
            </a:r>
            <a:r>
              <a:rPr lang="en-US" dirty="0"/>
              <a:t>method reached the optimum solution several </a:t>
            </a:r>
            <a:r>
              <a:rPr lang="en-US" dirty="0" smtClean="0"/>
              <a:t>times</a:t>
            </a:r>
            <a:r>
              <a:rPr lang="fa-IR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the same chromosome, and sometimes, it did </a:t>
            </a:r>
            <a:r>
              <a:rPr lang="en-US" dirty="0" smtClean="0"/>
              <a:t>not</a:t>
            </a:r>
            <a:r>
              <a:rPr lang="fa-IR" dirty="0" smtClean="0"/>
              <a:t> </a:t>
            </a:r>
            <a:r>
              <a:rPr lang="en-US" dirty="0" smtClean="0"/>
              <a:t>reach </a:t>
            </a:r>
            <a:r>
              <a:rPr lang="en-US" dirty="0"/>
              <a:t>it.</a:t>
            </a:r>
          </a:p>
          <a:p>
            <a:r>
              <a:rPr lang="en-US" dirty="0" smtClean="0"/>
              <a:t>PL </a:t>
            </a:r>
            <a:r>
              <a:rPr lang="en-US" dirty="0"/>
              <a:t>method did not reach the optimum solution for </a:t>
            </a:r>
            <a:r>
              <a:rPr lang="en-US" dirty="0" smtClean="0"/>
              <a:t>these</a:t>
            </a:r>
            <a:r>
              <a:rPr lang="fa-IR" dirty="0" smtClean="0"/>
              <a:t> </a:t>
            </a:r>
            <a:r>
              <a:rPr lang="en-US" dirty="0" smtClean="0"/>
              <a:t>two </a:t>
            </a:r>
            <a:r>
              <a:rPr lang="en-US" dirty="0"/>
              <a:t>problems, but it did in some other problems.</a:t>
            </a:r>
          </a:p>
          <a:p>
            <a:r>
              <a:rPr lang="en-US" dirty="0" smtClean="0"/>
              <a:t>TLPLC </a:t>
            </a:r>
            <a:r>
              <a:rPr lang="en-US" dirty="0"/>
              <a:t>method did reach the optimum solution </a:t>
            </a:r>
            <a:r>
              <a:rPr lang="en-US" dirty="0" smtClean="0"/>
              <a:t>many</a:t>
            </a:r>
            <a:r>
              <a:rPr lang="fa-IR" dirty="0" smtClean="0"/>
              <a:t> </a:t>
            </a:r>
            <a:r>
              <a:rPr lang="en-US" dirty="0" smtClean="0"/>
              <a:t>times </a:t>
            </a:r>
            <a:r>
              <a:rPr lang="en-US" dirty="0"/>
              <a:t>with different chromosomes</a:t>
            </a:r>
          </a:p>
        </p:txBody>
      </p:sp>
    </p:spTree>
    <p:extLst>
      <p:ext uri="{BB962C8B-B14F-4D97-AF65-F5344CB8AC3E}">
        <p14:creationId xmlns:p14="http://schemas.microsoft.com/office/powerpoint/2010/main" val="233688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Number of Iterations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TL required small number of iterations to reach </a:t>
            </a:r>
            <a:r>
              <a:rPr lang="en-US" dirty="0" smtClean="0"/>
              <a:t>the optimum </a:t>
            </a:r>
            <a:r>
              <a:rPr lang="en-US" dirty="0"/>
              <a:t>solution however, each iteration consumes </a:t>
            </a:r>
            <a:r>
              <a:rPr lang="en-US" dirty="0" smtClean="0"/>
              <a:t>high computational </a:t>
            </a:r>
            <a:r>
              <a:rPr lang="en-US" dirty="0"/>
              <a:t>time.</a:t>
            </a:r>
          </a:p>
          <a:p>
            <a:r>
              <a:rPr lang="en-US" dirty="0" smtClean="0"/>
              <a:t>PL </a:t>
            </a:r>
            <a:r>
              <a:rPr lang="en-US" dirty="0"/>
              <a:t>required much iteration.</a:t>
            </a:r>
          </a:p>
          <a:p>
            <a:r>
              <a:rPr lang="en-US" dirty="0" smtClean="0"/>
              <a:t>TLPLC </a:t>
            </a:r>
            <a:r>
              <a:rPr lang="en-US" dirty="0"/>
              <a:t>required small number of iterations with </a:t>
            </a:r>
            <a:r>
              <a:rPr lang="en-US" dirty="0" smtClean="0"/>
              <a:t>less computational </a:t>
            </a:r>
            <a:r>
              <a:rPr lang="en-US" dirty="0"/>
              <a:t>time.</a:t>
            </a:r>
          </a:p>
        </p:txBody>
      </p:sp>
    </p:spTree>
    <p:extLst>
      <p:ext uri="{BB962C8B-B14F-4D97-AF65-F5344CB8AC3E}">
        <p14:creationId xmlns:p14="http://schemas.microsoft.com/office/powerpoint/2010/main" val="233127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Crossover and Mutation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TL applies the crossover operation on tasks that </a:t>
            </a:r>
            <a:r>
              <a:rPr lang="en-US" dirty="0" smtClean="0"/>
              <a:t>might cause </a:t>
            </a:r>
            <a:r>
              <a:rPr lang="en-US" dirty="0"/>
              <a:t>task duplication in the same chromosome. </a:t>
            </a:r>
            <a:r>
              <a:rPr lang="en-US" dirty="0" smtClean="0"/>
              <a:t>Mutation operation </a:t>
            </a:r>
            <a:r>
              <a:rPr lang="en-US" dirty="0"/>
              <a:t>when applied on tasks, it might cause </a:t>
            </a:r>
            <a:r>
              <a:rPr lang="en-US" dirty="0" smtClean="0"/>
              <a:t>conflict with </a:t>
            </a:r>
            <a:r>
              <a:rPr lang="en-US" dirty="0"/>
              <a:t>their precedence that requires more processing </a:t>
            </a:r>
            <a:r>
              <a:rPr lang="en-US" dirty="0" smtClean="0"/>
              <a:t>time to </a:t>
            </a:r>
            <a:r>
              <a:rPr lang="en-US" dirty="0"/>
              <a:t>get rid of it</a:t>
            </a:r>
            <a:r>
              <a:rPr lang="en-US" dirty="0" smtClean="0"/>
              <a:t>.</a:t>
            </a:r>
          </a:p>
          <a:p>
            <a:r>
              <a:rPr lang="en-US" dirty="0"/>
              <a:t>PL applies the crossover operation on processors which </a:t>
            </a:r>
            <a:r>
              <a:rPr lang="en-US" dirty="0" smtClean="0"/>
              <a:t>is easy </a:t>
            </a:r>
            <a:r>
              <a:rPr lang="en-US" dirty="0"/>
              <a:t>to be implemented. </a:t>
            </a:r>
            <a:r>
              <a:rPr lang="en-US" dirty="0" smtClean="0"/>
              <a:t> the </a:t>
            </a:r>
            <a:r>
              <a:rPr lang="en-US" dirty="0"/>
              <a:t>mutation is also simple </a:t>
            </a:r>
            <a:r>
              <a:rPr lang="en-US" dirty="0" smtClean="0"/>
              <a:t>and can </a:t>
            </a:r>
            <a:r>
              <a:rPr lang="en-US" dirty="0"/>
              <a:t>be done using two different </a:t>
            </a:r>
            <a:r>
              <a:rPr lang="en-US" dirty="0" smtClean="0"/>
              <a:t>methods: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Swapping  switch </a:t>
            </a:r>
            <a:r>
              <a:rPr lang="en-US" dirty="0"/>
              <a:t>tasks between any two processors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Migration</a:t>
            </a:r>
            <a:r>
              <a:rPr lang="en-US" dirty="0"/>
              <a:t>, assigning a processor’s task to any </a:t>
            </a:r>
            <a:r>
              <a:rPr lang="en-US" dirty="0" smtClean="0"/>
              <a:t>other processor.</a:t>
            </a:r>
          </a:p>
          <a:p>
            <a:r>
              <a:rPr lang="en-US" dirty="0"/>
              <a:t>TLPLC applies the crossover operation on </a:t>
            </a:r>
            <a:r>
              <a:rPr lang="en-US" dirty="0" smtClean="0"/>
              <a:t>the chromosome </a:t>
            </a:r>
            <a:r>
              <a:rPr lang="en-US" dirty="0"/>
              <a:t>using the methods used in PL and TL. </a:t>
            </a:r>
            <a:r>
              <a:rPr lang="en-US" dirty="0" smtClean="0"/>
              <a:t>The mutation </a:t>
            </a:r>
            <a:r>
              <a:rPr lang="en-US" dirty="0"/>
              <a:t>is applied in the same way as in PL and TL.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58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Scheduling problem</a:t>
            </a:r>
            <a:r>
              <a:rPr lang="fa-IR" dirty="0" smtClean="0"/>
              <a:t>: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Information processing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database </a:t>
            </a:r>
            <a:r>
              <a:rPr lang="en-US" dirty="0" smtClean="0"/>
              <a:t>systems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weather </a:t>
            </a:r>
            <a:r>
              <a:rPr lang="en-US" dirty="0" smtClean="0"/>
              <a:t>forecasting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Image processing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fluid </a:t>
            </a:r>
            <a:r>
              <a:rPr lang="en-US" dirty="0" smtClean="0"/>
              <a:t>flow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process </a:t>
            </a:r>
            <a:r>
              <a:rPr lang="en-US" dirty="0" smtClean="0"/>
              <a:t>control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Economics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Operation research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and real time high-speed stimulations of </a:t>
            </a:r>
            <a:r>
              <a:rPr lang="en-US" dirty="0" smtClean="0"/>
              <a:t>dynamical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9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7.3. Comparison between TLPLC-GA and some </a:t>
            </a:r>
            <a:r>
              <a:rPr lang="en-US" sz="4000" dirty="0" smtClean="0"/>
              <a:t>well known </a:t>
            </a:r>
            <a:r>
              <a:rPr lang="en-US" sz="4000" dirty="0"/>
              <a:t>heuristics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1" y="1587500"/>
            <a:ext cx="5688012" cy="5270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851" y="1587501"/>
            <a:ext cx="40767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2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Modified list scheduling </a:t>
            </a:r>
            <a:r>
              <a:rPr lang="en-US" dirty="0" smtClean="0"/>
              <a:t>heuristic(MLSH</a:t>
            </a:r>
            <a:r>
              <a:rPr lang="en-US" dirty="0"/>
              <a:t>)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hybrid </a:t>
            </a:r>
            <a:r>
              <a:rPr lang="en-US" dirty="0"/>
              <a:t>approach composed of Genetic </a:t>
            </a:r>
            <a:r>
              <a:rPr lang="en-US" dirty="0" smtClean="0"/>
              <a:t>Algorithm</a:t>
            </a:r>
          </a:p>
          <a:p>
            <a:r>
              <a:rPr lang="en-US" dirty="0"/>
              <a:t>types of </a:t>
            </a:r>
            <a:r>
              <a:rPr lang="en-US" dirty="0" smtClean="0"/>
              <a:t>chromosomes</a:t>
            </a:r>
          </a:p>
          <a:p>
            <a:pPr lvl="1"/>
            <a:r>
              <a:rPr lang="en-US" dirty="0"/>
              <a:t>task list (TL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processor list (PL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combination of both (TLPLC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63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1.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Deterministic model:</a:t>
            </a:r>
          </a:p>
          <a:p>
            <a:r>
              <a:rPr lang="en-US" dirty="0"/>
              <a:t>execution time of </a:t>
            </a:r>
            <a:r>
              <a:rPr lang="en-US" dirty="0" smtClean="0"/>
              <a:t>tasks</a:t>
            </a:r>
          </a:p>
          <a:p>
            <a:r>
              <a:rPr lang="en-US" dirty="0" smtClean="0"/>
              <a:t>Data </a:t>
            </a:r>
            <a:r>
              <a:rPr lang="en-US" dirty="0" err="1" smtClean="0"/>
              <a:t>communic</a:t>
            </a:r>
            <a:endParaRPr lang="en-US" dirty="0" smtClean="0"/>
          </a:p>
          <a:p>
            <a:r>
              <a:rPr lang="en-US" dirty="0" smtClean="0"/>
              <a:t>Directed </a:t>
            </a:r>
            <a:r>
              <a:rPr lang="en-US" dirty="0"/>
              <a:t>acyclic task graph (DAG)</a:t>
            </a:r>
            <a:r>
              <a:rPr lang="en-US" dirty="0" err="1" smtClean="0"/>
              <a:t>ation</a:t>
            </a:r>
            <a:r>
              <a:rPr lang="en-US" dirty="0" smtClean="0"/>
              <a:t> </a:t>
            </a:r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11250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1. Introduction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2" y="2368550"/>
            <a:ext cx="4924425" cy="3429000"/>
          </a:xfrm>
        </p:spPr>
      </p:pic>
    </p:spTree>
    <p:extLst>
      <p:ext uri="{BB962C8B-B14F-4D97-AF65-F5344CB8AC3E}">
        <p14:creationId xmlns:p14="http://schemas.microsoft.com/office/powerpoint/2010/main" val="42218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340" y="0"/>
            <a:ext cx="6812280" cy="6783353"/>
          </a:xfrm>
        </p:spPr>
      </p:pic>
    </p:spTree>
    <p:extLst>
      <p:ext uri="{BB962C8B-B14F-4D97-AF65-F5344CB8AC3E}">
        <p14:creationId xmlns:p14="http://schemas.microsoft.com/office/powerpoint/2010/main" val="12569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2. Multiprocessor </a:t>
            </a:r>
            <a:r>
              <a:rPr lang="en-US" sz="3600" dirty="0"/>
              <a:t>task scheduling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Multiprocessor characteristics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The number of tasks and their precedence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Execution time of the tasks and the communication </a:t>
            </a:r>
            <a:r>
              <a:rPr lang="en-US" dirty="0" smtClean="0"/>
              <a:t>cost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Number of processors and processors </a:t>
            </a:r>
            <a:r>
              <a:rPr lang="en-US" dirty="0" smtClean="0"/>
              <a:t>uniformity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Topology of the representative task graph.</a:t>
            </a:r>
          </a:p>
        </p:txBody>
      </p:sp>
    </p:spTree>
    <p:extLst>
      <p:ext uri="{BB962C8B-B14F-4D97-AF65-F5344CB8AC3E}">
        <p14:creationId xmlns:p14="http://schemas.microsoft.com/office/powerpoint/2010/main" val="122630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058" y="-28158"/>
            <a:ext cx="8804522" cy="6886158"/>
          </a:xfrm>
        </p:spPr>
      </p:pic>
    </p:spTree>
    <p:extLst>
      <p:ext uri="{BB962C8B-B14F-4D97-AF65-F5344CB8AC3E}">
        <p14:creationId xmlns:p14="http://schemas.microsoft.com/office/powerpoint/2010/main" val="391729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Solutions to multiprocessor </a:t>
            </a:r>
            <a:r>
              <a:rPr lang="en-US" dirty="0"/>
              <a:t>task </a:t>
            </a:r>
            <a:r>
              <a:rPr lang="en-US" dirty="0" smtClean="0"/>
              <a:t>scheduling: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heuristic </a:t>
            </a:r>
            <a:r>
              <a:rPr lang="en-US" dirty="0" smtClean="0"/>
              <a:t>approaches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evolutionary </a:t>
            </a:r>
            <a:r>
              <a:rPr lang="en-US" dirty="0" smtClean="0"/>
              <a:t>approaches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hybrid methods</a:t>
            </a:r>
          </a:p>
        </p:txBody>
      </p:sp>
    </p:spTree>
    <p:extLst>
      <p:ext uri="{BB962C8B-B14F-4D97-AF65-F5344CB8AC3E}">
        <p14:creationId xmlns:p14="http://schemas.microsoft.com/office/powerpoint/2010/main" val="388393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396</TotalTime>
  <Words>2196</Words>
  <Application>Microsoft Office PowerPoint</Application>
  <PresentationFormat>Widescreen</PresentationFormat>
  <Paragraphs>342</Paragraphs>
  <Slides>31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Courier New</vt:lpstr>
      <vt:lpstr>Gill Sans MT</vt:lpstr>
      <vt:lpstr>Impact</vt:lpstr>
      <vt:lpstr>Majalla UI</vt:lpstr>
      <vt:lpstr>Wingdings</vt:lpstr>
      <vt:lpstr>Badge</vt:lpstr>
      <vt:lpstr>Hybrid Algorithm for Multiprocessor Task Scheduling</vt:lpstr>
      <vt:lpstr>1. Introduction</vt:lpstr>
      <vt:lpstr>1. Introduction</vt:lpstr>
      <vt:lpstr>1. Introduction</vt:lpstr>
      <vt:lpstr>1. Introduction</vt:lpstr>
      <vt:lpstr>PowerPoint Presentation</vt:lpstr>
      <vt:lpstr>2. Multiprocessor task scheduling problem</vt:lpstr>
      <vt:lpstr>PowerPoint Presentation</vt:lpstr>
      <vt:lpstr>3. RELATED WORK</vt:lpstr>
      <vt:lpstr>3. RELATED WORK</vt:lpstr>
      <vt:lpstr>4. The Proposed Modified List Scheduling Heuristic (MLSH)</vt:lpstr>
      <vt:lpstr>5. The Proposed Hybrid approach.</vt:lpstr>
      <vt:lpstr>5.1.Chromosomes</vt:lpstr>
      <vt:lpstr>5.1.2 hromosome construction using PL</vt:lpstr>
      <vt:lpstr>5.1.3. chromosome construction using TLPLC</vt:lpstr>
      <vt:lpstr>5.2. Fitness function</vt:lpstr>
      <vt:lpstr>6.1. Selection operator</vt:lpstr>
      <vt:lpstr>6.2. Crossover operator</vt:lpstr>
      <vt:lpstr>6.2.1. Crossover of task list.</vt:lpstr>
      <vt:lpstr>6.2.2. Crossover of Processor List</vt:lpstr>
      <vt:lpstr>6.2.3. Crossover of TLPLC</vt:lpstr>
      <vt:lpstr>6.3. Mutation operator</vt:lpstr>
      <vt:lpstr>perimental results</vt:lpstr>
      <vt:lpstr>7.1. simulated experiments based on MLSH</vt:lpstr>
      <vt:lpstr>7.2. Comparison between TL, PL, and TLPLC</vt:lpstr>
      <vt:lpstr>PowerPoint Presentation</vt:lpstr>
      <vt:lpstr>Optimum solution</vt:lpstr>
      <vt:lpstr>Number of Iterations</vt:lpstr>
      <vt:lpstr>Crossover and Mutation operation</vt:lpstr>
      <vt:lpstr>7.3. Comparison between TLPLC-GA and some well known heuristics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Algorithm for Multiprocessor Task Scheduling</dc:title>
  <dc:creator>Payam Khaninejad</dc:creator>
  <cp:lastModifiedBy>Payam Khaninejad</cp:lastModifiedBy>
  <cp:revision>120</cp:revision>
  <dcterms:created xsi:type="dcterms:W3CDTF">2016-05-13T11:05:07Z</dcterms:created>
  <dcterms:modified xsi:type="dcterms:W3CDTF">2016-05-24T12:22:19Z</dcterms:modified>
</cp:coreProperties>
</file>