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3.jpg" ContentType="image/jpeg"/>
  <Override PartName="/ppt/notesSlides/notesSlide14.xml" ContentType="application/vnd.openxmlformats-officedocument.presentationml.notesSlide+xml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6" r:id="rId3"/>
    <p:sldId id="293" r:id="rId4"/>
    <p:sldId id="294" r:id="rId5"/>
    <p:sldId id="295" r:id="rId6"/>
    <p:sldId id="264" r:id="rId7"/>
    <p:sldId id="267" r:id="rId8"/>
    <p:sldId id="268" r:id="rId9"/>
    <p:sldId id="269" r:id="rId10"/>
    <p:sldId id="270" r:id="rId11"/>
    <p:sldId id="271" r:id="rId12"/>
    <p:sldId id="296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2" r:id="rId31"/>
    <p:sldId id="297" r:id="rId32"/>
    <p:sldId id="298" r:id="rId33"/>
    <p:sldId id="300" r:id="rId34"/>
    <p:sldId id="299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6"/>
            <p14:sldId id="293"/>
            <p14:sldId id="294"/>
            <p14:sldId id="295"/>
            <p14:sldId id="264"/>
            <p14:sldId id="267"/>
            <p14:sldId id="268"/>
            <p14:sldId id="269"/>
            <p14:sldId id="270"/>
            <p14:sldId id="271"/>
            <p14:sldId id="296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2"/>
            <p14:sldId id="297"/>
            <p14:sldId id="298"/>
            <p14:sldId id="300"/>
            <p14:sldId id="299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7518" autoAdjust="0"/>
  </p:normalViewPr>
  <p:slideViewPr>
    <p:cSldViewPr snapToGrid="0">
      <p:cViewPr varScale="1">
        <p:scale>
          <a:sx n="49" d="100"/>
          <a:sy n="49" d="100"/>
        </p:scale>
        <p:origin x="153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B30269-0218-4CFA-B539-2F10E36AFEFB}" type="slidenum">
              <a:rPr lang="de-DE" altLang="nb-NO" sz="1300"/>
              <a:pPr eaLnBrk="1" hangingPunct="1">
                <a:spcBef>
                  <a:spcPct val="0"/>
                </a:spcBef>
              </a:pPr>
              <a:t>10</a:t>
            </a:fld>
            <a:endParaRPr lang="de-DE" altLang="nb-NO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65175"/>
            <a:ext cx="6824663" cy="38401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انجمن مدلیکا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زبان کاملا رایگان که توسط افراد غیر  انتفاعی توسط انجمن مدلیکا از سال 1996 توسعه داده می شود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که بزرگترین کتابخانه</a:t>
            </a:r>
            <a:r>
              <a:rPr lang="fa-IR" altLang="nb-NO" baseline="0" dirty="0" smtClean="0">
                <a:latin typeface="Arial" panose="020B0604020202020204" pitchFamily="34" charset="0"/>
              </a:rPr>
              <a:t> موجود را ایجاد کردند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که شامل 112 نفر شخص و 16 سازمان می بشند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9 کنفرانس بینالمللی هم انجام شده است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که اطلاعاتش رو میتونید از سایت رسمی مدلیکا دریافت کنید </a:t>
            </a:r>
          </a:p>
          <a:p>
            <a:pPr eaLnBrk="1" hangingPunct="1"/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2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و اما کدوم سیستم مدل سازی بهتره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یکی از ویژگی ها مدیکا  توسعه سریع،</a:t>
            </a:r>
            <a:r>
              <a:rPr lang="fa-IR" baseline="0" dirty="0" smtClean="0"/>
              <a:t> نگه داری آسان از نسخه های تجاری</a:t>
            </a:r>
          </a:p>
          <a:p>
            <a:r>
              <a:rPr lang="fa-IR" baseline="0" dirty="0" smtClean="0"/>
              <a:t>اینم چارت مربوط به مقایسه به صورت شبیه سازی یا پیاده سازی یک مدل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در اینجا با سه محصول مختلف مقایسه شده </a:t>
            </a:r>
          </a:p>
          <a:p>
            <a:r>
              <a:rPr lang="fa-IR" dirty="0" smtClean="0"/>
              <a:t>که قدرت و مزیت های این سیستم رو نشون میده</a:t>
            </a:r>
          </a:p>
          <a:p>
            <a:r>
              <a:rPr lang="fa-IR" dirty="0" smtClean="0"/>
              <a:t>برای</a:t>
            </a:r>
            <a:r>
              <a:rPr lang="fa-IR" baseline="0" dirty="0" smtClean="0"/>
              <a:t> افرادی که این نرم افزار ها را کار کردند قابل بحثه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34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این علامت های دلار نشان دهنده پولی بودناین سرویس ها هستش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6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339E50-838D-4739-AA2E-8449E779C6D2}" type="slidenum">
              <a:rPr lang="de-DE" altLang="nb-NO" sz="1300"/>
              <a:pPr eaLnBrk="1" hangingPunct="1">
                <a:spcBef>
                  <a:spcPct val="0"/>
                </a:spcBef>
              </a:pPr>
              <a:t>19</a:t>
            </a:fld>
            <a:endParaRPr lang="de-DE" altLang="nb-NO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و</a:t>
            </a:r>
            <a:r>
              <a:rPr lang="fa-IR" altLang="nb-NO" baseline="0" dirty="0" smtClean="0">
                <a:latin typeface="Arial" panose="020B0604020202020204" pitchFamily="34" charset="0"/>
              </a:rPr>
              <a:t> اما نمایش کاربری مدلیکا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هر شکل یا آیکن در واقع یک کامپونت را نشان میدهد مثل مقاومت های الکترونیکی ماشین های مکانیکی و لوله ها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ارتباطات در واقع ارتباط فیزیکی را نشان میدهد مثل کابل ها، جریان ها . ...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یک کامپوننت میتونه</a:t>
            </a:r>
            <a:r>
              <a:rPr lang="fa-IR" altLang="nb-NO" baseline="0" dirty="0" smtClean="0">
                <a:latin typeface="Arial" panose="020B0604020202020204" pitchFamily="34" charset="0"/>
              </a:rPr>
              <a:t> به چندین زیر کامپونت وصل بشه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توسطالگوریتم</a:t>
            </a:r>
            <a:r>
              <a:rPr lang="fa-IR" altLang="nb-NO" baseline="0" dirty="0" smtClean="0">
                <a:latin typeface="Arial" panose="020B0604020202020204" pitchFamily="34" charset="0"/>
              </a:rPr>
              <a:t> سیبمولیک یک تعریف مدلیکا میتونه تبدیل بشه به معادلات دیفرانسیل</a:t>
            </a:r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66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680068-351B-45DD-8174-3E2ABA2FB254}" type="slidenum">
              <a:rPr lang="de-DE" altLang="nb-NO" sz="1300"/>
              <a:pPr eaLnBrk="1" hangingPunct="1">
                <a:spcBef>
                  <a:spcPct val="0"/>
                </a:spcBef>
              </a:pPr>
              <a:t>20</a:t>
            </a:fld>
            <a:endParaRPr lang="de-DE" altLang="nb-NO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برای مثال برای سایخت یک بازوی رباتیک به</a:t>
            </a:r>
            <a:r>
              <a:rPr lang="fa-IR" altLang="nb-NO" baseline="0" dirty="0" smtClean="0">
                <a:latin typeface="Arial" panose="020B0604020202020204" pitchFamily="34" charset="0"/>
              </a:rPr>
              <a:t> این شکل شبیه سازی میشه </a:t>
            </a:r>
          </a:p>
          <a:p>
            <a:pPr eaLnBrk="1" hangingPunct="1"/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4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13F43B-503C-4257-A831-3C7C35468F3E}" type="slidenum">
              <a:rPr lang="de-DE" altLang="nb-NO" sz="1300"/>
              <a:pPr eaLnBrk="1" hangingPunct="1">
                <a:spcBef>
                  <a:spcPct val="0"/>
                </a:spcBef>
              </a:pPr>
              <a:t>21</a:t>
            </a:fld>
            <a:endParaRPr lang="de-DE" altLang="nb-NO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شبیه سازی سخت افزای در یک حلقه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برای شبیه</a:t>
            </a:r>
            <a:r>
              <a:rPr lang="fa-IR" altLang="nb-NO" baseline="0" dirty="0" smtClean="0">
                <a:latin typeface="Arial" panose="020B0604020202020204" pitchFamily="34" charset="0"/>
              </a:rPr>
              <a:t> سازی گیرکس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در صنایع خودرو سازی</a:t>
            </a:r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8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A1D3AE-20C5-4B15-ACF2-9CEECE9F1734}" type="slidenum">
              <a:rPr lang="de-DE" altLang="nb-NO" sz="1300"/>
              <a:pPr eaLnBrk="1" hangingPunct="1">
                <a:spcBef>
                  <a:spcPct val="0"/>
                </a:spcBef>
              </a:pPr>
              <a:t>22</a:t>
            </a:fld>
            <a:endParaRPr lang="de-DE" altLang="nb-NO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کتابخانه اصلی مدیکا شامل این کامپوننت</a:t>
            </a:r>
            <a:r>
              <a:rPr lang="fa-IR" altLang="nb-NO" baseline="0" dirty="0" smtClean="0">
                <a:latin typeface="Arial" panose="020B0604020202020204" pitchFamily="34" charset="0"/>
              </a:rPr>
              <a:t> ها هستش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که به صورت رایگان و اپن سورس قابل دسترسی مب اشد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شامل 1340 مدیل های عمومی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1000 تابع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1450 پکیج</a:t>
            </a:r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05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EDC82D-D00B-4FD5-959B-048C3AFCB4DD}" type="slidenum">
              <a:rPr lang="de-DE" altLang="nb-NO" sz="1300"/>
              <a:pPr eaLnBrk="1" hangingPunct="1">
                <a:spcBef>
                  <a:spcPct val="0"/>
                </a:spcBef>
              </a:pPr>
              <a:t>23</a:t>
            </a:fld>
            <a:endParaRPr lang="de-DE" altLang="nb-NO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کتابخانه های الکتریکی و حرارتی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قطعات برقی و الکترونیکی مانند مقاوت،</a:t>
            </a:r>
            <a:r>
              <a:rPr lang="fa-IR" altLang="nb-NO" baseline="0" dirty="0" smtClean="0">
                <a:latin typeface="Arial" panose="020B0604020202020204" pitchFamily="34" charset="0"/>
              </a:rPr>
              <a:t> خازن، دیود، خطور انتقال سویچ و ...</a:t>
            </a:r>
          </a:p>
          <a:p>
            <a:pPr eaLnBrk="1" hangingPunct="1"/>
            <a:endParaRPr lang="fa-IR" altLang="nb-NO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اجزای الکترونیکی دیجیتال بر اسا استاندارد</a:t>
            </a:r>
            <a:r>
              <a:rPr lang="fa-IR" altLang="nb-NO" baseline="0" dirty="0" smtClean="0">
                <a:latin typeface="Arial" panose="020B0604020202020204" pitchFamily="34" charset="0"/>
              </a:rPr>
              <a:t> وی اچ ددی ال  مثل بلوک های منطقی9 حالته ارزش مطلق، تاخیر، ترمنیال، منابع مبدل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-----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ماشین های الکتریمی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سینکرون</a:t>
            </a:r>
            <a:r>
              <a:rPr lang="fa-IR" altLang="nb-NO" baseline="0" dirty="0" smtClean="0">
                <a:latin typeface="Arial" panose="020B0604020202020204" pitchFamily="34" charset="0"/>
              </a:rPr>
              <a:t> و آسنرکون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--</a:t>
            </a:r>
          </a:p>
          <a:p>
            <a:pPr eaLnBrk="1" hangingPunct="1"/>
            <a:r>
              <a:rPr lang="fa-IR" dirty="0" smtClean="0"/>
              <a:t>جریان لوله ساده حرارتی مایع</a:t>
            </a:r>
          </a:p>
          <a:p>
            <a:pPr eaLnBrk="1" hangingPunct="1"/>
            <a:endParaRPr lang="fa-IR" altLang="nb-NO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fa-IR" dirty="0" smtClean="0"/>
              <a:t>انتقال حرارت فشرده</a:t>
            </a:r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5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B90FDB-801C-4FD0-99B1-4F0794952757}" type="slidenum">
              <a:rPr lang="de-DE" altLang="nb-NO" sz="1300"/>
              <a:pPr eaLnBrk="1" hangingPunct="1">
                <a:spcBef>
                  <a:spcPct val="0"/>
                </a:spcBef>
              </a:pPr>
              <a:t>2</a:t>
            </a:fld>
            <a:endParaRPr lang="de-DE" altLang="nb-NO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در</a:t>
            </a:r>
            <a:r>
              <a:rPr lang="fa-IR" altLang="nb-NO" baseline="0" dirty="0" smtClean="0">
                <a:latin typeface="Arial" panose="020B0604020202020204" pitchFamily="34" charset="0"/>
              </a:rPr>
              <a:t> اسلاید های آینده در مورد مدلیکا حرف خواهیم زد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حالت های کاربری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کتابخانه های که داره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و کلا زبان مدلیکا</a:t>
            </a:r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7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21BB05-B6CD-49EB-8A15-69FBA109B789}" type="slidenum">
              <a:rPr lang="de-DE" altLang="nb-NO" sz="1300"/>
              <a:pPr eaLnBrk="1" hangingPunct="1">
                <a:spcBef>
                  <a:spcPct val="0"/>
                </a:spcBef>
              </a:pPr>
              <a:t>24</a:t>
            </a:fld>
            <a:endParaRPr lang="de-DE" altLang="nb-NO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کتابهان های مکانیکی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شامل 1240 گیت یا دروازه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مدیا های جدولی </a:t>
            </a:r>
          </a:p>
          <a:p>
            <a:pPr eaLnBrk="1" hangingPunct="1"/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1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B8C7F2-F568-42DB-87BC-739CA32EFDBC}" type="slidenum">
              <a:rPr lang="de-DE" altLang="nb-NO" sz="1300"/>
              <a:pPr eaLnBrk="1" hangingPunct="1">
                <a:spcBef>
                  <a:spcPct val="0"/>
                </a:spcBef>
              </a:pPr>
              <a:t>25</a:t>
            </a:fld>
            <a:endParaRPr lang="de-DE" altLang="nb-NO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کنترل و کتابخانه اسکریپت</a:t>
            </a:r>
          </a:p>
          <a:p>
            <a:pPr eaLnBrk="1" hangingPunct="1"/>
            <a:r>
              <a:rPr lang="fa-IR" dirty="0" smtClean="0"/>
              <a:t>بلوک های ورودی / خروجی پیوسته و گسسته،</a:t>
            </a:r>
          </a:p>
          <a:p>
            <a:pPr eaLnBrk="1" hangingPunct="1"/>
            <a:endParaRPr lang="fa-IR" altLang="nb-NO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fa-IR" dirty="0" smtClean="0"/>
              <a:t>ماشین های حالت سلسله مراتبی</a:t>
            </a:r>
          </a:p>
          <a:p>
            <a:pPr eaLnBrk="1" hangingPunct="1"/>
            <a:endParaRPr lang="fa-IR" altLang="nb-NO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fa-IR" dirty="0" smtClean="0"/>
              <a:t>توابع در ماتریس، از جمله برای حل سیستم های خطی، حتی و مقادیر منفرد و غیره،</a:t>
            </a:r>
          </a:p>
          <a:p>
            <a:pPr eaLnBrk="1" hangingPunct="1"/>
            <a:endParaRPr lang="fa-IR" altLang="nb-NO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fa-IR" dirty="0" smtClean="0"/>
              <a:t>و توابع عامل در رشته ها، رودخانه ها، فایل ها، به عنوان مثال، برای کپی کردن و حذف یک فایل یا مرتب کردن یک بردار از رشته ها.</a:t>
            </a:r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8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04020E-7122-40C1-B89D-3C6F1F110840}" type="slidenum">
              <a:rPr lang="de-DE" altLang="nb-NO" sz="1300"/>
              <a:pPr eaLnBrk="1" hangingPunct="1">
                <a:spcBef>
                  <a:spcPct val="0"/>
                </a:spcBef>
              </a:pPr>
              <a:t>26</a:t>
            </a:fld>
            <a:endParaRPr lang="de-DE" altLang="nb-NO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و اما کتابخانه های رایگان که در سایت موجود هست </a:t>
            </a:r>
          </a:p>
          <a:p>
            <a:pPr eaLnBrk="1" hangingPunct="1"/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04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375C24-963B-47BB-86C6-0EC2104BA3D2}" type="slidenum">
              <a:rPr lang="de-DE" altLang="nb-NO" sz="1300"/>
              <a:pPr eaLnBrk="1" hangingPunct="1">
                <a:spcBef>
                  <a:spcPct val="0"/>
                </a:spcBef>
              </a:pPr>
              <a:t>27</a:t>
            </a:fld>
            <a:endParaRPr lang="de-DE" altLang="nb-NO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و کتابخانه های تجاری که شدیدا</a:t>
            </a:r>
            <a:r>
              <a:rPr lang="fa-IR" altLang="nb-NO" baseline="0" dirty="0" smtClean="0">
                <a:latin typeface="Arial" panose="020B0604020202020204" pitchFamily="34" charset="0"/>
              </a:rPr>
              <a:t> در حال توسعه هستند</a:t>
            </a:r>
          </a:p>
          <a:p>
            <a:pPr eaLnBrk="1" hangingPunct="1"/>
            <a:endParaRPr lang="fa-IR" altLang="nb-NO" dirty="0" smtClean="0">
              <a:latin typeface="Arial" panose="020B0604020202020204" pitchFamily="34" charset="0"/>
            </a:endParaRPr>
          </a:p>
          <a:p>
            <a:pPr eaLnBrk="1" hangingPunct="1"/>
            <a:endParaRPr lang="fa-IR" altLang="nb-NO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fa-IR" dirty="0" smtClean="0"/>
              <a:t>هیدرولیک / پنوماتیک کتابخانه</a:t>
            </a:r>
          </a:p>
          <a:p>
            <a:pPr eaLnBrk="1" hangingPunct="1"/>
            <a:endParaRPr lang="fa-IR" altLang="nb-NO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fa-IR" dirty="0" smtClean="0"/>
              <a:t>انتقال قدرت</a:t>
            </a:r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62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6097A0-C595-478C-96B6-9B22E212F9C9}" type="slidenum">
              <a:rPr lang="de-DE" altLang="nb-NO" sz="1300"/>
              <a:pPr eaLnBrk="1" hangingPunct="1">
                <a:spcBef>
                  <a:spcPct val="0"/>
                </a:spcBef>
              </a:pPr>
              <a:t>28</a:t>
            </a:fld>
            <a:endParaRPr lang="de-DE" altLang="nb-NO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و اما زبان مدلیکا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تعریف زبان و شکل کلی زبان به صورتزیر تعریف می شود</a:t>
            </a:r>
          </a:p>
          <a:p>
            <a:pPr eaLnBrk="1" hangingPunct="1"/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93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B0D372-1D61-4E34-A291-C60104F7CB2C}" type="slidenum">
              <a:rPr lang="de-DE" altLang="nb-NO" sz="1300"/>
              <a:pPr eaLnBrk="1" hangingPunct="1">
                <a:spcBef>
                  <a:spcPct val="0"/>
                </a:spcBef>
              </a:pPr>
              <a:t>29</a:t>
            </a:fld>
            <a:endParaRPr lang="de-DE" altLang="nb-NO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dirty="0" smtClean="0"/>
              <a:t>بسیاری از اتصالات از پیش تعریف شده، مثل</a:t>
            </a:r>
            <a:r>
              <a:rPr lang="fa-IR" baseline="0" dirty="0" smtClean="0"/>
              <a:t> موارد زیر</a:t>
            </a:r>
          </a:p>
          <a:p>
            <a:pPr eaLnBrk="1" hangingPunct="1"/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84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C91591-EB1F-49DF-9D74-3EC1D3BE551B}" type="slidenum">
              <a:rPr lang="de-DE" altLang="nb-NO" sz="1300"/>
              <a:pPr eaLnBrk="1" hangingPunct="1">
                <a:spcBef>
                  <a:spcPct val="0"/>
                </a:spcBef>
              </a:pPr>
              <a:t>30</a:t>
            </a:fld>
            <a:endParaRPr lang="de-DE" altLang="nb-NO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وعنصر</a:t>
            </a:r>
            <a:r>
              <a:rPr lang="fa-IR" altLang="nb-NO" baseline="0" dirty="0" smtClean="0">
                <a:latin typeface="Arial" panose="020B0604020202020204" pitchFamily="34" charset="0"/>
              </a:rPr>
              <a:t> های دیگر مثل</a:t>
            </a:r>
          </a:p>
          <a:p>
            <a:pPr eaLnBrk="1" hangingPunct="1"/>
            <a:r>
              <a:rPr lang="fa-IR" dirty="0" smtClean="0"/>
              <a:t>نماد ریاضی برای ماتریس و آرایه ها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آرایه های از مدل ها نه فقط اعداد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ساب مدل های قابل تعویض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--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عناصر زبانی برای تعریف ساختار</a:t>
            </a:r>
            <a:r>
              <a:rPr lang="fa-IR" altLang="nb-NO" baseline="0" dirty="0" smtClean="0">
                <a:latin typeface="Arial" panose="020B0604020202020204" pitchFamily="34" charset="0"/>
              </a:rPr>
              <a:t> های پیوسته و ناپیوسته  مثل مدل استکاک</a:t>
            </a:r>
          </a:p>
          <a:p>
            <a:pPr eaLnBrk="1" hangingPunct="1"/>
            <a:r>
              <a:rPr lang="fa-IR" dirty="0" smtClean="0"/>
              <a:t>توابع ریاضی با تعداد آرگومان ورودی / خروجی های مختلف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--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تماس مستقیم با سی فورترن جاوا</a:t>
            </a:r>
          </a:p>
          <a:p>
            <a:pPr eaLnBrk="1" hangingPunct="1"/>
            <a:endParaRPr lang="fa-IR" altLang="nb-NO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کتابخانه قدرتمند</a:t>
            </a:r>
            <a:r>
              <a:rPr lang="fa-IR" altLang="nb-NO" baseline="0" dirty="0" smtClean="0">
                <a:latin typeface="Arial" panose="020B0604020202020204" pitchFamily="34" charset="0"/>
              </a:rPr>
              <a:t> برای پیدا کردن فایل از سیستم ورژن بندیو انتقال بین ورژن ها</a:t>
            </a:r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08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گرافیک ادیتور و محیط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4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و اینم محیط سایت مدلیکا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3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و اینم مدل سازی سری دی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مدلیکا از کجا اومده</a:t>
            </a:r>
          </a:p>
          <a:p>
            <a:r>
              <a:rPr lang="fa-IR" dirty="0" smtClean="0"/>
              <a:t>طبق اصل دوم نیوتن </a:t>
            </a:r>
            <a:br>
              <a:rPr lang="fa-IR" dirty="0" smtClean="0"/>
            </a:br>
            <a:r>
              <a:rPr lang="fa-IR" dirty="0" smtClean="0"/>
              <a:t>شتاب یک جسم برابر است با مجموع نیروهای وارده بر جسم تقسیم بر جرم آن.</a:t>
            </a:r>
          </a:p>
          <a:p>
            <a:r>
              <a:rPr lang="fa-IR" dirty="0" smtClean="0"/>
              <a:t>دانش مدل ها در</a:t>
            </a:r>
            <a:r>
              <a:rPr lang="fa-IR" baseline="0" dirty="0" smtClean="0"/>
              <a:t> کتاب ها و ذهن های افراد ذخیره می شود که کامپیوترها نمیتوانند به آن دسترسی داشته باشند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1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حتی مدل ها رو میشه تبدیل</a:t>
            </a:r>
            <a:r>
              <a:rPr lang="fa-IR" baseline="0" dirty="0" smtClean="0"/>
              <a:t> بهصفحات وب کرد و به صورت آنلاین نتایج رو تغییر و شبیه سازی کرد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66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معادلات از زمان</a:t>
            </a:r>
            <a:r>
              <a:rPr lang="fa-IR" baseline="0" dirty="0" smtClean="0"/>
              <a:t> هزاره سوم قبل از میلاد استفاده می شود </a:t>
            </a:r>
          </a:p>
          <a:p>
            <a:r>
              <a:rPr lang="fa-IR" baseline="0" dirty="0" smtClean="0"/>
              <a:t>که اولین بار توسط رابرت ریکورد نشانه گذاری شد</a:t>
            </a:r>
          </a:p>
          <a:p>
            <a:r>
              <a:rPr lang="fa-IR" baseline="0" dirty="0" smtClean="0"/>
              <a:t>که بعدش نیتون قانون دوم خودش رو نوشت</a:t>
            </a:r>
          </a:p>
          <a:p>
            <a:r>
              <a:rPr lang="fa-IR" baseline="0" dirty="0" smtClean="0"/>
              <a:t>و در سال 1967 سی اس اس ال شکل فعلی معادلات را طراحی کرد</a:t>
            </a:r>
          </a:p>
          <a:p>
            <a:r>
              <a:rPr lang="fa-IR" baseline="0" dirty="0" smtClean="0"/>
              <a:t>به صورت معمول زبان های برنامه نویسی با معادلات کار نمیکنند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9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مدلیکا یک نسل جدیدی از برنامه نویسی مدل پایه می باشد</a:t>
            </a:r>
          </a:p>
          <a:p>
            <a:r>
              <a:rPr lang="fa-IR" dirty="0" smtClean="0"/>
              <a:t>زبان اعلانی</a:t>
            </a:r>
          </a:p>
          <a:p>
            <a:r>
              <a:rPr lang="fa-IR" dirty="0" smtClean="0"/>
              <a:t>معادلات و ریاضیات در این زبان اجازه استفاده دارند</a:t>
            </a:r>
          </a:p>
          <a:p>
            <a:r>
              <a:rPr lang="fa-IR" dirty="0" smtClean="0"/>
              <a:t>مدل سازی چند دامنه</a:t>
            </a:r>
          </a:p>
          <a:p>
            <a:r>
              <a:rPr lang="fa-IR" dirty="0" smtClean="0"/>
              <a:t>این زبان میتونه توسط صنایع محتلف استفاده بشه</a:t>
            </a:r>
          </a:p>
          <a:p>
            <a:r>
              <a:rPr lang="fa-IR" dirty="0" smtClean="0"/>
              <a:t>همه چیز یک</a:t>
            </a:r>
            <a:r>
              <a:rPr lang="fa-IR" baseline="0" dirty="0" smtClean="0"/>
              <a:t> کلاس یاشی است</a:t>
            </a:r>
          </a:p>
          <a:p>
            <a:r>
              <a:rPr lang="fa-IR" baseline="0" dirty="0" smtClean="0"/>
              <a:t>همه چیز در این زبان مثل یک شی ساخت یافته تعریف می شود که مثل جاوا و مطلب هستند</a:t>
            </a:r>
          </a:p>
          <a:p>
            <a:r>
              <a:rPr lang="fa-IR" dirty="0" smtClean="0"/>
              <a:t>برنامه نویسی بصری </a:t>
            </a:r>
          </a:p>
          <a:p>
            <a:r>
              <a:rPr lang="fa-IR" dirty="0" smtClean="0"/>
              <a:t>قابلیت</a:t>
            </a:r>
            <a:r>
              <a:rPr lang="fa-IR" baseline="0" dirty="0" smtClean="0"/>
              <a:t> معماری در سیستم های بصری را دارند</a:t>
            </a:r>
          </a:p>
          <a:p>
            <a:endParaRPr lang="fa-IR" dirty="0" smtClean="0"/>
          </a:p>
          <a:p>
            <a:r>
              <a:rPr lang="fa-IR" dirty="0" smtClean="0"/>
              <a:t>کار آمد و غیراختصاصی هستند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معرفی مدلیکا</a:t>
            </a:r>
          </a:p>
          <a:p>
            <a:r>
              <a:rPr lang="fa-IR" dirty="0" smtClean="0"/>
              <a:t>اهداف مدلیکا </a:t>
            </a:r>
          </a:p>
          <a:p>
            <a:r>
              <a:rPr lang="fa-IR" dirty="0" smtClean="0"/>
              <a:t>رفتار دینامیکی سیستم فنی هست</a:t>
            </a:r>
            <a:r>
              <a:rPr lang="fa-IR" baseline="0" dirty="0" smtClean="0"/>
              <a:t> که در یک سری کامپوننت هاایجاد شده است مثل مکانیک، الکتریک، حرارت، هیدرولیک، پنوماتیک و ...</a:t>
            </a:r>
          </a:p>
          <a:p>
            <a:r>
              <a:rPr lang="fa-IR" baseline="0" dirty="0" smtClean="0"/>
              <a:t>مدل ها به صورت جبری  و معادلات گسسته تعریف می شوند</a:t>
            </a:r>
          </a:p>
          <a:p>
            <a:r>
              <a:rPr lang="fa-IR" dirty="0" smtClean="0"/>
              <a:t>که از معادلات دیفرانسیل و شتقات استفاده نمیکنند</a:t>
            </a:r>
          </a:p>
          <a:p>
            <a:r>
              <a:rPr lang="fa-IR" dirty="0" smtClean="0"/>
              <a:t>مدلیکا از سال 2000 در صنعت استفاده میشود.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B7DE53-C88F-4C68-ACCA-D0665818887E}" type="slidenum">
              <a:rPr lang="de-DE" altLang="nb-NO" sz="1300"/>
              <a:pPr eaLnBrk="1" hangingPunct="1">
                <a:spcBef>
                  <a:spcPct val="0"/>
                </a:spcBef>
              </a:pPr>
              <a:t>7</a:t>
            </a:fld>
            <a:endParaRPr lang="de-DE" altLang="nb-NO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525" y="765175"/>
            <a:ext cx="6824663" cy="38401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مثال های از مدلیکا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خودرو</a:t>
            </a:r>
            <a:r>
              <a:rPr lang="fa-IR" altLang="nb-NO" baseline="0" dirty="0" smtClean="0">
                <a:latin typeface="Arial" panose="020B0604020202020204" pitchFamily="34" charset="0"/>
              </a:rPr>
              <a:t> های داینامیک 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رانندگی قطار </a:t>
            </a:r>
          </a:p>
          <a:p>
            <a:pPr eaLnBrk="1" hangingPunct="1"/>
            <a:r>
              <a:rPr lang="fa-IR" dirty="0" smtClean="0"/>
              <a:t>هیدرولیک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احتراق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تهویه</a:t>
            </a:r>
            <a:r>
              <a:rPr lang="fa-IR" altLang="nb-NO" baseline="0" dirty="0" smtClean="0">
                <a:latin typeface="Arial" panose="020B0604020202020204" pitchFamily="34" charset="0"/>
              </a:rPr>
              <a:t> مطبوع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سیستم های الکترونیکی و الکتریکی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ماشین الکترونی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ماشین های</a:t>
            </a:r>
            <a:r>
              <a:rPr lang="fa-IR" altLang="nb-NO" baseline="0" dirty="0" smtClean="0">
                <a:latin typeface="Arial" panose="020B0604020202020204" pitchFamily="34" charset="0"/>
              </a:rPr>
              <a:t> سلسله مراتبی و کنترلی</a:t>
            </a:r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6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058DA6-8147-46D0-9E96-BCEB6C53C712}" type="slidenum">
              <a:rPr lang="de-DE" altLang="nb-NO" sz="1300"/>
              <a:pPr eaLnBrk="1" hangingPunct="1">
                <a:spcBef>
                  <a:spcPct val="0"/>
                </a:spcBef>
              </a:pPr>
              <a:t>8</a:t>
            </a:fld>
            <a:endParaRPr lang="de-DE" altLang="nb-NO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محیط شبیه سازی مدلیکا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گرافیک ادیتور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تعریف متنی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و ترجمه مدلیکا به زبان سی و شبیه سازی و اسکریپتیگ</a:t>
            </a:r>
          </a:p>
          <a:p>
            <a:pPr eaLnBrk="1" hangingPunct="1"/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2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960704-EA99-4B0F-A5E4-D4D064061899}" type="slidenum">
              <a:rPr lang="de-DE" altLang="nb-NO" sz="1300"/>
              <a:pPr eaLnBrk="1" hangingPunct="1">
                <a:spcBef>
                  <a:spcPct val="0"/>
                </a:spcBef>
              </a:pPr>
              <a:t>9</a:t>
            </a:fld>
            <a:endParaRPr lang="de-DE" altLang="nb-NO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محیط و مدل های تجاری مدیکا 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منظور از کارشیال پولی هستش</a:t>
            </a:r>
          </a:p>
          <a:p>
            <a:pPr eaLnBrk="1" hangingPunct="1"/>
            <a:r>
              <a:rPr lang="fa-IR" altLang="nb-NO" dirty="0" smtClean="0">
                <a:latin typeface="Arial" panose="020B0604020202020204" pitchFamily="34" charset="0"/>
              </a:rPr>
              <a:t>نسخه</a:t>
            </a:r>
            <a:r>
              <a:rPr lang="fa-IR" altLang="nb-NO" baseline="0" dirty="0" smtClean="0">
                <a:latin typeface="Arial" panose="020B0604020202020204" pitchFamily="34" charset="0"/>
              </a:rPr>
              <a:t> رایگان هم مشخصه</a:t>
            </a:r>
          </a:p>
          <a:p>
            <a:pPr eaLnBrk="1" hangingPunct="1"/>
            <a:r>
              <a:rPr lang="fa-IR" altLang="nb-NO" baseline="0" dirty="0" smtClean="0">
                <a:latin typeface="Arial" panose="020B0604020202020204" pitchFamily="34" charset="0"/>
              </a:rPr>
              <a:t>لیت بروز شد را میتونید از لیست زیر دانلود کنید</a:t>
            </a:r>
          </a:p>
          <a:p>
            <a:pPr eaLnBrk="1" hangingPunct="1"/>
            <a:endParaRPr lang="en-US" altLang="nb-NO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931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0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78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2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E:\otter-archive\Images-Movies\avi\robot0009.avi" TargetMode="Externa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otter-archive\avi\GEARBOX.AVI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video" Target="file:///D:\otter-archive\avi\MultiBody\DoublePendulum3.avi" TargetMode="External"/><Relationship Id="rId7" Type="http://schemas.openxmlformats.org/officeDocument/2006/relationships/image" Target="../media/image45.png"/><Relationship Id="rId2" Type="http://schemas.openxmlformats.org/officeDocument/2006/relationships/video" Target="file:///D:\otter-archive\avi\MultiBody\ThreeSprings2.avi" TargetMode="External"/><Relationship Id="rId1" Type="http://schemas.openxmlformats.org/officeDocument/2006/relationships/video" Target="file:///D:\otter-archive\avi\lepelletier.avi" TargetMode="External"/><Relationship Id="rId6" Type="http://schemas.openxmlformats.org/officeDocument/2006/relationships/image" Target="../media/image6.png"/><Relationship Id="rId11" Type="http://schemas.openxmlformats.org/officeDocument/2006/relationships/image" Target="../media/image49.png"/><Relationship Id="rId5" Type="http://schemas.openxmlformats.org/officeDocument/2006/relationships/notesSlide" Target="../notesSlides/notesSlide20.xml"/><Relationship Id="rId10" Type="http://schemas.openxmlformats.org/officeDocument/2006/relationships/image" Target="../media/image48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otter\Projects\DassaultSystems\Devcon-Conference-June-2006\Martin\stategraph.avi" TargetMode="Externa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modelica.org/" TargetMode="External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video" Target="file:///D:\otter\Projects\DassaultSystems\Devcon-Conference-June-2006\Martin\stategraph.avi" TargetMode="External"/><Relationship Id="rId1" Type="http://schemas.openxmlformats.org/officeDocument/2006/relationships/video" Target="file:///D:\otter-archive\avi\MultiBody\Engine_CAD.avi" TargetMode="Externa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lica.org/too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Modelica</a:t>
            </a:r>
            <a:r>
              <a:rPr lang="en-US" sz="4800" dirty="0" smtClean="0">
                <a:solidFill>
                  <a:schemeClr val="bg1"/>
                </a:solidFill>
              </a:rPr>
              <a:t> Overview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nb-NO" sz="2400" dirty="0">
                <a:solidFill>
                  <a:schemeClr val="bg1"/>
                </a:solidFill>
              </a:rPr>
              <a:t>This slide set gives an overview about the </a:t>
            </a:r>
            <a:r>
              <a:rPr lang="en-US" altLang="nb-NO" sz="2400" dirty="0" err="1">
                <a:solidFill>
                  <a:schemeClr val="bg1"/>
                </a:solidFill>
              </a:rPr>
              <a:t>Modelica</a:t>
            </a:r>
            <a:r>
              <a:rPr lang="en-US" altLang="nb-NO" sz="2400" dirty="0">
                <a:solidFill>
                  <a:schemeClr val="bg1"/>
                </a:solidFill>
              </a:rPr>
              <a:t> language,</a:t>
            </a:r>
            <a:br>
              <a:rPr lang="en-US" altLang="nb-NO" sz="2400" dirty="0">
                <a:solidFill>
                  <a:schemeClr val="bg1"/>
                </a:solidFill>
              </a:rPr>
            </a:br>
            <a:r>
              <a:rPr lang="en-US" altLang="nb-NO" sz="2400" dirty="0">
                <a:solidFill>
                  <a:schemeClr val="bg1"/>
                </a:solidFill>
              </a:rPr>
              <a:t>including users view, libraries and a sketch of the language elements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7" y="4548411"/>
            <a:ext cx="3160738" cy="1544587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788997" y="4548411"/>
            <a:ext cx="3563980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nb-NO" sz="2400" dirty="0" smtClean="0">
                <a:solidFill>
                  <a:schemeClr val="bg1"/>
                </a:solidFill>
              </a:rPr>
              <a:t>Payam khaninejad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http://khaninejad.ir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payam@khaninejad.ir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odelica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5556" r="4559" b="53510"/>
          <a:stretch>
            <a:fillRect/>
          </a:stretch>
        </p:blipFill>
        <p:spPr bwMode="auto">
          <a:xfrm>
            <a:off x="2208213" y="260350"/>
            <a:ext cx="141446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063750" y="333376"/>
            <a:ext cx="7920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2400" b="1" dirty="0" err="1">
                <a:solidFill>
                  <a:srgbClr val="0000FF"/>
                </a:solidFill>
              </a:rPr>
              <a:t>Modelica</a:t>
            </a:r>
            <a:r>
              <a:rPr lang="en-US" altLang="nb-NO" sz="2400" b="1" dirty="0">
                <a:solidFill>
                  <a:srgbClr val="0000FF"/>
                </a:solidFill>
              </a:rPr>
              <a:t> Association</a:t>
            </a:r>
            <a:endParaRPr lang="en-US" altLang="nb-NO" sz="2400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1388" y="3359150"/>
            <a:ext cx="8348662" cy="28067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nb-NO" dirty="0" smtClean="0"/>
              <a:t>Develops also the largest, free library</a:t>
            </a:r>
            <a:br>
              <a:rPr lang="en-US" altLang="nb-NO" dirty="0" smtClean="0"/>
            </a:br>
            <a:r>
              <a:rPr lang="en-US" altLang="nb-NO" dirty="0" smtClean="0"/>
              <a:t>for multi-domain models</a:t>
            </a:r>
            <a:br>
              <a:rPr lang="en-US" altLang="nb-NO" dirty="0" smtClean="0"/>
            </a:br>
            <a:r>
              <a:rPr lang="en-US" altLang="nb-NO" dirty="0" smtClean="0"/>
              <a:t>(</a:t>
            </a:r>
            <a:r>
              <a:rPr lang="en-US" altLang="nb-NO" b="1" dirty="0" err="1" smtClean="0">
                <a:solidFill>
                  <a:srgbClr val="FF0000"/>
                </a:solidFill>
              </a:rPr>
              <a:t>Modelica</a:t>
            </a:r>
            <a:r>
              <a:rPr lang="en-US" altLang="nb-NO" b="1" dirty="0" smtClean="0">
                <a:solidFill>
                  <a:srgbClr val="FF0000"/>
                </a:solidFill>
              </a:rPr>
              <a:t> Standard Library</a:t>
            </a:r>
            <a:r>
              <a:rPr lang="en-US" altLang="nb-NO" dirty="0" smtClean="0"/>
              <a:t>)</a:t>
            </a:r>
          </a:p>
          <a:p>
            <a:pPr eaLnBrk="1" hangingPunct="1"/>
            <a:r>
              <a:rPr lang="en-US" altLang="nb-NO" dirty="0" smtClean="0"/>
              <a:t>112 "individual" and 16 "organizational members"</a:t>
            </a:r>
            <a:br>
              <a:rPr lang="en-US" altLang="nb-NO" dirty="0" smtClean="0"/>
            </a:br>
            <a:r>
              <a:rPr lang="en-US" altLang="nb-NO" dirty="0" smtClean="0"/>
              <a:t>(interested in "active" individual members; Therefore requirement:</a:t>
            </a:r>
            <a:br>
              <a:rPr lang="en-US" altLang="nb-NO" dirty="0" smtClean="0"/>
            </a:br>
            <a:r>
              <a:rPr lang="en-US" altLang="nb-NO" dirty="0" smtClean="0"/>
              <a:t>participation at 2 </a:t>
            </a:r>
            <a:r>
              <a:rPr lang="en-US" altLang="nb-NO" dirty="0" err="1" smtClean="0"/>
              <a:t>Modelica</a:t>
            </a:r>
            <a:r>
              <a:rPr lang="en-US" altLang="nb-NO" dirty="0" smtClean="0"/>
              <a:t> Design Meetings in the last 12 months).</a:t>
            </a:r>
          </a:p>
          <a:p>
            <a:pPr eaLnBrk="1" hangingPunct="1"/>
            <a:r>
              <a:rPr lang="en-US" altLang="nb-NO" dirty="0" smtClean="0"/>
              <a:t>9 International </a:t>
            </a:r>
            <a:r>
              <a:rPr lang="en-US" altLang="nb-NO" dirty="0" err="1" smtClean="0"/>
              <a:t>Modelica</a:t>
            </a:r>
            <a:r>
              <a:rPr lang="en-US" altLang="nb-NO" dirty="0" smtClean="0"/>
              <a:t> Conferences (Modelica'2012 with 400 participants)</a:t>
            </a:r>
          </a:p>
          <a:p>
            <a:pPr eaLnBrk="1" hangingPunct="1"/>
            <a:r>
              <a:rPr lang="en-US" altLang="nb-NO" dirty="0" smtClean="0"/>
              <a:t>All </a:t>
            </a:r>
            <a:r>
              <a:rPr lang="en-US" altLang="nb-NO" dirty="0" err="1" smtClean="0"/>
              <a:t>infos</a:t>
            </a:r>
            <a:r>
              <a:rPr lang="en-US" altLang="nb-NO" dirty="0" smtClean="0"/>
              <a:t> under </a:t>
            </a:r>
            <a:r>
              <a:rPr lang="en-US" altLang="nb-NO" b="1" dirty="0" smtClean="0">
                <a:solidFill>
                  <a:srgbClr val="FF0000"/>
                </a:solidFill>
              </a:rPr>
              <a:t>http://www.modelica.org</a:t>
            </a:r>
            <a:r>
              <a:rPr lang="en-US" altLang="nb-NO" dirty="0" smtClean="0"/>
              <a:t/>
            </a:r>
            <a:br>
              <a:rPr lang="en-US" altLang="nb-NO" dirty="0" smtClean="0"/>
            </a:br>
            <a:r>
              <a:rPr lang="en-US" altLang="nb-NO" dirty="0" smtClean="0"/>
              <a:t>(Specification, simulation environments, free libraries, 400 papers, ...)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206625" y="1047750"/>
            <a:ext cx="77724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1000" indent="-3810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8200" indent="-3810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b-NO" b="1" dirty="0" err="1">
                <a:solidFill>
                  <a:srgbClr val="FF0000"/>
                </a:solidFill>
              </a:rPr>
              <a:t>Modelica</a:t>
            </a:r>
            <a:r>
              <a:rPr lang="en-US" altLang="nb-NO" dirty="0"/>
              <a:t> is a </a:t>
            </a:r>
            <a:r>
              <a:rPr lang="en-US" altLang="nb-NO" b="1" dirty="0">
                <a:solidFill>
                  <a:srgbClr val="FF0000"/>
                </a:solidFill>
              </a:rPr>
              <a:t>free language </a:t>
            </a:r>
            <a:r>
              <a:rPr lang="en-US" altLang="nb-NO" dirty="0"/>
              <a:t>and is developed by the (non-profit)</a:t>
            </a:r>
            <a:br>
              <a:rPr lang="en-US" altLang="nb-NO" dirty="0"/>
            </a:br>
            <a:r>
              <a:rPr lang="en-US" altLang="nb-NO" dirty="0" err="1"/>
              <a:t>Modelica</a:t>
            </a:r>
            <a:r>
              <a:rPr lang="en-US" altLang="nb-NO" dirty="0"/>
              <a:t> Association since 1996:</a:t>
            </a:r>
          </a:p>
          <a:p>
            <a:pPr lvl="1" eaLnBrk="1" hangingPunct="1">
              <a:buFontTx/>
              <a:buNone/>
            </a:pPr>
            <a:r>
              <a:rPr lang="en-US" altLang="nb-NO" sz="1600" dirty="0"/>
              <a:t>2000: First applications</a:t>
            </a:r>
          </a:p>
          <a:p>
            <a:pPr lvl="1" eaLnBrk="1" hangingPunct="1">
              <a:buFontTx/>
              <a:buNone/>
            </a:pPr>
            <a:r>
              <a:rPr lang="en-US" altLang="nb-NO" sz="1000" dirty="0"/>
              <a:t>	…</a:t>
            </a:r>
          </a:p>
          <a:p>
            <a:pPr lvl="1" eaLnBrk="1" hangingPunct="1">
              <a:buFontTx/>
              <a:buNone/>
            </a:pPr>
            <a:r>
              <a:rPr lang="en-US" altLang="nb-NO" sz="1600" dirty="0"/>
              <a:t>2005: </a:t>
            </a:r>
            <a:r>
              <a:rPr lang="en-US" altLang="nb-NO" sz="1600" b="1" dirty="0" err="1">
                <a:solidFill>
                  <a:srgbClr val="FF0000"/>
                </a:solidFill>
              </a:rPr>
              <a:t>Modelica</a:t>
            </a:r>
            <a:r>
              <a:rPr lang="en-US" altLang="nb-NO" sz="1600" b="1" dirty="0">
                <a:solidFill>
                  <a:srgbClr val="FF0000"/>
                </a:solidFill>
              </a:rPr>
              <a:t> 2.2</a:t>
            </a:r>
          </a:p>
          <a:p>
            <a:pPr lvl="1" eaLnBrk="1" hangingPunct="1">
              <a:buFontTx/>
              <a:buNone/>
            </a:pPr>
            <a:r>
              <a:rPr lang="en-US" altLang="nb-NO" sz="1600" dirty="0"/>
              <a:t>2007:</a:t>
            </a:r>
            <a:r>
              <a:rPr lang="en-US" altLang="nb-NO" sz="1600" b="1" dirty="0">
                <a:solidFill>
                  <a:srgbClr val="FF0000"/>
                </a:solidFill>
              </a:rPr>
              <a:t> </a:t>
            </a:r>
            <a:r>
              <a:rPr lang="en-US" altLang="nb-NO" sz="1600" b="1" dirty="0" err="1">
                <a:solidFill>
                  <a:srgbClr val="FF0000"/>
                </a:solidFill>
              </a:rPr>
              <a:t>Modelica</a:t>
            </a:r>
            <a:r>
              <a:rPr lang="en-US" altLang="nb-NO" sz="1600" b="1" dirty="0">
                <a:solidFill>
                  <a:srgbClr val="FF0000"/>
                </a:solidFill>
              </a:rPr>
              <a:t> 3.0</a:t>
            </a:r>
          </a:p>
          <a:p>
            <a:pPr lvl="1" eaLnBrk="1" hangingPunct="1">
              <a:buFontTx/>
              <a:buNone/>
            </a:pPr>
            <a:r>
              <a:rPr lang="en-US" altLang="nb-NO" sz="1600" dirty="0"/>
              <a:t>	…</a:t>
            </a:r>
          </a:p>
          <a:p>
            <a:pPr lvl="1" eaLnBrk="1" hangingPunct="1">
              <a:buFontTx/>
              <a:buNone/>
            </a:pPr>
            <a:r>
              <a:rPr lang="en-US" altLang="nb-NO" sz="1600" dirty="0"/>
              <a:t>2012: </a:t>
            </a:r>
            <a:r>
              <a:rPr lang="en-US" altLang="nb-NO" sz="1600" b="1" dirty="0" err="1">
                <a:solidFill>
                  <a:srgbClr val="FF0000"/>
                </a:solidFill>
              </a:rPr>
              <a:t>Modelica</a:t>
            </a:r>
            <a:r>
              <a:rPr lang="en-US" altLang="nb-NO" sz="1600" b="1" dirty="0">
                <a:solidFill>
                  <a:srgbClr val="FF0000"/>
                </a:solidFill>
              </a:rPr>
              <a:t> 3.3</a:t>
            </a:r>
            <a:r>
              <a:rPr lang="en-US" altLang="nb-NO" sz="1600" dirty="0"/>
              <a:t> </a:t>
            </a:r>
            <a:r>
              <a:rPr lang="en-US" altLang="nb-NO" dirty="0"/>
              <a:t>(current)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981825" y="3644900"/>
            <a:ext cx="279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000"/>
              <a:t>66th Design Meeting in Hamburg, March 2010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000"/>
              <a:t>(after release of Modelica 3.2)</a:t>
            </a:r>
          </a:p>
        </p:txBody>
      </p:sp>
      <p:pic>
        <p:nvPicPr>
          <p:cNvPr id="10247" name="Bilde 7" descr="Modelica32-released-Hamburg-March24-2010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20814"/>
            <a:ext cx="2928937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</a:t>
            </a:r>
            <a:r>
              <a:rPr lang="en-US" b="1" dirty="0" smtClean="0"/>
              <a:t>System Modeler </a:t>
            </a:r>
            <a:r>
              <a:rPr lang="en-US" b="1" dirty="0" smtClean="0"/>
              <a:t>Compares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80" y="2137387"/>
            <a:ext cx="5622744" cy="3475364"/>
          </a:xfrm>
        </p:spPr>
      </p:pic>
    </p:spTree>
    <p:extLst>
      <p:ext uri="{BB962C8B-B14F-4D97-AF65-F5344CB8AC3E}">
        <p14:creationId xmlns:p14="http://schemas.microsoft.com/office/powerpoint/2010/main" val="94889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6"/>
          <p:cNvSpPr/>
          <p:nvPr/>
        </p:nvSpPr>
        <p:spPr>
          <a:xfrm>
            <a:off x="5115632" y="6937683"/>
            <a:ext cx="252984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7"/>
          <p:cNvSpPr/>
          <p:nvPr/>
        </p:nvSpPr>
        <p:spPr>
          <a:xfrm>
            <a:off x="5158303" y="6937683"/>
            <a:ext cx="252984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8"/>
          <p:cNvSpPr/>
          <p:nvPr/>
        </p:nvSpPr>
        <p:spPr>
          <a:xfrm>
            <a:off x="2779848" y="6072051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304800"/>
                </a:moveTo>
                <a:lnTo>
                  <a:pt x="152400" y="304800"/>
                </a:lnTo>
                <a:lnTo>
                  <a:pt x="152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A2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9"/>
          <p:cNvSpPr/>
          <p:nvPr/>
        </p:nvSpPr>
        <p:spPr>
          <a:xfrm>
            <a:off x="2919548" y="6072051"/>
            <a:ext cx="279400" cy="304800"/>
          </a:xfrm>
          <a:custGeom>
            <a:avLst/>
            <a:gdLst/>
            <a:ahLst/>
            <a:cxnLst/>
            <a:rect l="l" t="t" r="r" b="b"/>
            <a:pathLst>
              <a:path w="279400" h="304800">
                <a:moveTo>
                  <a:pt x="0" y="304800"/>
                </a:moveTo>
                <a:lnTo>
                  <a:pt x="279400" y="304800"/>
                </a:lnTo>
                <a:lnTo>
                  <a:pt x="279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0"/>
          <p:cNvSpPr/>
          <p:nvPr/>
        </p:nvSpPr>
        <p:spPr>
          <a:xfrm>
            <a:off x="3214823" y="6072051"/>
            <a:ext cx="1076325" cy="304800"/>
          </a:xfrm>
          <a:custGeom>
            <a:avLst/>
            <a:gdLst/>
            <a:ahLst/>
            <a:cxnLst/>
            <a:rect l="l" t="t" r="r" b="b"/>
            <a:pathLst>
              <a:path w="1076325" h="304800">
                <a:moveTo>
                  <a:pt x="0" y="304800"/>
                </a:moveTo>
                <a:lnTo>
                  <a:pt x="1076325" y="304800"/>
                </a:lnTo>
                <a:lnTo>
                  <a:pt x="107632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64F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1"/>
          <p:cNvSpPr/>
          <p:nvPr/>
        </p:nvSpPr>
        <p:spPr>
          <a:xfrm>
            <a:off x="4761048" y="6072051"/>
            <a:ext cx="360680" cy="304800"/>
          </a:xfrm>
          <a:custGeom>
            <a:avLst/>
            <a:gdLst/>
            <a:ahLst/>
            <a:cxnLst/>
            <a:rect l="l" t="t" r="r" b="b"/>
            <a:pathLst>
              <a:path w="360679" h="304800">
                <a:moveTo>
                  <a:pt x="0" y="304800"/>
                </a:moveTo>
                <a:lnTo>
                  <a:pt x="360362" y="304800"/>
                </a:lnTo>
                <a:lnTo>
                  <a:pt x="3603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A2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2"/>
          <p:cNvSpPr/>
          <p:nvPr/>
        </p:nvSpPr>
        <p:spPr>
          <a:xfrm>
            <a:off x="2767148" y="5538651"/>
            <a:ext cx="179705" cy="304800"/>
          </a:xfrm>
          <a:custGeom>
            <a:avLst/>
            <a:gdLst/>
            <a:ahLst/>
            <a:cxnLst/>
            <a:rect l="l" t="t" r="r" b="b"/>
            <a:pathLst>
              <a:path w="179705" h="304800">
                <a:moveTo>
                  <a:pt x="0" y="304800"/>
                </a:moveTo>
                <a:lnTo>
                  <a:pt x="179387" y="304800"/>
                </a:lnTo>
                <a:lnTo>
                  <a:pt x="17938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A2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3"/>
          <p:cNvSpPr/>
          <p:nvPr/>
        </p:nvSpPr>
        <p:spPr>
          <a:xfrm>
            <a:off x="2944948" y="5538651"/>
            <a:ext cx="360680" cy="304800"/>
          </a:xfrm>
          <a:custGeom>
            <a:avLst/>
            <a:gdLst/>
            <a:ahLst/>
            <a:cxnLst/>
            <a:rect l="l" t="t" r="r" b="b"/>
            <a:pathLst>
              <a:path w="360680" h="304800">
                <a:moveTo>
                  <a:pt x="0" y="304800"/>
                </a:moveTo>
                <a:lnTo>
                  <a:pt x="360362" y="304800"/>
                </a:lnTo>
                <a:lnTo>
                  <a:pt x="3603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3313248" y="5538651"/>
            <a:ext cx="1800225" cy="304800"/>
          </a:xfrm>
          <a:custGeom>
            <a:avLst/>
            <a:gdLst/>
            <a:ahLst/>
            <a:cxnLst/>
            <a:rect l="l" t="t" r="r" b="b"/>
            <a:pathLst>
              <a:path w="1800225" h="304800">
                <a:moveTo>
                  <a:pt x="0" y="304800"/>
                </a:moveTo>
                <a:lnTo>
                  <a:pt x="1800225" y="304800"/>
                </a:lnTo>
                <a:lnTo>
                  <a:pt x="180022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64F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/>
          <p:nvPr/>
        </p:nvSpPr>
        <p:spPr>
          <a:xfrm>
            <a:off x="5129348" y="5538651"/>
            <a:ext cx="2834005" cy="304800"/>
          </a:xfrm>
          <a:custGeom>
            <a:avLst/>
            <a:gdLst/>
            <a:ahLst/>
            <a:cxnLst/>
            <a:rect l="l" t="t" r="r" b="b"/>
            <a:pathLst>
              <a:path w="2834004" h="304800">
                <a:moveTo>
                  <a:pt x="0" y="304800"/>
                </a:moveTo>
                <a:lnTo>
                  <a:pt x="2833751" y="304800"/>
                </a:lnTo>
                <a:lnTo>
                  <a:pt x="283375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6"/>
          <p:cNvSpPr/>
          <p:nvPr/>
        </p:nvSpPr>
        <p:spPr>
          <a:xfrm>
            <a:off x="7950399" y="5538651"/>
            <a:ext cx="449580" cy="304800"/>
          </a:xfrm>
          <a:custGeom>
            <a:avLst/>
            <a:gdLst/>
            <a:ahLst/>
            <a:cxnLst/>
            <a:rect l="l" t="t" r="r" b="b"/>
            <a:pathLst>
              <a:path w="449579" h="304800">
                <a:moveTo>
                  <a:pt x="0" y="304800"/>
                </a:moveTo>
                <a:lnTo>
                  <a:pt x="449262" y="304800"/>
                </a:lnTo>
                <a:lnTo>
                  <a:pt x="4492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8407599" y="5538651"/>
            <a:ext cx="360680" cy="304800"/>
          </a:xfrm>
          <a:custGeom>
            <a:avLst/>
            <a:gdLst/>
            <a:ahLst/>
            <a:cxnLst/>
            <a:rect l="l" t="t" r="r" b="b"/>
            <a:pathLst>
              <a:path w="360679" h="304800">
                <a:moveTo>
                  <a:pt x="0" y="304800"/>
                </a:moveTo>
                <a:lnTo>
                  <a:pt x="360362" y="304800"/>
                </a:lnTo>
                <a:lnTo>
                  <a:pt x="3603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A2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/>
          <p:nvPr/>
        </p:nvSpPr>
        <p:spPr>
          <a:xfrm>
            <a:off x="2767148" y="5005251"/>
            <a:ext cx="179705" cy="304800"/>
          </a:xfrm>
          <a:custGeom>
            <a:avLst/>
            <a:gdLst/>
            <a:ahLst/>
            <a:cxnLst/>
            <a:rect l="l" t="t" r="r" b="b"/>
            <a:pathLst>
              <a:path w="179705" h="304800">
                <a:moveTo>
                  <a:pt x="0" y="304800"/>
                </a:moveTo>
                <a:lnTo>
                  <a:pt x="179387" y="304800"/>
                </a:lnTo>
                <a:lnTo>
                  <a:pt x="17938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A2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9"/>
          <p:cNvSpPr/>
          <p:nvPr/>
        </p:nvSpPr>
        <p:spPr>
          <a:xfrm>
            <a:off x="2944948" y="5005251"/>
            <a:ext cx="360680" cy="304800"/>
          </a:xfrm>
          <a:custGeom>
            <a:avLst/>
            <a:gdLst/>
            <a:ahLst/>
            <a:cxnLst/>
            <a:rect l="l" t="t" r="r" b="b"/>
            <a:pathLst>
              <a:path w="360680" h="304800">
                <a:moveTo>
                  <a:pt x="0" y="304800"/>
                </a:moveTo>
                <a:lnTo>
                  <a:pt x="360362" y="304800"/>
                </a:lnTo>
                <a:lnTo>
                  <a:pt x="3603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0"/>
          <p:cNvSpPr/>
          <p:nvPr/>
        </p:nvSpPr>
        <p:spPr>
          <a:xfrm>
            <a:off x="3313248" y="5005251"/>
            <a:ext cx="1800225" cy="304800"/>
          </a:xfrm>
          <a:custGeom>
            <a:avLst/>
            <a:gdLst/>
            <a:ahLst/>
            <a:cxnLst/>
            <a:rect l="l" t="t" r="r" b="b"/>
            <a:pathLst>
              <a:path w="1800225" h="304800">
                <a:moveTo>
                  <a:pt x="0" y="304800"/>
                </a:moveTo>
                <a:lnTo>
                  <a:pt x="1800225" y="304800"/>
                </a:lnTo>
                <a:lnTo>
                  <a:pt x="180022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64F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1"/>
          <p:cNvSpPr/>
          <p:nvPr/>
        </p:nvSpPr>
        <p:spPr>
          <a:xfrm>
            <a:off x="5129348" y="5005251"/>
            <a:ext cx="2834005" cy="304800"/>
          </a:xfrm>
          <a:custGeom>
            <a:avLst/>
            <a:gdLst/>
            <a:ahLst/>
            <a:cxnLst/>
            <a:rect l="l" t="t" r="r" b="b"/>
            <a:pathLst>
              <a:path w="2834004" h="304800">
                <a:moveTo>
                  <a:pt x="0" y="304800"/>
                </a:moveTo>
                <a:lnTo>
                  <a:pt x="2833751" y="304800"/>
                </a:lnTo>
                <a:lnTo>
                  <a:pt x="283375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2"/>
          <p:cNvSpPr/>
          <p:nvPr/>
        </p:nvSpPr>
        <p:spPr>
          <a:xfrm>
            <a:off x="7950399" y="5005251"/>
            <a:ext cx="1357630" cy="304800"/>
          </a:xfrm>
          <a:custGeom>
            <a:avLst/>
            <a:gdLst/>
            <a:ahLst/>
            <a:cxnLst/>
            <a:rect l="l" t="t" r="r" b="b"/>
            <a:pathLst>
              <a:path w="1357629" h="304800">
                <a:moveTo>
                  <a:pt x="0" y="304800"/>
                </a:moveTo>
                <a:lnTo>
                  <a:pt x="1357249" y="304800"/>
                </a:lnTo>
                <a:lnTo>
                  <a:pt x="135724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/>
          <p:nvPr/>
        </p:nvSpPr>
        <p:spPr>
          <a:xfrm>
            <a:off x="9321999" y="5005251"/>
            <a:ext cx="360680" cy="304800"/>
          </a:xfrm>
          <a:custGeom>
            <a:avLst/>
            <a:gdLst/>
            <a:ahLst/>
            <a:cxnLst/>
            <a:rect l="l" t="t" r="r" b="b"/>
            <a:pathLst>
              <a:path w="360679" h="304800">
                <a:moveTo>
                  <a:pt x="0" y="304800"/>
                </a:moveTo>
                <a:lnTo>
                  <a:pt x="360362" y="304800"/>
                </a:lnTo>
                <a:lnTo>
                  <a:pt x="3603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A2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4"/>
          <p:cNvSpPr txBox="1"/>
          <p:nvPr/>
        </p:nvSpPr>
        <p:spPr>
          <a:xfrm>
            <a:off x="2312792" y="2087248"/>
            <a:ext cx="4690110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100"/>
              </a:lnSpc>
            </a:pPr>
            <a:r>
              <a:rPr sz="2000" dirty="0">
                <a:latin typeface="Arial"/>
                <a:cs typeface="Arial"/>
              </a:rPr>
              <a:t>Block Diagram (e.g. Simulink, </a:t>
            </a:r>
            <a:r>
              <a:rPr sz="2000" spc="-5" dirty="0">
                <a:latin typeface="Arial"/>
                <a:cs typeface="Arial"/>
              </a:rPr>
              <a:t>...) </a:t>
            </a:r>
            <a:r>
              <a:rPr sz="2000" dirty="0">
                <a:latin typeface="Arial"/>
                <a:cs typeface="Arial"/>
              </a:rPr>
              <a:t>or  Proprietary Code (e.g. Ada, Fortran,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C,...)  </a:t>
            </a:r>
            <a:r>
              <a:rPr sz="2000" dirty="0">
                <a:latin typeface="Arial"/>
                <a:cs typeface="Arial"/>
              </a:rPr>
              <a:t>vs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Modelica</a:t>
            </a:r>
          </a:p>
        </p:txBody>
      </p:sp>
      <p:sp>
        <p:nvSpPr>
          <p:cNvPr id="70" name="object 25"/>
          <p:cNvSpPr txBox="1"/>
          <p:nvPr/>
        </p:nvSpPr>
        <p:spPr>
          <a:xfrm>
            <a:off x="1398087" y="4893871"/>
            <a:ext cx="1284605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Proprietary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26670" marR="5080">
              <a:lnSpc>
                <a:spcPts val="4200"/>
              </a:lnSpc>
              <a:spcBef>
                <a:spcPts val="80"/>
              </a:spcBef>
            </a:pPr>
            <a:r>
              <a:rPr sz="1400" b="1" spc="-5" dirty="0">
                <a:latin typeface="Arial"/>
                <a:cs typeface="Arial"/>
              </a:rPr>
              <a:t>Block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Diagram  Modelica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26"/>
          <p:cNvSpPr txBox="1"/>
          <p:nvPr/>
        </p:nvSpPr>
        <p:spPr>
          <a:xfrm>
            <a:off x="2541392" y="3979471"/>
            <a:ext cx="95821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6205">
              <a:lnSpc>
                <a:spcPct val="100000"/>
              </a:lnSpc>
            </a:pPr>
            <a:r>
              <a:rPr sz="1400" b="1" spc="-5" dirty="0">
                <a:solidFill>
                  <a:srgbClr val="FFA21B"/>
                </a:solidFill>
                <a:latin typeface="Arial"/>
                <a:cs typeface="Arial"/>
              </a:rPr>
              <a:t>Systems  </a:t>
            </a:r>
            <a:r>
              <a:rPr sz="1400" b="1" spc="-10" dirty="0">
                <a:solidFill>
                  <a:srgbClr val="FFA21B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A21B"/>
                </a:solidFill>
                <a:latin typeface="Arial"/>
                <a:cs typeface="Arial"/>
              </a:rPr>
              <a:t>efi</a:t>
            </a:r>
            <a:r>
              <a:rPr sz="1400" b="1" spc="-10" dirty="0">
                <a:solidFill>
                  <a:srgbClr val="FFA21B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A21B"/>
                </a:solidFill>
                <a:latin typeface="Arial"/>
                <a:cs typeface="Arial"/>
              </a:rPr>
              <a:t>iti</a:t>
            </a:r>
            <a:r>
              <a:rPr sz="1400" b="1" spc="-10" dirty="0">
                <a:solidFill>
                  <a:srgbClr val="FFA21B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A21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439"/>
              </a:spcBef>
            </a:pPr>
            <a:r>
              <a:rPr sz="1400" b="1" dirty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400" b="1" spc="-50" dirty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5F5F5F"/>
                </a:solidFill>
                <a:latin typeface="Arial"/>
                <a:cs typeface="Arial"/>
              </a:rPr>
              <a:t>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27"/>
          <p:cNvSpPr txBox="1"/>
          <p:nvPr/>
        </p:nvSpPr>
        <p:spPr>
          <a:xfrm>
            <a:off x="2846142" y="4675685"/>
            <a:ext cx="13106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5F5F5F"/>
                </a:solidFill>
                <a:latin typeface="Arial"/>
                <a:cs typeface="Arial"/>
              </a:rPr>
              <a:t>Decomposition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28"/>
          <p:cNvSpPr txBox="1"/>
          <p:nvPr/>
        </p:nvSpPr>
        <p:spPr>
          <a:xfrm>
            <a:off x="3989523" y="4208071"/>
            <a:ext cx="106870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364F95"/>
                </a:solidFill>
                <a:latin typeface="Arial"/>
                <a:cs typeface="Arial"/>
              </a:rPr>
              <a:t>Modeling of  </a:t>
            </a:r>
            <a:r>
              <a:rPr sz="1400" b="1" dirty="0">
                <a:solidFill>
                  <a:srgbClr val="364F95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364F95"/>
                </a:solidFill>
                <a:latin typeface="Arial"/>
                <a:cs typeface="Arial"/>
              </a:rPr>
              <a:t>ub</a:t>
            </a:r>
            <a:r>
              <a:rPr sz="1400" b="1" dirty="0">
                <a:solidFill>
                  <a:srgbClr val="364F95"/>
                </a:solidFill>
                <a:latin typeface="Arial"/>
                <a:cs typeface="Arial"/>
              </a:rPr>
              <a:t>s</a:t>
            </a:r>
            <a:r>
              <a:rPr sz="1400" b="1" spc="-50" dirty="0">
                <a:solidFill>
                  <a:srgbClr val="364F95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364F95"/>
                </a:solidFill>
                <a:latin typeface="Arial"/>
                <a:cs typeface="Arial"/>
              </a:rPr>
              <a:t>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29"/>
          <p:cNvSpPr txBox="1"/>
          <p:nvPr/>
        </p:nvSpPr>
        <p:spPr>
          <a:xfrm>
            <a:off x="5361123" y="3865172"/>
            <a:ext cx="195580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642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Causality 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eri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ati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60960" marR="5080" indent="-48895">
              <a:lnSpc>
                <a:spcPct val="120000"/>
              </a:lnSpc>
            </a:pPr>
            <a:r>
              <a:rPr sz="1400" b="1" spc="-5" dirty="0">
                <a:latin typeface="Arial"/>
                <a:cs typeface="Arial"/>
              </a:rPr>
              <a:t>(manual derivation of  input/output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relations)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30"/>
          <p:cNvSpPr txBox="1"/>
          <p:nvPr/>
        </p:nvSpPr>
        <p:spPr>
          <a:xfrm>
            <a:off x="7954081" y="4589071"/>
            <a:ext cx="23856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0500" algn="l"/>
              </a:tabLst>
            </a:pP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Im</a:t>
            </a:r>
            <a:r>
              <a:rPr sz="1400" b="1" spc="-10" dirty="0">
                <a:solidFill>
                  <a:srgbClr val="CC3300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leme</a:t>
            </a:r>
            <a:r>
              <a:rPr sz="1400" b="1" spc="-10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ta</a:t>
            </a:r>
            <a:r>
              <a:rPr sz="1400" b="1" spc="-15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CC33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CC3300"/>
                </a:solidFill>
                <a:latin typeface="Arial"/>
                <a:cs typeface="Arial"/>
              </a:rPr>
              <a:t>n	</a:t>
            </a:r>
            <a:r>
              <a:rPr sz="1400" b="1" dirty="0">
                <a:solidFill>
                  <a:srgbClr val="FFA21B"/>
                </a:solidFill>
                <a:latin typeface="Arial"/>
                <a:cs typeface="Arial"/>
              </a:rPr>
              <a:t>Sim</a:t>
            </a:r>
            <a:r>
              <a:rPr sz="1400" b="1" spc="-10" dirty="0">
                <a:solidFill>
                  <a:srgbClr val="FFA21B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FFA21B"/>
                </a:solidFill>
                <a:latin typeface="Arial"/>
                <a:cs typeface="Arial"/>
              </a:rPr>
              <a:t>lati</a:t>
            </a:r>
            <a:r>
              <a:rPr sz="1400" b="1" spc="-10" dirty="0">
                <a:solidFill>
                  <a:srgbClr val="FFA21B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A21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31"/>
          <p:cNvSpPr/>
          <p:nvPr/>
        </p:nvSpPr>
        <p:spPr>
          <a:xfrm>
            <a:off x="4303848" y="6072051"/>
            <a:ext cx="449580" cy="304800"/>
          </a:xfrm>
          <a:custGeom>
            <a:avLst/>
            <a:gdLst/>
            <a:ahLst/>
            <a:cxnLst/>
            <a:rect l="l" t="t" r="r" b="b"/>
            <a:pathLst>
              <a:path w="449579" h="304800">
                <a:moveTo>
                  <a:pt x="0" y="304800"/>
                </a:moveTo>
                <a:lnTo>
                  <a:pt x="449262" y="304800"/>
                </a:lnTo>
                <a:lnTo>
                  <a:pt x="44926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36"/>
          <p:cNvSpPr/>
          <p:nvPr/>
        </p:nvSpPr>
        <p:spPr>
          <a:xfrm>
            <a:off x="10022912" y="509451"/>
            <a:ext cx="441959" cy="720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38"/>
          <p:cNvSpPr/>
          <p:nvPr/>
        </p:nvSpPr>
        <p:spPr>
          <a:xfrm>
            <a:off x="5726756" y="867591"/>
            <a:ext cx="568451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39"/>
          <p:cNvSpPr/>
          <p:nvPr/>
        </p:nvSpPr>
        <p:spPr>
          <a:xfrm>
            <a:off x="1319348" y="1294310"/>
            <a:ext cx="45110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0"/>
          <p:cNvSpPr txBox="1">
            <a:spLocks noGrp="1"/>
          </p:cNvSpPr>
          <p:nvPr>
            <p:ph type="title"/>
          </p:nvPr>
        </p:nvSpPr>
        <p:spPr>
          <a:xfrm>
            <a:off x="605075" y="588253"/>
            <a:ext cx="907760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3200" spc="-5" dirty="0"/>
              <a:t>Modelica – Faster Development, Lower</a:t>
            </a:r>
            <a:r>
              <a:rPr sz="3200" spc="135" dirty="0"/>
              <a:t> </a:t>
            </a:r>
            <a:r>
              <a:rPr sz="3200" spc="-5" dirty="0"/>
              <a:t>Maintenance</a:t>
            </a:r>
          </a:p>
          <a:p>
            <a:pPr marL="67310">
              <a:lnSpc>
                <a:spcPct val="100000"/>
              </a:lnSpc>
            </a:pPr>
            <a:r>
              <a:rPr sz="3200" spc="-5" dirty="0"/>
              <a:t>than with Traditional</a:t>
            </a:r>
            <a:r>
              <a:rPr sz="3200" spc="10" dirty="0"/>
              <a:t> </a:t>
            </a:r>
            <a:r>
              <a:rPr sz="3200" spc="-5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40873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82" y="1371316"/>
            <a:ext cx="9874035" cy="5158724"/>
          </a:xfrm>
        </p:spPr>
      </p:pic>
    </p:spTree>
    <p:extLst>
      <p:ext uri="{BB962C8B-B14F-4D97-AF65-F5344CB8AC3E}">
        <p14:creationId xmlns:p14="http://schemas.microsoft.com/office/powerpoint/2010/main" val="139636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90"/>
            <a:ext cx="10479694" cy="4213721"/>
          </a:xfrm>
        </p:spPr>
      </p:pic>
    </p:spTree>
    <p:extLst>
      <p:ext uri="{BB962C8B-B14F-4D97-AF65-F5344CB8AC3E}">
        <p14:creationId xmlns:p14="http://schemas.microsoft.com/office/powerpoint/2010/main" val="401517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90"/>
            <a:ext cx="10095411" cy="4154306"/>
          </a:xfrm>
        </p:spPr>
      </p:pic>
    </p:spTree>
    <p:extLst>
      <p:ext uri="{BB962C8B-B14F-4D97-AF65-F5344CB8AC3E}">
        <p14:creationId xmlns:p14="http://schemas.microsoft.com/office/powerpoint/2010/main" val="64180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77837"/>
            <a:ext cx="10095411" cy="4496842"/>
          </a:xfrm>
        </p:spPr>
      </p:pic>
    </p:spTree>
    <p:extLst>
      <p:ext uri="{BB962C8B-B14F-4D97-AF65-F5344CB8AC3E}">
        <p14:creationId xmlns:p14="http://schemas.microsoft.com/office/powerpoint/2010/main" val="233240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64368"/>
            <a:ext cx="8841377" cy="4769820"/>
          </a:xfrm>
        </p:spPr>
      </p:pic>
    </p:spTree>
    <p:extLst>
      <p:ext uri="{BB962C8B-B14F-4D97-AF65-F5344CB8AC3E}">
        <p14:creationId xmlns:p14="http://schemas.microsoft.com/office/powerpoint/2010/main" val="291686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90"/>
            <a:ext cx="10514880" cy="3247070"/>
          </a:xfrm>
        </p:spPr>
      </p:pic>
    </p:spTree>
    <p:extLst>
      <p:ext uri="{BB962C8B-B14F-4D97-AF65-F5344CB8AC3E}">
        <p14:creationId xmlns:p14="http://schemas.microsoft.com/office/powerpoint/2010/main" val="213664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6" y="3219451"/>
            <a:ext cx="2752725" cy="677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693739"/>
            <a:ext cx="4786312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31764"/>
            <a:ext cx="8229600" cy="56038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nb-NO" dirty="0" smtClean="0"/>
              <a:t>2. </a:t>
            </a:r>
            <a:r>
              <a:rPr lang="en-US" altLang="nb-NO" dirty="0" err="1" smtClean="0"/>
              <a:t>Modelica</a:t>
            </a:r>
            <a:r>
              <a:rPr lang="en-US" altLang="nb-NO" dirty="0" smtClean="0"/>
              <a:t> Users View</a:t>
            </a:r>
            <a:endParaRPr lang="de-DE" altLang="nb-NO" dirty="0" smtClean="0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872288" y="693738"/>
            <a:ext cx="1662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400"/>
              <a:t>Component/device</a:t>
            </a: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4638675" y="909639"/>
            <a:ext cx="230505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782764" y="3140076"/>
            <a:ext cx="69500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nb-NO" sz="2000"/>
              <a:t> </a:t>
            </a:r>
            <a:r>
              <a:rPr lang="en-US" altLang="nb-NO"/>
              <a:t>Each</a:t>
            </a:r>
            <a:r>
              <a:rPr lang="en-US" altLang="nb-NO">
                <a:solidFill>
                  <a:srgbClr val="FF0000"/>
                </a:solidFill>
              </a:rPr>
              <a:t> </a:t>
            </a:r>
            <a:r>
              <a:rPr lang="en-US" altLang="nb-NO" b="1">
                <a:solidFill>
                  <a:srgbClr val="FF0000"/>
                </a:solidFill>
              </a:rPr>
              <a:t>Icon</a:t>
            </a:r>
            <a:r>
              <a:rPr lang="en-US" altLang="nb-NO"/>
              <a:t> represents a </a:t>
            </a:r>
            <a:r>
              <a:rPr lang="en-US" altLang="nb-NO" b="1">
                <a:solidFill>
                  <a:srgbClr val="FF0000"/>
                </a:solidFill>
              </a:rPr>
              <a:t>physical component</a:t>
            </a:r>
            <a:r>
              <a:rPr lang="en-US" altLang="nb-NO"/>
              <a:t>.</a:t>
            </a:r>
            <a:br>
              <a:rPr lang="en-US" altLang="nb-NO"/>
            </a:br>
            <a:r>
              <a:rPr lang="en-US" altLang="nb-NO"/>
              <a:t>   (electrical resistance, mechanical device, pump, ...)</a:t>
            </a:r>
            <a:endParaRPr lang="en-US" altLang="nb-NO" noProof="1"/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3343276" y="27813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400"/>
              <a:t>Connection</a:t>
            </a:r>
          </a:p>
        </p:txBody>
      </p:sp>
      <p:sp>
        <p:nvSpPr>
          <p:cNvPr id="11273" name="Line 13"/>
          <p:cNvSpPr>
            <a:spLocks noChangeShapeType="1"/>
          </p:cNvSpPr>
          <p:nvPr/>
        </p:nvSpPr>
        <p:spPr bwMode="auto">
          <a:xfrm flipH="1">
            <a:off x="3990976" y="1917701"/>
            <a:ext cx="144463" cy="936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1782764" y="3932238"/>
            <a:ext cx="5387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nb-NO"/>
              <a:t> A </a:t>
            </a:r>
            <a:r>
              <a:rPr lang="en-US" altLang="nb-NO" b="1">
                <a:solidFill>
                  <a:srgbClr val="FF0000"/>
                </a:solidFill>
              </a:rPr>
              <a:t>connection line</a:t>
            </a:r>
            <a:r>
              <a:rPr lang="en-US" altLang="nb-NO"/>
              <a:t> represents the actual physical </a:t>
            </a:r>
            <a:br>
              <a:rPr lang="en-US" altLang="nb-NO"/>
            </a:br>
            <a:r>
              <a:rPr lang="en-US" altLang="nb-NO"/>
              <a:t>   </a:t>
            </a:r>
            <a:r>
              <a:rPr lang="en-US" altLang="nb-NO" b="1">
                <a:solidFill>
                  <a:srgbClr val="FF0000"/>
                </a:solidFill>
              </a:rPr>
              <a:t>coupling</a:t>
            </a:r>
            <a:r>
              <a:rPr lang="en-US" altLang="nb-NO"/>
              <a:t> (wire, fluid flow, heat flow, ...)</a:t>
            </a:r>
            <a:endParaRPr lang="en-US" altLang="nb-NO" sz="3200" noProof="1"/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4422775" y="2908300"/>
            <a:ext cx="1524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400"/>
              <a:t>Connector</a:t>
            </a:r>
          </a:p>
        </p:txBody>
      </p:sp>
      <p:sp>
        <p:nvSpPr>
          <p:cNvPr id="11276" name="Line 17"/>
          <p:cNvSpPr>
            <a:spLocks noChangeShapeType="1"/>
          </p:cNvSpPr>
          <p:nvPr/>
        </p:nvSpPr>
        <p:spPr bwMode="auto">
          <a:xfrm flipH="1" flipV="1">
            <a:off x="4351339" y="1989139"/>
            <a:ext cx="287337" cy="936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21"/>
          <p:cNvSpPr>
            <a:spLocks noChangeShapeType="1"/>
          </p:cNvSpPr>
          <p:nvPr/>
        </p:nvSpPr>
        <p:spPr bwMode="auto">
          <a:xfrm>
            <a:off x="4567239" y="1846263"/>
            <a:ext cx="2160587" cy="5762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23"/>
          <p:cNvSpPr txBox="1">
            <a:spLocks noChangeArrowheads="1"/>
          </p:cNvSpPr>
          <p:nvPr/>
        </p:nvSpPr>
        <p:spPr bwMode="auto">
          <a:xfrm>
            <a:off x="1782764" y="4651376"/>
            <a:ext cx="64107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nb-NO" sz="2000" dirty="0"/>
              <a:t> </a:t>
            </a:r>
            <a:r>
              <a:rPr lang="en-US" altLang="nb-NO" dirty="0"/>
              <a:t>A component consists of </a:t>
            </a:r>
            <a:r>
              <a:rPr lang="en-US" altLang="nb-NO" b="1" dirty="0">
                <a:solidFill>
                  <a:srgbClr val="FF0000"/>
                </a:solidFill>
              </a:rPr>
              <a:t>connected </a:t>
            </a:r>
            <a:r>
              <a:rPr lang="en-US" altLang="nb-NO" dirty="0"/>
              <a:t>sub-components</a:t>
            </a:r>
            <a:br>
              <a:rPr lang="en-US" altLang="nb-NO" dirty="0"/>
            </a:br>
            <a:r>
              <a:rPr lang="en-US" altLang="nb-NO" dirty="0"/>
              <a:t>   (= hierarchical structure) and/or is described by </a:t>
            </a:r>
            <a:r>
              <a:rPr lang="en-US" altLang="nb-NO" b="1" dirty="0">
                <a:solidFill>
                  <a:srgbClr val="FF0000"/>
                </a:solidFill>
              </a:rPr>
              <a:t>equations</a:t>
            </a:r>
            <a:r>
              <a:rPr lang="en-US" altLang="nb-NO" dirty="0"/>
              <a:t>.</a:t>
            </a:r>
            <a:br>
              <a:rPr lang="en-US" altLang="nb-NO" dirty="0"/>
            </a:br>
            <a:endParaRPr lang="en-US" altLang="nb-NO" dirty="0"/>
          </a:p>
        </p:txBody>
      </p:sp>
      <p:sp>
        <p:nvSpPr>
          <p:cNvPr id="11279" name="Text Box 29"/>
          <p:cNvSpPr txBox="1">
            <a:spLocks noChangeArrowheads="1"/>
          </p:cNvSpPr>
          <p:nvPr/>
        </p:nvSpPr>
        <p:spPr bwMode="auto">
          <a:xfrm>
            <a:off x="1792288" y="5324476"/>
            <a:ext cx="64817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nb-NO" sz="2000" dirty="0"/>
              <a:t> </a:t>
            </a:r>
            <a:r>
              <a:rPr lang="en-US" altLang="nb-NO" dirty="0"/>
              <a:t>By </a:t>
            </a:r>
            <a:r>
              <a:rPr lang="en-US" altLang="nb-NO" b="1" dirty="0">
                <a:solidFill>
                  <a:srgbClr val="FF0000"/>
                </a:solidFill>
              </a:rPr>
              <a:t>symbolic </a:t>
            </a:r>
            <a:r>
              <a:rPr lang="en-US" altLang="nb-NO" dirty="0"/>
              <a:t>algorithms, the high level </a:t>
            </a:r>
            <a:r>
              <a:rPr lang="en-US" altLang="nb-NO" dirty="0" err="1"/>
              <a:t>Modelica</a:t>
            </a:r>
            <a:r>
              <a:rPr lang="en-US" altLang="nb-NO" dirty="0"/>
              <a:t> description </a:t>
            </a:r>
            <a:br>
              <a:rPr lang="en-US" altLang="nb-NO" dirty="0"/>
            </a:br>
            <a:r>
              <a:rPr lang="en-US" altLang="nb-NO" dirty="0"/>
              <a:t>   is transformed into a set of explicit differential equations: </a:t>
            </a:r>
          </a:p>
        </p:txBody>
      </p:sp>
      <p:graphicFrame>
        <p:nvGraphicFramePr>
          <p:cNvPr id="11280" name="Object 30"/>
          <p:cNvGraphicFramePr>
            <a:graphicFrameLocks noChangeAspect="1"/>
          </p:cNvGraphicFramePr>
          <p:nvPr/>
        </p:nvGraphicFramePr>
        <p:xfrm>
          <a:off x="7773989" y="5686426"/>
          <a:ext cx="15208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Formel" r:id="rId6" imgW="952087" imgH="431613" progId="Equation.DSMT4">
                  <p:embed/>
                </p:oleObj>
              </mc:Choice>
              <mc:Fallback>
                <p:oleObj name="Formel" r:id="rId6" imgW="952087" imgH="431613" progId="Equation.DSMT4">
                  <p:embed/>
                  <p:pic>
                    <p:nvPicPr>
                      <p:cNvPr id="1128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9" y="5686426"/>
                        <a:ext cx="15208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31"/>
          <p:cNvGraphicFramePr>
            <a:graphicFrameLocks noChangeAspect="1"/>
          </p:cNvGraphicFramePr>
          <p:nvPr/>
        </p:nvGraphicFramePr>
        <p:xfrm>
          <a:off x="8150225" y="5402263"/>
          <a:ext cx="2178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Formel" r:id="rId8" imgW="1358310" imgH="203112" progId="Equation.DSMT4">
                  <p:embed/>
                </p:oleObj>
              </mc:Choice>
              <mc:Fallback>
                <p:oleObj name="Formel" r:id="rId8" imgW="1358310" imgH="203112" progId="Equation.DSMT4">
                  <p:embed/>
                  <p:pic>
                    <p:nvPicPr>
                      <p:cNvPr id="1128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0225" y="5402263"/>
                        <a:ext cx="21780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2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6" y="1989138"/>
            <a:ext cx="3343275" cy="804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3" name="Line 27"/>
          <p:cNvSpPr>
            <a:spLocks noChangeShapeType="1"/>
          </p:cNvSpPr>
          <p:nvPr/>
        </p:nvSpPr>
        <p:spPr bwMode="auto">
          <a:xfrm>
            <a:off x="9104314" y="2566988"/>
            <a:ext cx="287337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Text Box 40"/>
          <p:cNvSpPr txBox="1">
            <a:spLocks noChangeArrowheads="1"/>
          </p:cNvSpPr>
          <p:nvPr/>
        </p:nvSpPr>
        <p:spPr bwMode="auto">
          <a:xfrm>
            <a:off x="3792538" y="685801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Schematics</a:t>
            </a:r>
          </a:p>
        </p:txBody>
      </p:sp>
    </p:spTree>
    <p:extLst>
      <p:ext uri="{BB962C8B-B14F-4D97-AF65-F5344CB8AC3E}">
        <p14:creationId xmlns:p14="http://schemas.microsoft.com/office/powerpoint/2010/main" val="7137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630238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nb-NO" smtClean="0"/>
              <a:t>Contents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495550" y="1517651"/>
            <a:ext cx="6985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5000"/>
              </a:spcBef>
              <a:buClrTx/>
              <a:buSzTx/>
              <a:buFontTx/>
              <a:buAutoNum type="arabicPeriod"/>
            </a:pPr>
            <a:r>
              <a:rPr lang="en-US" altLang="nb-NO" sz="2000"/>
              <a:t>Modelica Introduction</a:t>
            </a:r>
          </a:p>
          <a:p>
            <a:pPr eaLnBrk="1" hangingPunct="1">
              <a:spcBef>
                <a:spcPct val="75000"/>
              </a:spcBef>
              <a:buClrTx/>
              <a:buSzTx/>
              <a:buFontTx/>
              <a:buAutoNum type="arabicPeriod"/>
            </a:pPr>
            <a:r>
              <a:rPr lang="en-US" altLang="nb-NO" sz="2000"/>
              <a:t>Modelica Users View</a:t>
            </a:r>
          </a:p>
          <a:p>
            <a:pPr eaLnBrk="1" hangingPunct="1">
              <a:spcBef>
                <a:spcPct val="75000"/>
              </a:spcBef>
              <a:buClrTx/>
              <a:buSzTx/>
              <a:buFontTx/>
              <a:buAutoNum type="arabicPeriod"/>
            </a:pPr>
            <a:r>
              <a:rPr lang="en-US" altLang="nb-NO" sz="2000"/>
              <a:t>Modelica Libraries</a:t>
            </a:r>
          </a:p>
          <a:p>
            <a:pPr eaLnBrk="1" hangingPunct="1">
              <a:spcBef>
                <a:spcPct val="75000"/>
              </a:spcBef>
              <a:buClrTx/>
              <a:buSzTx/>
              <a:buFontTx/>
              <a:buAutoNum type="arabicPeriod"/>
            </a:pPr>
            <a:r>
              <a:rPr lang="en-US" altLang="nb-NO" sz="2000"/>
              <a:t>Modelica Language Elements</a:t>
            </a:r>
          </a:p>
        </p:txBody>
      </p:sp>
    </p:spTree>
    <p:extLst>
      <p:ext uri="{BB962C8B-B14F-4D97-AF65-F5344CB8AC3E}">
        <p14:creationId xmlns:p14="http://schemas.microsoft.com/office/powerpoint/2010/main" val="27504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834" name="robot0009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6" y="1524000"/>
            <a:ext cx="3903663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Text Box 27"/>
          <p:cNvSpPr txBox="1">
            <a:spLocks noChangeArrowheads="1"/>
          </p:cNvSpPr>
          <p:nvPr/>
        </p:nvSpPr>
        <p:spPr bwMode="auto">
          <a:xfrm>
            <a:off x="1847850" y="182563"/>
            <a:ext cx="8712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b="1">
                <a:solidFill>
                  <a:srgbClr val="0000FF"/>
                </a:solidFill>
              </a:rPr>
              <a:t>Example: Industrial Robots</a:t>
            </a:r>
            <a:r>
              <a:rPr lang="en-US" altLang="nb-NO" b="1">
                <a:solidFill>
                  <a:srgbClr val="FF0000"/>
                </a:solidFill>
              </a:rPr>
              <a:t> </a:t>
            </a:r>
            <a:r>
              <a:rPr lang="en-US" altLang="nb-NO" sz="1200" noProof="1"/>
              <a:t>(</a:t>
            </a:r>
            <a:r>
              <a:rPr lang="de-DE" altLang="nb-NO" sz="1200"/>
              <a:t>from Modelica.Mechanics.MultiBody.Examples.Systems.RobotR3.fullRobot</a:t>
            </a:r>
            <a:r>
              <a:rPr lang="de-DE" altLang="nb-NO" sz="1200" noProof="1"/>
              <a:t>)</a:t>
            </a:r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5016501" y="5589589"/>
            <a:ext cx="5180013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b="1" noProof="1">
                <a:solidFill>
                  <a:srgbClr val="FF0000"/>
                </a:solidFill>
              </a:rPr>
              <a:t>1000</a:t>
            </a:r>
            <a:r>
              <a:rPr lang="en-US" altLang="nb-NO" noProof="1"/>
              <a:t> n</a:t>
            </a:r>
            <a:r>
              <a:rPr lang="de-DE" altLang="nb-NO"/>
              <a:t>on-trivial</a:t>
            </a:r>
            <a:r>
              <a:rPr lang="de-DE" altLang="nb-NO" noProof="1"/>
              <a:t> </a:t>
            </a:r>
            <a:r>
              <a:rPr lang="de-DE" altLang="nb-NO" b="1" noProof="1">
                <a:solidFill>
                  <a:srgbClr val="FF0000"/>
                </a:solidFill>
              </a:rPr>
              <a:t>algebra</a:t>
            </a:r>
            <a:r>
              <a:rPr lang="de-DE" altLang="nb-NO" b="1">
                <a:solidFill>
                  <a:srgbClr val="FF0000"/>
                </a:solidFill>
              </a:rPr>
              <a:t>ic</a:t>
            </a:r>
            <a:r>
              <a:rPr lang="de-DE" altLang="nb-NO" b="1" noProof="1">
                <a:solidFill>
                  <a:srgbClr val="FF0000"/>
                </a:solidFill>
              </a:rPr>
              <a:t> </a:t>
            </a:r>
            <a:r>
              <a:rPr lang="de-DE" altLang="nb-NO" b="1">
                <a:solidFill>
                  <a:srgbClr val="FF0000"/>
                </a:solidFill>
              </a:rPr>
              <a:t>equations</a:t>
            </a:r>
            <a:r>
              <a:rPr lang="de-DE" altLang="nb-NO" b="1" noProof="1">
                <a:solidFill>
                  <a:srgbClr val="FF0000"/>
                </a:solidFill>
              </a:rPr>
              <a:t>, 80 </a:t>
            </a:r>
            <a:r>
              <a:rPr lang="de-DE" altLang="nb-NO" b="1">
                <a:solidFill>
                  <a:srgbClr val="FF0000"/>
                </a:solidFill>
              </a:rPr>
              <a:t>states</a:t>
            </a:r>
            <a:r>
              <a:rPr lang="de-DE" altLang="nb-NO" b="1" noProof="1">
                <a:solidFill>
                  <a:srgbClr val="FF0000"/>
                </a:solidFill>
              </a:rPr>
              <a:t>.</a:t>
            </a:r>
            <a:r>
              <a:rPr lang="de-DE" altLang="nb-NO" noProof="1"/>
              <a:t> </a:t>
            </a:r>
            <a:br>
              <a:rPr lang="de-DE" altLang="nb-NO" noProof="1"/>
            </a:br>
            <a:r>
              <a:rPr lang="de-DE" altLang="nb-NO" b="1">
                <a:solidFill>
                  <a:srgbClr val="FF0000"/>
                </a:solidFill>
              </a:rPr>
              <a:t>Faste</a:t>
            </a:r>
            <a:r>
              <a:rPr lang="de-DE" altLang="nb-NO" b="1" noProof="1">
                <a:solidFill>
                  <a:srgbClr val="FF0000"/>
                </a:solidFill>
              </a:rPr>
              <a:t>r</a:t>
            </a:r>
            <a:r>
              <a:rPr lang="de-DE" altLang="nb-NO" noProof="1"/>
              <a:t> as </a:t>
            </a:r>
            <a:r>
              <a:rPr lang="de-DE" altLang="nb-NO"/>
              <a:t>real-time on slow PC</a:t>
            </a:r>
            <a:r>
              <a:rPr lang="de-DE" altLang="nb-NO" noProof="1"/>
              <a:t>.</a:t>
            </a:r>
          </a:p>
        </p:txBody>
      </p:sp>
      <p:pic>
        <p:nvPicPr>
          <p:cNvPr id="504864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4" y="620714"/>
            <a:ext cx="2663825" cy="20478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665538" y="2616200"/>
            <a:ext cx="3890962" cy="1658938"/>
            <a:chOff x="1349" y="1648"/>
            <a:chExt cx="2451" cy="1045"/>
          </a:xfrm>
        </p:grpSpPr>
        <p:pic>
          <p:nvPicPr>
            <p:cNvPr id="12312" name="Picture 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979"/>
              <a:ext cx="2406" cy="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13" name="Line 13"/>
            <p:cNvSpPr>
              <a:spLocks noChangeShapeType="1"/>
            </p:cNvSpPr>
            <p:nvPr/>
          </p:nvSpPr>
          <p:spPr bwMode="auto">
            <a:xfrm flipH="1">
              <a:off x="1349" y="1648"/>
              <a:ext cx="765" cy="3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14"/>
            <p:cNvSpPr>
              <a:spLocks noChangeShapeType="1"/>
            </p:cNvSpPr>
            <p:nvPr/>
          </p:nvSpPr>
          <p:spPr bwMode="auto">
            <a:xfrm>
              <a:off x="2290" y="1666"/>
              <a:ext cx="1510" cy="30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367213" y="4005263"/>
            <a:ext cx="3960812" cy="1306512"/>
            <a:chOff x="1791" y="2502"/>
            <a:chExt cx="2495" cy="823"/>
          </a:xfrm>
        </p:grpSpPr>
        <p:sp>
          <p:nvSpPr>
            <p:cNvPr id="12309" name="Line 17"/>
            <p:cNvSpPr>
              <a:spLocks noChangeShapeType="1"/>
            </p:cNvSpPr>
            <p:nvPr/>
          </p:nvSpPr>
          <p:spPr bwMode="auto">
            <a:xfrm flipH="1">
              <a:off x="1791" y="2502"/>
              <a:ext cx="1381" cy="47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18"/>
            <p:cNvSpPr>
              <a:spLocks noChangeShapeType="1"/>
            </p:cNvSpPr>
            <p:nvPr/>
          </p:nvSpPr>
          <p:spPr bwMode="auto">
            <a:xfrm>
              <a:off x="3612" y="2520"/>
              <a:ext cx="674" cy="4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11" name="Picture 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2976"/>
              <a:ext cx="2495" cy="3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860551" y="3517901"/>
            <a:ext cx="4379913" cy="3159125"/>
            <a:chOff x="212" y="2216"/>
            <a:chExt cx="2759" cy="1990"/>
          </a:xfrm>
        </p:grpSpPr>
        <p:grpSp>
          <p:nvGrpSpPr>
            <p:cNvPr id="12305" name="Group 42"/>
            <p:cNvGrpSpPr>
              <a:grpSpLocks/>
            </p:cNvGrpSpPr>
            <p:nvPr/>
          </p:nvGrpSpPr>
          <p:grpSpPr bwMode="auto">
            <a:xfrm>
              <a:off x="212" y="2216"/>
              <a:ext cx="2759" cy="660"/>
              <a:chOff x="212" y="2216"/>
              <a:chExt cx="2759" cy="660"/>
            </a:xfrm>
          </p:grpSpPr>
          <p:sp>
            <p:nvSpPr>
              <p:cNvPr id="12307" name="Line 21"/>
              <p:cNvSpPr>
                <a:spLocks noChangeShapeType="1"/>
              </p:cNvSpPr>
              <p:nvPr/>
            </p:nvSpPr>
            <p:spPr bwMode="auto">
              <a:xfrm flipH="1">
                <a:off x="1667" y="2478"/>
                <a:ext cx="1304" cy="37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22"/>
              <p:cNvSpPr>
                <a:spLocks noChangeShapeType="1"/>
              </p:cNvSpPr>
              <p:nvPr/>
            </p:nvSpPr>
            <p:spPr bwMode="auto">
              <a:xfrm flipH="1">
                <a:off x="212" y="2216"/>
                <a:ext cx="2526" cy="66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2306" name="Picture 3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2880"/>
              <a:ext cx="1451" cy="13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727200" y="2882901"/>
            <a:ext cx="1727200" cy="2201863"/>
            <a:chOff x="128" y="1816"/>
            <a:chExt cx="1088" cy="1387"/>
          </a:xfrm>
        </p:grpSpPr>
        <p:sp>
          <p:nvSpPr>
            <p:cNvPr id="12302" name="Text Box 24"/>
            <p:cNvSpPr txBox="1">
              <a:spLocks noChangeArrowheads="1"/>
            </p:cNvSpPr>
            <p:nvPr/>
          </p:nvSpPr>
          <p:spPr bwMode="auto">
            <a:xfrm>
              <a:off x="128" y="1816"/>
              <a:ext cx="1088" cy="6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nb-NO" sz="1000" b="1" noProof="1">
                  <a:latin typeface="Courier New" panose="02070309020205020404" pitchFamily="49" charset="0"/>
                </a:rPr>
                <a:t>model</a:t>
              </a:r>
              <a:r>
                <a:rPr lang="en-US" altLang="nb-NO" sz="1000" noProof="1">
                  <a:latin typeface="Courier New" panose="02070309020205020404" pitchFamily="49" charset="0"/>
                </a:rPr>
                <a:t> Resistor</a:t>
              </a:r>
              <a:br>
                <a:rPr lang="en-US" altLang="nb-NO" sz="1000" noProof="1">
                  <a:latin typeface="Courier New" panose="02070309020205020404" pitchFamily="49" charset="0"/>
                </a:rPr>
              </a:br>
              <a:r>
                <a:rPr lang="en-US" altLang="nb-NO" sz="1000" noProof="1">
                  <a:latin typeface="Courier New" panose="02070309020205020404" pitchFamily="49" charset="0"/>
                </a:rPr>
                <a:t>   </a:t>
              </a:r>
              <a:r>
                <a:rPr lang="en-US" altLang="nb-NO" sz="1000" b="1" noProof="1">
                  <a:latin typeface="Courier New" panose="02070309020205020404" pitchFamily="49" charset="0"/>
                </a:rPr>
                <a:t>extends</a:t>
              </a:r>
              <a:r>
                <a:rPr lang="en-US" altLang="nb-NO" sz="1000" noProof="1">
                  <a:latin typeface="Courier New" panose="02070309020205020404" pitchFamily="49" charset="0"/>
                </a:rPr>
                <a:t> OnePort;</a:t>
              </a:r>
              <a:br>
                <a:rPr lang="en-US" altLang="nb-NO" sz="1000" noProof="1">
                  <a:latin typeface="Courier New" panose="02070309020205020404" pitchFamily="49" charset="0"/>
                </a:rPr>
              </a:br>
              <a:r>
                <a:rPr lang="en-US" altLang="nb-NO" sz="1000" noProof="1">
                  <a:latin typeface="Courier New" panose="02070309020205020404" pitchFamily="49" charset="0"/>
                </a:rPr>
                <a:t>   </a:t>
              </a:r>
              <a:r>
                <a:rPr lang="en-US" altLang="nb-NO" sz="1000" b="1" noProof="1">
                  <a:latin typeface="Courier New" panose="02070309020205020404" pitchFamily="49" charset="0"/>
                </a:rPr>
                <a:t>parameter</a:t>
              </a:r>
              <a:r>
                <a:rPr lang="en-US" altLang="nb-NO" sz="1000" noProof="1">
                  <a:latin typeface="Courier New" panose="02070309020205020404" pitchFamily="49" charset="0"/>
                </a:rPr>
                <a:t> Real R;</a:t>
              </a:r>
              <a:br>
                <a:rPr lang="en-US" altLang="nb-NO" sz="1000" noProof="1">
                  <a:latin typeface="Courier New" panose="02070309020205020404" pitchFamily="49" charset="0"/>
                </a:rPr>
              </a:br>
              <a:r>
                <a:rPr lang="en-US" altLang="nb-NO" sz="1000" b="1" noProof="1">
                  <a:latin typeface="Courier New" panose="02070309020205020404" pitchFamily="49" charset="0"/>
                </a:rPr>
                <a:t>equation</a:t>
              </a:r>
              <a:r>
                <a:rPr lang="en-US" altLang="nb-NO" sz="1000" noProof="1">
                  <a:latin typeface="Courier New" panose="02070309020205020404" pitchFamily="49" charset="0"/>
                </a:rPr>
                <a:t/>
              </a:r>
              <a:br>
                <a:rPr lang="en-US" altLang="nb-NO" sz="1000" noProof="1">
                  <a:latin typeface="Courier New" panose="02070309020205020404" pitchFamily="49" charset="0"/>
                </a:rPr>
              </a:br>
              <a:r>
                <a:rPr lang="en-US" altLang="nb-NO" sz="1000" noProof="1">
                  <a:latin typeface="Courier New" panose="02070309020205020404" pitchFamily="49" charset="0"/>
                </a:rPr>
                <a:t>   v = R*i;</a:t>
              </a:r>
              <a:br>
                <a:rPr lang="en-US" altLang="nb-NO" sz="1000" noProof="1">
                  <a:latin typeface="Courier New" panose="02070309020205020404" pitchFamily="49" charset="0"/>
                </a:rPr>
              </a:br>
              <a:r>
                <a:rPr lang="en-US" altLang="nb-NO" sz="1000" b="1" noProof="1">
                  <a:latin typeface="Courier New" panose="02070309020205020404" pitchFamily="49" charset="0"/>
                </a:rPr>
                <a:t>end</a:t>
              </a:r>
              <a:r>
                <a:rPr lang="en-US" altLang="nb-NO" sz="1000" noProof="1">
                  <a:latin typeface="Courier New" panose="02070309020205020404" pitchFamily="49" charset="0"/>
                </a:rPr>
                <a:t> Resistor;</a:t>
              </a:r>
            </a:p>
          </p:txBody>
        </p:sp>
        <p:sp>
          <p:nvSpPr>
            <p:cNvPr id="12303" name="Line 25"/>
            <p:cNvSpPr>
              <a:spLocks noChangeShapeType="1"/>
            </p:cNvSpPr>
            <p:nvPr/>
          </p:nvSpPr>
          <p:spPr bwMode="auto">
            <a:xfrm flipV="1">
              <a:off x="612" y="2458"/>
              <a:ext cx="596" cy="7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26"/>
            <p:cNvSpPr>
              <a:spLocks noChangeShapeType="1"/>
            </p:cNvSpPr>
            <p:nvPr/>
          </p:nvSpPr>
          <p:spPr bwMode="auto">
            <a:xfrm flipH="1" flipV="1">
              <a:off x="128" y="2458"/>
              <a:ext cx="393" cy="7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6527801" y="692150"/>
            <a:ext cx="3859213" cy="4408488"/>
            <a:chOff x="3152" y="436"/>
            <a:chExt cx="2431" cy="2777"/>
          </a:xfrm>
        </p:grpSpPr>
        <p:pic>
          <p:nvPicPr>
            <p:cNvPr id="12299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436"/>
              <a:ext cx="1025" cy="2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 flipV="1">
              <a:off x="3152" y="481"/>
              <a:ext cx="1383" cy="3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>
              <a:off x="3198" y="1389"/>
              <a:ext cx="1337" cy="17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7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62000" fill="hold"/>
                                        <p:tgtEl>
                                          <p:spTgt spid="5048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8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04834"/>
                </p:tgtEl>
              </p:cMediaNode>
            </p:vide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048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 nodeType="clickPar">
                      <p:stCondLst>
                        <p:cond delay="0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3" dur="1" fill="hold"/>
                                        <p:tgtEl>
                                          <p:spTgt spid="5048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4834"/>
                  </p:tgtEl>
                </p:cond>
              </p:nextCondLst>
            </p:seq>
          </p:childTnLst>
        </p:cTn>
      </p:par>
    </p:tnLst>
    <p:bldLst>
      <p:bldP spid="50486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0" y="123825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b="1" dirty="0">
                <a:solidFill>
                  <a:srgbClr val="0000FF"/>
                </a:solidFill>
              </a:rPr>
              <a:t>Example: Hardware-in-the-Loop Simulation of automatic gear boxes</a:t>
            </a:r>
            <a:br>
              <a:rPr lang="en-US" altLang="nb-NO" b="1" dirty="0">
                <a:solidFill>
                  <a:srgbClr val="0000FF"/>
                </a:solidFill>
              </a:rPr>
            </a:br>
            <a:r>
              <a:rPr lang="en-US" altLang="nb-NO" dirty="0"/>
              <a:t>(different vehicle manufacturers)</a:t>
            </a:r>
          </a:p>
        </p:txBody>
      </p:sp>
      <p:sp>
        <p:nvSpPr>
          <p:cNvPr id="531459" name="AutoShape 3"/>
          <p:cNvSpPr>
            <a:spLocks noChangeArrowheads="1"/>
          </p:cNvSpPr>
          <p:nvPr/>
        </p:nvSpPr>
        <p:spPr bwMode="auto">
          <a:xfrm>
            <a:off x="3886201" y="1041400"/>
            <a:ext cx="3376613" cy="8001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Electronic Control Unit</a:t>
            </a:r>
            <a:br>
              <a:rPr lang="en-US" altLang="nb-NO"/>
            </a:br>
            <a:r>
              <a:rPr lang="en-US" altLang="nb-NO" b="1">
                <a:solidFill>
                  <a:srgbClr val="FF0000"/>
                </a:solidFill>
              </a:rPr>
              <a:t>(Hardware)</a:t>
            </a:r>
            <a:endParaRPr lang="en-US" altLang="nb-NO"/>
          </a:p>
        </p:txBody>
      </p:sp>
      <p:cxnSp>
        <p:nvCxnSpPr>
          <p:cNvPr id="531460" name="AutoShape 4"/>
          <p:cNvCxnSpPr>
            <a:cxnSpLocks noChangeShapeType="1"/>
            <a:endCxn id="531459" idx="1"/>
          </p:cNvCxnSpPr>
          <p:nvPr/>
        </p:nvCxnSpPr>
        <p:spPr bwMode="auto">
          <a:xfrm rot="10800000" flipH="1">
            <a:off x="2444750" y="1441451"/>
            <a:ext cx="1441450" cy="3795713"/>
          </a:xfrm>
          <a:prstGeom prst="bentConnector3">
            <a:avLst>
              <a:gd name="adj1" fmla="val -15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7883526" y="5524500"/>
            <a:ext cx="255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400"/>
              <a:t>+ driver + engine </a:t>
            </a:r>
            <a:br>
              <a:rPr lang="en-US" altLang="nb-NO" sz="1400"/>
            </a:br>
            <a:r>
              <a:rPr lang="en-US" altLang="nb-NO" sz="1400"/>
              <a:t>+ 1D vehicle dynamics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44750" y="927101"/>
            <a:ext cx="6705600" cy="5256213"/>
            <a:chOff x="292" y="600"/>
            <a:chExt cx="4224" cy="3311"/>
          </a:xfrm>
        </p:grpSpPr>
        <p:grpSp>
          <p:nvGrpSpPr>
            <p:cNvPr id="13320" name="Group 7"/>
            <p:cNvGrpSpPr>
              <a:grpSpLocks/>
            </p:cNvGrpSpPr>
            <p:nvPr/>
          </p:nvGrpSpPr>
          <p:grpSpPr bwMode="auto">
            <a:xfrm>
              <a:off x="3334" y="600"/>
              <a:ext cx="1182" cy="2715"/>
              <a:chOff x="3334" y="600"/>
              <a:chExt cx="1182" cy="2715"/>
            </a:xfrm>
          </p:grpSpPr>
          <p:cxnSp>
            <p:nvCxnSpPr>
              <p:cNvPr id="13324" name="AutoShape 8"/>
              <p:cNvCxnSpPr>
                <a:cxnSpLocks noChangeShapeType="1"/>
                <a:stCxn id="531459" idx="3"/>
              </p:cNvCxnSpPr>
              <p:nvPr/>
            </p:nvCxnSpPr>
            <p:spPr bwMode="auto">
              <a:xfrm>
                <a:off x="3334" y="924"/>
                <a:ext cx="392" cy="2391"/>
              </a:xfrm>
              <a:prstGeom prst="bentConnector3">
                <a:avLst>
                  <a:gd name="adj1" fmla="val 13673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5" name="Text Box 9"/>
              <p:cNvSpPr txBox="1">
                <a:spLocks noChangeArrowheads="1"/>
              </p:cNvSpPr>
              <p:nvPr/>
            </p:nvSpPr>
            <p:spPr bwMode="auto">
              <a:xfrm>
                <a:off x="3430" y="600"/>
                <a:ext cx="108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nb-NO" sz="1400"/>
                  <a:t>desired pressure</a:t>
                </a:r>
              </a:p>
            </p:txBody>
          </p:sp>
        </p:grpSp>
        <p:grpSp>
          <p:nvGrpSpPr>
            <p:cNvPr id="13321" name="Group 10"/>
            <p:cNvGrpSpPr>
              <a:grpSpLocks/>
            </p:cNvGrpSpPr>
            <p:nvPr/>
          </p:nvGrpSpPr>
          <p:grpSpPr bwMode="auto">
            <a:xfrm>
              <a:off x="292" y="2720"/>
              <a:ext cx="3636" cy="1191"/>
              <a:chOff x="292" y="2720"/>
              <a:chExt cx="3636" cy="1191"/>
            </a:xfrm>
          </p:grpSpPr>
          <p:pic>
            <p:nvPicPr>
              <p:cNvPr id="13322" name="Picture 11" descr="ZF4HP2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43"/>
              <a:stretch>
                <a:fillRect/>
              </a:stretch>
            </p:blipFill>
            <p:spPr bwMode="auto">
              <a:xfrm>
                <a:off x="292" y="2720"/>
                <a:ext cx="3434" cy="1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323" name="Text Box 12"/>
              <p:cNvSpPr txBox="1">
                <a:spLocks noChangeArrowheads="1"/>
              </p:cNvSpPr>
              <p:nvPr/>
            </p:nvSpPr>
            <p:spPr bwMode="auto">
              <a:xfrm>
                <a:off x="2776" y="3680"/>
                <a:ext cx="11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nb-NO" b="1">
                    <a:solidFill>
                      <a:srgbClr val="FF0000"/>
                    </a:solidFill>
                  </a:rPr>
                  <a:t>(Simulation)</a:t>
                </a:r>
              </a:p>
            </p:txBody>
          </p:sp>
        </p:grpSp>
      </p:grpSp>
      <p:pic>
        <p:nvPicPr>
          <p:cNvPr id="531469" name="GEARBOX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133600"/>
            <a:ext cx="467995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314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3" repeatCount="indefinite" fill="remove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31469"/>
                </p:tgtEl>
              </p:cMediaNode>
            </p:video>
          </p:childTnLst>
        </p:cTn>
      </p:par>
    </p:tnLst>
    <p:bldLst>
      <p:bldP spid="531459" grpId="0" animBg="1" autoUpdateAnimBg="0"/>
      <p:bldP spid="53146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719513" y="1098550"/>
            <a:ext cx="62992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dirty="0"/>
              <a:t>Library „</a:t>
            </a:r>
            <a:r>
              <a:rPr lang="en-US" altLang="nb-NO" b="1" dirty="0" err="1">
                <a:solidFill>
                  <a:srgbClr val="0000FF"/>
                </a:solidFill>
              </a:rPr>
              <a:t>Modelica</a:t>
            </a:r>
            <a:r>
              <a:rPr lang="en-US" altLang="nb-NO" dirty="0"/>
              <a:t>“ is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dirty="0"/>
              <a:t/>
            </a:r>
            <a:br>
              <a:rPr lang="en-US" altLang="nb-NO" dirty="0"/>
            </a:br>
            <a:r>
              <a:rPr lang="en-US" altLang="nb-NO" dirty="0"/>
              <a:t>         </a:t>
            </a:r>
            <a:r>
              <a:rPr lang="en-US" altLang="nb-NO" dirty="0" err="1"/>
              <a:t>Modelica</a:t>
            </a:r>
            <a:r>
              <a:rPr lang="en-US" altLang="nb-NO" dirty="0"/>
              <a:t> Standard Library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nb-NO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dirty="0"/>
              <a:t>which is developed from the </a:t>
            </a:r>
            <a:r>
              <a:rPr lang="en-US" altLang="nb-NO" dirty="0" err="1"/>
              <a:t>Modelica</a:t>
            </a:r>
            <a:r>
              <a:rPr lang="en-US" altLang="nb-NO" dirty="0"/>
              <a:t> Association.</a:t>
            </a:r>
            <a:br>
              <a:rPr lang="en-US" altLang="nb-NO" dirty="0"/>
            </a:br>
            <a:r>
              <a:rPr lang="en-US" altLang="nb-NO" dirty="0"/>
              <a:t>It is freely available in source code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dirty="0"/>
              <a:t>can be modified and used in commercial programs.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nb-NO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dirty="0"/>
              <a:t>Continuous development since 1998.</a:t>
            </a:r>
            <a:br>
              <a:rPr lang="en-US" altLang="nb-NO" dirty="0"/>
            </a:br>
            <a:r>
              <a:rPr lang="en-US" altLang="nb-NO" dirty="0"/>
              <a:t>Newest version 3.2.1 from August 2013: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nb-NO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dirty="0"/>
              <a:t>     1340 generic models</a:t>
            </a:r>
            <a:br>
              <a:rPr lang="en-US" altLang="nb-NO" dirty="0"/>
            </a:br>
            <a:r>
              <a:rPr lang="en-US" altLang="nb-NO" dirty="0"/>
              <a:t>     1000 functions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dirty="0"/>
              <a:t>     1450 packages (mostly media definitions)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>
          <a:xfrm>
            <a:off x="1919288" y="26035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nb-NO" smtClean="0"/>
              <a:t>3. Modelica Libraries</a:t>
            </a:r>
          </a:p>
        </p:txBody>
      </p:sp>
      <p:pic>
        <p:nvPicPr>
          <p:cNvPr id="14340" name="Bil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74" y="1098550"/>
            <a:ext cx="1800225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0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"/>
          <p:cNvSpPr>
            <a:spLocks noChangeShapeType="1"/>
          </p:cNvSpPr>
          <p:nvPr/>
        </p:nvSpPr>
        <p:spPr bwMode="auto">
          <a:xfrm>
            <a:off x="1774825" y="1795463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511676" y="788988"/>
            <a:ext cx="61563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Analog electric</a:t>
            </a:r>
            <a:r>
              <a:rPr lang="en-US" altLang="nb-NO" sz="1600" dirty="0"/>
              <a:t> and electronic components, such as </a:t>
            </a:r>
            <a:br>
              <a:rPr lang="en-US" altLang="nb-NO" sz="1600" dirty="0"/>
            </a:br>
            <a:r>
              <a:rPr lang="en-US" altLang="nb-NO" sz="1600" dirty="0"/>
              <a:t>resistor, capacitor, transformers, diodes, transistors, transmission lines, switches, sources, sensors.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933450"/>
            <a:ext cx="20891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3236914"/>
            <a:ext cx="13811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4511676" y="3165476"/>
            <a:ext cx="61563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Electrical machines </a:t>
            </a:r>
            <a:br>
              <a:rPr lang="en-US" altLang="nb-NO" sz="1600" b="1" dirty="0">
                <a:solidFill>
                  <a:srgbClr val="FF0000"/>
                </a:solidFill>
              </a:rPr>
            </a:br>
            <a:r>
              <a:rPr lang="en-US" altLang="nb-NO" sz="1600" dirty="0"/>
              <a:t>(uncontrolled asynchronous-, synchronous-, DC-machines) </a:t>
            </a:r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1774825" y="3092450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014539"/>
            <a:ext cx="15668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511676" y="1941513"/>
            <a:ext cx="61563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Digital electrical</a:t>
            </a:r>
            <a:r>
              <a:rPr lang="en-US" altLang="nb-NO" sz="1600" dirty="0"/>
              <a:t> components based on the VHDL standard, like basic logic blocks with 9-valued logic, delays, gates, sources, converters between 2-, 3-, 4-, and 9-valued logic.</a:t>
            </a:r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1774825" y="4316413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7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532314"/>
            <a:ext cx="2376487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4511676" y="4387851"/>
            <a:ext cx="601186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Simple thermo-fluid pipe flow</a:t>
            </a:r>
            <a:r>
              <a:rPr lang="en-US" altLang="nb-NO" sz="1600" dirty="0"/>
              <a:t>, especially to model cooling of machines with air or water (pipes, pumps, valves, ambient, sensors, sources) and</a:t>
            </a:r>
            <a:br>
              <a:rPr lang="en-US" altLang="nb-NO" sz="1600" dirty="0"/>
            </a:br>
            <a:r>
              <a:rPr lang="en-US" altLang="nb-NO" sz="1600" dirty="0"/>
              <a:t/>
            </a:r>
            <a:br>
              <a:rPr lang="en-US" altLang="nb-NO" sz="1600" dirty="0"/>
            </a:br>
            <a:r>
              <a:rPr lang="en-US" altLang="nb-NO" sz="1600" b="1" dirty="0">
                <a:solidFill>
                  <a:srgbClr val="FF0000"/>
                </a:solidFill>
              </a:rPr>
              <a:t>lumped heat transfer</a:t>
            </a:r>
            <a:r>
              <a:rPr lang="en-US" altLang="nb-NO" sz="1600" dirty="0"/>
              <a:t> with heat capacitors, thermal conductors, convection, body radiation, sources and sensors.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1755775" y="254001"/>
            <a:ext cx="560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b="1" dirty="0">
                <a:solidFill>
                  <a:srgbClr val="0000FF"/>
                </a:solidFill>
              </a:rPr>
              <a:t>Library </a:t>
            </a:r>
            <a:r>
              <a:rPr lang="en-US" altLang="nb-NO" b="1" dirty="0" err="1">
                <a:solidFill>
                  <a:srgbClr val="0000FF"/>
                </a:solidFill>
              </a:rPr>
              <a:t>Modelica</a:t>
            </a:r>
            <a:r>
              <a:rPr lang="en-US" altLang="nb-NO" b="1" dirty="0">
                <a:solidFill>
                  <a:srgbClr val="0000FF"/>
                </a:solidFill>
              </a:rPr>
              <a:t>: Electrical and Thermal Libraries</a:t>
            </a:r>
          </a:p>
        </p:txBody>
      </p:sp>
    </p:spTree>
    <p:extLst>
      <p:ext uri="{BB962C8B-B14F-4D97-AF65-F5344CB8AC3E}">
        <p14:creationId xmlns:p14="http://schemas.microsoft.com/office/powerpoint/2010/main" val="41580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3"/>
          <p:cNvSpPr>
            <a:spLocks noChangeShapeType="1"/>
          </p:cNvSpPr>
          <p:nvPr/>
        </p:nvSpPr>
        <p:spPr bwMode="auto">
          <a:xfrm>
            <a:off x="1774825" y="3932238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52738"/>
            <a:ext cx="26638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2613" name="lepelletier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2781301"/>
            <a:ext cx="1800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672264" y="2636839"/>
            <a:ext cx="39957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1-dim. mechanical systems</a:t>
            </a:r>
            <a:r>
              <a:rPr lang="en-US" altLang="nb-NO" sz="1600" dirty="0"/>
              <a:t>, e.g., drive trains, planetary gears, convenient definition of speed/torque dependent friction (clutches, brakes, bearings, ..)</a:t>
            </a:r>
          </a:p>
        </p:txBody>
      </p:sp>
      <p:pic>
        <p:nvPicPr>
          <p:cNvPr id="452615" name="ThreeSprings2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288" y="4090989"/>
            <a:ext cx="1282700" cy="2230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5084763"/>
            <a:ext cx="331311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2617" name="DoublePendulum3.avi">
            <a:hlinkClick r:id="" action="ppaction://media"/>
          </p:cNvPr>
          <p:cNvPicPr>
            <a:picLocks noRot="1" noChangeAspect="1" noChangeArrowheads="1"/>
          </p:cNvPicPr>
          <p:nvPr>
            <a:videoFile r:link="rId3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4" y="4129088"/>
            <a:ext cx="2592387" cy="2189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1774826" y="3932238"/>
            <a:ext cx="460851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800" rIns="46800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3-dim. mechanical systems</a:t>
            </a:r>
            <a:r>
              <a:rPr lang="en-US" altLang="nb-NO" sz="1600" dirty="0"/>
              <a:t> consisting of</a:t>
            </a:r>
            <a:br>
              <a:rPr lang="en-US" altLang="nb-NO" sz="1600" dirty="0"/>
            </a:br>
            <a:r>
              <a:rPr lang="en-US" altLang="nb-NO" sz="1600" dirty="0"/>
              <a:t>joints, bodies, force and sensor elements.</a:t>
            </a:r>
            <a:br>
              <a:rPr lang="en-US" altLang="nb-NO" sz="1600" dirty="0"/>
            </a:br>
            <a:r>
              <a:rPr lang="en-US" altLang="nb-NO" sz="1600" dirty="0"/>
              <a:t>Joints can be driven by drive trains defined by</a:t>
            </a:r>
            <a:br>
              <a:rPr lang="en-US" altLang="nb-NO" sz="1600" dirty="0"/>
            </a:br>
            <a:r>
              <a:rPr lang="en-US" altLang="nb-NO" sz="1600" dirty="0"/>
              <a:t>1-dim. mechanical system library.</a:t>
            </a:r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1774825" y="2566988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5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766764"/>
            <a:ext cx="24479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1716089" y="2290764"/>
            <a:ext cx="3671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000"/>
              <a:t>density as function of pressure and enthalpy for water 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4440239" y="836614"/>
            <a:ext cx="597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nb-NO" sz="2000">
              <a:latin typeface="Times New Roman" panose="02020603050405020304" pitchFamily="18" charset="0"/>
            </a:endParaRP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5664201" y="906463"/>
            <a:ext cx="48244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 b="1">
                <a:solidFill>
                  <a:srgbClr val="FF0000"/>
                </a:solidFill>
              </a:rPr>
              <a:t>Large media library</a:t>
            </a:r>
            <a:r>
              <a:rPr lang="en-US" altLang="nb-NO" sz="1600"/>
              <a:t> with</a:t>
            </a:r>
            <a:br>
              <a:rPr lang="en-US" altLang="nb-NO" sz="1600"/>
            </a:br>
            <a:r>
              <a:rPr lang="en-US" altLang="nb-NO" sz="1600"/>
              <a:t>- 1240 gases and mixtures between these gases.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/>
              <a:t>- table based media (h = h(T), etc.) </a:t>
            </a:r>
            <a:br>
              <a:rPr lang="en-US" altLang="nb-NO" sz="1600"/>
            </a:br>
            <a:r>
              <a:rPr lang="en-US" altLang="nb-NO" sz="1600"/>
              <a:t>- high precision model for water (IF97)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/>
              <a:t>- moist air.</a:t>
            </a:r>
            <a:endParaRPr lang="de-DE" altLang="nb-NO" sz="1600"/>
          </a:p>
        </p:txBody>
      </p:sp>
      <p:sp>
        <p:nvSpPr>
          <p:cNvPr id="16399" name="Text Box 17"/>
          <p:cNvSpPr txBox="1">
            <a:spLocks noChangeArrowheads="1"/>
          </p:cNvSpPr>
          <p:nvPr/>
        </p:nvSpPr>
        <p:spPr bwMode="auto">
          <a:xfrm>
            <a:off x="1755775" y="254001"/>
            <a:ext cx="558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b="1" dirty="0">
                <a:solidFill>
                  <a:srgbClr val="0000FF"/>
                </a:solidFill>
              </a:rPr>
              <a:t>Library </a:t>
            </a:r>
            <a:r>
              <a:rPr lang="en-US" altLang="nb-NO" b="1" dirty="0" err="1">
                <a:solidFill>
                  <a:srgbClr val="0000FF"/>
                </a:solidFill>
              </a:rPr>
              <a:t>Modelica</a:t>
            </a:r>
            <a:r>
              <a:rPr lang="en-US" altLang="nb-NO" b="1" dirty="0">
                <a:solidFill>
                  <a:srgbClr val="0000FF"/>
                </a:solidFill>
              </a:rPr>
              <a:t>: Media and Mechanical Libraries</a:t>
            </a:r>
          </a:p>
        </p:txBody>
      </p:sp>
    </p:spTree>
    <p:extLst>
      <p:ext uri="{BB962C8B-B14F-4D97-AF65-F5344CB8AC3E}">
        <p14:creationId xmlns:p14="http://schemas.microsoft.com/office/powerpoint/2010/main" val="47240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00" fill="hold"/>
                                        <p:tgtEl>
                                          <p:spTgt spid="4526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4526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526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526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526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526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2613"/>
                  </p:tgtEl>
                </p:cond>
              </p:nextCondLst>
            </p:seq>
            <p:video>
              <p:cMediaNode>
                <p:cTn id="17" repeatCount="indefinite" fill="remove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52615"/>
                </p:tgtEl>
              </p:cMediaNode>
            </p:video>
            <p:video>
              <p:cMediaNode>
                <p:cTn id="18" repeatCount="indefinite" fill="remove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52617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3"/>
          <p:cNvSpPr>
            <a:spLocks noChangeShapeType="1"/>
          </p:cNvSpPr>
          <p:nvPr/>
        </p:nvSpPr>
        <p:spPr bwMode="auto">
          <a:xfrm>
            <a:off x="1774825" y="4365625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519739" y="2687639"/>
            <a:ext cx="5146675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Hierarchical state machines </a:t>
            </a:r>
            <a:r>
              <a:rPr lang="en-US" altLang="nb-NO" sz="1600" dirty="0"/>
              <a:t>with same modeling power as </a:t>
            </a:r>
            <a:r>
              <a:rPr lang="en-US" altLang="nb-NO" sz="1600" dirty="0" err="1"/>
              <a:t>Statecharts</a:t>
            </a:r>
            <a:r>
              <a:rPr lang="en-US" altLang="nb-NO" sz="1600" dirty="0"/>
              <a:t>. </a:t>
            </a:r>
            <a:r>
              <a:rPr lang="en-US" altLang="nb-NO" sz="1600" dirty="0" err="1"/>
              <a:t>Modelica</a:t>
            </a:r>
            <a:r>
              <a:rPr lang="en-US" altLang="nb-NO" sz="1600" dirty="0"/>
              <a:t> is used as synchronous action language, i.e. deterministic behavior is guaranteed (not the case for </a:t>
            </a:r>
            <a:r>
              <a:rPr lang="en-US" altLang="nb-NO" sz="1600" dirty="0" err="1"/>
              <a:t>Statecharts</a:t>
            </a:r>
            <a:r>
              <a:rPr lang="en-US" altLang="nb-NO" sz="1600" dirty="0"/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Logical blocks</a:t>
            </a:r>
            <a:r>
              <a:rPr lang="en-US" altLang="nb-NO" sz="1600" dirty="0"/>
              <a:t> such as "and, or, edge, timer, ", ...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5591176" y="4365626"/>
            <a:ext cx="460851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800" rIns="46800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Functions</a:t>
            </a:r>
            <a:r>
              <a:rPr lang="en-US" altLang="nb-NO" sz="1600" dirty="0"/>
              <a:t> on </a:t>
            </a:r>
            <a:r>
              <a:rPr lang="en-US" altLang="nb-NO" sz="1600" b="1" dirty="0">
                <a:solidFill>
                  <a:srgbClr val="FF0000"/>
                </a:solidFill>
              </a:rPr>
              <a:t>matrices</a:t>
            </a:r>
            <a:r>
              <a:rPr lang="en-US" altLang="nb-NO" sz="1600" dirty="0"/>
              <a:t>, such as for solving linear systems, </a:t>
            </a:r>
            <a:r>
              <a:rPr lang="en-US" altLang="nb-NO" sz="1600" dirty="0" err="1"/>
              <a:t>eigen</a:t>
            </a:r>
            <a:r>
              <a:rPr lang="en-US" altLang="nb-NO" sz="1600" dirty="0"/>
              <a:t> and singular values etc.,</a:t>
            </a:r>
            <a:br>
              <a:rPr lang="en-US" altLang="nb-NO" sz="1600" dirty="0"/>
            </a:br>
            <a:r>
              <a:rPr lang="en-US" altLang="nb-NO" sz="1600" dirty="0"/>
              <a:t/>
            </a:r>
            <a:br>
              <a:rPr lang="en-US" altLang="nb-NO" sz="1600" dirty="0"/>
            </a:br>
            <a:r>
              <a:rPr lang="en-US" altLang="nb-NO" sz="1600" dirty="0"/>
              <a:t>and </a:t>
            </a:r>
            <a:r>
              <a:rPr lang="en-US" altLang="nb-NO" sz="1600" b="1" dirty="0">
                <a:solidFill>
                  <a:srgbClr val="FF0000"/>
                </a:solidFill>
              </a:rPr>
              <a:t>functions</a:t>
            </a:r>
            <a:r>
              <a:rPr lang="en-US" altLang="nb-NO" sz="1600" dirty="0"/>
              <a:t> operating on strings, streams, files, e.g., to copy and remove a file or sort a vector of strings.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1774825" y="2278063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4440239" y="836614"/>
            <a:ext cx="597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nb-NO" sz="2000" dirty="0">
              <a:latin typeface="Times New Roman" panose="02020603050405020304" pitchFamily="18" charset="0"/>
            </a:endParaRP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519739" y="1073150"/>
            <a:ext cx="4968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Continuous </a:t>
            </a:r>
            <a:r>
              <a:rPr lang="en-US" altLang="nb-NO" sz="1600" dirty="0"/>
              <a:t>and</a:t>
            </a:r>
            <a:r>
              <a:rPr lang="en-US" altLang="nb-NO" sz="1600" b="1" dirty="0">
                <a:solidFill>
                  <a:srgbClr val="FF0000"/>
                </a:solidFill>
              </a:rPr>
              <a:t> discrete input/output blocks</a:t>
            </a:r>
            <a:r>
              <a:rPr lang="en-US" altLang="nb-NO" sz="1600" dirty="0"/>
              <a:t>, </a:t>
            </a:r>
            <a:br>
              <a:rPr lang="en-US" altLang="nb-NO" sz="1600" dirty="0"/>
            </a:br>
            <a:r>
              <a:rPr lang="en-US" altLang="nb-NO" sz="1600" dirty="0"/>
              <a:t>e.g., PI, PID, transfer function, state space, filter,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 dirty="0"/>
              <a:t>logical, non-linear, routing, table source blocks</a:t>
            </a:r>
            <a:endParaRPr lang="de-DE" altLang="nb-NO" sz="1600" dirty="0">
              <a:solidFill>
                <a:srgbClr val="FF0000"/>
              </a:solidFill>
            </a:endParaRPr>
          </a:p>
        </p:txBody>
      </p:sp>
      <p:pic>
        <p:nvPicPr>
          <p:cNvPr id="453642" name="stategraph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349500"/>
            <a:ext cx="4067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1835151" y="4408489"/>
            <a:ext cx="26638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nb-NO" sz="1600">
                <a:latin typeface="Times New Roman" panose="02020603050405020304" pitchFamily="18" charset="0"/>
              </a:rPr>
              <a:t>A = [1,2,3;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nb-NO" sz="1600">
                <a:latin typeface="Times New Roman" panose="02020603050405020304" pitchFamily="18" charset="0"/>
              </a:rPr>
              <a:t>         3,4,5;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nb-NO" sz="1600">
                <a:latin typeface="Times New Roman" panose="02020603050405020304" pitchFamily="18" charset="0"/>
              </a:rPr>
              <a:t>         2,1,4];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nb-NO" sz="1600">
                <a:latin typeface="Times New Roman" panose="02020603050405020304" pitchFamily="18" charset="0"/>
              </a:rPr>
              <a:t>b = {10,22,12};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nb-NO" sz="1600">
                <a:latin typeface="Times New Roman" panose="02020603050405020304" pitchFamily="18" charset="0"/>
              </a:rPr>
              <a:t>x = Matrices.solve(A,b);</a:t>
            </a:r>
            <a:br>
              <a:rPr lang="pt-BR" altLang="nb-NO" sz="1600">
                <a:latin typeface="Times New Roman" panose="02020603050405020304" pitchFamily="18" charset="0"/>
              </a:rPr>
            </a:br>
            <a:r>
              <a:rPr lang="pt-BR" altLang="nb-NO" sz="1600">
                <a:latin typeface="Times New Roman" panose="02020603050405020304" pitchFamily="18" charset="0"/>
              </a:rPr>
              <a:t>Matrices.eigenValues(A); </a:t>
            </a:r>
            <a:endParaRPr lang="en-US" altLang="nb-NO" sz="1600" dirty="0">
              <a:latin typeface="Times New Roman" panose="02020603050405020304" pitchFamily="18" charset="0"/>
            </a:endParaRPr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1755775" y="184151"/>
            <a:ext cx="516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b="1" dirty="0">
                <a:solidFill>
                  <a:srgbClr val="0000FF"/>
                </a:solidFill>
              </a:rPr>
              <a:t>Library </a:t>
            </a:r>
            <a:r>
              <a:rPr lang="en-US" altLang="nb-NO" b="1" dirty="0" err="1">
                <a:solidFill>
                  <a:srgbClr val="0000FF"/>
                </a:solidFill>
              </a:rPr>
              <a:t>Modelica</a:t>
            </a:r>
            <a:r>
              <a:rPr lang="en-US" altLang="nb-NO" b="1" dirty="0">
                <a:solidFill>
                  <a:srgbClr val="0000FF"/>
                </a:solidFill>
              </a:rPr>
              <a:t>: Control and Script Libraries</a:t>
            </a:r>
          </a:p>
        </p:txBody>
      </p:sp>
      <p:pic>
        <p:nvPicPr>
          <p:cNvPr id="1741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25539"/>
            <a:ext cx="3295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7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0" fill="hold"/>
                                        <p:tgtEl>
                                          <p:spTgt spid="4536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53642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703388" y="114301"/>
            <a:ext cx="588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nb-NO" b="1">
                <a:solidFill>
                  <a:srgbClr val="0000FF"/>
                </a:solidFill>
              </a:rPr>
              <a:t>More free libraries under </a:t>
            </a:r>
            <a:r>
              <a:rPr lang="de-DE" altLang="nb-NO" b="1" noProof="1">
                <a:solidFill>
                  <a:srgbClr val="0000FF"/>
                </a:solidFill>
              </a:rPr>
              <a:t>www.Modelica.org/librar</a:t>
            </a:r>
            <a:r>
              <a:rPr lang="de-DE" altLang="nb-NO" b="1">
                <a:solidFill>
                  <a:srgbClr val="0000FF"/>
                </a:solidFill>
              </a:rPr>
              <a:t>ies</a:t>
            </a:r>
            <a:endParaRPr lang="en-GB" altLang="nb-NO" b="1">
              <a:solidFill>
                <a:srgbClr val="0000FF"/>
              </a:solidFill>
            </a:endParaRPr>
          </a:p>
        </p:txBody>
      </p:sp>
      <p:pic>
        <p:nvPicPr>
          <p:cNvPr id="19459" name="Bil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6564"/>
            <a:ext cx="9144000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1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755775" y="254001"/>
            <a:ext cx="729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b="1">
                <a:solidFill>
                  <a:srgbClr val="0000FF"/>
                </a:solidFill>
              </a:rPr>
              <a:t>Quickly growing number of commercial libraries. Small selection: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4619626" y="873125"/>
            <a:ext cx="594042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 b="1">
                <a:solidFill>
                  <a:srgbClr val="FF0000"/>
                </a:solidFill>
              </a:rPr>
              <a:t>SmartElectricDrives (ATI, Austria)</a:t>
            </a:r>
            <a:br>
              <a:rPr lang="en-US" altLang="nb-NO" sz="1600" b="1">
                <a:solidFill>
                  <a:srgbClr val="FF0000"/>
                </a:solidFill>
              </a:rPr>
            </a:br>
            <a:r>
              <a:rPr lang="en-US" altLang="nb-NO" sz="1600"/>
              <a:t>Controlled electrical machines with quasi-stationary and transient models, e.g.,</a:t>
            </a:r>
            <a:br>
              <a:rPr lang="en-US" altLang="nb-NO" sz="1600"/>
            </a:br>
            <a:r>
              <a:rPr lang="en-US" altLang="nb-NO" sz="1600"/>
              <a:t>controllers (voltage/frequency, field-oriented, speed/position),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/>
              <a:t>power electronics (AD/DC, DC/AC, DC/DC converters, PWM),</a:t>
            </a:r>
            <a:br>
              <a:rPr lang="en-US" altLang="nb-NO" sz="1600"/>
            </a:br>
            <a:r>
              <a:rPr lang="en-US" altLang="nb-NO" sz="1600"/>
              <a:t>energy storages (batteries, supercaps, fuel cells), ...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906463"/>
            <a:ext cx="222885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Line 9"/>
          <p:cNvSpPr>
            <a:spLocks noChangeShapeType="1"/>
          </p:cNvSpPr>
          <p:nvPr/>
        </p:nvSpPr>
        <p:spPr bwMode="auto">
          <a:xfrm>
            <a:off x="1779589" y="2706688"/>
            <a:ext cx="871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86" name="Picture 11" descr="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997200"/>
            <a:ext cx="1584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4" descr="pne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3213101"/>
            <a:ext cx="16557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5159375" y="2914651"/>
            <a:ext cx="54419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 b="1" dirty="0">
                <a:solidFill>
                  <a:srgbClr val="FF0000"/>
                </a:solidFill>
              </a:rPr>
              <a:t>Hydraulic/Pneumatic Libraries (</a:t>
            </a:r>
            <a:r>
              <a:rPr lang="en-US" altLang="nb-NO" sz="1600" b="1" dirty="0" err="1">
                <a:solidFill>
                  <a:srgbClr val="FF0000"/>
                </a:solidFill>
              </a:rPr>
              <a:t>Modelon</a:t>
            </a:r>
            <a:r>
              <a:rPr lang="en-US" altLang="nb-NO" sz="1600" b="1" dirty="0">
                <a:solidFill>
                  <a:srgbClr val="FF0000"/>
                </a:solidFill>
              </a:rPr>
              <a:t> AB, Sweden)</a:t>
            </a:r>
            <a:br>
              <a:rPr lang="en-US" altLang="nb-NO" sz="1600" b="1" dirty="0">
                <a:solidFill>
                  <a:srgbClr val="FF0000"/>
                </a:solidFill>
              </a:rPr>
            </a:br>
            <a:r>
              <a:rPr lang="en-US" altLang="nb-NO" sz="1600" dirty="0"/>
              <a:t>Libraries to model pipe networks for oil and air. Contain all important standard components like pumps, valves, volumes, lines, sensors</a:t>
            </a:r>
          </a:p>
        </p:txBody>
      </p:sp>
      <p:sp>
        <p:nvSpPr>
          <p:cNvPr id="20489" name="Line 17"/>
          <p:cNvSpPr>
            <a:spLocks noChangeShapeType="1"/>
          </p:cNvSpPr>
          <p:nvPr/>
        </p:nvSpPr>
        <p:spPr bwMode="auto">
          <a:xfrm>
            <a:off x="1774825" y="4365625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90" name="Picture 20" descr="Lepelleti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21570" r="1112" b="34782"/>
          <a:stretch>
            <a:fillRect/>
          </a:stretch>
        </p:blipFill>
        <p:spPr bwMode="auto">
          <a:xfrm>
            <a:off x="1847851" y="4581525"/>
            <a:ext cx="31670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21"/>
          <p:cNvSpPr txBox="1">
            <a:spLocks noChangeArrowheads="1"/>
          </p:cNvSpPr>
          <p:nvPr/>
        </p:nvSpPr>
        <p:spPr bwMode="auto">
          <a:xfrm>
            <a:off x="5483226" y="4437064"/>
            <a:ext cx="50768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 b="1" dirty="0" err="1">
                <a:solidFill>
                  <a:srgbClr val="FF0000"/>
                </a:solidFill>
              </a:rPr>
              <a:t>PowerTrain</a:t>
            </a:r>
            <a:r>
              <a:rPr lang="en-US" altLang="nb-NO" sz="1600" b="1" dirty="0">
                <a:solidFill>
                  <a:srgbClr val="FF0000"/>
                </a:solidFill>
              </a:rPr>
              <a:t> (DLR-RM, Germany)</a:t>
            </a:r>
            <a:br>
              <a:rPr lang="en-US" altLang="nb-NO" sz="1600" b="1" dirty="0">
                <a:solidFill>
                  <a:srgbClr val="FF0000"/>
                </a:solidFill>
              </a:rPr>
            </a:br>
            <a:r>
              <a:rPr lang="en-US" altLang="nb-NO" sz="1600" dirty="0"/>
              <a:t>Library to model vehicle power trains and all type of planetary gearboxes. E.g. standard and planetary gears with losses, clutches with friction, flexible driveline models, automatic gearboxes,</a:t>
            </a:r>
            <a:br>
              <a:rPr lang="en-US" altLang="nb-NO" sz="1600" dirty="0"/>
            </a:br>
            <a:r>
              <a:rPr lang="en-US" altLang="nb-NO" sz="1600" dirty="0"/>
              <a:t>optional 3D effects (mounting on vehicle)</a:t>
            </a:r>
          </a:p>
        </p:txBody>
      </p:sp>
    </p:spTree>
    <p:extLst>
      <p:ext uri="{BB962C8B-B14F-4D97-AF65-F5344CB8AC3E}">
        <p14:creationId xmlns:p14="http://schemas.microsoft.com/office/powerpoint/2010/main" val="6026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AutoShape 2"/>
          <p:cNvSpPr>
            <a:spLocks noChangeArrowheads="1"/>
          </p:cNvSpPr>
          <p:nvPr/>
        </p:nvSpPr>
        <p:spPr bwMode="auto">
          <a:xfrm>
            <a:off x="7548563" y="3372526"/>
            <a:ext cx="203200" cy="619363"/>
          </a:xfrm>
          <a:prstGeom prst="downArrow">
            <a:avLst>
              <a:gd name="adj1" fmla="val 50000"/>
              <a:gd name="adj2" fmla="val 246680"/>
            </a:avLst>
          </a:prstGeom>
          <a:solidFill>
            <a:srgbClr val="BBFF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b-NO" altLang="nb-NO"/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5008563" y="1741171"/>
            <a:ext cx="366960" cy="680085"/>
          </a:xfrm>
          <a:prstGeom prst="downArrow">
            <a:avLst>
              <a:gd name="adj1" fmla="val 50000"/>
              <a:gd name="adj2" fmla="val 170000"/>
            </a:avLst>
          </a:prstGeom>
          <a:solidFill>
            <a:srgbClr val="BBFF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b-NO" altLang="nb-NO"/>
          </a:p>
        </p:txBody>
      </p:sp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3071813" y="1090614"/>
            <a:ext cx="7416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connector</a:t>
            </a:r>
            <a:r>
              <a:rPr lang="en-US" sz="2000">
                <a:latin typeface="Courier New" pitchFamily="49" charset="0"/>
              </a:rPr>
              <a:t> </a:t>
            </a:r>
            <a:r>
              <a:rPr lang="en-US" sz="2000">
                <a:solidFill>
                  <a:srgbClr val="124A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Pin</a:t>
            </a:r>
            <a:r>
              <a:rPr lang="en-US" sz="2000">
                <a:latin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  Voltage      v;   // </a:t>
            </a:r>
            <a:r>
              <a:rPr lang="en-US">
                <a:latin typeface="Courier New" pitchFamily="49" charset="0"/>
              </a:rPr>
              <a:t>identical at connection</a:t>
            </a:r>
          </a:p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flow</a:t>
            </a:r>
            <a:r>
              <a:rPr lang="en-US" sz="2000">
                <a:latin typeface="Courier New" pitchFamily="49" charset="0"/>
              </a:rPr>
              <a:t> Current i;   </a:t>
            </a:r>
            <a:r>
              <a:rPr lang="en-US">
                <a:latin typeface="Courier New" pitchFamily="49" charset="0"/>
              </a:rPr>
              <a:t>// sums to zero at connection</a:t>
            </a:r>
          </a:p>
          <a:p>
            <a:pPr eaLnBrk="0" hangingPunct="0">
              <a:defRPr/>
            </a:pPr>
            <a:r>
              <a:rPr lang="en-US" sz="2000" b="1">
                <a:latin typeface="Courier New" pitchFamily="49" charset="0"/>
              </a:rPr>
              <a:t>end</a:t>
            </a:r>
            <a:r>
              <a:rPr lang="en-US" sz="2000">
                <a:latin typeface="Courier New" pitchFamily="49" charset="0"/>
              </a:rPr>
              <a:t> Pin; </a:t>
            </a:r>
            <a:endParaRPr lang="en-US" sz="2000" b="1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4583113" y="2333626"/>
            <a:ext cx="429895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partial model</a:t>
            </a:r>
            <a:r>
              <a:rPr lang="en-US" sz="2000">
                <a:latin typeface="Courier New" pitchFamily="49" charset="0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TwoPin</a:t>
            </a:r>
            <a:endParaRPr lang="en-US" sz="200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124A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Pin</a:t>
            </a:r>
            <a:r>
              <a:rPr lang="en-US" sz="2000">
                <a:latin typeface="Courier New" pitchFamily="49" charset="0"/>
              </a:rPr>
              <a:t> p, n;   Voltage v;   </a:t>
            </a:r>
          </a:p>
          <a:p>
            <a:pPr eaLnBrk="0" hangingPunct="0">
              <a:defRPr/>
            </a:pPr>
            <a:r>
              <a:rPr lang="en-US" sz="2000" b="1">
                <a:latin typeface="Courier New" pitchFamily="49" charset="0"/>
              </a:rPr>
              <a:t>equation</a:t>
            </a:r>
            <a:r>
              <a:rPr lang="en-US" sz="2000">
                <a:latin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  v = p.v - n.v;   </a:t>
            </a:r>
          </a:p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  0 = p.i + n.i;   </a:t>
            </a:r>
          </a:p>
          <a:p>
            <a:pPr eaLnBrk="0" hangingPunct="0">
              <a:defRPr/>
            </a:pPr>
            <a:r>
              <a:rPr lang="en-US" sz="2000" b="1">
                <a:latin typeface="Courier New" pitchFamily="49" charset="0"/>
              </a:rPr>
              <a:t>end</a:t>
            </a:r>
            <a:r>
              <a:rPr lang="en-US" sz="2000">
                <a:latin typeface="Courier New" pitchFamily="49" charset="0"/>
              </a:rPr>
              <a:t> TwoPin;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9" y="3060701"/>
            <a:ext cx="981075" cy="265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630363"/>
            <a:ext cx="2190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AutoShape 8"/>
          <p:cNvSpPr>
            <a:spLocks noChangeArrowheads="1"/>
          </p:cNvSpPr>
          <p:nvPr/>
        </p:nvSpPr>
        <p:spPr bwMode="auto">
          <a:xfrm rot="19918137">
            <a:off x="3844925" y="3986689"/>
            <a:ext cx="192088" cy="594360"/>
          </a:xfrm>
          <a:prstGeom prst="downArrow">
            <a:avLst>
              <a:gd name="adj1" fmla="val 50000"/>
              <a:gd name="adj2" fmla="val 236156"/>
            </a:avLst>
          </a:prstGeom>
          <a:solidFill>
            <a:srgbClr val="BBFF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b-NO" altLang="nb-NO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 rot="19918137">
            <a:off x="2906713" y="2217818"/>
            <a:ext cx="188912" cy="501491"/>
          </a:xfrm>
          <a:prstGeom prst="downArrow">
            <a:avLst>
              <a:gd name="adj1" fmla="val 50000"/>
              <a:gd name="adj2" fmla="val 141177"/>
            </a:avLst>
          </a:prstGeom>
          <a:solidFill>
            <a:srgbClr val="BBFF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b-NO" altLang="nb-NO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5194300"/>
            <a:ext cx="10287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Rectangle 11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8077200" cy="4318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nb-NO" smtClean="0"/>
              <a:t>4. Modelica Language Elements</a:t>
            </a:r>
            <a:endParaRPr lang="en-US" altLang="nb-NO" sz="1800">
              <a:solidFill>
                <a:srgbClr val="0000FF"/>
              </a:solidFill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919288" y="763588"/>
            <a:ext cx="828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b="1">
                <a:solidFill>
                  <a:srgbClr val="0000FF"/>
                </a:solidFill>
              </a:rPr>
              <a:t>Example: Definition of Capacitor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954714" y="4011614"/>
            <a:ext cx="4168775" cy="2225675"/>
            <a:chOff x="2655" y="2618"/>
            <a:chExt cx="2626" cy="1402"/>
          </a:xfrm>
        </p:grpSpPr>
        <p:sp>
          <p:nvSpPr>
            <p:cNvPr id="427022" name="Text Box 14"/>
            <p:cNvSpPr txBox="1">
              <a:spLocks noChangeArrowheads="1"/>
            </p:cNvSpPr>
            <p:nvPr/>
          </p:nvSpPr>
          <p:spPr bwMode="auto">
            <a:xfrm>
              <a:off x="2655" y="2618"/>
              <a:ext cx="2612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endParaRPr lang="en-US" sz="2000">
                <a:latin typeface="Courier New" pitchFamily="49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</a:rPr>
                <a:t>model</a:t>
              </a:r>
              <a:r>
                <a:rPr lang="en-US" sz="2000">
                  <a:latin typeface="Courier New" pitchFamily="49" charset="0"/>
                </a:rPr>
                <a:t> Capacitor</a:t>
              </a:r>
            </a:p>
            <a:p>
              <a:pPr eaLnBrk="0" hangingPunct="0">
                <a:defRPr/>
              </a:pPr>
              <a:r>
                <a:rPr lang="en-US" sz="2000">
                  <a:latin typeface="Courier New" pitchFamily="49" charset="0"/>
                </a:rPr>
                <a:t>  </a:t>
              </a:r>
              <a:r>
                <a:rPr lang="en-US" sz="2000" b="1">
                  <a:solidFill>
                    <a:srgbClr val="FF0000"/>
                  </a:solidFill>
                  <a:latin typeface="Courier New" pitchFamily="49" charset="0"/>
                </a:rPr>
                <a:t>extends</a:t>
              </a:r>
              <a:r>
                <a:rPr lang="en-US" sz="2000">
                  <a:latin typeface="Courier New" pitchFamily="49" charset="0"/>
                </a:rPr>
                <a:t>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TwoPin</a:t>
              </a:r>
              <a:r>
                <a:rPr lang="en-US" sz="2000">
                  <a:latin typeface="Courier New" pitchFamily="49" charset="0"/>
                </a:rPr>
                <a:t>;</a:t>
              </a:r>
            </a:p>
            <a:p>
              <a:pPr eaLnBrk="0" hangingPunct="0">
                <a:defRPr/>
              </a:pPr>
              <a:r>
                <a:rPr lang="en-US" sz="2000">
                  <a:latin typeface="Courier New" pitchFamily="49" charset="0"/>
                </a:rPr>
                <a:t>  </a:t>
              </a:r>
              <a:r>
                <a:rPr lang="en-US" sz="2000" b="1">
                  <a:latin typeface="Courier New" pitchFamily="49" charset="0"/>
                </a:rPr>
                <a:t>parameter</a:t>
              </a:r>
              <a:r>
                <a:rPr lang="en-US" sz="2000">
                  <a:latin typeface="Courier New" pitchFamily="49" charset="0"/>
                </a:rPr>
                <a:t> Capacitance C;</a:t>
              </a:r>
            </a:p>
            <a:p>
              <a:pPr eaLnBrk="0" hangingPunct="0">
                <a:defRPr/>
              </a:pPr>
              <a:r>
                <a:rPr lang="en-US" sz="2000" b="1">
                  <a:latin typeface="Courier New" pitchFamily="49" charset="0"/>
                </a:rPr>
                <a:t>equation</a:t>
              </a:r>
              <a:r>
                <a:rPr lang="en-US" sz="2000">
                  <a:latin typeface="Courier New" pitchFamily="49" charset="0"/>
                </a:rPr>
                <a:t> </a:t>
              </a:r>
            </a:p>
            <a:p>
              <a:pPr eaLnBrk="0" hangingPunct="0">
                <a:defRPr/>
              </a:pPr>
              <a:r>
                <a:rPr lang="en-US" sz="2000">
                  <a:latin typeface="Courier New" pitchFamily="49" charset="0"/>
                </a:rPr>
                <a:t>  C*</a:t>
              </a:r>
              <a:r>
                <a:rPr lang="en-US" sz="2000" b="1">
                  <a:latin typeface="Courier New" pitchFamily="49" charset="0"/>
                </a:rPr>
                <a:t>der</a:t>
              </a:r>
              <a:r>
                <a:rPr lang="en-US" sz="2000">
                  <a:latin typeface="Courier New" pitchFamily="49" charset="0"/>
                </a:rPr>
                <a:t>(v) = p.i;</a:t>
              </a:r>
            </a:p>
            <a:p>
              <a:pPr eaLnBrk="0" hangingPunct="0">
                <a:defRPr/>
              </a:pPr>
              <a:r>
                <a:rPr lang="en-US" sz="2000" b="1">
                  <a:latin typeface="Courier New" pitchFamily="49" charset="0"/>
                </a:rPr>
                <a:t>end</a:t>
              </a:r>
              <a:r>
                <a:rPr lang="en-US" sz="2000">
                  <a:latin typeface="Courier New" pitchFamily="49" charset="0"/>
                </a:rPr>
                <a:t> Capacitor;</a:t>
              </a:r>
            </a:p>
          </p:txBody>
        </p:sp>
        <p:graphicFrame>
          <p:nvGraphicFramePr>
            <p:cNvPr id="21519" name="Object 15"/>
            <p:cNvGraphicFramePr>
              <a:graphicFrameLocks noChangeAspect="1"/>
            </p:cNvGraphicFramePr>
            <p:nvPr/>
          </p:nvGraphicFramePr>
          <p:xfrm>
            <a:off x="5012" y="3500"/>
            <a:ext cx="269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Formel" r:id="rId7" imgW="215806" imgH="368140" progId="Equation.DSMT4">
                    <p:embed/>
                  </p:oleObj>
                </mc:Choice>
                <mc:Fallback>
                  <p:oleObj name="Formel" r:id="rId7" imgW="215806" imgH="368140" progId="Equation.DSMT4">
                    <p:embed/>
                    <p:pic>
                      <p:nvPicPr>
                        <p:cNvPr id="2151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3500"/>
                          <a:ext cx="269" cy="45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3606" y="3500"/>
              <a:ext cx="136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18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 animBg="1"/>
      <p:bldP spid="427011" grpId="0" animBg="1"/>
      <p:bldP spid="427012" grpId="0"/>
      <p:bldP spid="4270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1992313" y="188913"/>
            <a:ext cx="7632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b="1" dirty="0">
                <a:solidFill>
                  <a:srgbClr val="0000FF"/>
                </a:solidFill>
              </a:rPr>
              <a:t>Many pre-defined connectors</a:t>
            </a:r>
            <a:r>
              <a:rPr lang="en-US" altLang="nb-NO" dirty="0"/>
              <a:t>, e.g.: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4419600" y="928688"/>
            <a:ext cx="2152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input/output signals</a:t>
            </a: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4456113" y="1550988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electrical pins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4440238" y="1984376"/>
            <a:ext cx="407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electrical plugs (multi-phase networks)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4440238" y="2706688"/>
            <a:ext cx="3486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VHDL digital input/output signals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4489450" y="3213101"/>
            <a:ext cx="268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3-dim. mechanical frame</a:t>
            </a: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4511675" y="3789363"/>
            <a:ext cx="372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1-dim. rotational mechanical flange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4529138" y="4221163"/>
            <a:ext cx="401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1-dim. translational mechanical flange</a:t>
            </a: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4511675" y="4652963"/>
            <a:ext cx="216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1-dim. heat transfer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4583113" y="5084763"/>
            <a:ext cx="470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fluid port (for all media from Modelica.Media)</a:t>
            </a:r>
          </a:p>
        </p:txBody>
      </p:sp>
      <p:pic>
        <p:nvPicPr>
          <p:cNvPr id="2356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9" y="836614"/>
            <a:ext cx="1328737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Text Box 17"/>
          <p:cNvSpPr txBox="1">
            <a:spLocks noChangeArrowheads="1"/>
          </p:cNvSpPr>
          <p:nvPr/>
        </p:nvSpPr>
        <p:spPr bwMode="auto">
          <a:xfrm>
            <a:off x="4583113" y="5589588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signal bus</a:t>
            </a:r>
          </a:p>
        </p:txBody>
      </p:sp>
    </p:spTree>
    <p:extLst>
      <p:ext uri="{BB962C8B-B14F-4D97-AF65-F5344CB8AC3E}">
        <p14:creationId xmlns:p14="http://schemas.microsoft.com/office/powerpoint/2010/main" val="14673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err="1"/>
              <a:t>Modelica</a:t>
            </a:r>
            <a:r>
              <a:rPr lang="en-US" spc="40" dirty="0"/>
              <a:t> </a:t>
            </a:r>
            <a:r>
              <a:rPr lang="en-US" spc="-5" dirty="0" smtClean="0"/>
              <a:t>Background:</a:t>
            </a:r>
            <a:r>
              <a:rPr lang="fa-IR" spc="-5" dirty="0" smtClean="0"/>
              <a:t> </a:t>
            </a:r>
            <a:r>
              <a:rPr lang="en-US" spc="-5" dirty="0" smtClean="0"/>
              <a:t>Stored</a:t>
            </a:r>
            <a:r>
              <a:rPr lang="en-US" spc="-65" dirty="0" smtClean="0"/>
              <a:t> </a:t>
            </a:r>
            <a:r>
              <a:rPr lang="en-US" spc="-5" dirty="0"/>
              <a:t>Knowledge</a:t>
            </a:r>
            <a:endParaRPr lang="en-US" dirty="0"/>
          </a:p>
        </p:txBody>
      </p:sp>
      <p:sp>
        <p:nvSpPr>
          <p:cNvPr id="4" name="object 11"/>
          <p:cNvSpPr/>
          <p:nvPr/>
        </p:nvSpPr>
        <p:spPr>
          <a:xfrm>
            <a:off x="1016000" y="2136838"/>
            <a:ext cx="2543175" cy="3865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/>
          <p:nvPr/>
        </p:nvSpPr>
        <p:spPr>
          <a:xfrm>
            <a:off x="3852926" y="4227448"/>
            <a:ext cx="50514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4"/>
          <p:cNvSpPr txBox="1"/>
          <p:nvPr/>
        </p:nvSpPr>
        <p:spPr>
          <a:xfrm>
            <a:off x="282041" y="1162050"/>
            <a:ext cx="8267065" cy="288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351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Model knowledge is stored in </a:t>
            </a:r>
            <a:r>
              <a:rPr sz="2800" b="1" spc="-10" dirty="0">
                <a:latin typeface="Arial"/>
                <a:cs typeface="Arial"/>
              </a:rPr>
              <a:t>books </a:t>
            </a:r>
            <a:r>
              <a:rPr sz="2800" b="1" spc="-5" dirty="0">
                <a:latin typeface="Arial"/>
                <a:cs typeface="Arial"/>
              </a:rPr>
              <a:t>and human  minds which computers cannot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access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500754">
              <a:lnSpc>
                <a:spcPct val="100000"/>
              </a:lnSpc>
            </a:pPr>
            <a:r>
              <a:rPr sz="2800" dirty="0">
                <a:solidFill>
                  <a:srgbClr val="5F0000"/>
                </a:solidFill>
                <a:latin typeface="MS PGothic"/>
                <a:cs typeface="MS PGothic"/>
              </a:rPr>
              <a:t>“</a:t>
            </a:r>
            <a:r>
              <a:rPr sz="2800" i="1" dirty="0">
                <a:solidFill>
                  <a:srgbClr val="5F0000"/>
                </a:solidFill>
                <a:latin typeface="Monotype Corsiva"/>
                <a:cs typeface="Monotype Corsiva"/>
              </a:rPr>
              <a:t>The </a:t>
            </a:r>
            <a:r>
              <a:rPr sz="2800" i="1" spc="-5" dirty="0">
                <a:solidFill>
                  <a:srgbClr val="5F0000"/>
                </a:solidFill>
                <a:latin typeface="Monotype Corsiva"/>
                <a:cs typeface="Monotype Corsiva"/>
              </a:rPr>
              <a:t>change of motion is</a:t>
            </a:r>
            <a:r>
              <a:rPr sz="2800" i="1" spc="45" dirty="0">
                <a:solidFill>
                  <a:srgbClr val="5F0000"/>
                </a:solidFill>
                <a:latin typeface="Monotype Corsiva"/>
                <a:cs typeface="Monotype Corsiva"/>
              </a:rPr>
              <a:t> </a:t>
            </a:r>
            <a:r>
              <a:rPr sz="2800" i="1" spc="-5" dirty="0">
                <a:solidFill>
                  <a:srgbClr val="5F0000"/>
                </a:solidFill>
                <a:latin typeface="Monotype Corsiva"/>
                <a:cs typeface="Monotype Corsiva"/>
              </a:rPr>
              <a:t>proportional</a:t>
            </a:r>
            <a:endParaRPr sz="2800" dirty="0">
              <a:latin typeface="Monotype Corsiva"/>
              <a:cs typeface="Monotype Corsiva"/>
            </a:endParaRPr>
          </a:p>
          <a:p>
            <a:pPr marL="3500754">
              <a:lnSpc>
                <a:spcPct val="100000"/>
              </a:lnSpc>
            </a:pPr>
            <a:r>
              <a:rPr sz="2800" i="1" spc="-5" dirty="0">
                <a:solidFill>
                  <a:srgbClr val="5F0000"/>
                </a:solidFill>
                <a:latin typeface="Monotype Corsiva"/>
                <a:cs typeface="Monotype Corsiva"/>
              </a:rPr>
              <a:t>to </a:t>
            </a:r>
            <a:r>
              <a:rPr sz="2800" i="1" dirty="0">
                <a:solidFill>
                  <a:srgbClr val="5F0000"/>
                </a:solidFill>
                <a:latin typeface="Monotype Corsiva"/>
                <a:cs typeface="Monotype Corsiva"/>
              </a:rPr>
              <a:t>the </a:t>
            </a:r>
            <a:r>
              <a:rPr sz="2800" i="1" spc="-5" dirty="0">
                <a:solidFill>
                  <a:srgbClr val="5F0000"/>
                </a:solidFill>
                <a:latin typeface="Monotype Corsiva"/>
                <a:cs typeface="Monotype Corsiva"/>
              </a:rPr>
              <a:t>motive force impressed</a:t>
            </a:r>
            <a:r>
              <a:rPr sz="2800" i="1" spc="185" dirty="0">
                <a:solidFill>
                  <a:srgbClr val="5F0000"/>
                </a:solidFill>
                <a:latin typeface="Monotype Corsiva"/>
                <a:cs typeface="Monotype Corsiva"/>
              </a:rPr>
              <a:t> </a:t>
            </a:r>
            <a:r>
              <a:rPr sz="2800" spc="-5" dirty="0">
                <a:solidFill>
                  <a:srgbClr val="5F0000"/>
                </a:solidFill>
                <a:latin typeface="MS PGothic"/>
                <a:cs typeface="MS PGothic"/>
              </a:rPr>
              <a:t>“</a:t>
            </a:r>
            <a:endParaRPr sz="2800" dirty="0">
              <a:latin typeface="MS PGothic"/>
              <a:cs typeface="MS PGothic"/>
            </a:endParaRPr>
          </a:p>
          <a:p>
            <a:pPr marR="181610" algn="ctr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5F0000"/>
                </a:solidFill>
                <a:latin typeface="Arial"/>
                <a:cs typeface="Arial"/>
              </a:rPr>
              <a:t>–</a:t>
            </a:r>
            <a:r>
              <a:rPr sz="2000" spc="-95" dirty="0">
                <a:solidFill>
                  <a:srgbClr val="5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F0000"/>
                </a:solidFill>
                <a:latin typeface="Arial"/>
                <a:cs typeface="Arial"/>
              </a:rPr>
              <a:t>Newton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18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20713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nb-NO" sz="2000">
                <a:solidFill>
                  <a:srgbClr val="0000FF"/>
                </a:solidFill>
              </a:rPr>
              <a:t>Other Language Elements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30313"/>
            <a:ext cx="8001000" cy="507831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nb-NO" sz="2000" dirty="0" smtClean="0"/>
              <a:t>Mathematical notation for </a:t>
            </a:r>
            <a:r>
              <a:rPr lang="en-US" altLang="nb-NO" sz="2000" b="1" dirty="0" smtClean="0">
                <a:solidFill>
                  <a:srgbClr val="FF0000"/>
                </a:solidFill>
              </a:rPr>
              <a:t>matrices</a:t>
            </a:r>
            <a:r>
              <a:rPr lang="en-US" altLang="nb-NO" sz="2000" dirty="0" smtClean="0"/>
              <a:t> and </a:t>
            </a:r>
            <a:r>
              <a:rPr lang="en-US" altLang="nb-NO" sz="2000" b="1" dirty="0" smtClean="0">
                <a:solidFill>
                  <a:srgbClr val="FF0000"/>
                </a:solidFill>
              </a:rPr>
              <a:t>arrays</a:t>
            </a:r>
          </a:p>
          <a:p>
            <a:pPr eaLnBrk="1" hangingPunct="1"/>
            <a:r>
              <a:rPr lang="en-US" altLang="nb-NO" sz="2000" b="1" dirty="0" smtClean="0">
                <a:solidFill>
                  <a:srgbClr val="FF0000"/>
                </a:solidFill>
              </a:rPr>
              <a:t>Arrays</a:t>
            </a:r>
            <a:r>
              <a:rPr lang="en-US" altLang="nb-NO" sz="2000" dirty="0" smtClean="0"/>
              <a:t> not only from numbers but also </a:t>
            </a:r>
            <a:r>
              <a:rPr lang="en-US" altLang="nb-NO" sz="2000" b="1" dirty="0" smtClean="0">
                <a:solidFill>
                  <a:srgbClr val="FF0000"/>
                </a:solidFill>
              </a:rPr>
              <a:t>from models</a:t>
            </a:r>
            <a:r>
              <a:rPr lang="en-US" altLang="nb-NO" sz="2000" dirty="0" smtClean="0"/>
              <a:t/>
            </a:r>
            <a:br>
              <a:rPr lang="en-US" altLang="nb-NO" sz="2000" dirty="0" smtClean="0"/>
            </a:br>
            <a:r>
              <a:rPr lang="en-US" altLang="nb-NO" sz="2000" dirty="0" smtClean="0"/>
              <a:t>(e.g. arrays of resistors).</a:t>
            </a:r>
          </a:p>
          <a:p>
            <a:pPr eaLnBrk="1" hangingPunct="1"/>
            <a:r>
              <a:rPr lang="en-US" altLang="nb-NO" sz="2000" b="1" dirty="0" smtClean="0">
                <a:solidFill>
                  <a:srgbClr val="FF0000"/>
                </a:solidFill>
              </a:rPr>
              <a:t>Replaceable </a:t>
            </a:r>
            <a:r>
              <a:rPr lang="en-US" altLang="nb-NO" sz="2000" b="1" dirty="0" err="1" smtClean="0">
                <a:solidFill>
                  <a:srgbClr val="FF0000"/>
                </a:solidFill>
              </a:rPr>
              <a:t>submodels</a:t>
            </a:r>
            <a:r>
              <a:rPr lang="en-US" altLang="nb-NO" sz="2000" dirty="0" smtClean="0"/>
              <a:t>, e.g., to change quickly between different versions of a transmission in a vehicle system model.</a:t>
            </a:r>
          </a:p>
          <a:p>
            <a:pPr eaLnBrk="1" hangingPunct="1"/>
            <a:r>
              <a:rPr lang="en-US" altLang="nb-NO" sz="2000" dirty="0" smtClean="0"/>
              <a:t>Language elements to define conveniently </a:t>
            </a:r>
            <a:r>
              <a:rPr lang="en-US" altLang="nb-NO" sz="2000" b="1" dirty="0" smtClean="0">
                <a:solidFill>
                  <a:srgbClr val="FF0000"/>
                </a:solidFill>
              </a:rPr>
              <a:t>discontinuous</a:t>
            </a:r>
            <a:r>
              <a:rPr lang="en-US" altLang="nb-NO" sz="2000" dirty="0" smtClean="0"/>
              <a:t> and </a:t>
            </a:r>
            <a:r>
              <a:rPr lang="en-US" altLang="nb-NO" sz="2000" b="1" dirty="0" smtClean="0">
                <a:solidFill>
                  <a:srgbClr val="FF0000"/>
                </a:solidFill>
              </a:rPr>
              <a:t>variable structure</a:t>
            </a:r>
            <a:r>
              <a:rPr lang="en-US" altLang="nb-NO" sz="2000" dirty="0" smtClean="0"/>
              <a:t> systems, e.g., to model friction or ideal switches.</a:t>
            </a:r>
          </a:p>
          <a:p>
            <a:pPr eaLnBrk="1" hangingPunct="1"/>
            <a:r>
              <a:rPr lang="en-US" altLang="nb-NO" sz="2000" dirty="0" smtClean="0"/>
              <a:t>Mathematical </a:t>
            </a:r>
            <a:r>
              <a:rPr lang="en-US" altLang="nb-NO" sz="2000" b="1" dirty="0" smtClean="0">
                <a:solidFill>
                  <a:srgbClr val="FF0000"/>
                </a:solidFill>
              </a:rPr>
              <a:t>functions</a:t>
            </a:r>
            <a:r>
              <a:rPr lang="en-US" altLang="nb-NO" sz="2000" dirty="0" smtClean="0"/>
              <a:t> with varying number of input/output arguments. The procedural part of </a:t>
            </a:r>
            <a:r>
              <a:rPr lang="en-US" altLang="nb-NO" sz="2000" dirty="0" err="1" smtClean="0"/>
              <a:t>Modelica</a:t>
            </a:r>
            <a:r>
              <a:rPr lang="en-US" altLang="nb-NO" sz="2000" dirty="0" smtClean="0"/>
              <a:t> is used as scripting language.</a:t>
            </a:r>
          </a:p>
          <a:p>
            <a:pPr eaLnBrk="1" hangingPunct="1"/>
            <a:r>
              <a:rPr lang="en-US" altLang="nb-NO" sz="2000" dirty="0" smtClean="0"/>
              <a:t>Convenient calling of </a:t>
            </a:r>
            <a:r>
              <a:rPr lang="en-US" altLang="nb-NO" sz="2000" b="1" dirty="0" smtClean="0">
                <a:solidFill>
                  <a:srgbClr val="FF0000"/>
                </a:solidFill>
              </a:rPr>
              <a:t>C, Fortran</a:t>
            </a:r>
            <a:r>
              <a:rPr lang="en-US" altLang="nb-NO" sz="2000" dirty="0" smtClean="0"/>
              <a:t>, and </a:t>
            </a:r>
            <a:r>
              <a:rPr lang="en-US" altLang="nb-NO" sz="2000" b="1" dirty="0" smtClean="0">
                <a:solidFill>
                  <a:srgbClr val="FF0000"/>
                </a:solidFill>
              </a:rPr>
              <a:t>Java</a:t>
            </a:r>
            <a:r>
              <a:rPr lang="en-US" altLang="nb-NO" sz="2000" dirty="0" smtClean="0"/>
              <a:t> functions within </a:t>
            </a:r>
            <a:r>
              <a:rPr lang="en-US" altLang="nb-NO" sz="2000" dirty="0" err="1" smtClean="0"/>
              <a:t>Modelica</a:t>
            </a:r>
            <a:r>
              <a:rPr lang="en-US" altLang="nb-NO" sz="2000" dirty="0" smtClean="0"/>
              <a:t>.</a:t>
            </a:r>
          </a:p>
          <a:p>
            <a:pPr eaLnBrk="1" hangingPunct="1"/>
            <a:r>
              <a:rPr lang="en-US" altLang="nb-NO" sz="2000" b="1" dirty="0" smtClean="0">
                <a:solidFill>
                  <a:srgbClr val="FF0000"/>
                </a:solidFill>
              </a:rPr>
              <a:t>Powerful library concept</a:t>
            </a:r>
            <a:br>
              <a:rPr lang="en-US" altLang="nb-NO" sz="2000" b="1" dirty="0" smtClean="0">
                <a:solidFill>
                  <a:srgbClr val="FF0000"/>
                </a:solidFill>
              </a:rPr>
            </a:br>
            <a:r>
              <a:rPr lang="en-US" altLang="nb-NO" sz="2000" dirty="0" smtClean="0"/>
              <a:t>(</a:t>
            </a:r>
            <a:r>
              <a:rPr lang="en-US" altLang="nb-NO" sz="2000" dirty="0" err="1" smtClean="0"/>
              <a:t>Modelica</a:t>
            </a:r>
            <a:r>
              <a:rPr lang="en-US" altLang="nb-NO" sz="2000" dirty="0" smtClean="0"/>
              <a:t> tool has enough information to find model in the file system automatically, version handling, transformations between versions, ...).</a:t>
            </a:r>
          </a:p>
        </p:txBody>
      </p:sp>
    </p:spTree>
    <p:extLst>
      <p:ext uri="{BB962C8B-B14F-4D97-AF65-F5344CB8AC3E}">
        <p14:creationId xmlns:p14="http://schemas.microsoft.com/office/powerpoint/2010/main" val="266913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5" dirty="0"/>
              <a:t>Graphical Modeling </a:t>
            </a:r>
            <a:r>
              <a:rPr lang="en-US" sz="3200" dirty="0"/>
              <a:t>- </a:t>
            </a:r>
            <a:r>
              <a:rPr lang="en-US" sz="3200" spc="-5" dirty="0"/>
              <a:t>Using Drag </a:t>
            </a:r>
            <a:r>
              <a:rPr lang="en-US" sz="3200" dirty="0"/>
              <a:t>and </a:t>
            </a:r>
            <a:r>
              <a:rPr lang="en-US" sz="3200" spc="-5" dirty="0"/>
              <a:t>Drop</a:t>
            </a:r>
            <a:r>
              <a:rPr lang="en-US" sz="3200" spc="-40" dirty="0"/>
              <a:t> </a:t>
            </a:r>
            <a:r>
              <a:rPr lang="en-US" sz="3200" spc="-5" dirty="0"/>
              <a:t>Composition</a:t>
            </a:r>
            <a:endParaRPr lang="en-US" sz="3200" dirty="0"/>
          </a:p>
        </p:txBody>
      </p:sp>
      <p:sp>
        <p:nvSpPr>
          <p:cNvPr id="4" name="object 15"/>
          <p:cNvSpPr/>
          <p:nvPr/>
        </p:nvSpPr>
        <p:spPr>
          <a:xfrm>
            <a:off x="838200" y="1586112"/>
            <a:ext cx="8839200" cy="4932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94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/>
          <p:nvPr/>
        </p:nvSpPr>
        <p:spPr>
          <a:xfrm>
            <a:off x="891539" y="111252"/>
            <a:ext cx="758494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7876031" y="111252"/>
            <a:ext cx="726948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1795272" y="659891"/>
            <a:ext cx="5777483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/>
          <p:nvPr/>
        </p:nvSpPr>
        <p:spPr>
          <a:xfrm>
            <a:off x="6972300" y="659891"/>
            <a:ext cx="731520" cy="1011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/>
          <p:cNvSpPr/>
          <p:nvPr/>
        </p:nvSpPr>
        <p:spPr>
          <a:xfrm>
            <a:off x="7103364" y="659891"/>
            <a:ext cx="726948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/>
          <p:cNvSpPr/>
          <p:nvPr/>
        </p:nvSpPr>
        <p:spPr>
          <a:xfrm>
            <a:off x="2069592" y="1286255"/>
            <a:ext cx="5228844" cy="74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 txBox="1"/>
          <p:nvPr/>
        </p:nvSpPr>
        <p:spPr>
          <a:xfrm>
            <a:off x="1162303" y="245109"/>
            <a:ext cx="7011034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5F0000"/>
                </a:solidFill>
                <a:latin typeface="Arial"/>
                <a:cs typeface="Arial"/>
              </a:rPr>
              <a:t>The </a:t>
            </a:r>
            <a:r>
              <a:rPr sz="3600" b="1" spc="-5" dirty="0">
                <a:solidFill>
                  <a:srgbClr val="5F0000"/>
                </a:solidFill>
                <a:latin typeface="Arial"/>
                <a:cs typeface="Arial"/>
              </a:rPr>
              <a:t>OpenModelica</a:t>
            </a:r>
            <a:r>
              <a:rPr sz="3600" b="1" dirty="0">
                <a:solidFill>
                  <a:srgbClr val="5F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5F0000"/>
                </a:solidFill>
                <a:latin typeface="Arial"/>
                <a:cs typeface="Arial"/>
              </a:rPr>
              <a:t>Environment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600" b="1" u="heavy" spc="-5" dirty="0">
                <a:solidFill>
                  <a:srgbClr val="009999"/>
                </a:solidFill>
                <a:latin typeface="Arial"/>
                <a:cs typeface="Arial"/>
                <a:hlinkClick r:id="rId8"/>
              </a:rPr>
              <a:t>www.OpenModelica.org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4"/>
          <p:cNvSpPr/>
          <p:nvPr/>
        </p:nvSpPr>
        <p:spPr>
          <a:xfrm>
            <a:off x="1597405" y="1631162"/>
            <a:ext cx="6141339" cy="4389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910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0"/>
          <p:cNvSpPr txBox="1">
            <a:spLocks noGrp="1"/>
          </p:cNvSpPr>
          <p:nvPr>
            <p:ph type="title"/>
          </p:nvPr>
        </p:nvSpPr>
        <p:spPr>
          <a:xfrm>
            <a:off x="36372" y="29971"/>
            <a:ext cx="9077604" cy="862965"/>
          </a:xfrm>
          <a:prstGeom prst="rect">
            <a:avLst/>
          </a:prstGeom>
        </p:spPr>
        <p:txBody>
          <a:bodyPr vert="horz" wrap="square" lIns="0" tIns="365506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pc="-5" dirty="0"/>
              <a:t>Modelica3D</a:t>
            </a:r>
            <a:r>
              <a:rPr spc="-20" dirty="0"/>
              <a:t> </a:t>
            </a:r>
            <a:r>
              <a:rPr spc="-5" dirty="0"/>
              <a:t>Library</a:t>
            </a:r>
          </a:p>
        </p:txBody>
      </p:sp>
      <p:sp>
        <p:nvSpPr>
          <p:cNvPr id="9" name="object 11"/>
          <p:cNvSpPr txBox="1"/>
          <p:nvPr/>
        </p:nvSpPr>
        <p:spPr>
          <a:xfrm>
            <a:off x="282041" y="1164590"/>
            <a:ext cx="2232025" cy="318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Modelica 3D  Graphics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Library  by Fraunhofer  FIRST,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Berlin</a:t>
            </a:r>
          </a:p>
          <a:p>
            <a:pPr marL="355600" marR="22606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Part of  OpenModeli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  distribution</a:t>
            </a:r>
          </a:p>
          <a:p>
            <a:pPr marL="355600" marR="61594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 be used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 3D graphics in  OpenModelica</a:t>
            </a:r>
          </a:p>
        </p:txBody>
      </p:sp>
      <p:sp>
        <p:nvSpPr>
          <p:cNvPr id="10" name="object 12"/>
          <p:cNvSpPr/>
          <p:nvPr/>
        </p:nvSpPr>
        <p:spPr>
          <a:xfrm>
            <a:off x="2619375" y="3333686"/>
            <a:ext cx="4535424" cy="2735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4456176" y="1196975"/>
            <a:ext cx="4425950" cy="248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18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/>
          <p:cNvSpPr/>
          <p:nvPr/>
        </p:nvSpPr>
        <p:spPr>
          <a:xfrm>
            <a:off x="5371284" y="1192219"/>
            <a:ext cx="4081399" cy="5158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/>
          <p:cNvSpPr/>
          <p:nvPr/>
        </p:nvSpPr>
        <p:spPr>
          <a:xfrm>
            <a:off x="1612033" y="1219499"/>
            <a:ext cx="3612134" cy="5186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/>
          <p:nvPr/>
        </p:nvSpPr>
        <p:spPr>
          <a:xfrm>
            <a:off x="9241100" y="195943"/>
            <a:ext cx="568451" cy="693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/>
          <p:cNvSpPr/>
          <p:nvPr/>
        </p:nvSpPr>
        <p:spPr>
          <a:xfrm>
            <a:off x="7816160" y="543415"/>
            <a:ext cx="490727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/>
          <p:cNvSpPr txBox="1">
            <a:spLocks noGrp="1"/>
          </p:cNvSpPr>
          <p:nvPr>
            <p:ph type="title"/>
          </p:nvPr>
        </p:nvSpPr>
        <p:spPr>
          <a:xfrm>
            <a:off x="968625" y="302127"/>
            <a:ext cx="90776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3200" spc="-5" dirty="0"/>
              <a:t>OM </a:t>
            </a:r>
            <a:r>
              <a:rPr sz="3200" spc="-20" dirty="0"/>
              <a:t>Web </a:t>
            </a:r>
            <a:r>
              <a:rPr sz="3200" spc="-5" dirty="0"/>
              <a:t>Notebook Generated from</a:t>
            </a:r>
            <a:r>
              <a:rPr sz="3200" spc="90" dirty="0"/>
              <a:t> </a:t>
            </a:r>
            <a:r>
              <a:rPr sz="3200" spc="-5" dirty="0"/>
              <a:t>OMNotebook</a:t>
            </a:r>
          </a:p>
          <a:p>
            <a:pPr marL="257810">
              <a:lnSpc>
                <a:spcPct val="100000"/>
              </a:lnSpc>
              <a:spcBef>
                <a:spcPts val="15"/>
              </a:spcBef>
            </a:pPr>
            <a:r>
              <a:rPr sz="1600" dirty="0"/>
              <a:t>Edit, Simulate, </a:t>
            </a:r>
            <a:r>
              <a:rPr sz="1600" spc="-5" dirty="0"/>
              <a:t>and </a:t>
            </a:r>
            <a:r>
              <a:rPr sz="1600" dirty="0"/>
              <a:t>Plot </a:t>
            </a:r>
            <a:r>
              <a:rPr sz="1600" spc="-5" dirty="0"/>
              <a:t>Models </a:t>
            </a:r>
            <a:r>
              <a:rPr sz="1600" dirty="0"/>
              <a:t>on a </a:t>
            </a:r>
            <a:r>
              <a:rPr sz="1600" spc="-20" dirty="0"/>
              <a:t>Web</a:t>
            </a:r>
            <a:r>
              <a:rPr sz="1600" spc="-130" dirty="0"/>
              <a:t> </a:t>
            </a:r>
            <a:r>
              <a:rPr sz="1600" spc="-5" dirty="0"/>
              <a:t>Page</a:t>
            </a:r>
            <a:endParaRPr sz="1600" dirty="0"/>
          </a:p>
        </p:txBody>
      </p:sp>
      <p:sp>
        <p:nvSpPr>
          <p:cNvPr id="21" name="object 12"/>
          <p:cNvSpPr txBox="1"/>
          <p:nvPr/>
        </p:nvSpPr>
        <p:spPr>
          <a:xfrm>
            <a:off x="968625" y="2210925"/>
            <a:ext cx="6089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OM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te  book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370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Modelica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9"/>
          <p:cNvSpPr txBox="1">
            <a:spLocks/>
          </p:cNvSpPr>
          <p:nvPr/>
        </p:nvSpPr>
        <p:spPr>
          <a:xfrm>
            <a:off x="869551" y="3896216"/>
            <a:ext cx="626364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yourself :D</a:t>
            </a:r>
          </a:p>
          <a:p>
            <a:endParaRPr lang="en-US" sz="4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US" sz="4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err="1"/>
              <a:t>Modelica</a:t>
            </a:r>
            <a:r>
              <a:rPr lang="en-US" spc="40" dirty="0"/>
              <a:t> </a:t>
            </a:r>
            <a:r>
              <a:rPr lang="en-US" spc="-5" dirty="0" err="1" smtClean="0"/>
              <a:t>Background:</a:t>
            </a:r>
            <a:r>
              <a:rPr lang="en-US" spc="-10" dirty="0" err="1" smtClean="0"/>
              <a:t>The</a:t>
            </a:r>
            <a:r>
              <a:rPr lang="en-US" spc="-10" dirty="0" smtClean="0"/>
              <a:t> </a:t>
            </a:r>
            <a:r>
              <a:rPr lang="en-US" spc="-10" dirty="0"/>
              <a:t>Form </a:t>
            </a:r>
            <a:r>
              <a:rPr lang="en-US" spc="-5" dirty="0"/>
              <a:t>–</a:t>
            </a:r>
            <a:r>
              <a:rPr lang="en-US" spc="15" dirty="0"/>
              <a:t> </a:t>
            </a:r>
            <a:r>
              <a:rPr lang="en-US" spc="-5" dirty="0"/>
              <a:t>Equations</a:t>
            </a:r>
            <a:endParaRPr lang="en-US" dirty="0"/>
          </a:p>
        </p:txBody>
      </p:sp>
      <p:sp>
        <p:nvSpPr>
          <p:cNvPr id="4" name="object 14"/>
          <p:cNvSpPr txBox="1"/>
          <p:nvPr/>
        </p:nvSpPr>
        <p:spPr>
          <a:xfrm>
            <a:off x="293014" y="1164082"/>
            <a:ext cx="796290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Equations were used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third millennium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B.C.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Equality sign was introduced by Robert Recorde in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1557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15"/>
          <p:cNvSpPr/>
          <p:nvPr/>
        </p:nvSpPr>
        <p:spPr>
          <a:xfrm>
            <a:off x="1358900" y="2060575"/>
            <a:ext cx="6108700" cy="654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/>
          <p:cNvSpPr txBox="1"/>
          <p:nvPr/>
        </p:nvSpPr>
        <p:spPr>
          <a:xfrm>
            <a:off x="277164" y="2859913"/>
            <a:ext cx="8234045" cy="304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spc="-5" dirty="0">
                <a:latin typeface="Arial"/>
                <a:cs typeface="Arial"/>
              </a:rPr>
              <a:t>Newton still </a:t>
            </a:r>
            <a:r>
              <a:rPr sz="2400" dirty="0">
                <a:latin typeface="Arial"/>
                <a:cs typeface="Arial"/>
              </a:rPr>
              <a:t>wrote </a:t>
            </a:r>
            <a:r>
              <a:rPr sz="2400" spc="-5" dirty="0">
                <a:latin typeface="Arial"/>
                <a:cs typeface="Arial"/>
              </a:rPr>
              <a:t>text (Principia, vol. </a:t>
            </a:r>
            <a:r>
              <a:rPr sz="2400" dirty="0">
                <a:latin typeface="Arial"/>
                <a:cs typeface="Arial"/>
              </a:rPr>
              <a:t>1,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1686)</a:t>
            </a:r>
            <a:endParaRPr sz="2400" dirty="0">
              <a:latin typeface="Arial"/>
              <a:cs typeface="Arial"/>
            </a:endParaRPr>
          </a:p>
          <a:p>
            <a:pPr marL="12700" marR="1054100">
              <a:lnSpc>
                <a:spcPts val="3360"/>
              </a:lnSpc>
              <a:spcBef>
                <a:spcPts val="10"/>
              </a:spcBef>
            </a:pPr>
            <a:r>
              <a:rPr sz="2800" dirty="0">
                <a:latin typeface="MS PGothic"/>
                <a:cs typeface="MS PGothic"/>
              </a:rPr>
              <a:t>“</a:t>
            </a:r>
            <a:r>
              <a:rPr sz="2800" i="1" dirty="0">
                <a:latin typeface="Monotype Corsiva"/>
                <a:cs typeface="Monotype Corsiva"/>
              </a:rPr>
              <a:t>The </a:t>
            </a:r>
            <a:r>
              <a:rPr sz="2800" i="1" spc="-5" dirty="0">
                <a:latin typeface="Monotype Corsiva"/>
                <a:cs typeface="Monotype Corsiva"/>
              </a:rPr>
              <a:t>change of </a:t>
            </a:r>
            <a:r>
              <a:rPr sz="2800" i="1" spc="-10" dirty="0">
                <a:latin typeface="Monotype Corsiva"/>
                <a:cs typeface="Monotype Corsiva"/>
              </a:rPr>
              <a:t>motion </a:t>
            </a:r>
            <a:r>
              <a:rPr sz="2800" i="1" spc="-5" dirty="0">
                <a:latin typeface="Monotype Corsiva"/>
                <a:cs typeface="Monotype Corsiva"/>
              </a:rPr>
              <a:t>is proportional to </a:t>
            </a:r>
            <a:r>
              <a:rPr sz="2800" i="1" dirty="0">
                <a:latin typeface="Monotype Corsiva"/>
                <a:cs typeface="Monotype Corsiva"/>
              </a:rPr>
              <a:t>the </a:t>
            </a:r>
            <a:r>
              <a:rPr sz="2800" i="1" spc="-5" dirty="0">
                <a:latin typeface="Monotype Corsiva"/>
                <a:cs typeface="Monotype Corsiva"/>
              </a:rPr>
              <a:t>motive force  impressed</a:t>
            </a:r>
            <a:r>
              <a:rPr sz="2800" i="1" spc="-50" dirty="0">
                <a:latin typeface="Monotype Corsiva"/>
                <a:cs typeface="Monotype Corsiva"/>
              </a:rPr>
              <a:t> </a:t>
            </a:r>
            <a:r>
              <a:rPr sz="2800" spc="-5" dirty="0">
                <a:latin typeface="MS PGothic"/>
                <a:cs typeface="MS PGothic"/>
              </a:rPr>
              <a:t>”</a:t>
            </a:r>
            <a:endParaRPr sz="2800" dirty="0">
              <a:latin typeface="MS PGothic"/>
              <a:cs typeface="MS PGothic"/>
            </a:endParaRPr>
          </a:p>
          <a:p>
            <a:pPr marL="21590">
              <a:lnSpc>
                <a:spcPts val="2755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CSSL (1967) </a:t>
            </a:r>
            <a:r>
              <a:rPr sz="2400" dirty="0">
                <a:latin typeface="Arial"/>
                <a:cs typeface="Arial"/>
              </a:rPr>
              <a:t>introduced </a:t>
            </a:r>
            <a:r>
              <a:rPr sz="2400" spc="-5" dirty="0">
                <a:latin typeface="Arial"/>
                <a:cs typeface="Arial"/>
              </a:rPr>
              <a:t>a special </a:t>
            </a:r>
            <a:r>
              <a:rPr sz="2400" dirty="0">
                <a:latin typeface="Arial"/>
                <a:cs typeface="Arial"/>
              </a:rPr>
              <a:t>form 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Arial"/>
                <a:cs typeface="Arial"/>
              </a:rPr>
              <a:t>equation</a:t>
            </a:r>
            <a:r>
              <a:rPr sz="2400" spc="-5" dirty="0">
                <a:latin typeface="MS PGothic"/>
                <a:cs typeface="MS PGothic"/>
              </a:rPr>
              <a:t>”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936625">
              <a:lnSpc>
                <a:spcPts val="2755"/>
              </a:lnSpc>
            </a:pPr>
            <a:r>
              <a:rPr sz="2400" spc="-5" dirty="0">
                <a:latin typeface="Courier New"/>
                <a:cs typeface="Courier New"/>
              </a:rPr>
              <a:t>variable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expression</a:t>
            </a:r>
            <a:endParaRPr sz="2400" dirty="0">
              <a:latin typeface="Courier New"/>
              <a:cs typeface="Courier New"/>
            </a:endParaRPr>
          </a:p>
          <a:p>
            <a:pPr marL="93662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v =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INTEG(F)/m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2400" b="1" dirty="0">
                <a:solidFill>
                  <a:srgbClr val="5F0000"/>
                </a:solidFill>
                <a:latin typeface="Arial"/>
                <a:cs typeface="Arial"/>
              </a:rPr>
              <a:t>Programming </a:t>
            </a:r>
            <a:r>
              <a:rPr sz="2400" b="1" spc="-5" dirty="0">
                <a:solidFill>
                  <a:srgbClr val="5F0000"/>
                </a:solidFill>
                <a:latin typeface="Arial"/>
                <a:cs typeface="Arial"/>
              </a:rPr>
              <a:t>languages </a:t>
            </a:r>
            <a:r>
              <a:rPr sz="2400" b="1" dirty="0">
                <a:solidFill>
                  <a:srgbClr val="5F0000"/>
                </a:solidFill>
                <a:latin typeface="Arial"/>
                <a:cs typeface="Arial"/>
              </a:rPr>
              <a:t>usually do not allow</a:t>
            </a:r>
            <a:r>
              <a:rPr sz="2400" b="1" spc="-55" dirty="0">
                <a:solidFill>
                  <a:srgbClr val="5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F0000"/>
                </a:solidFill>
                <a:latin typeface="Arial"/>
                <a:cs typeface="Arial"/>
              </a:rPr>
              <a:t>equations!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1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8191718" cy="640080"/>
          </a:xfrm>
        </p:spPr>
        <p:txBody>
          <a:bodyPr>
            <a:normAutofit/>
          </a:bodyPr>
          <a:lstStyle/>
          <a:p>
            <a:r>
              <a:rPr lang="en-US" spc="-5" dirty="0" err="1"/>
              <a:t>Modelica</a:t>
            </a:r>
            <a:r>
              <a:rPr lang="en-US" spc="-5" dirty="0"/>
              <a:t> – </a:t>
            </a:r>
            <a:r>
              <a:rPr lang="en-US" dirty="0"/>
              <a:t>The </a:t>
            </a:r>
            <a:r>
              <a:rPr lang="en-US" spc="-5" dirty="0"/>
              <a:t>Next </a:t>
            </a:r>
            <a:r>
              <a:rPr lang="en-US" dirty="0"/>
              <a:t>Generation Modeling</a:t>
            </a:r>
            <a:r>
              <a:rPr lang="en-US" spc="-50" dirty="0"/>
              <a:t> </a:t>
            </a:r>
            <a:r>
              <a:rPr lang="en-US" spc="-5" dirty="0"/>
              <a:t>Language</a:t>
            </a:r>
            <a:endParaRPr lang="en-US" dirty="0"/>
          </a:p>
        </p:txBody>
      </p:sp>
      <p:sp>
        <p:nvSpPr>
          <p:cNvPr id="4" name="object 8"/>
          <p:cNvSpPr txBox="1"/>
          <p:nvPr/>
        </p:nvSpPr>
        <p:spPr>
          <a:xfrm>
            <a:off x="634738" y="1414887"/>
            <a:ext cx="6829425" cy="497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Declarative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language</a:t>
            </a:r>
            <a:endParaRPr sz="2400" dirty="0">
              <a:latin typeface="Arial"/>
              <a:cs typeface="Arial"/>
            </a:endParaRPr>
          </a:p>
          <a:p>
            <a:pPr marL="469900" marR="5080">
              <a:lnSpc>
                <a:spcPct val="11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Equations and mathematical functions allow acausal modeling,  high level specification, increased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correctness</a:t>
            </a:r>
            <a:endParaRPr sz="1800" dirty="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spcBef>
                <a:spcPts val="710"/>
              </a:spcBef>
            </a:pPr>
            <a:r>
              <a:rPr sz="2400" b="1" dirty="0">
                <a:latin typeface="Arial"/>
                <a:cs typeface="Arial"/>
              </a:rPr>
              <a:t>Multi-domain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modeling</a:t>
            </a:r>
            <a:endParaRPr sz="2400" dirty="0">
              <a:latin typeface="Arial"/>
              <a:cs typeface="Arial"/>
            </a:endParaRPr>
          </a:p>
          <a:p>
            <a:pPr marL="469900" marR="400685">
              <a:lnSpc>
                <a:spcPct val="110000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Combine electrical, mechanical, thermodynamic, </a:t>
            </a:r>
            <a:r>
              <a:rPr sz="1800" spc="-10" dirty="0">
                <a:latin typeface="Arial"/>
                <a:cs typeface="Arial"/>
              </a:rPr>
              <a:t>hydraulic,  </a:t>
            </a:r>
            <a:r>
              <a:rPr sz="1800" spc="-5" dirty="0">
                <a:latin typeface="Arial"/>
                <a:cs typeface="Arial"/>
              </a:rPr>
              <a:t>biological, control, event, real-time,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etc...</a:t>
            </a:r>
          </a:p>
          <a:p>
            <a:pPr marL="111760">
              <a:lnSpc>
                <a:spcPct val="100000"/>
              </a:lnSpc>
              <a:spcBef>
                <a:spcPts val="705"/>
              </a:spcBef>
            </a:pPr>
            <a:r>
              <a:rPr sz="2400" b="1" spc="-5" dirty="0">
                <a:latin typeface="Arial"/>
                <a:cs typeface="Arial"/>
              </a:rPr>
              <a:t>Everything is a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class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Strongly </a:t>
            </a:r>
            <a:r>
              <a:rPr sz="1800" spc="-10" dirty="0">
                <a:latin typeface="Arial"/>
                <a:cs typeface="Arial"/>
              </a:rPr>
              <a:t>typed </a:t>
            </a:r>
            <a:r>
              <a:rPr sz="1800" spc="-5" dirty="0">
                <a:latin typeface="Arial"/>
                <a:cs typeface="Arial"/>
              </a:rPr>
              <a:t>object-oriented </a:t>
            </a:r>
            <a:r>
              <a:rPr sz="1800" spc="-10" dirty="0">
                <a:latin typeface="Arial"/>
                <a:cs typeface="Arial"/>
              </a:rPr>
              <a:t>language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general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concept, Java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MATLAB-like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syntax</a:t>
            </a:r>
            <a:endParaRPr sz="1800" dirty="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spcBef>
                <a:spcPts val="705"/>
              </a:spcBef>
            </a:pPr>
            <a:r>
              <a:rPr sz="2400" b="1" spc="-5" dirty="0">
                <a:latin typeface="Arial"/>
                <a:cs typeface="Arial"/>
              </a:rPr>
              <a:t>Visual component programming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Hierarchical system architecture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capabilities</a:t>
            </a:r>
            <a:endParaRPr sz="1800" dirty="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spcBef>
                <a:spcPts val="710"/>
              </a:spcBef>
            </a:pPr>
            <a:r>
              <a:rPr sz="2400" b="1" dirty="0">
                <a:latin typeface="Arial"/>
                <a:cs typeface="Arial"/>
              </a:rPr>
              <a:t>Efficient,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non-proprietary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Efficiency comparable </a:t>
            </a:r>
            <a:r>
              <a:rPr sz="1800" dirty="0">
                <a:latin typeface="Arial"/>
                <a:cs typeface="Arial"/>
              </a:rPr>
              <a:t>to C; </a:t>
            </a:r>
            <a:r>
              <a:rPr sz="1800" spc="-5" dirty="0">
                <a:latin typeface="Arial"/>
                <a:cs typeface="Arial"/>
              </a:rPr>
              <a:t>advanced equation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compilation,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e.g. 300 000 equations, ~150 000 lines on standard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PC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24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6930344" cy="4995916"/>
          </a:xfrm>
        </p:spPr>
        <p:txBody>
          <a:bodyPr>
            <a:normAutofit/>
          </a:bodyPr>
          <a:lstStyle/>
          <a:p>
            <a:r>
              <a:rPr lang="en-US" altLang="nb-NO" sz="1800" dirty="0"/>
              <a:t>Goal of </a:t>
            </a:r>
            <a:r>
              <a:rPr lang="en-US" altLang="nb-NO" sz="1800" b="1" dirty="0" err="1">
                <a:solidFill>
                  <a:srgbClr val="FF0000"/>
                </a:solidFill>
              </a:rPr>
              <a:t>Modelica</a:t>
            </a:r>
            <a:r>
              <a:rPr lang="en-US" altLang="nb-NO" sz="1800" dirty="0"/>
              <a:t>:</a:t>
            </a:r>
            <a:endParaRPr lang="en-US" altLang="nb-NO" sz="1800" b="1" dirty="0">
              <a:solidFill>
                <a:srgbClr val="FF0000"/>
              </a:solidFill>
            </a:endParaRPr>
          </a:p>
          <a:p>
            <a:r>
              <a:rPr lang="en-US" altLang="nb-NO" sz="1800" dirty="0"/>
              <a:t>Modeling the </a:t>
            </a:r>
            <a:r>
              <a:rPr lang="en-US" altLang="nb-NO" sz="1800" b="1" dirty="0">
                <a:solidFill>
                  <a:srgbClr val="FF0000"/>
                </a:solidFill>
              </a:rPr>
              <a:t>dynamic</a:t>
            </a:r>
            <a:r>
              <a:rPr lang="en-US" altLang="nb-NO" sz="1800" dirty="0"/>
              <a:t> </a:t>
            </a:r>
            <a:r>
              <a:rPr lang="en-US" altLang="nb-NO" sz="1800" b="1" dirty="0">
                <a:solidFill>
                  <a:srgbClr val="FF0000"/>
                </a:solidFill>
              </a:rPr>
              <a:t>behavior</a:t>
            </a:r>
            <a:r>
              <a:rPr lang="en-US" altLang="nb-NO" sz="1800" dirty="0"/>
              <a:t> of </a:t>
            </a:r>
            <a:r>
              <a:rPr lang="en-US" altLang="nb-NO" sz="1800" b="1" dirty="0">
                <a:solidFill>
                  <a:srgbClr val="FF0000"/>
                </a:solidFill>
              </a:rPr>
              <a:t>technical</a:t>
            </a:r>
            <a:br>
              <a:rPr lang="en-US" altLang="nb-NO" sz="1800" b="1" dirty="0">
                <a:solidFill>
                  <a:srgbClr val="FF0000"/>
                </a:solidFill>
              </a:rPr>
            </a:br>
            <a:r>
              <a:rPr lang="en-US" altLang="nb-NO" sz="1800" b="1" dirty="0">
                <a:solidFill>
                  <a:srgbClr val="FF0000"/>
                </a:solidFill>
              </a:rPr>
              <a:t>systems</a:t>
            </a:r>
            <a:r>
              <a:rPr lang="en-US" altLang="nb-NO" sz="1800" dirty="0"/>
              <a:t> consisting of components from, e.g.,</a:t>
            </a:r>
            <a:br>
              <a:rPr lang="en-US" altLang="nb-NO" sz="1800" dirty="0"/>
            </a:br>
            <a:r>
              <a:rPr lang="en-US" altLang="nb-NO" sz="1800" dirty="0"/>
              <a:t>mechanical, electrical, thermal, hydraulic,</a:t>
            </a:r>
            <a:br>
              <a:rPr lang="en-US" altLang="nb-NO" sz="1800" dirty="0"/>
            </a:br>
            <a:r>
              <a:rPr lang="en-US" altLang="nb-NO" sz="1800" dirty="0"/>
              <a:t>pneumatic, fluid, control and other domains</a:t>
            </a:r>
            <a:br>
              <a:rPr lang="en-US" altLang="nb-NO" sz="1800" dirty="0"/>
            </a:br>
            <a:r>
              <a:rPr lang="en-US" altLang="nb-NO" sz="1800" dirty="0"/>
              <a:t>in a </a:t>
            </a:r>
            <a:r>
              <a:rPr lang="en-US" altLang="nb-NO" sz="1800" b="1" dirty="0">
                <a:solidFill>
                  <a:srgbClr val="FF0000"/>
                </a:solidFill>
              </a:rPr>
              <a:t>convenient way</a:t>
            </a:r>
            <a:r>
              <a:rPr lang="en-US" altLang="nb-NO" sz="1800" dirty="0"/>
              <a:t>.</a:t>
            </a:r>
            <a:endParaRPr lang="en-US" altLang="nb-NO" sz="1800" b="1" dirty="0">
              <a:solidFill>
                <a:srgbClr val="FF0000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nb-NO" sz="1800" dirty="0"/>
              <a:t>Models are</a:t>
            </a:r>
            <a:r>
              <a:rPr lang="en-US" altLang="nb-NO" sz="1800" b="1" dirty="0">
                <a:solidFill>
                  <a:srgbClr val="FF0000"/>
                </a:solidFill>
              </a:rPr>
              <a:t> </a:t>
            </a:r>
            <a:r>
              <a:rPr lang="en-US" altLang="nb-NO" sz="1800" dirty="0"/>
              <a:t>described by</a:t>
            </a:r>
            <a:br>
              <a:rPr lang="en-US" altLang="nb-NO" sz="1800" dirty="0"/>
            </a:br>
            <a:r>
              <a:rPr lang="en-US" altLang="nb-NO" sz="1800" b="1" dirty="0">
                <a:solidFill>
                  <a:srgbClr val="FF0000"/>
                </a:solidFill>
              </a:rPr>
              <a:t>differential, algebraic</a:t>
            </a:r>
            <a:r>
              <a:rPr lang="en-US" altLang="nb-NO" sz="1800" dirty="0"/>
              <a:t>, and </a:t>
            </a:r>
            <a:r>
              <a:rPr lang="en-US" altLang="nb-NO" sz="1800" b="1" dirty="0">
                <a:solidFill>
                  <a:srgbClr val="FF0000"/>
                </a:solidFill>
              </a:rPr>
              <a:t>discrete equations</a:t>
            </a:r>
            <a:r>
              <a:rPr lang="en-US" altLang="nb-NO" sz="1800" dirty="0"/>
              <a:t>.</a:t>
            </a:r>
          </a:p>
          <a:p>
            <a:pPr>
              <a:spcBef>
                <a:spcPct val="40000"/>
              </a:spcBef>
            </a:pPr>
            <a:r>
              <a:rPr lang="en-US" altLang="nb-NO" sz="1800" dirty="0"/>
              <a:t>No description by partial differential equations, i.e.,</a:t>
            </a:r>
            <a:br>
              <a:rPr lang="en-US" altLang="nb-NO" sz="1800" dirty="0"/>
            </a:br>
            <a:r>
              <a:rPr lang="en-US" altLang="nb-NO" sz="1800" dirty="0"/>
              <a:t>    no FEM (finite element method) and </a:t>
            </a:r>
            <a:br>
              <a:rPr lang="en-US" altLang="nb-NO" sz="1800" dirty="0"/>
            </a:br>
            <a:r>
              <a:rPr lang="en-US" altLang="nb-NO" sz="1800" dirty="0"/>
              <a:t>    no CFD (computational fluid dynamics), </a:t>
            </a:r>
            <a:br>
              <a:rPr lang="en-US" altLang="nb-NO" sz="1800" dirty="0"/>
            </a:br>
            <a:r>
              <a:rPr lang="en-US" altLang="nb-NO" sz="1800" dirty="0"/>
              <a:t>but using results of, e.g., FEM programs.</a:t>
            </a:r>
          </a:p>
          <a:p>
            <a:pPr>
              <a:spcBef>
                <a:spcPct val="40000"/>
              </a:spcBef>
            </a:pPr>
            <a:r>
              <a:rPr lang="en-US" altLang="nb-NO" sz="1800" dirty="0" err="1"/>
              <a:t>Modelica</a:t>
            </a:r>
            <a:r>
              <a:rPr lang="en-US" altLang="nb-NO" sz="1800" dirty="0"/>
              <a:t> is used in industry since year 2000.</a:t>
            </a:r>
            <a:endParaRPr lang="en-US" altLang="nb-NO" sz="1800" b="1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 err="1"/>
              <a:t>Modelica</a:t>
            </a:r>
            <a:r>
              <a:rPr lang="en-US" altLang="nb-NO" dirty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7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1774826" y="5870576"/>
            <a:ext cx="3590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2000"/>
              </a:spcBef>
              <a:buClrTx/>
              <a:buSzTx/>
            </a:pPr>
            <a:r>
              <a:rPr lang="en-US" altLang="nb-NO" b="1">
                <a:solidFill>
                  <a:srgbClr val="FF0000"/>
                </a:solidFill>
              </a:rPr>
              <a:t> Control</a:t>
            </a:r>
            <a:r>
              <a:rPr lang="en-US" altLang="nb-NO"/>
              <a:t> (Input/output blocks, ...)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74825" y="260351"/>
            <a:ext cx="363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/>
              <a:t>Example: </a:t>
            </a:r>
            <a:r>
              <a:rPr lang="en-US" altLang="nb-NO" b="1">
                <a:solidFill>
                  <a:srgbClr val="0000FF"/>
                </a:solidFill>
              </a:rPr>
              <a:t>detailed vehicle model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74825" y="1987550"/>
            <a:ext cx="4610100" cy="1009650"/>
            <a:chOff x="158" y="1252"/>
            <a:chExt cx="2904" cy="636"/>
          </a:xfrm>
        </p:grpSpPr>
        <p:sp>
          <p:nvSpPr>
            <p:cNvPr id="7205" name="Line 9"/>
            <p:cNvSpPr>
              <a:spLocks noChangeShapeType="1"/>
            </p:cNvSpPr>
            <p:nvPr/>
          </p:nvSpPr>
          <p:spPr bwMode="auto">
            <a:xfrm>
              <a:off x="1111" y="1434"/>
              <a:ext cx="1089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Text Box 10"/>
            <p:cNvSpPr txBox="1">
              <a:spLocks noChangeArrowheads="1"/>
            </p:cNvSpPr>
            <p:nvPr/>
          </p:nvSpPr>
          <p:spPr bwMode="auto">
            <a:xfrm>
              <a:off x="158" y="1312"/>
              <a:ext cx="9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2000"/>
                </a:spcBef>
                <a:buClrTx/>
                <a:buSzTx/>
              </a:pPr>
              <a:r>
                <a:rPr lang="en-US" altLang="nb-NO" b="1" dirty="0">
                  <a:solidFill>
                    <a:srgbClr val="FF0000"/>
                  </a:solidFill>
                </a:rPr>
                <a:t> Hydraulics</a:t>
              </a:r>
            </a:p>
          </p:txBody>
        </p:sp>
        <p:pic>
          <p:nvPicPr>
            <p:cNvPr id="7207" name="Picture 11" descr="h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252"/>
              <a:ext cx="998" cy="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774825" y="1506538"/>
            <a:ext cx="8281988" cy="1346200"/>
            <a:chOff x="158" y="949"/>
            <a:chExt cx="5217" cy="848"/>
          </a:xfrm>
        </p:grpSpPr>
        <p:sp>
          <p:nvSpPr>
            <p:cNvPr id="7202" name="Line 13"/>
            <p:cNvSpPr>
              <a:spLocks noChangeShapeType="1"/>
            </p:cNvSpPr>
            <p:nvPr/>
          </p:nvSpPr>
          <p:spPr bwMode="auto">
            <a:xfrm>
              <a:off x="2336" y="1087"/>
              <a:ext cx="136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Text Box 14"/>
            <p:cNvSpPr txBox="1">
              <a:spLocks noChangeArrowheads="1"/>
            </p:cNvSpPr>
            <p:nvPr/>
          </p:nvSpPr>
          <p:spPr bwMode="auto">
            <a:xfrm>
              <a:off x="158" y="949"/>
              <a:ext cx="2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nb-NO" b="1">
                  <a:solidFill>
                    <a:srgbClr val="FF0000"/>
                  </a:solidFill>
                </a:rPr>
                <a:t> Drive trains </a:t>
              </a:r>
              <a:r>
                <a:rPr lang="en-US" altLang="nb-NO"/>
                <a:t>(1-dim. mechanics)</a:t>
              </a:r>
            </a:p>
          </p:txBody>
        </p:sp>
        <p:pic>
          <p:nvPicPr>
            <p:cNvPr id="720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" y="1329"/>
              <a:ext cx="1678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74826" y="5272088"/>
            <a:ext cx="6130925" cy="1471612"/>
            <a:chOff x="158" y="3320"/>
            <a:chExt cx="3862" cy="927"/>
          </a:xfrm>
        </p:grpSpPr>
        <p:grpSp>
          <p:nvGrpSpPr>
            <p:cNvPr id="7198" name="Group 17"/>
            <p:cNvGrpSpPr>
              <a:grpSpLocks/>
            </p:cNvGrpSpPr>
            <p:nvPr/>
          </p:nvGrpSpPr>
          <p:grpSpPr bwMode="auto">
            <a:xfrm>
              <a:off x="158" y="3320"/>
              <a:ext cx="2399" cy="428"/>
              <a:chOff x="158" y="2990"/>
              <a:chExt cx="2399" cy="428"/>
            </a:xfrm>
          </p:grpSpPr>
          <p:sp>
            <p:nvSpPr>
              <p:cNvPr id="7200" name="Line 18"/>
              <p:cNvSpPr>
                <a:spLocks noChangeShapeType="1"/>
              </p:cNvSpPr>
              <p:nvPr/>
            </p:nvSpPr>
            <p:spPr bwMode="auto">
              <a:xfrm>
                <a:off x="1438" y="3198"/>
                <a:ext cx="1119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1" name="Text Box 19"/>
              <p:cNvSpPr txBox="1">
                <a:spLocks noChangeArrowheads="1"/>
              </p:cNvSpPr>
              <p:nvPr/>
            </p:nvSpPr>
            <p:spPr bwMode="auto">
              <a:xfrm>
                <a:off x="158" y="2990"/>
                <a:ext cx="211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2000"/>
                  </a:spcBef>
                  <a:buClrTx/>
                  <a:buSzTx/>
                </a:pPr>
                <a:r>
                  <a:rPr lang="en-US" altLang="nb-NO" b="1" dirty="0">
                    <a:solidFill>
                      <a:srgbClr val="FF0000"/>
                    </a:solidFill>
                  </a:rPr>
                  <a:t> Hierarchical state machines</a:t>
                </a:r>
              </a:p>
            </p:txBody>
          </p:sp>
        </p:grpSp>
        <p:pic>
          <p:nvPicPr>
            <p:cNvPr id="7199" name="stategraph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2"/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578"/>
              <a:ext cx="1458" cy="6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74826" y="188914"/>
            <a:ext cx="8743951" cy="1758947"/>
            <a:chOff x="158" y="119"/>
            <a:chExt cx="5508" cy="1109"/>
          </a:xfrm>
        </p:grpSpPr>
        <p:sp>
          <p:nvSpPr>
            <p:cNvPr id="7194" name="Line 22"/>
            <p:cNvSpPr>
              <a:spLocks noChangeShapeType="1"/>
            </p:cNvSpPr>
            <p:nvPr/>
          </p:nvSpPr>
          <p:spPr bwMode="auto">
            <a:xfrm>
              <a:off x="2835" y="709"/>
              <a:ext cx="1088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Text Box 23"/>
            <p:cNvSpPr txBox="1">
              <a:spLocks noChangeArrowheads="1"/>
            </p:cNvSpPr>
            <p:nvPr/>
          </p:nvSpPr>
          <p:spPr bwMode="auto">
            <a:xfrm>
              <a:off x="158" y="586"/>
              <a:ext cx="26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2000"/>
                </a:spcBef>
                <a:buClrTx/>
                <a:buSzTx/>
              </a:pPr>
              <a:r>
                <a:rPr lang="en-US" altLang="nb-NO" b="1" dirty="0">
                  <a:solidFill>
                    <a:srgbClr val="FF0000"/>
                  </a:solidFill>
                </a:rPr>
                <a:t> Vehicle dynamics </a:t>
              </a:r>
              <a:r>
                <a:rPr lang="en-US" altLang="nb-NO" dirty="0"/>
                <a:t>(3-dim. mechanics)</a:t>
              </a:r>
            </a:p>
          </p:txBody>
        </p:sp>
        <p:pic>
          <p:nvPicPr>
            <p:cNvPr id="7196" name="Picture 24" descr="vehicle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119"/>
              <a:ext cx="1194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97" name="Text Box 25"/>
            <p:cNvSpPr txBox="1">
              <a:spLocks noChangeArrowheads="1"/>
            </p:cNvSpPr>
            <p:nvPr/>
          </p:nvSpPr>
          <p:spPr bwMode="auto">
            <a:xfrm>
              <a:off x="4839" y="1082"/>
              <a:ext cx="82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b-NO" sz="900"/>
                <a:t>courtesy: Modelon AB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774825" y="3306763"/>
            <a:ext cx="5905500" cy="1922462"/>
            <a:chOff x="158" y="2083"/>
            <a:chExt cx="3720" cy="1211"/>
          </a:xfrm>
        </p:grpSpPr>
        <p:grpSp>
          <p:nvGrpSpPr>
            <p:cNvPr id="7189" name="Group 27"/>
            <p:cNvGrpSpPr>
              <a:grpSpLocks/>
            </p:cNvGrpSpPr>
            <p:nvPr/>
          </p:nvGrpSpPr>
          <p:grpSpPr bwMode="auto">
            <a:xfrm>
              <a:off x="158" y="2083"/>
              <a:ext cx="3539" cy="1075"/>
              <a:chOff x="158" y="2083"/>
              <a:chExt cx="3539" cy="1075"/>
            </a:xfrm>
          </p:grpSpPr>
          <p:pic>
            <p:nvPicPr>
              <p:cNvPr id="7191" name="Picture 2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" y="2166"/>
                <a:ext cx="998" cy="9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92" name="Text Box 29"/>
              <p:cNvSpPr txBox="1">
                <a:spLocks noChangeArrowheads="1"/>
              </p:cNvSpPr>
              <p:nvPr/>
            </p:nvSpPr>
            <p:spPr bwMode="auto">
              <a:xfrm>
                <a:off x="158" y="2083"/>
                <a:ext cx="16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2000"/>
                  </a:spcBef>
                  <a:buClrTx/>
                  <a:buSzTx/>
                </a:pPr>
                <a:r>
                  <a:rPr lang="en-US" altLang="nb-NO" b="1" dirty="0">
                    <a:solidFill>
                      <a:srgbClr val="FF0000"/>
                    </a:solidFill>
                  </a:rPr>
                  <a:t> Air Conditioning</a:t>
                </a:r>
                <a:br>
                  <a:rPr lang="en-US" altLang="nb-NO" b="1" dirty="0">
                    <a:solidFill>
                      <a:srgbClr val="FF0000"/>
                    </a:solidFill>
                  </a:rPr>
                </a:br>
                <a:r>
                  <a:rPr lang="en-US" altLang="nb-NO" b="1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nb-NO" dirty="0"/>
                  <a:t>(</a:t>
                </a:r>
                <a:r>
                  <a:rPr lang="en-US" altLang="nb-NO" dirty="0" err="1"/>
                  <a:t>Thermofluid</a:t>
                </a:r>
                <a:r>
                  <a:rPr lang="en-US" altLang="nb-NO" dirty="0"/>
                  <a:t> systems)</a:t>
                </a:r>
              </a:p>
            </p:txBody>
          </p:sp>
          <p:sp>
            <p:nvSpPr>
              <p:cNvPr id="7193" name="Line 30"/>
              <p:cNvSpPr>
                <a:spLocks noChangeShapeType="1"/>
              </p:cNvSpPr>
              <p:nvPr/>
            </p:nvSpPr>
            <p:spPr bwMode="auto">
              <a:xfrm>
                <a:off x="1474" y="2205"/>
                <a:ext cx="1225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90" name="Text Box 31"/>
            <p:cNvSpPr txBox="1">
              <a:spLocks noChangeArrowheads="1"/>
            </p:cNvSpPr>
            <p:nvPr/>
          </p:nvSpPr>
          <p:spPr bwMode="auto">
            <a:xfrm>
              <a:off x="3078" y="3150"/>
              <a:ext cx="8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b-NO" sz="900"/>
                <a:t>courtesy Modelon AB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774826" y="4173539"/>
            <a:ext cx="8570913" cy="1139825"/>
            <a:chOff x="158" y="2628"/>
            <a:chExt cx="5399" cy="719"/>
          </a:xfrm>
        </p:grpSpPr>
        <p:sp>
          <p:nvSpPr>
            <p:cNvPr id="7186" name="Text Box 33"/>
            <p:cNvSpPr txBox="1">
              <a:spLocks noChangeArrowheads="1"/>
            </p:cNvSpPr>
            <p:nvPr/>
          </p:nvSpPr>
          <p:spPr bwMode="auto">
            <a:xfrm>
              <a:off x="158" y="2628"/>
              <a:ext cx="2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2000"/>
                </a:spcBef>
                <a:buClrTx/>
                <a:buSzTx/>
              </a:pPr>
              <a:r>
                <a:rPr lang="en-US" altLang="nb-NO" b="1" dirty="0" smtClean="0">
                  <a:solidFill>
                    <a:srgbClr val="FF0000"/>
                  </a:solidFill>
                </a:rPr>
                <a:t> Electrical/electronic systems</a:t>
              </a:r>
              <a:endParaRPr lang="en-US" altLang="nb-NO" b="1" dirty="0">
                <a:solidFill>
                  <a:srgbClr val="FF0000"/>
                </a:solidFill>
              </a:endParaRPr>
            </a:p>
          </p:txBody>
        </p:sp>
        <p:pic>
          <p:nvPicPr>
            <p:cNvPr id="7187" name="Picture 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2931"/>
              <a:ext cx="1316" cy="4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88" name="Line 35"/>
            <p:cNvSpPr>
              <a:spLocks noChangeShapeType="1"/>
            </p:cNvSpPr>
            <p:nvPr/>
          </p:nvSpPr>
          <p:spPr bwMode="auto">
            <a:xfrm>
              <a:off x="2336" y="2795"/>
              <a:ext cx="1905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774826" y="4725988"/>
            <a:ext cx="7718425" cy="1636712"/>
            <a:chOff x="158" y="2976"/>
            <a:chExt cx="4862" cy="1031"/>
          </a:xfrm>
        </p:grpSpPr>
        <p:pic>
          <p:nvPicPr>
            <p:cNvPr id="7183" name="Picture 3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30"/>
              <a:ext cx="870" cy="5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84" name="Text Box 38"/>
            <p:cNvSpPr txBox="1">
              <a:spLocks noChangeArrowheads="1"/>
            </p:cNvSpPr>
            <p:nvPr/>
          </p:nvSpPr>
          <p:spPr bwMode="auto">
            <a:xfrm>
              <a:off x="158" y="2976"/>
              <a:ext cx="15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2000"/>
                </a:spcBef>
                <a:buClrTx/>
                <a:buSzTx/>
              </a:pPr>
              <a:r>
                <a:rPr lang="en-US" altLang="nb-NO" b="1">
                  <a:solidFill>
                    <a:srgbClr val="FF0000"/>
                  </a:solidFill>
                </a:rPr>
                <a:t> Electrical machines</a:t>
              </a:r>
            </a:p>
          </p:txBody>
        </p:sp>
        <p:sp>
          <p:nvSpPr>
            <p:cNvPr id="7185" name="Line 39"/>
            <p:cNvSpPr>
              <a:spLocks noChangeShapeType="1"/>
            </p:cNvSpPr>
            <p:nvPr/>
          </p:nvSpPr>
          <p:spPr bwMode="auto">
            <a:xfrm>
              <a:off x="1746" y="3113"/>
              <a:ext cx="2404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774825" y="2732089"/>
            <a:ext cx="8642350" cy="1697037"/>
            <a:chOff x="158" y="1720"/>
            <a:chExt cx="5444" cy="1070"/>
          </a:xfrm>
        </p:grpSpPr>
        <p:sp>
          <p:nvSpPr>
            <p:cNvPr id="7180" name="Line 5"/>
            <p:cNvSpPr>
              <a:spLocks noChangeShapeType="1"/>
            </p:cNvSpPr>
            <p:nvPr/>
          </p:nvSpPr>
          <p:spPr bwMode="auto">
            <a:xfrm>
              <a:off x="1202" y="1888"/>
              <a:ext cx="294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Text Box 6"/>
            <p:cNvSpPr txBox="1">
              <a:spLocks noChangeArrowheads="1"/>
            </p:cNvSpPr>
            <p:nvPr/>
          </p:nvSpPr>
          <p:spPr bwMode="auto">
            <a:xfrm>
              <a:off x="158" y="1720"/>
              <a:ext cx="10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nb-NO" b="1" dirty="0">
                  <a:solidFill>
                    <a:srgbClr val="FF0000"/>
                  </a:solidFill>
                </a:rPr>
                <a:t> Combustion</a:t>
              </a:r>
            </a:p>
          </p:txBody>
        </p:sp>
        <p:pic>
          <p:nvPicPr>
            <p:cNvPr id="7182" name="Engine_CAD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1"/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1979"/>
              <a:ext cx="1452" cy="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39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762001"/>
            <a:ext cx="2724150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847850" y="1198563"/>
            <a:ext cx="2376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b="1">
                <a:solidFill>
                  <a:srgbClr val="FF0000"/>
                </a:solidFill>
              </a:rPr>
              <a:t>Graphical editor</a:t>
            </a:r>
            <a:br>
              <a:rPr lang="en-US" altLang="nb-NO" b="1">
                <a:solidFill>
                  <a:srgbClr val="FF0000"/>
                </a:solidFill>
              </a:rPr>
            </a:br>
            <a:r>
              <a:rPr lang="en-US" altLang="nb-NO"/>
              <a:t>for Modelica models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7896225" y="1052513"/>
            <a:ext cx="21605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/>
              <a:t>Modelica simulation environment</a:t>
            </a:r>
            <a:br>
              <a:rPr lang="en-US" altLang="nb-NO" sz="1600"/>
            </a:br>
            <a:r>
              <a:rPr lang="en-US" altLang="nb-NO" sz="1600"/>
              <a:t>(free or commercial)</a:t>
            </a:r>
          </a:p>
        </p:txBody>
      </p:sp>
      <p:sp>
        <p:nvSpPr>
          <p:cNvPr id="8197" name="Line 10"/>
          <p:cNvSpPr>
            <a:spLocks noChangeShapeType="1"/>
          </p:cNvSpPr>
          <p:nvPr/>
        </p:nvSpPr>
        <p:spPr bwMode="auto">
          <a:xfrm flipV="1">
            <a:off x="5953125" y="41513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19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4595813"/>
            <a:ext cx="2736850" cy="1350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1847850" y="4452939"/>
            <a:ext cx="28082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b="1">
                <a:solidFill>
                  <a:srgbClr val="FF0000"/>
                </a:solidFill>
              </a:rPr>
              <a:t>Translation</a:t>
            </a:r>
            <a:r>
              <a:rPr lang="en-US" altLang="nb-NO"/>
              <a:t> of Modelica models in C-Code,</a:t>
            </a:r>
            <a:br>
              <a:rPr lang="en-US" altLang="nb-NO"/>
            </a:br>
            <a:r>
              <a:rPr lang="en-US" altLang="nb-NO" b="1">
                <a:solidFill>
                  <a:srgbClr val="FF0000"/>
                </a:solidFill>
              </a:rPr>
              <a:t>Simulation</a:t>
            </a:r>
            <a:r>
              <a:rPr lang="en-US" altLang="nb-NO"/>
              <a:t>, 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interactive </a:t>
            </a:r>
            <a:r>
              <a:rPr lang="en-US" altLang="nb-NO" b="1">
                <a:solidFill>
                  <a:srgbClr val="FF0000"/>
                </a:solidFill>
              </a:rPr>
              <a:t>scripting</a:t>
            </a:r>
            <a:r>
              <a:rPr lang="en-US" altLang="nb-NO"/>
              <a:t/>
            </a:r>
            <a:br>
              <a:rPr lang="en-US" altLang="nb-NO"/>
            </a:br>
            <a:r>
              <a:rPr lang="en-US" altLang="nb-NO"/>
              <a:t>(plot, freq. resp., ...)</a:t>
            </a:r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7967664" y="4837113"/>
            <a:ext cx="24479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1600"/>
              <a:t>Modelica Simulation-environment</a:t>
            </a:r>
            <a:br>
              <a:rPr lang="en-US" altLang="nb-NO" sz="1600"/>
            </a:br>
            <a:r>
              <a:rPr lang="en-US" altLang="nb-NO" sz="1600"/>
              <a:t>(free or commercial)</a:t>
            </a:r>
          </a:p>
        </p:txBody>
      </p: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1774826" y="2406650"/>
            <a:ext cx="8569325" cy="1733550"/>
            <a:chOff x="158" y="1697"/>
            <a:chExt cx="5398" cy="1092"/>
          </a:xfrm>
        </p:grpSpPr>
        <p:sp>
          <p:nvSpPr>
            <p:cNvPr id="8203" name="Line 18"/>
            <p:cNvSpPr>
              <a:spLocks noChangeShapeType="1"/>
            </p:cNvSpPr>
            <p:nvPr/>
          </p:nvSpPr>
          <p:spPr bwMode="auto">
            <a:xfrm flipH="1" flipV="1">
              <a:off x="2801" y="1697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8204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" y="2027"/>
              <a:ext cx="1521" cy="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05" name="Text Box 20"/>
            <p:cNvSpPr txBox="1">
              <a:spLocks noChangeArrowheads="1"/>
            </p:cNvSpPr>
            <p:nvPr/>
          </p:nvSpPr>
          <p:spPr bwMode="auto">
            <a:xfrm>
              <a:off x="158" y="2115"/>
              <a:ext cx="176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b-NO" b="1">
                  <a:solidFill>
                    <a:srgbClr val="FF0000"/>
                  </a:solidFill>
                </a:rPr>
                <a:t>Textual description</a:t>
              </a:r>
              <a:br>
                <a:rPr lang="en-US" altLang="nb-NO" b="1">
                  <a:solidFill>
                    <a:srgbClr val="FF0000"/>
                  </a:solidFill>
                </a:rPr>
              </a:br>
              <a:r>
                <a:rPr lang="en-US" altLang="nb-NO"/>
                <a:t>on file (equations, "schematic", animation)</a:t>
              </a:r>
            </a:p>
          </p:txBody>
        </p:sp>
        <p:sp>
          <p:nvSpPr>
            <p:cNvPr id="8206" name="Text Box 21"/>
            <p:cNvSpPr txBox="1">
              <a:spLocks noChangeArrowheads="1"/>
            </p:cNvSpPr>
            <p:nvPr/>
          </p:nvSpPr>
          <p:spPr bwMode="auto">
            <a:xfrm>
              <a:off x="4014" y="2024"/>
              <a:ext cx="1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b-NO" sz="1600"/>
                <a:t>Free Modelica language</a:t>
              </a:r>
            </a:p>
          </p:txBody>
        </p:sp>
        <p:pic>
          <p:nvPicPr>
            <p:cNvPr id="8207" name="Picture 22" descr="modelica_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3" t="5556" r="4559" b="53510"/>
            <a:stretch>
              <a:fillRect/>
            </a:stretch>
          </p:blipFill>
          <p:spPr bwMode="auto">
            <a:xfrm>
              <a:off x="4241" y="2297"/>
              <a:ext cx="817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02" name="Text Box 23"/>
          <p:cNvSpPr txBox="1">
            <a:spLocks noChangeArrowheads="1"/>
          </p:cNvSpPr>
          <p:nvPr/>
        </p:nvSpPr>
        <p:spPr bwMode="auto">
          <a:xfrm>
            <a:off x="2135188" y="184151"/>
            <a:ext cx="799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b-NO" b="1">
                <a:solidFill>
                  <a:srgbClr val="0000FF"/>
                </a:solidFill>
              </a:rPr>
              <a:t>Modelica Language und Simulation-Environments</a:t>
            </a:r>
          </a:p>
        </p:txBody>
      </p:sp>
    </p:spTree>
    <p:extLst>
      <p:ext uri="{BB962C8B-B14F-4D97-AF65-F5344CB8AC3E}">
        <p14:creationId xmlns:p14="http://schemas.microsoft.com/office/powerpoint/2010/main" val="8258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4" y="333376"/>
            <a:ext cx="8029575" cy="5078313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45000"/>
              </a:spcBef>
              <a:buFontTx/>
              <a:buNone/>
            </a:pPr>
            <a:r>
              <a:rPr lang="en-US" altLang="nb-NO" sz="1800" b="1" dirty="0" smtClean="0">
                <a:solidFill>
                  <a:srgbClr val="0000FF"/>
                </a:solidFill>
              </a:rPr>
              <a:t>Commercial  </a:t>
            </a:r>
            <a:r>
              <a:rPr lang="en-US" altLang="nb-NO" sz="1800" b="1" dirty="0" err="1" smtClean="0">
                <a:solidFill>
                  <a:srgbClr val="0000FF"/>
                </a:solidFill>
              </a:rPr>
              <a:t>Modelica</a:t>
            </a:r>
            <a:r>
              <a:rPr lang="en-US" altLang="nb-NO" sz="1800" b="1" dirty="0" smtClean="0">
                <a:solidFill>
                  <a:srgbClr val="0000FF"/>
                </a:solidFill>
              </a:rPr>
              <a:t> Simulation Environments (alphabetical list)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nb-NO" sz="1800" b="1" dirty="0" smtClean="0">
                <a:solidFill>
                  <a:srgbClr val="FF0000"/>
                </a:solidFill>
              </a:rPr>
              <a:t>CATIA Systems</a:t>
            </a:r>
            <a:r>
              <a:rPr lang="en-US" altLang="nb-NO" sz="1800" dirty="0" smtClean="0">
                <a:solidFill>
                  <a:srgbClr val="434343"/>
                </a:solidFill>
              </a:rPr>
              <a:t> </a:t>
            </a:r>
            <a:r>
              <a:rPr lang="en-US" altLang="nb-NO" sz="1800" dirty="0" smtClean="0"/>
              <a:t>from </a:t>
            </a:r>
            <a:r>
              <a:rPr lang="en-US" altLang="nb-NO" sz="1800" dirty="0" err="1" smtClean="0"/>
              <a:t>Dassault</a:t>
            </a:r>
            <a:r>
              <a:rPr lang="en-US" altLang="nb-NO" sz="1800" dirty="0" smtClean="0"/>
              <a:t> </a:t>
            </a:r>
            <a:r>
              <a:rPr lang="en-US" altLang="nb-NO" sz="1800" dirty="0" err="1" smtClean="0"/>
              <a:t>Systèmes</a:t>
            </a:r>
            <a:r>
              <a:rPr lang="en-US" altLang="nb-NO" sz="1800" dirty="0" smtClean="0"/>
              <a:t/>
            </a:r>
            <a:br>
              <a:rPr lang="en-US" altLang="nb-NO" sz="1800" dirty="0" smtClean="0"/>
            </a:br>
            <a:r>
              <a:rPr lang="en-US" altLang="nb-NO" sz="1800" dirty="0" smtClean="0"/>
              <a:t>(based on </a:t>
            </a:r>
            <a:r>
              <a:rPr lang="en-US" altLang="nb-NO" sz="1800" dirty="0" err="1" smtClean="0"/>
              <a:t>Dymola</a:t>
            </a:r>
            <a:r>
              <a:rPr lang="en-US" altLang="nb-NO" sz="1800" dirty="0" smtClean="0"/>
              <a:t> kernel with PLM integration)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nb-NO" sz="1800" b="1" dirty="0" err="1" smtClean="0">
                <a:solidFill>
                  <a:srgbClr val="FF0000"/>
                </a:solidFill>
              </a:rPr>
              <a:t>CyModelica</a:t>
            </a:r>
            <a:r>
              <a:rPr lang="en-US" altLang="nb-NO" sz="1800" dirty="0" smtClean="0">
                <a:solidFill>
                  <a:srgbClr val="434343"/>
                </a:solidFill>
              </a:rPr>
              <a:t> </a:t>
            </a:r>
            <a:r>
              <a:rPr lang="en-US" altLang="nb-NO" sz="1800" dirty="0" smtClean="0"/>
              <a:t>from </a:t>
            </a:r>
            <a:r>
              <a:rPr lang="en-US" altLang="nb-NO" sz="1800" dirty="0" err="1" smtClean="0"/>
              <a:t>CyDesign</a:t>
            </a:r>
            <a:endParaRPr lang="en-US" altLang="nb-NO" sz="1800" dirty="0" smtClean="0"/>
          </a:p>
          <a:p>
            <a:pPr eaLnBrk="1" hangingPunct="1">
              <a:spcBef>
                <a:spcPct val="45000"/>
              </a:spcBef>
            </a:pPr>
            <a:r>
              <a:rPr lang="en-US" altLang="nb-NO" sz="1800" b="1" dirty="0" err="1" smtClean="0">
                <a:solidFill>
                  <a:srgbClr val="FF0000"/>
                </a:solidFill>
              </a:rPr>
              <a:t>Dymola</a:t>
            </a:r>
            <a:r>
              <a:rPr lang="en-US" altLang="nb-NO" sz="1800" dirty="0" smtClean="0"/>
              <a:t> from </a:t>
            </a:r>
            <a:r>
              <a:rPr lang="en-US" altLang="nb-NO" sz="1800" dirty="0" err="1" smtClean="0"/>
              <a:t>Dynasim</a:t>
            </a:r>
            <a:r>
              <a:rPr lang="en-US" altLang="nb-NO" sz="1800" dirty="0" smtClean="0"/>
              <a:t> AB, Sweden</a:t>
            </a:r>
            <a:br>
              <a:rPr lang="en-US" altLang="nb-NO" sz="1800" dirty="0" smtClean="0"/>
            </a:br>
            <a:r>
              <a:rPr lang="en-US" altLang="nb-NO" sz="1800" dirty="0" smtClean="0"/>
              <a:t>(</a:t>
            </a:r>
            <a:r>
              <a:rPr lang="en-US" altLang="nb-NO" sz="1800" dirty="0" err="1" smtClean="0"/>
              <a:t>Dynasim</a:t>
            </a:r>
            <a:r>
              <a:rPr lang="en-US" altLang="nb-NO" sz="1800" dirty="0" smtClean="0"/>
              <a:t> was acquired by </a:t>
            </a:r>
            <a:r>
              <a:rPr lang="en-US" altLang="nb-NO" sz="1800" dirty="0" err="1" smtClean="0"/>
              <a:t>Dassault</a:t>
            </a:r>
            <a:r>
              <a:rPr lang="en-US" altLang="nb-NO" sz="1800" dirty="0" smtClean="0"/>
              <a:t> </a:t>
            </a:r>
            <a:r>
              <a:rPr lang="en-US" altLang="nb-NO" sz="1800" dirty="0" err="1" smtClean="0"/>
              <a:t>Systèmes</a:t>
            </a:r>
            <a:r>
              <a:rPr lang="en-US" altLang="nb-NO" sz="1800" dirty="0" smtClean="0"/>
              <a:t> in 2006).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nb-NO" sz="1800" b="1" dirty="0" smtClean="0">
                <a:solidFill>
                  <a:srgbClr val="FF0000"/>
                </a:solidFill>
              </a:rPr>
              <a:t>LMS </a:t>
            </a:r>
            <a:r>
              <a:rPr lang="en-US" altLang="nb-NO" sz="1800" b="1" dirty="0" err="1" smtClean="0">
                <a:solidFill>
                  <a:srgbClr val="FF0000"/>
                </a:solidFill>
              </a:rPr>
              <a:t>Imagine.Lab</a:t>
            </a:r>
            <a:r>
              <a:rPr lang="en-US" altLang="nb-NO" sz="1800" b="1" dirty="0" smtClean="0">
                <a:solidFill>
                  <a:srgbClr val="FF0000"/>
                </a:solidFill>
              </a:rPr>
              <a:t> </a:t>
            </a:r>
            <a:r>
              <a:rPr lang="en-US" altLang="nb-NO" sz="1800" b="1" dirty="0" err="1" smtClean="0">
                <a:solidFill>
                  <a:srgbClr val="FF0000"/>
                </a:solidFill>
              </a:rPr>
              <a:t>AMESim</a:t>
            </a:r>
            <a:r>
              <a:rPr lang="en-US" altLang="nb-NO" sz="1800" dirty="0" smtClean="0"/>
              <a:t> from LMS International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nb-NO" sz="1800" b="1" dirty="0" err="1" smtClean="0">
                <a:solidFill>
                  <a:srgbClr val="FF0000"/>
                </a:solidFill>
              </a:rPr>
              <a:t>MapleSim</a:t>
            </a:r>
            <a:r>
              <a:rPr lang="en-US" altLang="nb-NO" sz="1800" dirty="0" smtClean="0"/>
              <a:t> from </a:t>
            </a:r>
            <a:r>
              <a:rPr lang="en-US" altLang="nb-NO" sz="1800" dirty="0" err="1" smtClean="0"/>
              <a:t>MapleSoft</a:t>
            </a:r>
            <a:r>
              <a:rPr lang="en-US" altLang="nb-NO" sz="1800" dirty="0" smtClean="0"/>
              <a:t>, Canada.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nb-NO" sz="1800" b="1" dirty="0" err="1" smtClean="0">
                <a:solidFill>
                  <a:srgbClr val="FF0000"/>
                </a:solidFill>
              </a:rPr>
              <a:t>MathModelica</a:t>
            </a:r>
            <a:r>
              <a:rPr lang="en-US" altLang="nb-NO" sz="1800" dirty="0" smtClean="0"/>
              <a:t> from Wolfram Research, Sweden.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nb-NO" sz="1800" b="1" dirty="0" err="1" smtClean="0">
                <a:solidFill>
                  <a:srgbClr val="FF0000"/>
                </a:solidFill>
              </a:rPr>
              <a:t>SimulationX</a:t>
            </a:r>
            <a:r>
              <a:rPr lang="en-US" altLang="nb-NO" sz="1800" dirty="0" smtClean="0"/>
              <a:t> from ITI GmbH, Dresden, Germany.</a:t>
            </a:r>
          </a:p>
          <a:p>
            <a:pPr eaLnBrk="1" hangingPunct="1">
              <a:spcBef>
                <a:spcPct val="45000"/>
              </a:spcBef>
              <a:buFontTx/>
              <a:buNone/>
            </a:pPr>
            <a:r>
              <a:rPr lang="en-US" altLang="nb-NO" sz="1800" b="1" dirty="0" smtClean="0">
                <a:solidFill>
                  <a:srgbClr val="0000FF"/>
                </a:solidFill>
              </a:rPr>
              <a:t>Free </a:t>
            </a:r>
            <a:r>
              <a:rPr lang="en-US" altLang="nb-NO" sz="1800" b="1" dirty="0" err="1" smtClean="0">
                <a:solidFill>
                  <a:srgbClr val="0000FF"/>
                </a:solidFill>
              </a:rPr>
              <a:t>Modelica</a:t>
            </a:r>
            <a:r>
              <a:rPr lang="en-US" altLang="nb-NO" sz="1800" b="1" dirty="0" smtClean="0">
                <a:solidFill>
                  <a:srgbClr val="0000FF"/>
                </a:solidFill>
              </a:rPr>
              <a:t> Simulation Environments (alphabetical list)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ja-JP" sz="18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JModelica.org</a:t>
            </a:r>
            <a:r>
              <a:rPr lang="en-US" altLang="ja-JP" sz="1800" dirty="0" smtClean="0">
                <a:ea typeface="MS PGothic" panose="020B0600070205080204" pitchFamily="34" charset="-128"/>
              </a:rPr>
              <a:t> from Lund University and </a:t>
            </a:r>
            <a:r>
              <a:rPr lang="en-US" altLang="ja-JP" sz="1800" dirty="0" err="1" smtClean="0">
                <a:ea typeface="MS PGothic" panose="020B0600070205080204" pitchFamily="34" charset="-128"/>
              </a:rPr>
              <a:t>Modelon</a:t>
            </a:r>
            <a:r>
              <a:rPr lang="en-US" altLang="ja-JP" sz="1800" dirty="0" smtClean="0">
                <a:ea typeface="MS PGothic" panose="020B0600070205080204" pitchFamily="34" charset="-128"/>
              </a:rPr>
              <a:t> AB, Sweden</a:t>
            </a:r>
            <a:br>
              <a:rPr lang="en-US" altLang="ja-JP" sz="1800" dirty="0" smtClean="0">
                <a:ea typeface="MS PGothic" panose="020B0600070205080204" pitchFamily="34" charset="-128"/>
              </a:rPr>
            </a:br>
            <a:r>
              <a:rPr lang="en-US" altLang="ja-JP" sz="1800" dirty="0" smtClean="0">
                <a:ea typeface="MS PGothic" panose="020B0600070205080204" pitchFamily="34" charset="-128"/>
              </a:rPr>
              <a:t>(under development; subset of </a:t>
            </a:r>
            <a:r>
              <a:rPr lang="en-US" altLang="ja-JP" sz="1800" dirty="0" err="1" smtClean="0">
                <a:ea typeface="MS PGothic" panose="020B0600070205080204" pitchFamily="34" charset="-128"/>
              </a:rPr>
              <a:t>Modelica</a:t>
            </a:r>
            <a:r>
              <a:rPr lang="en-US" altLang="ja-JP" sz="1800" dirty="0" smtClean="0">
                <a:ea typeface="MS PGothic" panose="020B0600070205080204" pitchFamily="34" charset="-128"/>
              </a:rPr>
              <a:t> is available). 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nb-NO" sz="1800" b="1" dirty="0" err="1" smtClean="0">
                <a:solidFill>
                  <a:srgbClr val="FF0000"/>
                </a:solidFill>
              </a:rPr>
              <a:t>OpenModelica</a:t>
            </a:r>
            <a:r>
              <a:rPr lang="en-US" altLang="nb-NO" sz="1800" dirty="0" smtClean="0"/>
              <a:t> from Linköping University, Sweden</a:t>
            </a:r>
            <a:br>
              <a:rPr lang="en-US" altLang="nb-NO" sz="1800" dirty="0" smtClean="0"/>
            </a:br>
            <a:r>
              <a:rPr lang="en-US" altLang="nb-NO" sz="1800" dirty="0" smtClean="0"/>
              <a:t>(under development; subset of </a:t>
            </a:r>
            <a:r>
              <a:rPr lang="en-US" altLang="nb-NO" sz="1800" dirty="0" err="1" smtClean="0"/>
              <a:t>Modelica</a:t>
            </a:r>
            <a:r>
              <a:rPr lang="en-US" altLang="nb-NO" sz="1800" dirty="0" smtClean="0"/>
              <a:t> is available)</a:t>
            </a:r>
            <a:endParaRPr lang="en-US" altLang="ja-JP" sz="1800" dirty="0" smtClean="0">
              <a:ea typeface="MS PGothic" panose="020B0600070205080204" pitchFamily="34" charset="-128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135189" y="5876926"/>
            <a:ext cx="7920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/>
              <a:t>An up-to-date list of Modelica tools is available from </a:t>
            </a:r>
            <a:r>
              <a:rPr lang="de-DE" altLang="nb-NO">
                <a:hlinkClick r:id="rId3"/>
              </a:rPr>
              <a:t>www.modelica.org/tools</a:t>
            </a:r>
            <a:endParaRPr lang="de-DE" altLang="nb-NO"/>
          </a:p>
        </p:txBody>
      </p:sp>
    </p:spTree>
    <p:extLst>
      <p:ext uri="{BB962C8B-B14F-4D97-AF65-F5344CB8AC3E}">
        <p14:creationId xmlns:p14="http://schemas.microsoft.com/office/powerpoint/2010/main" val="41846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106</TotalTime>
  <Words>1897</Words>
  <Application>Microsoft Office PowerPoint</Application>
  <PresentationFormat>Widescreen</PresentationFormat>
  <Paragraphs>374</Paragraphs>
  <Slides>35</Slides>
  <Notes>31</Notes>
  <HiddenSlides>0</HiddenSlides>
  <MMClips>8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MS PGothic</vt:lpstr>
      <vt:lpstr>Arial</vt:lpstr>
      <vt:lpstr>Calibri</vt:lpstr>
      <vt:lpstr>Courier New</vt:lpstr>
      <vt:lpstr>Monotype Corsiva</vt:lpstr>
      <vt:lpstr>Segoe UI</vt:lpstr>
      <vt:lpstr>Segoe UI Light</vt:lpstr>
      <vt:lpstr>Times New Roman</vt:lpstr>
      <vt:lpstr>WelcomeDoc</vt:lpstr>
      <vt:lpstr>Formel</vt:lpstr>
      <vt:lpstr>Modelica Overview</vt:lpstr>
      <vt:lpstr>Contents</vt:lpstr>
      <vt:lpstr>Modelica Background: Stored Knowledge</vt:lpstr>
      <vt:lpstr>Modelica Background:The Form – Equations</vt:lpstr>
      <vt:lpstr>Modelica – The Next Generation Modeling Language</vt:lpstr>
      <vt:lpstr>Modelica Introduction</vt:lpstr>
      <vt:lpstr>PowerPoint Presentation</vt:lpstr>
      <vt:lpstr>PowerPoint Presentation</vt:lpstr>
      <vt:lpstr>PowerPoint Presentation</vt:lpstr>
      <vt:lpstr>PowerPoint Presentation</vt:lpstr>
      <vt:lpstr>How System Modeler Compares</vt:lpstr>
      <vt:lpstr>Modelica – Faster Development, Lower Maintenance than with Traditional Tools</vt:lpstr>
      <vt:lpstr>Product Comparison</vt:lpstr>
      <vt:lpstr>Product Comparison</vt:lpstr>
      <vt:lpstr>Product Comparison</vt:lpstr>
      <vt:lpstr>Product Comparison</vt:lpstr>
      <vt:lpstr>Product Comparison</vt:lpstr>
      <vt:lpstr>Product Comparison</vt:lpstr>
      <vt:lpstr>2. Modelica Users View</vt:lpstr>
      <vt:lpstr>PowerPoint Presentation</vt:lpstr>
      <vt:lpstr>PowerPoint Presentation</vt:lpstr>
      <vt:lpstr>3. Modelica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Modelica Language Elements</vt:lpstr>
      <vt:lpstr>PowerPoint Presentation</vt:lpstr>
      <vt:lpstr>Other Language Elements</vt:lpstr>
      <vt:lpstr>Graphical Modeling - Using Drag and Drop Composition</vt:lpstr>
      <vt:lpstr>PowerPoint Presentation</vt:lpstr>
      <vt:lpstr>Modelica3D Library</vt:lpstr>
      <vt:lpstr>OM Web Notebook Generated from OMNotebook Edit, Simulate, and Plot Models on a Web Page</vt:lpstr>
      <vt:lpstr>Questions about Modelica?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Modelica Overview</dc:title>
  <dc:creator>Payam Khaninejad</dc:creator>
  <cp:keywords/>
  <cp:lastModifiedBy>Payam Khaninejad</cp:lastModifiedBy>
  <cp:revision>28</cp:revision>
  <dcterms:created xsi:type="dcterms:W3CDTF">2016-12-05T07:18:22Z</dcterms:created>
  <dcterms:modified xsi:type="dcterms:W3CDTF">2016-12-09T16:34:40Z</dcterms:modified>
  <cp:version/>
</cp:coreProperties>
</file>