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88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F95-F36C-4DA9-9DA6-5D5219D5D6B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3DABF9-46BE-41CC-B5F1-4AE193F6AB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F95-F36C-4DA9-9DA6-5D5219D5D6B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F9-46BE-41CC-B5F1-4AE193F6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F95-F36C-4DA9-9DA6-5D5219D5D6B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F9-46BE-41CC-B5F1-4AE193F6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F95-F36C-4DA9-9DA6-5D5219D5D6B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F9-46BE-41CC-B5F1-4AE193F6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F95-F36C-4DA9-9DA6-5D5219D5D6B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F9-46BE-41CC-B5F1-4AE193F6AB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F95-F36C-4DA9-9DA6-5D5219D5D6B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F9-46BE-41CC-B5F1-4AE193F6AB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F95-F36C-4DA9-9DA6-5D5219D5D6B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F9-46BE-41CC-B5F1-4AE193F6AB8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F95-F36C-4DA9-9DA6-5D5219D5D6B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F9-46BE-41CC-B5F1-4AE193F6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F95-F36C-4DA9-9DA6-5D5219D5D6B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F9-46BE-41CC-B5F1-4AE193F6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F95-F36C-4DA9-9DA6-5D5219D5D6B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F9-46BE-41CC-B5F1-4AE193F6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F95-F36C-4DA9-9DA6-5D5219D5D6B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F9-46BE-41CC-B5F1-4AE193F6A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0864F95-F36C-4DA9-9DA6-5D5219D5D6BE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B3DABF9-46BE-41CC-B5F1-4AE193F6AB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vincentarelbundock.github.io/Rdatasets/csv/Ecdat/Wages1.cs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2438400"/>
          </a:xfrm>
        </p:spPr>
        <p:txBody>
          <a:bodyPr/>
          <a:lstStyle/>
          <a:p>
            <a:r>
              <a:rPr lang="en-US" sz="4400" dirty="0" smtClean="0"/>
              <a:t>   HADOOP AND SPARK   		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PROJECT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3340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Kiran</a:t>
            </a:r>
            <a:r>
              <a:rPr lang="en-US" sz="2400" dirty="0" smtClean="0"/>
              <a:t> </a:t>
            </a:r>
            <a:r>
              <a:rPr lang="en-US" sz="2400" dirty="0" err="1" smtClean="0"/>
              <a:t>Khaniya</a:t>
            </a:r>
            <a:endParaRPr lang="en-US" sz="2400" dirty="0" smtClean="0"/>
          </a:p>
          <a:p>
            <a:r>
              <a:rPr lang="en-US" sz="2400" dirty="0" smtClean="0"/>
              <a:t>6/19/2018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42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4400" dirty="0" smtClean="0"/>
              <a:t>Pair Approach (Pseudo Code)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class Reducer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method setup()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n = 0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method Reduce(pair p; counts [c1; c2; …])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sum = 0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for all count c in counts [c1; c2; …] do    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   sum  += c 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if (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p.right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== *)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n = sum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else 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avg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= sum / n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Emit(pair p, 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avg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)</a:t>
            </a:r>
          </a:p>
          <a:p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class Mapper</a:t>
            </a:r>
          </a:p>
          <a:p>
            <a:pPr marL="0" indent="0">
              <a:buNone/>
            </a:pPr>
            <a:r>
              <a:rPr lang="en-US" sz="1800" spc="-1" dirty="0" smtClean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method 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Map(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docid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a; doc d)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for all term w in doc d do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   for all term u </a:t>
            </a:r>
            <a:r>
              <a:rPr lang="en-US" sz="1800" spc="-1" dirty="0" smtClean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in Neighbors(w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) do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      Emit(pair (w, u), count 1) </a:t>
            </a:r>
            <a:endParaRPr lang="en-US" sz="1800" spc="-1" dirty="0" smtClean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n-US" sz="1800" spc="-1" dirty="0" smtClean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     Emit(pair (w, *), count 1) </a:t>
            </a:r>
          </a:p>
          <a:p>
            <a:pPr marL="0" indent="0">
              <a:buNone/>
            </a:pPr>
            <a:r>
              <a:rPr lang="en-US" sz="1800" spc="-1" dirty="0" smtClean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endParaRPr lang="en-US" sz="18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8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4000" dirty="0" smtClean="0"/>
              <a:t>Pair Approach (java code-mapper)</a:t>
            </a:r>
            <a:endParaRPr lang="en-US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18" y="1104105"/>
            <a:ext cx="6636718" cy="499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3" y="4558144"/>
            <a:ext cx="4800600" cy="211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25534" y="1066796"/>
            <a:ext cx="990600" cy="29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4468090" y="4558144"/>
            <a:ext cx="4627420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4400" dirty="0" smtClean="0"/>
              <a:t>Pair approach(java code-reducer)</a:t>
            </a:r>
            <a:endParaRPr lang="en-US" sz="4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4401"/>
            <a:ext cx="9144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Pair Approach(output)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00" y="1600200"/>
            <a:ext cx="6324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Input</a:t>
            </a:r>
          </a:p>
          <a:p>
            <a:pPr marL="0" indent="0">
              <a:buNone/>
            </a:pPr>
            <a:r>
              <a:rPr lang="pt-BR" sz="2000" dirty="0"/>
              <a:t>B12 C31 D76 A12 B76 C31 D76 C31 A10 B12 D76  </a:t>
            </a:r>
          </a:p>
          <a:p>
            <a:pPr marL="0" indent="0">
              <a:buNone/>
            </a:pPr>
            <a:r>
              <a:rPr lang="pt-BR" sz="2000" dirty="0"/>
              <a:t>D76 D76 B12 A12 C31 D76 B12  A12 D76 A12 C31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0" y="1295400"/>
            <a:ext cx="2971800" cy="54102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u="sng" dirty="0"/>
              <a:t>Output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(A10, B12)	1/2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(A10, D76)	1/2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(A12, A10)	1/12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(A12, B12)	2/12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(A12, B76)	1/12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(A12, C31)	4/12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(A12, D76)	4/12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(B12, A10)	1/16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(B12, A12)	4/16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(B12, B76)	1/16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(B12, C31)	5/16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……. and so on…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52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4400" dirty="0" smtClean="0"/>
              <a:t>Stripe Approach(Pseudo Code)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62400" y="1447800"/>
            <a:ext cx="5181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class Reducer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method Reduce(term w; stripes[H1;H2;H3; : : :])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Hf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= new 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AssociativeArray</a:t>
            </a:r>
            <a:endParaRPr lang="en-US" sz="18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for all stripe H in stripes [H1;H2;H3; …] do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     Sum(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Hf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H)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total = total(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Hf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)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Hf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= 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Hf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/ total         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Emit(term w; stripe 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Hf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)</a:t>
            </a:r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990600"/>
            <a:ext cx="441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class Mapper</a:t>
            </a:r>
          </a:p>
          <a:p>
            <a:pPr marL="0" indent="0">
              <a:buNone/>
            </a:pPr>
            <a:r>
              <a:rPr lang="en-US" sz="20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method Map(</a:t>
            </a:r>
            <a:r>
              <a:rPr lang="en-US" sz="20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docid</a:t>
            </a:r>
            <a:r>
              <a:rPr lang="en-US" sz="20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a, doc d)</a:t>
            </a:r>
          </a:p>
          <a:p>
            <a:pPr marL="0" indent="0">
              <a:buNone/>
            </a:pPr>
            <a:r>
              <a:rPr lang="en-US" sz="20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for all term w in doc d do</a:t>
            </a:r>
          </a:p>
          <a:p>
            <a:pPr marL="0" indent="0">
              <a:buNone/>
            </a:pPr>
            <a:r>
              <a:rPr lang="en-US" sz="20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   H = new </a:t>
            </a:r>
            <a:r>
              <a:rPr lang="en-US" sz="20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AssociativeArray</a:t>
            </a:r>
            <a:endParaRPr lang="en-US" sz="20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0" indent="0">
              <a:buNone/>
            </a:pPr>
            <a:r>
              <a:rPr lang="en-US" sz="20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   for all term u in Neighbors(w) do</a:t>
            </a:r>
          </a:p>
          <a:p>
            <a:pPr marL="0" indent="0">
              <a:buNone/>
            </a:pPr>
            <a:r>
              <a:rPr lang="en-US" sz="20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         H{u} = H{u} + 1 </a:t>
            </a:r>
          </a:p>
          <a:p>
            <a:pPr marL="0" indent="0">
              <a:buNone/>
            </a:pPr>
            <a:r>
              <a:rPr lang="en-US" sz="20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   Emit(Term w; Stripe H)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1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4000" dirty="0" smtClean="0"/>
              <a:t>Stripe Approach(java code-mapper)</a:t>
            </a:r>
            <a:endParaRPr lang="en-US" sz="4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533400"/>
            <a:ext cx="6457950" cy="46767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91" y="4038600"/>
            <a:ext cx="5297027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67745" y="533400"/>
            <a:ext cx="1369304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26191" y="4038600"/>
            <a:ext cx="402240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4400" dirty="0" smtClean="0"/>
              <a:t>Stripe Approach(java code-reducer)</a:t>
            </a:r>
            <a:endParaRPr lang="en-US" sz="44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3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 smtClean="0"/>
              <a:t>Stripe Approach(output)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352800"/>
            <a:ext cx="8839200" cy="2773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Output</a:t>
            </a:r>
          </a:p>
          <a:p>
            <a:pPr marL="0" indent="0">
              <a:buNone/>
            </a:pPr>
            <a:r>
              <a:rPr lang="pt-BR" dirty="0"/>
              <a:t>A10	[(B12, 1/2), (D76, 1/2)]</a:t>
            </a:r>
          </a:p>
          <a:p>
            <a:pPr marL="0" indent="0">
              <a:buNone/>
            </a:pPr>
            <a:r>
              <a:rPr lang="pt-BR" dirty="0"/>
              <a:t>A12	[(C31, 4/12), (B76, 1/12), (D76, 4/12), (B12, 2/12), (A10, 1/12)]</a:t>
            </a:r>
          </a:p>
          <a:p>
            <a:pPr marL="0" indent="0">
              <a:buNone/>
            </a:pPr>
            <a:r>
              <a:rPr lang="pt-BR" dirty="0"/>
              <a:t>B12	[(A12, 4/16), (C31, 5/16), (B76, 1/16), (D76, 5/16), (A10, 1/16)]</a:t>
            </a:r>
          </a:p>
          <a:p>
            <a:pPr marL="0" indent="0">
              <a:buNone/>
            </a:pPr>
            <a:r>
              <a:rPr lang="pt-BR" dirty="0"/>
              <a:t>B76	[(C31, 2/6), (D76, 2/6), (B12, 1/6), (A10, 1/6)]</a:t>
            </a:r>
          </a:p>
          <a:p>
            <a:pPr marL="0" indent="0">
              <a:buNone/>
            </a:pPr>
            <a:r>
              <a:rPr lang="pt-BR" dirty="0"/>
              <a:t>C31	[(A12, 3/12), (B76, 1/12), (D76, 5/12), (B12, 2/12), (A10, 1/12)]</a:t>
            </a:r>
          </a:p>
          <a:p>
            <a:pPr marL="0" indent="0">
              <a:buNone/>
            </a:pPr>
            <a:r>
              <a:rPr lang="pt-BR" dirty="0"/>
              <a:t>D76	[(A12, 4/13), (C31, 4/13), (B76, 1/13), (B12, 3/13), (A10, 1/13)]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0" y="1295400"/>
            <a:ext cx="9144000" cy="18288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3200" b="1" u="sng" dirty="0"/>
              <a:t>Input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B12 C31 D76 A12 B76 C31 D76 C31 A10 B12 </a:t>
            </a:r>
            <a:r>
              <a:rPr lang="en-US" dirty="0" smtClean="0"/>
              <a:t>D76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D76 D76B12 </a:t>
            </a:r>
            <a:r>
              <a:rPr lang="en-US" dirty="0"/>
              <a:t>A12 C31 D76 B12  A12 D76 A12 C31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4400" dirty="0" smtClean="0"/>
              <a:t>Hybrid Approach(Pseudo Code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62400" y="1295400"/>
            <a:ext cx="5334000" cy="4830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class Reducer</a:t>
            </a:r>
          </a:p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method Initialize()</a:t>
            </a:r>
          </a:p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r>
              <a:rPr lang="en-US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wPrev</a:t>
            </a: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= </a:t>
            </a:r>
            <a:r>
              <a:rPr lang="en-US" spc="-1" dirty="0" smtClean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null</a:t>
            </a:r>
          </a:p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n-US" spc="-1" dirty="0" smtClean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     H = new </a:t>
            </a:r>
            <a:r>
              <a:rPr lang="en-US" spc="-1" dirty="0" err="1" smtClean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AssociativeArray</a:t>
            </a:r>
            <a:endParaRPr lang="en-US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endParaRPr lang="en-US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method Reduce(Pair p(w, u), counts[c1, c2, ….])</a:t>
            </a:r>
          </a:p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if(w != </a:t>
            </a:r>
            <a:r>
              <a:rPr lang="en-US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wPrev</a:t>
            </a: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&amp;&amp; </a:t>
            </a:r>
            <a:r>
              <a:rPr lang="en-US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wPrev</a:t>
            </a: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!= null)</a:t>
            </a:r>
          </a:p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        total = total(H)</a:t>
            </a:r>
          </a:p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        Emit(</a:t>
            </a:r>
            <a:r>
              <a:rPr lang="en-US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wPrev</a:t>
            </a: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H / total)</a:t>
            </a:r>
          </a:p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        </a:t>
            </a:r>
            <a:r>
              <a:rPr lang="en-US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H.clear</a:t>
            </a: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()</a:t>
            </a:r>
          </a:p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H{u} = sum (c1, c2 …)</a:t>
            </a:r>
          </a:p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r>
              <a:rPr lang="en-US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wPrev</a:t>
            </a: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= w</a:t>
            </a:r>
          </a:p>
          <a:p>
            <a:endParaRPr lang="en-US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method close	</a:t>
            </a:r>
          </a:p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total = total(H)</a:t>
            </a:r>
          </a:p>
          <a:p>
            <a:pPr marL="0" indent="0">
              <a:buNone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Emit(</a:t>
            </a:r>
            <a:r>
              <a:rPr lang="en-US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wPrev</a:t>
            </a: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, H / total)</a:t>
            </a:r>
            <a:endParaRPr lang="en-US" sz="28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143000"/>
            <a:ext cx="4407408" cy="4983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class Mapper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method Initialize()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H = new 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AssociativeArray</a:t>
            </a:r>
            <a:endParaRPr lang="en-US" sz="18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endParaRPr lang="en-US" sz="18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method Map(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docid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a, doc d)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for all term w in doc d do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   for all term u in Neighbors(w) do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          H{(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w,u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)} ++</a:t>
            </a:r>
          </a:p>
          <a:p>
            <a:endParaRPr lang="en-US" sz="18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method Close() 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       for all pair(w, u) in H do:</a:t>
            </a:r>
          </a:p>
          <a:p>
            <a:pPr marL="0" indent="0">
              <a:buNone/>
            </a:pP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Emit (pair(</a:t>
            </a:r>
            <a:r>
              <a:rPr lang="en-US" sz="18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w,u</a:t>
            </a:r>
            <a:r>
              <a:rPr lang="en-US" sz="18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), H{(w, u)}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48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Hybrid Approach(java code-mapper)</a:t>
            </a:r>
            <a:endParaRPr lang="en-US" sz="40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0600"/>
            <a:ext cx="9144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3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718"/>
            <a:ext cx="8382000" cy="837882"/>
          </a:xfrm>
        </p:spPr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Project </a:t>
            </a:r>
            <a:r>
              <a:rPr lang="en-US" dirty="0" err="1" smtClean="0"/>
              <a:t>Ouline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pPr marL="384120" indent="-383760">
              <a:lnSpc>
                <a:spcPct val="94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■"/>
            </a:pPr>
            <a:r>
              <a:rPr lang="en-US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Java Code </a:t>
            </a:r>
            <a:r>
              <a:rPr lang="en-US" sz="24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InMapperWordCount</a:t>
            </a:r>
            <a:endParaRPr lang="en-US" sz="24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■"/>
            </a:pPr>
            <a:r>
              <a:rPr lang="en-US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Java Code </a:t>
            </a:r>
            <a:r>
              <a:rPr lang="en-US" sz="24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AverageComputation</a:t>
            </a:r>
            <a:r>
              <a:rPr lang="en-US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(Java code and output)</a:t>
            </a:r>
          </a:p>
          <a:p>
            <a:pPr marL="384120" indent="-383760">
              <a:lnSpc>
                <a:spcPct val="94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■"/>
            </a:pPr>
            <a:r>
              <a:rPr lang="en-US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Java Code </a:t>
            </a:r>
            <a:r>
              <a:rPr lang="en-US" sz="2400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InMapperAverageComputation</a:t>
            </a:r>
            <a:r>
              <a:rPr lang="en-US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(Java code and output)</a:t>
            </a:r>
          </a:p>
          <a:p>
            <a:pPr marL="384120" indent="-383760">
              <a:lnSpc>
                <a:spcPct val="94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■"/>
            </a:pPr>
            <a:r>
              <a:rPr lang="en-US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Pair Approach</a:t>
            </a:r>
          </a:p>
          <a:p>
            <a:pPr marL="914400" lvl="1" indent="-383760">
              <a:lnSpc>
                <a:spcPct val="100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–"/>
            </a:pPr>
            <a:r>
              <a:rPr lang="en-US" sz="2400" i="1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Pseudo code, Java code and output</a:t>
            </a:r>
            <a:endParaRPr lang="en-US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■"/>
            </a:pPr>
            <a:r>
              <a:rPr lang="en-US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Stripe Approach</a:t>
            </a:r>
          </a:p>
          <a:p>
            <a:pPr marL="914400" lvl="1" indent="-383760">
              <a:lnSpc>
                <a:spcPct val="100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–"/>
            </a:pPr>
            <a:r>
              <a:rPr lang="en-US" sz="2400" i="1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Pseudo code, Java code and output</a:t>
            </a:r>
            <a:endParaRPr lang="en-US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■"/>
            </a:pPr>
            <a:r>
              <a:rPr lang="en-US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Hybrid Approach</a:t>
            </a:r>
          </a:p>
          <a:p>
            <a:pPr marL="914400" lvl="1" indent="-383760">
              <a:lnSpc>
                <a:spcPct val="100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–"/>
            </a:pPr>
            <a:r>
              <a:rPr lang="en-US" sz="2400" i="1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Pseudo code, Java code and output</a:t>
            </a:r>
            <a:endParaRPr lang="en-US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■"/>
            </a:pPr>
            <a:r>
              <a:rPr lang="en-US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Comparison on Pair-Stripe-Hybrid Approaches </a:t>
            </a:r>
          </a:p>
          <a:p>
            <a:pPr marL="384120" indent="-383760">
              <a:lnSpc>
                <a:spcPct val="94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■"/>
            </a:pPr>
            <a:r>
              <a:rPr lang="en-US" sz="24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Demonstration on Eclipse, Hue and Linux command line</a:t>
            </a:r>
          </a:p>
          <a:p>
            <a:pPr>
              <a:lnSpc>
                <a:spcPct val="94000"/>
              </a:lnSpc>
            </a:pPr>
            <a:endParaRPr lang="en-US" b="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94000"/>
              </a:lnSpc>
            </a:pPr>
            <a:endParaRPr lang="en-US" b="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94000"/>
              </a:lnSpc>
            </a:pPr>
            <a:endParaRPr lang="en-US" b="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986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Hybrid Approach(java code-reducer)</a:t>
            </a:r>
            <a:endParaRPr lang="en-US" sz="40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9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 smtClean="0"/>
              <a:t>Hybrid Approach(output)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352800"/>
            <a:ext cx="8839200" cy="2773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Output</a:t>
            </a:r>
          </a:p>
          <a:p>
            <a:pPr marL="0" indent="0">
              <a:buNone/>
            </a:pPr>
            <a:r>
              <a:rPr lang="pt-BR" dirty="0"/>
              <a:t>A10	[(B12, 1/2), (D76, 1/2)]</a:t>
            </a:r>
          </a:p>
          <a:p>
            <a:pPr marL="0" indent="0">
              <a:buNone/>
            </a:pPr>
            <a:r>
              <a:rPr lang="pt-BR" dirty="0"/>
              <a:t>A12	[(C31, 4/12), (B76, 1/12), (D76, 4/12), (B12, 2/12), (A10, 1/12)]</a:t>
            </a:r>
          </a:p>
          <a:p>
            <a:pPr marL="0" indent="0">
              <a:buNone/>
            </a:pPr>
            <a:r>
              <a:rPr lang="pt-BR" dirty="0"/>
              <a:t>B12	[(A12, 4/16), (C31, 5/16), (B76, 1/16), (D76, 5/16), (A10, 1/16)]</a:t>
            </a:r>
          </a:p>
          <a:p>
            <a:pPr marL="0" indent="0">
              <a:buNone/>
            </a:pPr>
            <a:r>
              <a:rPr lang="pt-BR" dirty="0"/>
              <a:t>B76	[(C31, 2/6), (D76, 2/6), (B12, 1/6), (A10, 1/6)]</a:t>
            </a:r>
          </a:p>
          <a:p>
            <a:pPr marL="0" indent="0">
              <a:buNone/>
            </a:pPr>
            <a:r>
              <a:rPr lang="pt-BR" dirty="0"/>
              <a:t>C31	[(A12, 3/12), (B76, 1/12), (D76, 5/12), (B12, 2/12), (A10, 1/12)]</a:t>
            </a:r>
          </a:p>
          <a:p>
            <a:pPr marL="0" indent="0">
              <a:buNone/>
            </a:pPr>
            <a:r>
              <a:rPr lang="pt-BR" dirty="0"/>
              <a:t>D76	[(A12, 4/13), (C31, 4/13), (B76, 1/13), (B12, 3/13), (A10, 1/13)]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0" y="1295400"/>
            <a:ext cx="9144000" cy="18288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3200" b="1" u="sng" dirty="0"/>
              <a:t>Input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B12 C31 D76 A12 B76 C31 D76 C31 A10 B12 </a:t>
            </a:r>
            <a:r>
              <a:rPr lang="en-US" dirty="0" smtClean="0"/>
              <a:t>D76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D76 D76B12 </a:t>
            </a:r>
            <a:r>
              <a:rPr lang="en-US" dirty="0"/>
              <a:t>A12 C31 D76 B12  A12 D76 A12 C31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28BE4D-C863-4270-9547-03207302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1"/>
            <a:ext cx="7906043" cy="1371600"/>
          </a:xfrm>
        </p:spPr>
        <p:txBody>
          <a:bodyPr/>
          <a:lstStyle/>
          <a:p>
            <a:r>
              <a:rPr lang="en-US" sz="36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Comparison on </a:t>
            </a:r>
            <a:br>
              <a:rPr lang="en-US" sz="36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</a:br>
            <a:r>
              <a:rPr lang="en-US" sz="36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Pairs-Stripes-Hybrid Approaches </a:t>
            </a:r>
            <a:br>
              <a:rPr lang="en-US" sz="3600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</a:br>
            <a:endParaRPr 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48D947C-D2D6-4BDC-9A52-D617F14EF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62776"/>
              </p:ext>
            </p:extLst>
          </p:nvPr>
        </p:nvGraphicFramePr>
        <p:xfrm>
          <a:off x="838649" y="2300068"/>
          <a:ext cx="8192809" cy="327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14">
                  <a:extLst>
                    <a:ext uri="{9D8B030D-6E8A-4147-A177-3AD203B41FA5}">
                      <a16:colId xmlns:a16="http://schemas.microsoft.com/office/drawing/2014/main" xmlns="" val="34705729"/>
                    </a:ext>
                  </a:extLst>
                </a:gridCol>
                <a:gridCol w="2981072">
                  <a:extLst>
                    <a:ext uri="{9D8B030D-6E8A-4147-A177-3AD203B41FA5}">
                      <a16:colId xmlns:a16="http://schemas.microsoft.com/office/drawing/2014/main" xmlns="" val="1197244061"/>
                    </a:ext>
                  </a:extLst>
                </a:gridCol>
                <a:gridCol w="3818723">
                  <a:extLst>
                    <a:ext uri="{9D8B030D-6E8A-4147-A177-3AD203B41FA5}">
                      <a16:colId xmlns:a16="http://schemas.microsoft.com/office/drawing/2014/main" xmlns="" val="2545721904"/>
                    </a:ext>
                  </a:extLst>
                </a:gridCol>
              </a:tblGrid>
              <a:tr h="411525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Pairs Approach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Stripes Approach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161763316"/>
                  </a:ext>
                </a:extLst>
              </a:tr>
              <a:tr h="132410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to implement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 memory management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Group together pairs into an associative array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sorting and shuffling of key-value </a:t>
                      </a:r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619157544"/>
                  </a:ext>
                </a:extLst>
              </a:tr>
              <a:tr h="1324100"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Lots of pairs to sort and shuffle 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More difficult to implement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Maps needs to hold entire stripe in memory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58994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4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dirty="0" smtClean="0"/>
              <a:t>Comparison on Pair-Stripe-Hybrid Approach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9430"/>
            <a:ext cx="33909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31146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67099"/>
            <a:ext cx="28956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8295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Pair Approach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76599" y="1828201"/>
            <a:ext cx="2049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Stripe Approach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234545" y="1905000"/>
            <a:ext cx="220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Hybrid Approach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67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 smtClean="0"/>
              <a:t>Spark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Problem Statement</a:t>
            </a:r>
          </a:p>
          <a:p>
            <a:r>
              <a:rPr lang="en-US" dirty="0" smtClean="0"/>
              <a:t>Finding the mean and variance of  wages of teacher using bootstrap resampling </a:t>
            </a:r>
            <a:r>
              <a:rPr lang="en-US" dirty="0" smtClean="0"/>
              <a:t>method</a:t>
            </a:r>
            <a:endParaRPr lang="en-US" dirty="0"/>
          </a:p>
          <a:p>
            <a:r>
              <a:rPr lang="en-US" dirty="0" smtClean="0"/>
              <a:t>Source of </a:t>
            </a:r>
            <a:r>
              <a:rPr lang="en-US" dirty="0" smtClean="0"/>
              <a:t>Dataset </a:t>
            </a:r>
            <a:r>
              <a:rPr lang="en-US" dirty="0" smtClean="0">
                <a:hlinkClick r:id="rId2"/>
              </a:rPr>
              <a:t>https://vincentarelbundock.github.io/Rdatasets/csv/Ecdat/Wages1.csv</a:t>
            </a:r>
            <a:endParaRPr lang="en-US" dirty="0" smtClean="0"/>
          </a:p>
          <a:p>
            <a:r>
              <a:rPr lang="en-US" dirty="0" smtClean="0"/>
              <a:t>Data is observation from 1976 to 1982. A time series containing:</a:t>
            </a:r>
          </a:p>
          <a:p>
            <a:r>
              <a:rPr lang="en-US" b="1" dirty="0" err="1" smtClean="0"/>
              <a:t>exper</a:t>
            </a:r>
            <a:r>
              <a:rPr lang="en-US" b="1" dirty="0" smtClean="0"/>
              <a:t>:</a:t>
            </a:r>
            <a:r>
              <a:rPr lang="en-US" dirty="0" smtClean="0"/>
              <a:t> experience in years</a:t>
            </a:r>
          </a:p>
          <a:p>
            <a:r>
              <a:rPr lang="en-US" b="1" dirty="0" smtClean="0"/>
              <a:t>Sex:</a:t>
            </a:r>
            <a:r>
              <a:rPr lang="en-US" dirty="0" smtClean="0"/>
              <a:t> a factor with male and female</a:t>
            </a:r>
          </a:p>
          <a:p>
            <a:r>
              <a:rPr lang="en-US" b="1" dirty="0" smtClean="0"/>
              <a:t>School: </a:t>
            </a:r>
            <a:r>
              <a:rPr lang="en-US" dirty="0" smtClean="0"/>
              <a:t>years of schooling</a:t>
            </a:r>
          </a:p>
          <a:p>
            <a:r>
              <a:rPr lang="en-US" b="1" dirty="0" smtClean="0"/>
              <a:t>Wage:</a:t>
            </a:r>
            <a:r>
              <a:rPr lang="en-US" dirty="0" smtClean="0"/>
              <a:t>  wage(in 1980\$) per hour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066800"/>
          </a:xfrm>
        </p:spPr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86400"/>
          </a:xfrm>
        </p:spPr>
        <p:txBody>
          <a:bodyPr/>
          <a:lstStyle/>
          <a:p>
            <a:r>
              <a:rPr lang="en-US" b="1" dirty="0" smtClean="0"/>
              <a:t>Raw Data Format(</a:t>
            </a:r>
            <a:r>
              <a:rPr lang="en-US" b="1" dirty="0" err="1" smtClean="0"/>
              <a:t>csv</a:t>
            </a:r>
            <a:r>
              <a:rPr lang="en-US" b="1" dirty="0" smtClean="0"/>
              <a:t> file)</a:t>
            </a:r>
          </a:p>
          <a:p>
            <a:r>
              <a:rPr lang="en-US" b="1" dirty="0" smtClean="0"/>
              <a:t>Column: Id, experience, sex, school, Wages</a:t>
            </a:r>
          </a:p>
          <a:p>
            <a:r>
              <a:rPr lang="en-US" b="1" dirty="0" smtClean="0"/>
              <a:t>Total row:  3294</a:t>
            </a:r>
          </a:p>
          <a:p>
            <a:r>
              <a:rPr lang="en-US" b="1" dirty="0" smtClean="0"/>
              <a:t>Category, </a:t>
            </a:r>
            <a:r>
              <a:rPr lang="en-US" b="1" dirty="0" err="1" smtClean="0"/>
              <a:t>nemerical</a:t>
            </a:r>
            <a:r>
              <a:rPr lang="en-US" b="1" dirty="0" smtClean="0"/>
              <a:t> value: (experience, wage)</a:t>
            </a:r>
          </a:p>
          <a:p>
            <a:r>
              <a:rPr lang="en-US" b="1" dirty="0" smtClean="0"/>
              <a:t>Data Sample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6324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09800" y="3581400"/>
            <a:ext cx="1066800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3581400"/>
            <a:ext cx="1219200" cy="2667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858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9067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0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1"/>
            <a:ext cx="8915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3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9067800" cy="16002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7800"/>
            <a:ext cx="3505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24000"/>
            <a:ext cx="502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4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718"/>
            <a:ext cx="7848600" cy="1066482"/>
          </a:xfrm>
        </p:spPr>
        <p:txBody>
          <a:bodyPr/>
          <a:lstStyle/>
          <a:p>
            <a:r>
              <a:rPr lang="en-US" dirty="0" smtClean="0"/>
              <a:t>Spark 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4120" indent="-383760">
              <a:lnSpc>
                <a:spcPct val="94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■"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Problem Statement</a:t>
            </a:r>
            <a:endParaRPr lang="en-US" sz="16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■"/>
            </a:pPr>
            <a:r>
              <a:rPr lang="en-US" spc="-1" dirty="0" err="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Scala</a:t>
            </a: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Code and Output</a:t>
            </a:r>
            <a:endParaRPr lang="en-US" sz="16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600"/>
              </a:spcBef>
              <a:buClr>
                <a:srgbClr val="191B0E"/>
              </a:buClr>
              <a:buFont typeface="Franklin Gothic Book"/>
              <a:buChar char="■"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Demonstration</a:t>
            </a:r>
            <a:endParaRPr lang="en-US" sz="16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94000"/>
              </a:lnSpc>
            </a:pPr>
            <a:endParaRPr lang="en-US" sz="16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>
              <a:lnSpc>
                <a:spcPct val="94000"/>
              </a:lnSpc>
            </a:pPr>
            <a:endParaRPr lang="en-US" sz="1600" spc="-1" dirty="0">
              <a:solidFill>
                <a:srgbClr val="191B0E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 err="1" smtClean="0"/>
              <a:t>InMapperWordCount</a:t>
            </a:r>
            <a:r>
              <a:rPr lang="en-US" sz="4000" dirty="0" smtClean="0"/>
              <a:t>(Mapper)</a:t>
            </a: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6072"/>
            <a:ext cx="9144000" cy="572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1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 err="1" smtClean="0"/>
              <a:t>InMapperWordCount</a:t>
            </a:r>
            <a:r>
              <a:rPr lang="en-US" sz="4000" dirty="0" smtClean="0"/>
              <a:t>(Reducer)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AverageCompuation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1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3600" dirty="0" err="1" smtClean="0"/>
              <a:t>InMapperAverageCompuation</a:t>
            </a:r>
            <a:r>
              <a:rPr lang="en-US" sz="3600" dirty="0" smtClean="0"/>
              <a:t>(Mapper)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9709"/>
            <a:ext cx="9144000" cy="608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6674427" y="858982"/>
            <a:ext cx="152399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33837"/>
            <a:ext cx="34290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28854" y="4044228"/>
            <a:ext cx="3415146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3600" dirty="0" err="1" smtClean="0"/>
              <a:t>InMapperAverageComputation</a:t>
            </a:r>
            <a:r>
              <a:rPr lang="en-US" sz="3600" dirty="0" smtClean="0"/>
              <a:t>(reducer)</a:t>
            </a:r>
            <a:endParaRPr lang="en-US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6683086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755" y="1749136"/>
            <a:ext cx="4953000" cy="518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43400" y="3581400"/>
            <a:ext cx="4495800" cy="76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sz="4800" dirty="0" err="1" smtClean="0"/>
              <a:t>AverageComputation</a:t>
            </a:r>
            <a:r>
              <a:rPr lang="en-US" sz="4800" dirty="0" smtClean="0"/>
              <a:t> Output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0x503e4fce.virnxx2.adsl-dhcp.tele.dk	1973.5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1-320.cnc.bc.ca	10879.5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1-729.cnc.bc.ca	3262.5715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10.0.0.153	6383.75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12.22.207.235	7368.0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128.227.88.79	6815.4165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142.27.64.35	4488.3335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145.253.208.9	4349.6665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1513.cps.virtua.com.br	309.0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…..and so on..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951</TotalTime>
  <Words>633</Words>
  <Application>Microsoft Office PowerPoint</Application>
  <PresentationFormat>On-screen Show (4:3)</PresentationFormat>
  <Paragraphs>189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Executive</vt:lpstr>
      <vt:lpstr>   HADOOP AND SPARK      PROJECT</vt:lpstr>
      <vt:lpstr>Hadoop Project Ouline</vt:lpstr>
      <vt:lpstr>Spark project outline</vt:lpstr>
      <vt:lpstr>InMapperWordCount(Mapper)</vt:lpstr>
      <vt:lpstr>InMapperWordCount(Reducer)</vt:lpstr>
      <vt:lpstr>Code AverageCompuation</vt:lpstr>
      <vt:lpstr>InMapperAverageCompuation(Mapper)</vt:lpstr>
      <vt:lpstr>InMapperAverageComputation(reducer)</vt:lpstr>
      <vt:lpstr>AverageComputation Output</vt:lpstr>
      <vt:lpstr>Pair Approach (Pseudo Code)</vt:lpstr>
      <vt:lpstr>Pair Approach (java code-mapper)</vt:lpstr>
      <vt:lpstr>Pair approach(java code-reducer)</vt:lpstr>
      <vt:lpstr>Pair Approach(output)</vt:lpstr>
      <vt:lpstr>Stripe Approach(Pseudo Code)</vt:lpstr>
      <vt:lpstr>Stripe Approach(java code-mapper)</vt:lpstr>
      <vt:lpstr>Stripe Approach(java code-reducer)</vt:lpstr>
      <vt:lpstr>Stripe Approach(output)</vt:lpstr>
      <vt:lpstr>Hybrid Approach(Pseudo Code</vt:lpstr>
      <vt:lpstr> Hybrid Approach(java code-mapper)</vt:lpstr>
      <vt:lpstr> Hybrid Approach(java code-reducer)</vt:lpstr>
      <vt:lpstr>Hybrid Approach(output)</vt:lpstr>
      <vt:lpstr>Comparison on  Pairs-Stripes-Hybrid Approaches  </vt:lpstr>
      <vt:lpstr>Comparison on Pair-Stripe-Hybrid Approach</vt:lpstr>
      <vt:lpstr>Spark Project</vt:lpstr>
      <vt:lpstr>Data Format</vt:lpstr>
      <vt:lpstr>Code</vt:lpstr>
      <vt:lpstr>Code</vt:lpstr>
      <vt:lpstr>Result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</dc:creator>
  <cp:lastModifiedBy>kiran</cp:lastModifiedBy>
  <cp:revision>45</cp:revision>
  <dcterms:created xsi:type="dcterms:W3CDTF">2018-06-17T22:08:42Z</dcterms:created>
  <dcterms:modified xsi:type="dcterms:W3CDTF">2018-06-18T22:37:49Z</dcterms:modified>
</cp:coreProperties>
</file>