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8768" autoAdjust="0"/>
  </p:normalViewPr>
  <p:slideViewPr>
    <p:cSldViewPr>
      <p:cViewPr varScale="1">
        <p:scale>
          <a:sx n="74" d="100"/>
          <a:sy n="74" d="100"/>
        </p:scale>
        <p:origin x="-126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 r</a:t>
            </a:r>
            <a:endParaRPr lang="en-US" dirty="0"/>
          </a:p>
        </p:txBody>
      </p:sp>
      <p:sp>
        <p:nvSpPr>
          <p:cNvPr id="3" name="Text Placeholder 2"/>
          <p:cNvSpPr>
            <a:spLocks noGrp="1"/>
          </p:cNvSpPr>
          <p:nvPr>
            <p:ph type="body"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 R like a calculator</a:t>
            </a:r>
            <a:endParaRPr lang="en-US" dirty="0"/>
          </a:p>
        </p:txBody>
      </p:sp>
      <p:sp>
        <p:nvSpPr>
          <p:cNvPr id="3" name="TextBox 2"/>
          <p:cNvSpPr txBox="1"/>
          <p:nvPr/>
        </p:nvSpPr>
        <p:spPr>
          <a:xfrm>
            <a:off x="685800" y="1295400"/>
            <a:ext cx="8153400" cy="2308324"/>
          </a:xfrm>
          <a:prstGeom prst="rect">
            <a:avLst/>
          </a:prstGeom>
          <a:noFill/>
        </p:spPr>
        <p:txBody>
          <a:bodyPr wrap="square" rtlCol="0">
            <a:spAutoFit/>
          </a:bodyPr>
          <a:lstStyle/>
          <a:p>
            <a:r>
              <a:rPr lang="en-US" dirty="0" smtClean="0"/>
              <a:t>You can think of R as a big calculator; it will perform many complicated calculations but generally,</a:t>
            </a:r>
          </a:p>
          <a:p>
            <a:r>
              <a:rPr lang="en-US" dirty="0" smtClean="0"/>
              <a:t>these are made up of smaller elements. To see how you can use R in this way, start by typing in some</a:t>
            </a:r>
          </a:p>
          <a:p>
            <a:r>
              <a:rPr lang="en-US" dirty="0" smtClean="0"/>
              <a:t>simple math:</a:t>
            </a:r>
          </a:p>
          <a:p>
            <a:r>
              <a:rPr lang="en-US" dirty="0" smtClean="0"/>
              <a:t>&gt; 3 + 9 + 12 -7</a:t>
            </a:r>
          </a:p>
          <a:p>
            <a:r>
              <a:rPr lang="en-US" dirty="0" smtClean="0"/>
              <a:t>[1] 17</a:t>
            </a:r>
          </a:p>
          <a:p>
            <a:endParaRPr lang="en-US" dirty="0"/>
          </a:p>
        </p:txBody>
      </p:sp>
      <p:pic>
        <p:nvPicPr>
          <p:cNvPr id="4098" name="Picture 2"/>
          <p:cNvPicPr>
            <a:picLocks noChangeAspect="1" noChangeArrowheads="1"/>
          </p:cNvPicPr>
          <p:nvPr/>
        </p:nvPicPr>
        <p:blipFill>
          <a:blip r:embed="rId2"/>
          <a:srcRect/>
          <a:stretch>
            <a:fillRect/>
          </a:stretch>
        </p:blipFill>
        <p:spPr bwMode="auto">
          <a:xfrm>
            <a:off x="457200" y="3581399"/>
            <a:ext cx="7467600" cy="2084863"/>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of the Mathematical Operations Available in R</a:t>
            </a:r>
            <a:endParaRPr lang="en-US" dirty="0"/>
          </a:p>
        </p:txBody>
      </p:sp>
      <p:pic>
        <p:nvPicPr>
          <p:cNvPr id="5122" name="Picture 2"/>
          <p:cNvPicPr>
            <a:picLocks noChangeAspect="1" noChangeArrowheads="1"/>
          </p:cNvPicPr>
          <p:nvPr/>
        </p:nvPicPr>
        <p:blipFill>
          <a:blip r:embed="rId2"/>
          <a:srcRect/>
          <a:stretch>
            <a:fillRect/>
          </a:stretch>
        </p:blipFill>
        <p:spPr bwMode="auto">
          <a:xfrm>
            <a:off x="0" y="1524000"/>
            <a:ext cx="9144000" cy="5266132"/>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Some Math</a:t>
            </a:r>
            <a:endParaRPr lang="en-US" dirty="0"/>
          </a:p>
        </p:txBody>
      </p:sp>
      <p:sp>
        <p:nvSpPr>
          <p:cNvPr id="3" name="TextBox 2"/>
          <p:cNvSpPr txBox="1"/>
          <p:nvPr/>
        </p:nvSpPr>
        <p:spPr>
          <a:xfrm>
            <a:off x="533400" y="1447800"/>
            <a:ext cx="8229600" cy="4247317"/>
          </a:xfrm>
          <a:prstGeom prst="rect">
            <a:avLst/>
          </a:prstGeom>
          <a:noFill/>
        </p:spPr>
        <p:txBody>
          <a:bodyPr wrap="square" rtlCol="0">
            <a:spAutoFit/>
          </a:bodyPr>
          <a:lstStyle/>
          <a:p>
            <a:r>
              <a:rPr lang="en-US" b="1" dirty="0" smtClean="0"/>
              <a:t>1. Now try using the abs() command with some math:</a:t>
            </a:r>
          </a:p>
          <a:p>
            <a:r>
              <a:rPr lang="en-US" dirty="0" smtClean="0"/>
              <a:t>abs(12-17*2/3-9)</a:t>
            </a:r>
          </a:p>
          <a:p>
            <a:r>
              <a:rPr lang="en-US" b="1" dirty="0" smtClean="0"/>
              <a:t>2. Now type a simple factorial:</a:t>
            </a:r>
          </a:p>
          <a:p>
            <a:r>
              <a:rPr lang="en-US" dirty="0" smtClean="0"/>
              <a:t>factorial(4)</a:t>
            </a:r>
          </a:p>
          <a:p>
            <a:r>
              <a:rPr lang="en-US" b="1" dirty="0" smtClean="0"/>
              <a:t>3. Next, try typing the following logarithms (all give the same answer because they are different forms</a:t>
            </a:r>
          </a:p>
          <a:p>
            <a:pPr>
              <a:buFont typeface="Wingdings"/>
              <a:buChar char="Ø"/>
            </a:pPr>
            <a:r>
              <a:rPr lang="en-US" dirty="0" smtClean="0"/>
              <a:t>log10(2)</a:t>
            </a:r>
          </a:p>
          <a:p>
            <a:r>
              <a:rPr lang="en-US" b="1" dirty="0" smtClean="0"/>
              <a:t>4. Now type in a natural log:</a:t>
            </a:r>
          </a:p>
          <a:p>
            <a:r>
              <a:rPr lang="en-US" dirty="0" smtClean="0"/>
              <a:t>&gt; log(2)</a:t>
            </a:r>
          </a:p>
          <a:p>
            <a:r>
              <a:rPr lang="en-US" b="1" dirty="0" smtClean="0"/>
              <a:t>5. Follow up by typing the exponent:</a:t>
            </a:r>
          </a:p>
          <a:p>
            <a:r>
              <a:rPr lang="en-US" dirty="0" smtClean="0"/>
              <a:t>&gt; exp(0.6931472)</a:t>
            </a:r>
          </a:p>
          <a:p>
            <a:r>
              <a:rPr lang="en-US" b="1" dirty="0" smtClean="0"/>
              <a:t>6. Type in a logarithm again:</a:t>
            </a:r>
          </a:p>
          <a:p>
            <a:r>
              <a:rPr lang="en-US" dirty="0" smtClean="0"/>
              <a:t>&gt; log10(2)</a:t>
            </a:r>
          </a:p>
          <a:p>
            <a:r>
              <a:rPr lang="en-US" b="1" dirty="0" smtClean="0"/>
              <a:t>7. Reverse the logarithm like so:</a:t>
            </a:r>
          </a:p>
          <a:p>
            <a:r>
              <a:rPr lang="en-US" dirty="0" smtClean="0"/>
              <a:t>&gt; 10^0.30103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Entering Numerical Items as Data</a:t>
            </a:r>
            <a:endParaRPr lang="en-US" dirty="0"/>
          </a:p>
        </p:txBody>
      </p:sp>
      <p:sp>
        <p:nvSpPr>
          <p:cNvPr id="3" name="TextBox 2"/>
          <p:cNvSpPr txBox="1"/>
          <p:nvPr/>
        </p:nvSpPr>
        <p:spPr>
          <a:xfrm>
            <a:off x="381000" y="1295400"/>
            <a:ext cx="8458200" cy="3139321"/>
          </a:xfrm>
          <a:prstGeom prst="rect">
            <a:avLst/>
          </a:prstGeom>
          <a:noFill/>
        </p:spPr>
        <p:txBody>
          <a:bodyPr wrap="square" rtlCol="0">
            <a:spAutoFit/>
          </a:bodyPr>
          <a:lstStyle/>
          <a:p>
            <a:r>
              <a:rPr lang="en-US" dirty="0" smtClean="0"/>
              <a:t>Numerical data do not need any special treatment; you simply type the values, separated by commas, into the c() command.</a:t>
            </a:r>
          </a:p>
          <a:p>
            <a:r>
              <a:rPr lang="en-US" dirty="0" smtClean="0"/>
              <a:t>In the following example, imagine that you have collected some data (a sample) and now want to get the values into R:</a:t>
            </a:r>
          </a:p>
          <a:p>
            <a:r>
              <a:rPr lang="en-US" dirty="0" smtClean="0">
                <a:solidFill>
                  <a:srgbClr val="FF0000"/>
                </a:solidFill>
              </a:rPr>
              <a:t>&gt;data1 = c(3, 5, 7, 5, 3, 2, 6, 8, 5, 6, 9)</a:t>
            </a:r>
          </a:p>
          <a:p>
            <a:r>
              <a:rPr lang="en-US" dirty="0" smtClean="0"/>
              <a:t>Now just create a new object to hold your data and then type the values into the parentheses. The</a:t>
            </a:r>
          </a:p>
          <a:p>
            <a:r>
              <a:rPr lang="en-US" dirty="0" smtClean="0"/>
              <a:t>values are separated using commas.</a:t>
            </a:r>
          </a:p>
          <a:p>
            <a:r>
              <a:rPr lang="en-US" dirty="0" smtClean="0"/>
              <a:t>The “result” is not automatically displayed; to see the data you must type its name:</a:t>
            </a:r>
          </a:p>
          <a:p>
            <a:r>
              <a:rPr lang="en-US" dirty="0" smtClean="0">
                <a:solidFill>
                  <a:srgbClr val="FF0000"/>
                </a:solidFill>
              </a:rPr>
              <a:t>&gt; data1</a:t>
            </a:r>
          </a:p>
          <a:p>
            <a:r>
              <a:rPr lang="en-US" dirty="0" smtClean="0">
                <a:solidFill>
                  <a:srgbClr val="FF0000"/>
                </a:solidFill>
              </a:rPr>
              <a:t>[1] 3 5 7 5 3 2 6 8 5 6 9</a:t>
            </a:r>
            <a:endParaRPr lang="en-US" dirty="0">
              <a:solidFill>
                <a:srgbClr val="FF0000"/>
              </a:solidFill>
            </a:endParaRPr>
          </a:p>
        </p:txBody>
      </p:sp>
      <p:pic>
        <p:nvPicPr>
          <p:cNvPr id="6146" name="Picture 2"/>
          <p:cNvPicPr>
            <a:picLocks noChangeAspect="1" noChangeArrowheads="1"/>
          </p:cNvPicPr>
          <p:nvPr/>
        </p:nvPicPr>
        <p:blipFill>
          <a:blip r:embed="rId2"/>
          <a:srcRect/>
          <a:stretch>
            <a:fillRect/>
          </a:stretch>
        </p:blipFill>
        <p:spPr bwMode="auto">
          <a:xfrm>
            <a:off x="533400" y="4876799"/>
            <a:ext cx="7848600" cy="1314359"/>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381000" y="1676400"/>
            <a:ext cx="8915400" cy="3416320"/>
          </a:xfrm>
          <a:prstGeom prst="rect">
            <a:avLst/>
          </a:prstGeom>
          <a:noFill/>
        </p:spPr>
        <p:txBody>
          <a:bodyPr wrap="square" rtlCol="0">
            <a:spAutoFit/>
          </a:bodyPr>
          <a:lstStyle/>
          <a:p>
            <a:r>
              <a:rPr lang="en-US" dirty="0" smtClean="0"/>
              <a:t>You can incorporate existing data objects with values to make new ones simply by incorporating them as if they were values themselves (which of course they are). In this example you take the numerical sample that you made earlier and incorporate it into a larger sample:</a:t>
            </a:r>
          </a:p>
          <a:p>
            <a:endParaRPr lang="en-US" dirty="0" smtClean="0"/>
          </a:p>
          <a:p>
            <a:r>
              <a:rPr lang="en-US" dirty="0" smtClean="0"/>
              <a:t>&gt; data1</a:t>
            </a:r>
          </a:p>
          <a:p>
            <a:r>
              <a:rPr lang="en-US" dirty="0" smtClean="0"/>
              <a:t>[1] 3 5 7 5 3 2 6 8 5 6 9</a:t>
            </a:r>
          </a:p>
          <a:p>
            <a:r>
              <a:rPr lang="it-IT" dirty="0" smtClean="0"/>
              <a:t>&gt; data2 = c(data1, 4, 5, 7, 3, 4)</a:t>
            </a:r>
          </a:p>
          <a:p>
            <a:r>
              <a:rPr lang="en-US" dirty="0" smtClean="0"/>
              <a:t>&gt; data2</a:t>
            </a:r>
          </a:p>
          <a:p>
            <a:r>
              <a:rPr lang="en-US" dirty="0" smtClean="0"/>
              <a:t>[1] 3 5 7 5 3 2 6 8 5 6 9 4 5 7 3 4</a:t>
            </a:r>
          </a:p>
          <a:p>
            <a:endParaRPr lang="en-US" dirty="0" smtClean="0"/>
          </a:p>
          <a:p>
            <a:endParaRPr lang="en-US" dirty="0"/>
          </a:p>
        </p:txBody>
      </p:sp>
      <p:pic>
        <p:nvPicPr>
          <p:cNvPr id="7170" name="Picture 2"/>
          <p:cNvPicPr>
            <a:picLocks noChangeAspect="1" noChangeArrowheads="1"/>
          </p:cNvPicPr>
          <p:nvPr/>
        </p:nvPicPr>
        <p:blipFill>
          <a:blip r:embed="rId2"/>
          <a:srcRect/>
          <a:stretch>
            <a:fillRect/>
          </a:stretch>
        </p:blipFill>
        <p:spPr bwMode="auto">
          <a:xfrm>
            <a:off x="380999" y="4648200"/>
            <a:ext cx="7840579" cy="17526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Entering Text Items as Data</a:t>
            </a:r>
            <a:endParaRPr lang="en-US" dirty="0"/>
          </a:p>
        </p:txBody>
      </p:sp>
      <p:sp>
        <p:nvSpPr>
          <p:cNvPr id="3" name="TextBox 2"/>
          <p:cNvSpPr txBox="1"/>
          <p:nvPr/>
        </p:nvSpPr>
        <p:spPr>
          <a:xfrm>
            <a:off x="457200" y="1752600"/>
            <a:ext cx="8229600" cy="3416320"/>
          </a:xfrm>
          <a:prstGeom prst="rect">
            <a:avLst/>
          </a:prstGeom>
          <a:noFill/>
        </p:spPr>
        <p:txBody>
          <a:bodyPr wrap="square" rtlCol="0">
            <a:spAutoFit/>
          </a:bodyPr>
          <a:lstStyle/>
          <a:p>
            <a:r>
              <a:rPr lang="en-US" dirty="0" smtClean="0"/>
              <a:t>If the data you require are not numerical, you simply use quotes to differentiate them from numbers. There is no difference between using single and double quotes; R converts them all to double. You can use either or both as long as the surrounding quotes for any single item match, as shown in the</a:t>
            </a:r>
          </a:p>
          <a:p>
            <a:r>
              <a:rPr lang="en-US" dirty="0" smtClean="0"/>
              <a:t>following:</a:t>
            </a:r>
          </a:p>
          <a:p>
            <a:r>
              <a:rPr lang="en-US" dirty="0" err="1" smtClean="0"/>
              <a:t>our.text</a:t>
            </a:r>
            <a:r>
              <a:rPr lang="en-US" dirty="0" smtClean="0"/>
              <a:t> = c(“item1”, “item2”, ‘item3’)</a:t>
            </a:r>
          </a:p>
          <a:p>
            <a:endParaRPr lang="en-US" dirty="0" smtClean="0"/>
          </a:p>
          <a:p>
            <a:endParaRPr lang="en-US" dirty="0" smtClean="0"/>
          </a:p>
          <a:p>
            <a:r>
              <a:rPr lang="en-US" dirty="0" smtClean="0"/>
              <a:t>The following example shows a simple text sample comprising of days of the week:</a:t>
            </a:r>
          </a:p>
          <a:p>
            <a:r>
              <a:rPr lang="en-US" dirty="0" smtClean="0"/>
              <a:t>&gt; day1 = c('Mon', 'Tue', 'Wed', 'Thu')</a:t>
            </a:r>
          </a:p>
          <a:p>
            <a:r>
              <a:rPr lang="en-US" dirty="0" smtClean="0"/>
              <a:t>&gt; day1</a:t>
            </a:r>
          </a:p>
          <a:p>
            <a:r>
              <a:rPr lang="en-US" dirty="0" smtClean="0"/>
              <a:t>[1] "Mon" "Tue" "Wed" "Thu"</a:t>
            </a:r>
            <a:endParaRPr lang="en-US" dirty="0"/>
          </a:p>
        </p:txBody>
      </p:sp>
      <p:pic>
        <p:nvPicPr>
          <p:cNvPr id="8194" name="Picture 2"/>
          <p:cNvPicPr>
            <a:picLocks noChangeAspect="1" noChangeArrowheads="1"/>
          </p:cNvPicPr>
          <p:nvPr/>
        </p:nvPicPr>
        <p:blipFill>
          <a:blip r:embed="rId2"/>
          <a:srcRect/>
          <a:stretch>
            <a:fillRect/>
          </a:stretch>
        </p:blipFill>
        <p:spPr bwMode="auto">
          <a:xfrm>
            <a:off x="2971800" y="5486400"/>
            <a:ext cx="3448050" cy="56197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457200" y="1676400"/>
            <a:ext cx="8305800" cy="4524315"/>
          </a:xfrm>
          <a:prstGeom prst="rect">
            <a:avLst/>
          </a:prstGeom>
          <a:noFill/>
        </p:spPr>
        <p:txBody>
          <a:bodyPr wrap="square" rtlCol="0">
            <a:spAutoFit/>
          </a:bodyPr>
          <a:lstStyle/>
          <a:p>
            <a:r>
              <a:rPr lang="en-US" dirty="0" smtClean="0"/>
              <a:t>You can combine other text objects in the same way as you did for the numeric objects previously,</a:t>
            </a:r>
          </a:p>
          <a:p>
            <a:r>
              <a:rPr lang="en-US" dirty="0" smtClean="0"/>
              <a:t>like so:</a:t>
            </a:r>
          </a:p>
          <a:p>
            <a:r>
              <a:rPr lang="en-US" dirty="0" smtClean="0"/>
              <a:t>&gt; day1 = c(day1, 'Fri')</a:t>
            </a:r>
          </a:p>
          <a:p>
            <a:r>
              <a:rPr lang="en-US" dirty="0" smtClean="0"/>
              <a:t>&gt; day1</a:t>
            </a:r>
          </a:p>
          <a:p>
            <a:r>
              <a:rPr lang="en-US" dirty="0" smtClean="0"/>
              <a:t>[1] "Mon" "Tue" "Wed" "Thu" "Fri“</a:t>
            </a:r>
          </a:p>
          <a:p>
            <a:endParaRPr lang="en-US" dirty="0" smtClean="0"/>
          </a:p>
          <a:p>
            <a:endParaRPr lang="en-US" dirty="0" smtClean="0"/>
          </a:p>
          <a:p>
            <a:endParaRPr lang="en-US" dirty="0" smtClean="0"/>
          </a:p>
          <a:p>
            <a:r>
              <a:rPr lang="en-US" dirty="0" smtClean="0"/>
              <a:t>If you </a:t>
            </a:r>
            <a:r>
              <a:rPr lang="en-US" b="1" u="sng" dirty="0" smtClean="0"/>
              <a:t>mix text and numbers</a:t>
            </a:r>
            <a:r>
              <a:rPr lang="en-US" dirty="0" smtClean="0"/>
              <a:t>, the entire data object becomes a text variable and the numbers are converted to text, shown in the following. You can see that the items are text because R encloses each item in quotes:</a:t>
            </a:r>
          </a:p>
          <a:p>
            <a:r>
              <a:rPr lang="en-US" dirty="0" smtClean="0"/>
              <a:t>&gt; mix = c(data1, day1)</a:t>
            </a:r>
          </a:p>
          <a:p>
            <a:r>
              <a:rPr lang="en-US" dirty="0" smtClean="0"/>
              <a:t>&gt; mix</a:t>
            </a:r>
          </a:p>
          <a:p>
            <a:r>
              <a:rPr lang="fr-FR" dirty="0" smtClean="0"/>
              <a:t>[1] "3" "5" "7" "5" "3" "2" "6" "8" "5" "6" "9" "Mon"</a:t>
            </a:r>
          </a:p>
          <a:p>
            <a:r>
              <a:rPr lang="en-US" dirty="0" smtClean="0"/>
              <a:t>[13] "Tue" "Wed" "Thu" "Fri"</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Using the scan Command for Making Data</a:t>
            </a:r>
            <a:endParaRPr lang="en-US" dirty="0"/>
          </a:p>
        </p:txBody>
      </p:sp>
      <p:sp>
        <p:nvSpPr>
          <p:cNvPr id="3" name="TextBox 2"/>
          <p:cNvSpPr txBox="1"/>
          <p:nvPr/>
        </p:nvSpPr>
        <p:spPr>
          <a:xfrm>
            <a:off x="533400" y="1676400"/>
            <a:ext cx="8001000" cy="2308324"/>
          </a:xfrm>
          <a:prstGeom prst="rect">
            <a:avLst/>
          </a:prstGeom>
          <a:noFill/>
        </p:spPr>
        <p:txBody>
          <a:bodyPr wrap="square" rtlCol="0">
            <a:spAutoFit/>
          </a:bodyPr>
          <a:lstStyle/>
          <a:p>
            <a:r>
              <a:rPr lang="en-US" dirty="0" smtClean="0"/>
              <a:t>When using the c() command, typing all those commas to separate the values can be a bit tedious. You can use another command, scan(), to do a similar job. Unlike the c() command you do not insert the values in the parentheses but use empty parentheses. The command then prompts you to enter your data. You generally begin by assigning a name to hold the resulting data like so:</a:t>
            </a:r>
          </a:p>
          <a:p>
            <a:r>
              <a:rPr lang="en-US" dirty="0" err="1" smtClean="0"/>
              <a:t>our.data</a:t>
            </a:r>
            <a:r>
              <a:rPr lang="en-US" dirty="0" smtClean="0"/>
              <a:t> = scan()</a:t>
            </a:r>
          </a:p>
          <a:p>
            <a:endParaRPr lang="en-US" dirty="0" smtClean="0"/>
          </a:p>
          <a:p>
            <a:r>
              <a:rPr lang="en-US" dirty="0" smtClean="0"/>
              <a:t>data3 = scan()</a:t>
            </a:r>
            <a:endParaRPr lang="en-US" dirty="0"/>
          </a:p>
        </p:txBody>
      </p:sp>
      <p:pic>
        <p:nvPicPr>
          <p:cNvPr id="9218" name="Picture 2"/>
          <p:cNvPicPr>
            <a:picLocks noChangeAspect="1" noChangeArrowheads="1"/>
          </p:cNvPicPr>
          <p:nvPr/>
        </p:nvPicPr>
        <p:blipFill>
          <a:blip r:embed="rId2"/>
          <a:srcRect/>
          <a:stretch>
            <a:fillRect/>
          </a:stretch>
        </p:blipFill>
        <p:spPr bwMode="auto">
          <a:xfrm>
            <a:off x="609600" y="4343400"/>
            <a:ext cx="2590800" cy="1362075"/>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4038600" y="4343400"/>
            <a:ext cx="1762125" cy="94297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Entering Text as Data</a:t>
            </a:r>
            <a:endParaRPr lang="en-US" dirty="0"/>
          </a:p>
        </p:txBody>
      </p:sp>
      <p:sp>
        <p:nvSpPr>
          <p:cNvPr id="3" name="TextBox 2"/>
          <p:cNvSpPr txBox="1"/>
          <p:nvPr/>
        </p:nvSpPr>
        <p:spPr>
          <a:xfrm>
            <a:off x="609600" y="1524000"/>
            <a:ext cx="8001000" cy="2585323"/>
          </a:xfrm>
          <a:prstGeom prst="rect">
            <a:avLst/>
          </a:prstGeom>
          <a:noFill/>
        </p:spPr>
        <p:txBody>
          <a:bodyPr wrap="square" rtlCol="0">
            <a:spAutoFit/>
          </a:bodyPr>
          <a:lstStyle/>
          <a:p>
            <a:r>
              <a:rPr lang="en-US" dirty="0" smtClean="0"/>
              <a:t>You can enter text using the scan() command, but if you simply enter your items in quotes you will get an error message. You need to modify the command slightly like so:</a:t>
            </a:r>
          </a:p>
          <a:p>
            <a:r>
              <a:rPr lang="en-US" dirty="0" smtClean="0"/>
              <a:t>scan(what = 'character')</a:t>
            </a:r>
          </a:p>
          <a:p>
            <a:r>
              <a:rPr lang="en-US" dirty="0" smtClean="0"/>
              <a:t>&gt; day2 = scan(what = 'character')</a:t>
            </a:r>
          </a:p>
          <a:p>
            <a:r>
              <a:rPr lang="en-US" dirty="0" smtClean="0"/>
              <a:t>1: Mon Tue Wed</a:t>
            </a:r>
          </a:p>
          <a:p>
            <a:r>
              <a:rPr lang="en-US" dirty="0" smtClean="0"/>
              <a:t>4: Thu</a:t>
            </a:r>
          </a:p>
          <a:p>
            <a:r>
              <a:rPr lang="en-US" dirty="0" smtClean="0"/>
              <a:t>5:</a:t>
            </a:r>
          </a:p>
          <a:p>
            <a:r>
              <a:rPr lang="en-US" dirty="0" smtClean="0"/>
              <a:t>Read 4 items</a:t>
            </a:r>
            <a:endParaRPr lang="en-US" dirty="0"/>
          </a:p>
        </p:txBody>
      </p:sp>
      <p:pic>
        <p:nvPicPr>
          <p:cNvPr id="10242" name="Picture 2"/>
          <p:cNvPicPr>
            <a:picLocks noChangeAspect="1" noChangeArrowheads="1"/>
          </p:cNvPicPr>
          <p:nvPr/>
        </p:nvPicPr>
        <p:blipFill>
          <a:blip r:embed="rId2"/>
          <a:srcRect/>
          <a:stretch>
            <a:fillRect/>
          </a:stretch>
        </p:blipFill>
        <p:spPr bwMode="auto">
          <a:xfrm>
            <a:off x="5181600" y="2438400"/>
            <a:ext cx="3324225" cy="13335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Clipboard to Make Data</a:t>
            </a:r>
            <a:endParaRPr lang="en-US" dirty="0"/>
          </a:p>
        </p:txBody>
      </p:sp>
      <p:sp>
        <p:nvSpPr>
          <p:cNvPr id="3" name="TextBox 2"/>
          <p:cNvSpPr txBox="1"/>
          <p:nvPr/>
        </p:nvSpPr>
        <p:spPr>
          <a:xfrm>
            <a:off x="457200" y="1371600"/>
            <a:ext cx="8382000" cy="5078313"/>
          </a:xfrm>
          <a:prstGeom prst="rect">
            <a:avLst/>
          </a:prstGeom>
          <a:noFill/>
        </p:spPr>
        <p:txBody>
          <a:bodyPr wrap="square" rtlCol="0">
            <a:spAutoFit/>
          </a:bodyPr>
          <a:lstStyle/>
          <a:p>
            <a:r>
              <a:rPr lang="en-US" dirty="0" smtClean="0"/>
              <a:t>The scan() command is easier to use than the c() command because it does not require commas. The command can also be used in conjunction with the clipboard, which is quite useful for entering  data from other programs (for example, a spreadsheet). To use these commands, perform the following steps:</a:t>
            </a:r>
          </a:p>
          <a:p>
            <a:r>
              <a:rPr lang="en-US" b="1" dirty="0" smtClean="0"/>
              <a:t>1. If the data are numbers in a spreadsheet, simply type the command in R as usual before </a:t>
            </a:r>
            <a:r>
              <a:rPr lang="en-US" dirty="0" smtClean="0"/>
              <a:t>switching to the spreadsheet containing the data.</a:t>
            </a:r>
          </a:p>
          <a:p>
            <a:r>
              <a:rPr lang="en-US" b="1" dirty="0" smtClean="0"/>
              <a:t>2. Highlight the necessary cells in the spreadsheet and copy them to the clipboard.</a:t>
            </a:r>
          </a:p>
          <a:p>
            <a:r>
              <a:rPr lang="en-US" b="1" dirty="0" smtClean="0"/>
              <a:t>3. Return to R and paste the data from the clipboard into R. As usual, R waits until a blank line </a:t>
            </a:r>
            <a:r>
              <a:rPr lang="en-US" dirty="0" smtClean="0"/>
              <a:t>is entered before ending the data entry so you can continue to copy and paste more data as required.</a:t>
            </a:r>
          </a:p>
          <a:p>
            <a:r>
              <a:rPr lang="en-US" b="1" dirty="0" smtClean="0"/>
              <a:t>4. Once you are finished, enter a blank line to complete data entry.</a:t>
            </a:r>
          </a:p>
          <a:p>
            <a:endParaRPr lang="en-US" b="1" dirty="0" smtClean="0"/>
          </a:p>
          <a:p>
            <a:r>
              <a:rPr lang="en-US" dirty="0" smtClean="0"/>
              <a:t>To tell R you are using this separator, simply add an extra part to your command like so:</a:t>
            </a:r>
          </a:p>
          <a:p>
            <a:r>
              <a:rPr lang="en-US" dirty="0" smtClean="0"/>
              <a:t>scan(sep = ‘,’)</a:t>
            </a:r>
          </a:p>
          <a:p>
            <a:r>
              <a:rPr lang="en-US" dirty="0" smtClean="0"/>
              <a:t>In this example R is told to expect a comma; note that you need to enclose the separator in quotes. Here are some comma-separated numerical data:</a:t>
            </a:r>
          </a:p>
          <a:p>
            <a:r>
              <a:rPr lang="en-US" dirty="0" smtClean="0"/>
              <a:t>23,17,12.5,11,17,12,14.5,9</a:t>
            </a:r>
          </a:p>
          <a:p>
            <a:r>
              <a:rPr lang="en-US" dirty="0" smtClean="0"/>
              <a:t>11,9,12.5,14.5,17,8,21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R</a:t>
            </a:r>
            <a:endParaRPr lang="en-US" dirty="0"/>
          </a:p>
        </p:txBody>
      </p:sp>
      <p:sp>
        <p:nvSpPr>
          <p:cNvPr id="3" name="TextBox 2"/>
          <p:cNvSpPr txBox="1"/>
          <p:nvPr/>
        </p:nvSpPr>
        <p:spPr>
          <a:xfrm>
            <a:off x="457200" y="1524000"/>
            <a:ext cx="8153400" cy="2308324"/>
          </a:xfrm>
          <a:prstGeom prst="rect">
            <a:avLst/>
          </a:prstGeom>
          <a:noFill/>
        </p:spPr>
        <p:txBody>
          <a:bodyPr wrap="square" rtlCol="0">
            <a:spAutoFit/>
          </a:bodyPr>
          <a:lstStyle/>
          <a:p>
            <a:r>
              <a:rPr lang="en-US" dirty="0" smtClean="0"/>
              <a:t>R is more than just a program that does statistics. It is a sophisticated computer language and environment for statistical computing and graphics</a:t>
            </a:r>
          </a:p>
          <a:p>
            <a:endParaRPr lang="en-US" dirty="0" smtClean="0"/>
          </a:p>
          <a:p>
            <a:endParaRPr lang="en-US" dirty="0" smtClean="0"/>
          </a:p>
          <a:p>
            <a:endParaRPr lang="en-US" dirty="0" smtClean="0"/>
          </a:p>
          <a:p>
            <a:r>
              <a:rPr lang="en-US" i="1" dirty="0" smtClean="0"/>
              <a:t>R is a powerful statistical program but it is first and foremost a programming</a:t>
            </a:r>
          </a:p>
          <a:p>
            <a:r>
              <a:rPr lang="en-US" i="1" dirty="0" smtClean="0"/>
              <a:t>language. Many routines have been written for R by people all over the world</a:t>
            </a:r>
          </a:p>
          <a:p>
            <a:r>
              <a:rPr lang="en-US" i="1" dirty="0" smtClean="0"/>
              <a:t>and made freely available from the R project website as “packages.”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457200" y="1752600"/>
            <a:ext cx="8305800" cy="5078313"/>
          </a:xfrm>
          <a:prstGeom prst="rect">
            <a:avLst/>
          </a:prstGeom>
          <a:noFill/>
        </p:spPr>
        <p:txBody>
          <a:bodyPr wrap="square" rtlCol="0">
            <a:spAutoFit/>
          </a:bodyPr>
          <a:lstStyle/>
          <a:p>
            <a:r>
              <a:rPr lang="en-US" dirty="0" smtClean="0"/>
              <a:t>To get these into R, use the scan() command like so:</a:t>
            </a:r>
          </a:p>
          <a:p>
            <a:r>
              <a:rPr lang="en-US" dirty="0" smtClean="0"/>
              <a:t>&gt; data4 = scan(sep = ',')</a:t>
            </a:r>
          </a:p>
          <a:p>
            <a:r>
              <a:rPr lang="en-US" dirty="0" smtClean="0"/>
              <a:t>1: 23,17,12.5,11,17,12,14.5,9</a:t>
            </a:r>
          </a:p>
          <a:p>
            <a:r>
              <a:rPr lang="en-US" dirty="0" smtClean="0"/>
              <a:t>9: 11,9,12.5,14.5,17,8,21</a:t>
            </a:r>
          </a:p>
          <a:p>
            <a:r>
              <a:rPr lang="en-US" dirty="0" smtClean="0"/>
              <a:t>16:</a:t>
            </a:r>
          </a:p>
          <a:p>
            <a:r>
              <a:rPr lang="en-US" dirty="0" smtClean="0"/>
              <a:t>Read 15 items</a:t>
            </a:r>
          </a:p>
          <a:p>
            <a:r>
              <a:rPr lang="en-US" dirty="0" smtClean="0"/>
              <a:t>&gt; data4</a:t>
            </a:r>
          </a:p>
          <a:p>
            <a:r>
              <a:rPr lang="en-US" dirty="0" smtClean="0"/>
              <a:t>[1] 23.0 17.0 12.5 11.0 17.0 12.0 14.5 9.0 11.0 9.0 12.5 14.5 17.0 8.0 21.0</a:t>
            </a:r>
          </a:p>
          <a:p>
            <a:endParaRPr lang="en-US" dirty="0" smtClean="0"/>
          </a:p>
          <a:p>
            <a:endParaRPr lang="en-US" dirty="0" smtClean="0"/>
          </a:p>
          <a:p>
            <a:r>
              <a:rPr lang="en-US" dirty="0" smtClean="0"/>
              <a:t>The set of operations appears as follows:</a:t>
            </a:r>
          </a:p>
          <a:p>
            <a:r>
              <a:rPr lang="en-US" dirty="0" smtClean="0"/>
              <a:t>&gt; data5 = scan(sep = ',', what = 'char')</a:t>
            </a:r>
          </a:p>
          <a:p>
            <a:r>
              <a:rPr lang="en-US" dirty="0" smtClean="0"/>
              <a:t>1: "</a:t>
            </a:r>
            <a:r>
              <a:rPr lang="en-US" dirty="0" err="1" smtClean="0"/>
              <a:t>Jan","Feb","Mar","Apr","May","Jun</a:t>
            </a:r>
            <a:r>
              <a:rPr lang="en-US" dirty="0" smtClean="0"/>
              <a:t>"</a:t>
            </a:r>
          </a:p>
          <a:p>
            <a:r>
              <a:rPr lang="en-US" dirty="0" smtClean="0"/>
              <a:t>7: "</a:t>
            </a:r>
            <a:r>
              <a:rPr lang="en-US" dirty="0" err="1" smtClean="0"/>
              <a:t>Jul","Aug","Sep","Oct","Nov","Dec</a:t>
            </a:r>
            <a:r>
              <a:rPr lang="en-US" dirty="0" smtClean="0"/>
              <a:t>"</a:t>
            </a:r>
          </a:p>
          <a:p>
            <a:r>
              <a:rPr lang="en-US" dirty="0" smtClean="0"/>
              <a:t>13:</a:t>
            </a:r>
          </a:p>
          <a:p>
            <a:r>
              <a:rPr lang="en-US" dirty="0" smtClean="0"/>
              <a:t>Read 12 items</a:t>
            </a:r>
          </a:p>
          <a:p>
            <a:r>
              <a:rPr lang="en-US" dirty="0" smtClean="0"/>
              <a:t>&gt; data5</a:t>
            </a:r>
          </a:p>
          <a:p>
            <a:r>
              <a:rPr lang="en-US" dirty="0" smtClean="0"/>
              <a:t>[1] "Jan" "Feb" "Mar" "Apr" "May" "Jun" "Jul" "Aug" "Sep" "Oct" "Nov" "Dec"</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 File of Data from a Disk</a:t>
            </a:r>
            <a:endParaRPr lang="en-US" dirty="0"/>
          </a:p>
        </p:txBody>
      </p:sp>
      <p:sp>
        <p:nvSpPr>
          <p:cNvPr id="3" name="TextBox 2"/>
          <p:cNvSpPr txBox="1"/>
          <p:nvPr/>
        </p:nvSpPr>
        <p:spPr>
          <a:xfrm>
            <a:off x="685800" y="1371600"/>
            <a:ext cx="7772400" cy="4247317"/>
          </a:xfrm>
          <a:prstGeom prst="rect">
            <a:avLst/>
          </a:prstGeom>
          <a:noFill/>
        </p:spPr>
        <p:txBody>
          <a:bodyPr wrap="square" rtlCol="0">
            <a:spAutoFit/>
          </a:bodyPr>
          <a:lstStyle/>
          <a:p>
            <a:r>
              <a:rPr lang="en-US" dirty="0" smtClean="0"/>
              <a:t>To read a file with the scan() command you simply add file = ‘filename’ to the command. For example:</a:t>
            </a:r>
          </a:p>
          <a:p>
            <a:r>
              <a:rPr lang="en-US" dirty="0" smtClean="0"/>
              <a:t>&gt; data6 = scan(file = 'test data.txt')</a:t>
            </a:r>
          </a:p>
          <a:p>
            <a:r>
              <a:rPr lang="en-US" dirty="0" smtClean="0"/>
              <a:t>Read 15 items</a:t>
            </a:r>
          </a:p>
          <a:p>
            <a:r>
              <a:rPr lang="en-US" dirty="0" smtClean="0"/>
              <a:t>&gt; data6</a:t>
            </a:r>
          </a:p>
          <a:p>
            <a:r>
              <a:rPr lang="en-US" dirty="0" smtClean="0"/>
              <a:t>[1] 23.0 17.0 12.5 11.0 17.0 12.0 14.5 9.0 11.0 9.0 12.5 14.5 17.0 8.0 21.0</a:t>
            </a:r>
          </a:p>
          <a:p>
            <a:r>
              <a:rPr lang="en-US" dirty="0" smtClean="0"/>
              <a:t>In this example the data file is called test data.txt, which is plain text, and the numerical values  are separated by spaces.</a:t>
            </a:r>
          </a:p>
          <a:p>
            <a:endParaRPr lang="en-US" dirty="0" smtClean="0"/>
          </a:p>
          <a:p>
            <a:endParaRPr lang="en-US" dirty="0" smtClean="0"/>
          </a:p>
          <a:p>
            <a:r>
              <a:rPr lang="en-US" dirty="0" smtClean="0"/>
              <a:t>R looks for your data file in the default directory. You can find the default directory by using the</a:t>
            </a:r>
          </a:p>
          <a:p>
            <a:r>
              <a:rPr lang="en-US" dirty="0" err="1" smtClean="0"/>
              <a:t>getwd</a:t>
            </a:r>
            <a:r>
              <a:rPr lang="en-US" dirty="0" smtClean="0"/>
              <a:t>() command like so:</a:t>
            </a:r>
          </a:p>
          <a:p>
            <a:r>
              <a:rPr lang="en-US" dirty="0" smtClean="0"/>
              <a:t>&gt; </a:t>
            </a:r>
            <a:r>
              <a:rPr lang="en-US" dirty="0" err="1" smtClean="0"/>
              <a:t>getwd</a:t>
            </a:r>
            <a:r>
              <a:rPr lang="en-US" dirty="0" smtClean="0"/>
              <a:t>()</a:t>
            </a:r>
          </a:p>
          <a:p>
            <a:r>
              <a:rPr lang="en-US" dirty="0" smtClean="0"/>
              <a:t>[1] "C:/Documents and Settings/Administrator/My Documents"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533400" y="1981200"/>
            <a:ext cx="8229600" cy="4770537"/>
          </a:xfrm>
          <a:prstGeom prst="rect">
            <a:avLst/>
          </a:prstGeom>
          <a:noFill/>
        </p:spPr>
        <p:txBody>
          <a:bodyPr wrap="square" rtlCol="0">
            <a:spAutoFit/>
          </a:bodyPr>
          <a:lstStyle/>
          <a:p>
            <a:r>
              <a:rPr lang="en-US" dirty="0" smtClean="0"/>
              <a:t>It may be easier to point permanently at a directory so that the files can be loaded simply by </a:t>
            </a:r>
            <a:r>
              <a:rPr lang="en-US" dirty="0" err="1" smtClean="0"/>
              <a:t>typingtheir</a:t>
            </a:r>
            <a:r>
              <a:rPr lang="en-US" dirty="0" smtClean="0"/>
              <a:t> names. You can alter the working directory using the </a:t>
            </a:r>
            <a:r>
              <a:rPr lang="en-US" dirty="0" err="1" smtClean="0"/>
              <a:t>setwd</a:t>
            </a:r>
            <a:r>
              <a:rPr lang="en-US" dirty="0" smtClean="0"/>
              <a:t>() command:</a:t>
            </a:r>
          </a:p>
          <a:p>
            <a:r>
              <a:rPr lang="en-US" dirty="0" err="1" smtClean="0"/>
              <a:t>setwd</a:t>
            </a:r>
            <a:r>
              <a:rPr lang="en-US" dirty="0" smtClean="0"/>
              <a:t>('pathname')</a:t>
            </a:r>
          </a:p>
          <a:p>
            <a:endParaRPr lang="en-US" dirty="0" smtClean="0"/>
          </a:p>
          <a:p>
            <a:endParaRPr lang="en-US" dirty="0" smtClean="0"/>
          </a:p>
          <a:p>
            <a:r>
              <a:rPr lang="en-US" dirty="0" smtClean="0"/>
              <a:t>When using this command, replace the pathname part with the location of your target directory. The location is always relative to the current working directory, so to set to my Desktop I used the following:</a:t>
            </a:r>
          </a:p>
          <a:p>
            <a:r>
              <a:rPr lang="en-US" dirty="0" smtClean="0"/>
              <a:t>&gt; </a:t>
            </a:r>
            <a:r>
              <a:rPr lang="en-US" dirty="0" err="1" smtClean="0"/>
              <a:t>setwd</a:t>
            </a:r>
            <a:r>
              <a:rPr lang="en-US" dirty="0" smtClean="0"/>
              <a:t>('Desktop')</a:t>
            </a:r>
          </a:p>
          <a:p>
            <a:r>
              <a:rPr lang="en-US" dirty="0" smtClean="0"/>
              <a:t>&gt; </a:t>
            </a:r>
            <a:r>
              <a:rPr lang="en-US" dirty="0" err="1" smtClean="0"/>
              <a:t>getwd</a:t>
            </a:r>
            <a:r>
              <a:rPr lang="en-US" dirty="0" smtClean="0"/>
              <a:t>()</a:t>
            </a:r>
          </a:p>
          <a:p>
            <a:r>
              <a:rPr lang="en-US" dirty="0" smtClean="0"/>
              <a:t>[1] "/Users/</a:t>
            </a:r>
            <a:r>
              <a:rPr lang="en-US" dirty="0" err="1" smtClean="0"/>
              <a:t>markgardener</a:t>
            </a:r>
            <a:r>
              <a:rPr lang="en-US" dirty="0" smtClean="0"/>
              <a:t>/Desktop“</a:t>
            </a:r>
          </a:p>
          <a:p>
            <a:endParaRPr lang="en-US" dirty="0" smtClean="0"/>
          </a:p>
          <a:p>
            <a:r>
              <a:rPr lang="en-US" sz="1600" dirty="0" smtClean="0"/>
              <a:t>You can look at a directory and see which files/folders are within it using the dir() or list.</a:t>
            </a:r>
          </a:p>
          <a:p>
            <a:r>
              <a:rPr lang="en-US" dirty="0" smtClean="0"/>
              <a:t>files() command:</a:t>
            </a:r>
          </a:p>
          <a:p>
            <a:r>
              <a:rPr lang="en-US" b="1" i="1" dirty="0" smtClean="0">
                <a:solidFill>
                  <a:srgbClr val="FF0000"/>
                </a:solidFill>
              </a:rPr>
              <a:t>dir()</a:t>
            </a:r>
          </a:p>
          <a:p>
            <a:r>
              <a:rPr lang="en-US" b="1" i="1" dirty="0" err="1" smtClean="0">
                <a:solidFill>
                  <a:srgbClr val="FF0000"/>
                </a:solidFill>
              </a:rPr>
              <a:t>list.files</a:t>
            </a:r>
            <a:r>
              <a:rPr lang="en-US" b="1" i="1" dirty="0" smtClean="0">
                <a:solidFill>
                  <a:srgbClr val="FF0000"/>
                </a:solidFill>
              </a:rPr>
              <a:t>()</a:t>
            </a:r>
            <a:endParaRPr lang="en-US" b="1" i="1"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Reading Bigger data Files</a:t>
            </a:r>
            <a:endParaRPr lang="en-US" dirty="0"/>
          </a:p>
        </p:txBody>
      </p:sp>
      <p:sp>
        <p:nvSpPr>
          <p:cNvPr id="3" name="TextBox 2"/>
          <p:cNvSpPr txBox="1"/>
          <p:nvPr/>
        </p:nvSpPr>
        <p:spPr>
          <a:xfrm>
            <a:off x="457200" y="1295400"/>
            <a:ext cx="8382000" cy="2031325"/>
          </a:xfrm>
          <a:prstGeom prst="rect">
            <a:avLst/>
          </a:prstGeom>
          <a:noFill/>
        </p:spPr>
        <p:txBody>
          <a:bodyPr wrap="square" rtlCol="0">
            <a:spAutoFit/>
          </a:bodyPr>
          <a:lstStyle/>
          <a:p>
            <a:r>
              <a:rPr lang="en-US" dirty="0" smtClean="0"/>
              <a:t>The scan() command is helpful to read a simple vector. More often though, you will have complicated data files that contain multiple items (in other words two-dimensional items containing both rows and columns). Although it is possible to enter large amounts of data directly into R, it is more likely that you will have your data stored in a spreadsheet. When you are sent data items, the spreadsheet is also the most likely format you will receive. R provides the means to read data that is stored in a range of text formats, all of which the spreadsheet is able to create.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read.csv() Command</a:t>
            </a:r>
            <a:endParaRPr lang="en-US" dirty="0"/>
          </a:p>
        </p:txBody>
      </p:sp>
      <p:sp>
        <p:nvSpPr>
          <p:cNvPr id="3" name="TextBox 2"/>
          <p:cNvSpPr txBox="1"/>
          <p:nvPr/>
        </p:nvSpPr>
        <p:spPr>
          <a:xfrm>
            <a:off x="609600" y="1447800"/>
            <a:ext cx="8077200" cy="5078313"/>
          </a:xfrm>
          <a:prstGeom prst="rect">
            <a:avLst/>
          </a:prstGeom>
          <a:noFill/>
        </p:spPr>
        <p:txBody>
          <a:bodyPr wrap="square" rtlCol="0">
            <a:spAutoFit/>
          </a:bodyPr>
          <a:lstStyle/>
          <a:p>
            <a:r>
              <a:rPr lang="en-US" dirty="0" smtClean="0"/>
              <a:t>In most cases you will have prepared data in a spreadsheet. Your dataset could be quite large and it would be tedious to use the clipboard. When you have more complex data it is better to use a new command—read.csv():</a:t>
            </a:r>
          </a:p>
          <a:p>
            <a:r>
              <a:rPr lang="en-US" b="1" u="sng" dirty="0" smtClean="0">
                <a:solidFill>
                  <a:srgbClr val="FF0000"/>
                </a:solidFill>
              </a:rPr>
              <a:t>read.csv()</a:t>
            </a:r>
          </a:p>
          <a:p>
            <a:endParaRPr lang="en-US" dirty="0" smtClean="0"/>
          </a:p>
          <a:p>
            <a:r>
              <a:rPr lang="en-US" dirty="0" smtClean="0"/>
              <a:t>As you might expect, this looks for a CSV file and reads the enclosed data into R. You can add a variety of additional instructions to the command. For example:</a:t>
            </a:r>
          </a:p>
          <a:p>
            <a:r>
              <a:rPr lang="en-US" dirty="0" smtClean="0"/>
              <a:t>read.csv(file, sep = ',', header = TRUE, </a:t>
            </a:r>
            <a:r>
              <a:rPr lang="en-US" dirty="0" err="1" smtClean="0"/>
              <a:t>row.names</a:t>
            </a:r>
            <a:r>
              <a:rPr lang="en-US" dirty="0" smtClean="0"/>
              <a:t>)</a:t>
            </a:r>
          </a:p>
          <a:p>
            <a:endParaRPr lang="en-US" dirty="0" smtClean="0"/>
          </a:p>
          <a:p>
            <a:endParaRPr lang="en-US" dirty="0" smtClean="0"/>
          </a:p>
          <a:p>
            <a:r>
              <a:rPr lang="en-US" dirty="0" smtClean="0"/>
              <a:t>You can replace the file with any filename as before. By default the separator is set to a comma but you can alter this if you need to. This command expects the data to be in columns, and for each column to have a helpful name. The instruction header = TRUE, the default, reads the first row of the CSV file and sets this as a name for each column. You can override this with header = FALSE. The row. names part allows you to specify row names for the data; generally this will be a column in the dataset (the first one is most usual and sensible). You can set the row names to be one of the</a:t>
            </a:r>
          </a:p>
          <a:p>
            <a:r>
              <a:rPr lang="en-US" dirty="0" smtClean="0"/>
              <a:t>columns by setting </a:t>
            </a:r>
            <a:r>
              <a:rPr lang="en-US" dirty="0" err="1" smtClean="0"/>
              <a:t>row.names</a:t>
            </a:r>
            <a:r>
              <a:rPr lang="en-US" dirty="0" smtClean="0"/>
              <a:t> = n, where n is the column number.</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ChangeAspect="1" noChangeArrowheads="1"/>
          </p:cNvPicPr>
          <p:nvPr/>
        </p:nvPicPr>
        <p:blipFill>
          <a:blip r:embed="rId2"/>
          <a:srcRect/>
          <a:stretch>
            <a:fillRect/>
          </a:stretch>
        </p:blipFill>
        <p:spPr bwMode="auto">
          <a:xfrm>
            <a:off x="4800600" y="1676400"/>
            <a:ext cx="3552825" cy="2181225"/>
          </a:xfrm>
          <a:prstGeom prst="rect">
            <a:avLst/>
          </a:prstGeom>
          <a:noFill/>
          <a:ln w="9525">
            <a:noFill/>
            <a:miter lim="800000"/>
            <a:headEnd/>
            <a:tailEnd/>
          </a:ln>
          <a:effectLst/>
        </p:spPr>
      </p:pic>
      <p:sp>
        <p:nvSpPr>
          <p:cNvPr id="4" name="TextBox 3"/>
          <p:cNvSpPr txBox="1"/>
          <p:nvPr/>
        </p:nvSpPr>
        <p:spPr>
          <a:xfrm>
            <a:off x="304800" y="1752600"/>
            <a:ext cx="4191000" cy="923330"/>
          </a:xfrm>
          <a:prstGeom prst="rect">
            <a:avLst/>
          </a:prstGeom>
          <a:noFill/>
        </p:spPr>
        <p:txBody>
          <a:bodyPr wrap="square" rtlCol="0">
            <a:spAutoFit/>
          </a:bodyPr>
          <a:lstStyle/>
          <a:p>
            <a:r>
              <a:rPr lang="en-US" b="1" dirty="0" smtClean="0"/>
              <a:t>1. Now assign the file a sensible name and use the read.csv() command as follows:</a:t>
            </a:r>
          </a:p>
          <a:p>
            <a:r>
              <a:rPr lang="en-US" dirty="0" smtClean="0"/>
              <a:t>&gt; </a:t>
            </a:r>
            <a:r>
              <a:rPr lang="en-US" dirty="0" err="1" smtClean="0"/>
              <a:t>fw</a:t>
            </a:r>
            <a:r>
              <a:rPr lang="en-US" dirty="0" smtClean="0"/>
              <a:t> = read.csv(</a:t>
            </a:r>
            <a:r>
              <a:rPr lang="en-US" dirty="0" err="1" smtClean="0"/>
              <a:t>file.choose</a:t>
            </a:r>
            <a:r>
              <a:rPr lang="en-US" dirty="0" smtClean="0"/>
              <a: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Alternative Commands for Reading Data in R</a:t>
            </a:r>
            <a:endParaRPr lang="en-US" dirty="0"/>
          </a:p>
        </p:txBody>
      </p:sp>
      <p:sp>
        <p:nvSpPr>
          <p:cNvPr id="3" name="TextBox 2"/>
          <p:cNvSpPr txBox="1"/>
          <p:nvPr/>
        </p:nvSpPr>
        <p:spPr>
          <a:xfrm>
            <a:off x="304800" y="1676400"/>
            <a:ext cx="8610600" cy="2308324"/>
          </a:xfrm>
          <a:prstGeom prst="rect">
            <a:avLst/>
          </a:prstGeom>
          <a:noFill/>
        </p:spPr>
        <p:txBody>
          <a:bodyPr wrap="square" rtlCol="0">
            <a:spAutoFit/>
          </a:bodyPr>
          <a:lstStyle/>
          <a:p>
            <a:r>
              <a:rPr lang="en-US" dirty="0" smtClean="0"/>
              <a:t>There are many other formats besides CSV in which data can exist and in which other characters, including spaces and tabs, can separate data. Consequently, the </a:t>
            </a:r>
            <a:r>
              <a:rPr lang="en-US" i="1" u="sng" dirty="0" err="1" smtClean="0">
                <a:solidFill>
                  <a:srgbClr val="FF0000"/>
                </a:solidFill>
              </a:rPr>
              <a:t>read.table</a:t>
            </a:r>
            <a:r>
              <a:rPr lang="en-US" i="1" u="sng" dirty="0" smtClean="0">
                <a:solidFill>
                  <a:srgbClr val="FF0000"/>
                </a:solidFill>
              </a:rPr>
              <a:t>() </a:t>
            </a:r>
            <a:r>
              <a:rPr lang="en-US" dirty="0" smtClean="0"/>
              <a:t>command is actually the basic R command for reading data. It enables you to read most formats of plain-text data. However, R provides variants of the command with certain defaults to make it easier when specifying some common data formats, like read.csv() for CSV files. Since most data is CSV though, the read.csv()is the most useful of these variants. But you may run into alternative formats, and the following list outlines the basic </a:t>
            </a:r>
            <a:r>
              <a:rPr lang="en-US" dirty="0" err="1" smtClean="0"/>
              <a:t>read.table</a:t>
            </a:r>
            <a:r>
              <a:rPr lang="en-US" dirty="0" smtClean="0"/>
              <a:t>() as well as other commands you can use to read various types of data:</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457200" y="1676400"/>
            <a:ext cx="8229600" cy="3693319"/>
          </a:xfrm>
          <a:prstGeom prst="rect">
            <a:avLst/>
          </a:prstGeom>
          <a:noFill/>
        </p:spPr>
        <p:txBody>
          <a:bodyPr wrap="square" rtlCol="0">
            <a:spAutoFit/>
          </a:bodyPr>
          <a:lstStyle/>
          <a:p>
            <a:r>
              <a:rPr lang="en-US" dirty="0" smtClean="0"/>
              <a:t>In the following example the data are separated by simple spaces. The </a:t>
            </a:r>
            <a:r>
              <a:rPr lang="en-US" dirty="0" err="1" smtClean="0"/>
              <a:t>read.table</a:t>
            </a:r>
            <a:r>
              <a:rPr lang="en-US" dirty="0" smtClean="0"/>
              <a:t>() command is a more generalized command and you could use this at any time to read your data. In this case you have to specify the additional instructions explicitly. The defaults are set to</a:t>
            </a:r>
          </a:p>
          <a:p>
            <a:r>
              <a:rPr lang="en-US" dirty="0" smtClean="0"/>
              <a:t>header = FALSE, sep = “ “ (a single space), and </a:t>
            </a:r>
            <a:r>
              <a:rPr lang="en-US" dirty="0" err="1" smtClean="0"/>
              <a:t>dec</a:t>
            </a:r>
            <a:r>
              <a:rPr lang="en-US" dirty="0" smtClean="0"/>
              <a:t> = “.”, for example.</a:t>
            </a:r>
          </a:p>
          <a:p>
            <a:r>
              <a:rPr lang="en-US" dirty="0" smtClean="0"/>
              <a:t>data1 data2 data3</a:t>
            </a:r>
          </a:p>
          <a:p>
            <a:r>
              <a:rPr lang="en-US" dirty="0" smtClean="0"/>
              <a:t>1 2 4</a:t>
            </a:r>
          </a:p>
          <a:p>
            <a:r>
              <a:rPr lang="en-US" dirty="0" smtClean="0"/>
              <a:t>4 5 3</a:t>
            </a:r>
          </a:p>
          <a:p>
            <a:r>
              <a:rPr lang="en-US" dirty="0" smtClean="0"/>
              <a:t>3 4 5</a:t>
            </a:r>
          </a:p>
          <a:p>
            <a:r>
              <a:rPr lang="en-US" dirty="0" smtClean="0"/>
              <a:t>3 6 6</a:t>
            </a:r>
          </a:p>
          <a:p>
            <a:r>
              <a:rPr lang="en-US" dirty="0" smtClean="0"/>
              <a:t>4 5 9</a:t>
            </a:r>
          </a:p>
          <a:p>
            <a:r>
              <a:rPr lang="en-US" dirty="0" smtClean="0"/>
              <a:t>&gt; my.ssv = </a:t>
            </a:r>
            <a:r>
              <a:rPr lang="en-US" dirty="0" err="1" smtClean="0"/>
              <a:t>read.table</a:t>
            </a:r>
            <a:r>
              <a:rPr lang="en-US" dirty="0" smtClean="0"/>
              <a:t>(</a:t>
            </a:r>
            <a:r>
              <a:rPr lang="en-US" dirty="0" err="1" smtClean="0"/>
              <a:t>file.choose</a:t>
            </a:r>
            <a:r>
              <a:rPr lang="en-US" dirty="0" smtClean="0"/>
              <a:t>(), header = TRUE)</a:t>
            </a:r>
          </a:p>
          <a:p>
            <a:r>
              <a:rPr lang="en-US" dirty="0" smtClean="0"/>
              <a:t>&gt; my.ssv = read.csv(</a:t>
            </a:r>
            <a:r>
              <a:rPr lang="en-US" dirty="0" err="1" smtClean="0"/>
              <a:t>file.choose</a:t>
            </a:r>
            <a:r>
              <a:rPr lang="en-US" dirty="0" smtClean="0"/>
              <a:t>(), sep = '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457200" y="1600200"/>
            <a:ext cx="8229600" cy="3693319"/>
          </a:xfrm>
          <a:prstGeom prst="rect">
            <a:avLst/>
          </a:prstGeom>
          <a:noFill/>
        </p:spPr>
        <p:txBody>
          <a:bodyPr wrap="square" rtlCol="0">
            <a:spAutoFit/>
          </a:bodyPr>
          <a:lstStyle/>
          <a:p>
            <a:r>
              <a:rPr lang="en-US" dirty="0" smtClean="0"/>
              <a:t>The next example shows data separated by tabs. If you have tab-separated values you can use the </a:t>
            </a:r>
            <a:r>
              <a:rPr lang="en-US" dirty="0" err="1" smtClean="0"/>
              <a:t>read.delim</a:t>
            </a:r>
            <a:r>
              <a:rPr lang="en-US" dirty="0" smtClean="0"/>
              <a:t>() command. In this command R assumes that you still have column heading names but this time the separator instruction is set to sep = “\t” (a tab character) by default:</a:t>
            </a:r>
          </a:p>
          <a:p>
            <a:r>
              <a:rPr lang="en-US" dirty="0" smtClean="0"/>
              <a:t>data1 data2 data3</a:t>
            </a:r>
          </a:p>
          <a:p>
            <a:r>
              <a:rPr lang="en-US" dirty="0" smtClean="0"/>
              <a:t>1 2 4</a:t>
            </a:r>
          </a:p>
          <a:p>
            <a:r>
              <a:rPr lang="en-US" dirty="0" smtClean="0"/>
              <a:t>4 5 3</a:t>
            </a:r>
          </a:p>
          <a:p>
            <a:r>
              <a:rPr lang="en-US" dirty="0" smtClean="0"/>
              <a:t>3 4 5</a:t>
            </a:r>
          </a:p>
          <a:p>
            <a:r>
              <a:rPr lang="en-US" dirty="0" smtClean="0"/>
              <a:t>3 6 6</a:t>
            </a:r>
          </a:p>
          <a:p>
            <a:r>
              <a:rPr lang="en-US" dirty="0" smtClean="0"/>
              <a:t>4 5 9</a:t>
            </a:r>
          </a:p>
          <a:p>
            <a:r>
              <a:rPr lang="en-US" dirty="0" smtClean="0"/>
              <a:t>&gt; my.tsv = </a:t>
            </a:r>
            <a:r>
              <a:rPr lang="en-US" dirty="0" err="1" smtClean="0"/>
              <a:t>read.delim</a:t>
            </a:r>
            <a:r>
              <a:rPr lang="en-US" dirty="0" smtClean="0"/>
              <a:t>(</a:t>
            </a:r>
            <a:r>
              <a:rPr lang="en-US" dirty="0" err="1" smtClean="0"/>
              <a:t>file.choose</a:t>
            </a:r>
            <a:r>
              <a:rPr lang="en-US" dirty="0" smtClean="0"/>
              <a:t>())</a:t>
            </a:r>
          </a:p>
          <a:p>
            <a:r>
              <a:rPr lang="en-US" dirty="0" smtClean="0"/>
              <a:t>&gt; my.tsv = read.csv(</a:t>
            </a:r>
            <a:r>
              <a:rPr lang="en-US" dirty="0" err="1" smtClean="0"/>
              <a:t>file.choose</a:t>
            </a:r>
            <a:r>
              <a:rPr lang="en-US" dirty="0" smtClean="0"/>
              <a:t>(), sep = '\t')</a:t>
            </a:r>
          </a:p>
          <a:p>
            <a:r>
              <a:rPr lang="en-US" dirty="0" smtClean="0"/>
              <a:t>&gt; my.tsv = </a:t>
            </a:r>
            <a:r>
              <a:rPr lang="en-US" dirty="0" err="1" smtClean="0"/>
              <a:t>read.table</a:t>
            </a:r>
            <a:r>
              <a:rPr lang="en-US" dirty="0" smtClean="0"/>
              <a:t>(</a:t>
            </a:r>
            <a:r>
              <a:rPr lang="en-US" dirty="0" err="1" smtClean="0"/>
              <a:t>file.choose</a:t>
            </a:r>
            <a:r>
              <a:rPr lang="en-US" dirty="0" smtClean="0"/>
              <a:t>(), header = TRUE, sep = '\t')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457200" y="1676400"/>
            <a:ext cx="8229600" cy="3970318"/>
          </a:xfrm>
          <a:prstGeom prst="rect">
            <a:avLst/>
          </a:prstGeom>
          <a:noFill/>
        </p:spPr>
        <p:txBody>
          <a:bodyPr wrap="square" rtlCol="0">
            <a:spAutoFit/>
          </a:bodyPr>
          <a:lstStyle/>
          <a:p>
            <a:r>
              <a:rPr lang="en-US" dirty="0" smtClean="0"/>
              <a:t>These commands essentially all perform the same function; the differences lie in the defaults. Regardless of which method you choose, getting data into R is a fundamental operation; you cannot do anything without having the data first. Bear the following checklist in mind when looking to get data from disk:</a:t>
            </a:r>
          </a:p>
          <a:p>
            <a:r>
              <a:rPr lang="en-US" dirty="0" smtClean="0"/>
              <a:t>1 Check the format of the data file and note the separator character.</a:t>
            </a:r>
          </a:p>
          <a:p>
            <a:r>
              <a:rPr lang="en-US" dirty="0" smtClean="0"/>
              <a:t>2 Look to see if columns are labeled.</a:t>
            </a:r>
          </a:p>
          <a:p>
            <a:r>
              <a:rPr lang="en-US" dirty="0" smtClean="0"/>
              <a:t>3 Use the appropriate read.xxx() command to get your data into R. The read.csv() command is the most useful and has the fewest additional instructions to type.</a:t>
            </a:r>
          </a:p>
          <a:p>
            <a:r>
              <a:rPr lang="en-US" dirty="0" smtClean="0"/>
              <a:t>4 You can use the </a:t>
            </a:r>
            <a:r>
              <a:rPr lang="en-US" dirty="0" err="1" smtClean="0"/>
              <a:t>file.choose</a:t>
            </a:r>
            <a:r>
              <a:rPr lang="en-US" dirty="0" smtClean="0"/>
              <a:t>() instruction to save typing the filename in full unless you are using a Linux computer.</a:t>
            </a:r>
          </a:p>
          <a:p>
            <a:r>
              <a:rPr lang="en-US" dirty="0" smtClean="0"/>
              <a:t>5 Make sure the name you select for your data is short but meaningful; this cuts down on typing and helps you to find it later.</a:t>
            </a:r>
          </a:p>
          <a:p>
            <a:r>
              <a:rPr lang="en-US" dirty="0" smtClean="0"/>
              <a:t>6 If your data has row names use the </a:t>
            </a:r>
            <a:r>
              <a:rPr lang="en-US" dirty="0" err="1" smtClean="0"/>
              <a:t>row.names</a:t>
            </a:r>
            <a:r>
              <a:rPr lang="en-US" dirty="0" smtClean="0"/>
              <a:t> = instruction to point to the column in the file that contains them.</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Getting </a:t>
            </a:r>
            <a:r>
              <a:rPr lang="en-US" b="1" dirty="0"/>
              <a:t>the hang </a:t>
            </a:r>
            <a:r>
              <a:rPr lang="en-US" b="1" dirty="0" smtClean="0"/>
              <a:t>of </a:t>
            </a:r>
            <a:r>
              <a:rPr lang="en-US" b="1" dirty="0"/>
              <a:t>R</a:t>
            </a:r>
            <a:endParaRPr lang="en-US" dirty="0"/>
          </a:p>
        </p:txBody>
      </p:sp>
      <p:sp>
        <p:nvSpPr>
          <p:cNvPr id="3" name="TextBox 2"/>
          <p:cNvSpPr txBox="1"/>
          <p:nvPr/>
        </p:nvSpPr>
        <p:spPr>
          <a:xfrm>
            <a:off x="685800" y="1524000"/>
            <a:ext cx="7772400" cy="2862322"/>
          </a:xfrm>
          <a:prstGeom prst="rect">
            <a:avLst/>
          </a:prstGeom>
          <a:noFill/>
        </p:spPr>
        <p:txBody>
          <a:bodyPr wrap="square" rtlCol="0">
            <a:spAutoFit/>
          </a:bodyPr>
          <a:lstStyle/>
          <a:p>
            <a:r>
              <a:rPr lang="en-US" dirty="0" smtClean="0"/>
              <a:t>R is unlike most current computer programs in that you must type commands into the console window to carry out most tasks you require. Throughout the text, the use of these commands is illustrated, which is indeed the point of the book.</a:t>
            </a:r>
          </a:p>
          <a:p>
            <a:endParaRPr lang="en-US" dirty="0" smtClean="0"/>
          </a:p>
          <a:p>
            <a:r>
              <a:rPr lang="en-US" dirty="0" smtClean="0"/>
              <a:t>Where a command is illustrated in its basic form, you will see a fixed width font to mimic the R display</a:t>
            </a:r>
          </a:p>
          <a:p>
            <a:r>
              <a:rPr lang="en-US" dirty="0" smtClean="0"/>
              <a:t>like so:</a:t>
            </a:r>
          </a:p>
          <a:p>
            <a:endParaRPr lang="en-US" dirty="0" smtClean="0"/>
          </a:p>
          <a:p>
            <a:r>
              <a:rPr lang="en-US" dirty="0" err="1" smtClean="0"/>
              <a:t>help.start</a:t>
            </a:r>
            <a:r>
              <a:rPr lang="en-US" dirty="0" smtClean="0"/>
              <a: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Values in Data Files</a:t>
            </a:r>
            <a:endParaRPr lang="en-US" dirty="0"/>
          </a:p>
        </p:txBody>
      </p:sp>
      <p:sp>
        <p:nvSpPr>
          <p:cNvPr id="3" name="TextBox 2"/>
          <p:cNvSpPr txBox="1"/>
          <p:nvPr/>
        </p:nvSpPr>
        <p:spPr>
          <a:xfrm>
            <a:off x="381000" y="1295400"/>
            <a:ext cx="8382000" cy="2031325"/>
          </a:xfrm>
          <a:prstGeom prst="rect">
            <a:avLst/>
          </a:prstGeom>
          <a:noFill/>
        </p:spPr>
        <p:txBody>
          <a:bodyPr wrap="square" rtlCol="0">
            <a:spAutoFit/>
          </a:bodyPr>
          <a:lstStyle/>
          <a:p>
            <a:r>
              <a:rPr lang="en-US" dirty="0" smtClean="0"/>
              <a:t>In the examples you have seen so far the samples in the data files have all been the same length. In the real world samples are often of unequal size. The following example contains two samples, one called mow and one called </a:t>
            </a:r>
            <a:r>
              <a:rPr lang="en-US" dirty="0" err="1" smtClean="0"/>
              <a:t>unmow</a:t>
            </a:r>
            <a:r>
              <a:rPr lang="en-US" dirty="0" smtClean="0"/>
              <a:t>. The mow sample contains five values, whereas the </a:t>
            </a:r>
            <a:r>
              <a:rPr lang="en-US" dirty="0" err="1" smtClean="0"/>
              <a:t>unmow</a:t>
            </a:r>
            <a:r>
              <a:rPr lang="en-US" dirty="0" smtClean="0"/>
              <a:t> sample contains only four values. When these data are read into R from a spreadsheet or text file, the program recognizes that you have multiple columns of data and sets them out accordingly. R makes your data into a neat rectangular item and fills in any gaps with NA.</a:t>
            </a:r>
            <a:endParaRPr lang="en-US" dirty="0"/>
          </a:p>
        </p:txBody>
      </p:sp>
      <p:sp>
        <p:nvSpPr>
          <p:cNvPr id="4" name="TextBox 3"/>
          <p:cNvSpPr txBox="1"/>
          <p:nvPr/>
        </p:nvSpPr>
        <p:spPr>
          <a:xfrm>
            <a:off x="457200" y="3581400"/>
            <a:ext cx="8382000" cy="3139321"/>
          </a:xfrm>
          <a:prstGeom prst="rect">
            <a:avLst/>
          </a:prstGeom>
          <a:noFill/>
        </p:spPr>
        <p:txBody>
          <a:bodyPr wrap="square" rtlCol="0">
            <a:spAutoFit/>
          </a:bodyPr>
          <a:lstStyle/>
          <a:p>
            <a:r>
              <a:rPr lang="en-US" dirty="0" smtClean="0"/>
              <a:t>In the following example the data were stored in a CSV file and were read into R with the read.csv()</a:t>
            </a:r>
          </a:p>
          <a:p>
            <a:r>
              <a:rPr lang="en-US" dirty="0" smtClean="0"/>
              <a:t>command:</a:t>
            </a:r>
          </a:p>
          <a:p>
            <a:r>
              <a:rPr lang="en-US" dirty="0" smtClean="0"/>
              <a:t>&gt; grass = read.csv(</a:t>
            </a:r>
            <a:r>
              <a:rPr lang="en-US" dirty="0" err="1" smtClean="0"/>
              <a:t>file.choose</a:t>
            </a:r>
            <a:r>
              <a:rPr lang="en-US" dirty="0" smtClean="0"/>
              <a:t>())</a:t>
            </a:r>
          </a:p>
          <a:p>
            <a:r>
              <a:rPr lang="en-US" dirty="0" smtClean="0"/>
              <a:t>&gt; grass</a:t>
            </a:r>
          </a:p>
          <a:p>
            <a:r>
              <a:rPr lang="en-US" dirty="0" smtClean="0"/>
              <a:t>	mow	 </a:t>
            </a:r>
            <a:r>
              <a:rPr lang="en-US" dirty="0" err="1" smtClean="0"/>
              <a:t>unmow</a:t>
            </a:r>
            <a:endParaRPr lang="en-US" dirty="0" smtClean="0"/>
          </a:p>
          <a:p>
            <a:r>
              <a:rPr lang="en-US" dirty="0" smtClean="0"/>
              <a:t>             1   12               8</a:t>
            </a:r>
          </a:p>
          <a:p>
            <a:r>
              <a:rPr lang="en-US" dirty="0" smtClean="0"/>
              <a:t>             2   15               9</a:t>
            </a:r>
          </a:p>
          <a:p>
            <a:r>
              <a:rPr lang="en-US" dirty="0" smtClean="0"/>
              <a:t>             3    17              7</a:t>
            </a:r>
          </a:p>
          <a:p>
            <a:r>
              <a:rPr lang="en-US" dirty="0" smtClean="0"/>
              <a:t>             4    11              9</a:t>
            </a:r>
          </a:p>
          <a:p>
            <a:r>
              <a:rPr lang="en-US" dirty="0" smtClean="0"/>
              <a:t>             5    15             NA</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381000" y="1676400"/>
            <a:ext cx="8382000" cy="2308324"/>
          </a:xfrm>
          <a:prstGeom prst="rect">
            <a:avLst/>
          </a:prstGeom>
          <a:noFill/>
        </p:spPr>
        <p:txBody>
          <a:bodyPr wrap="square" rtlCol="0">
            <a:spAutoFit/>
          </a:bodyPr>
          <a:lstStyle/>
          <a:p>
            <a:r>
              <a:rPr lang="en-US" dirty="0" smtClean="0">
                <a:solidFill>
                  <a:srgbClr val="FF0000"/>
                </a:solidFill>
              </a:rPr>
              <a:t>Here the data have been called grass and you can see that R has filled in the gap using NA. R always pads out the shorter samples using NA to produce a rectangular object. This is called a </a:t>
            </a:r>
            <a:r>
              <a:rPr lang="en-US" i="1" dirty="0" smtClean="0">
                <a:solidFill>
                  <a:srgbClr val="FF0000"/>
                </a:solidFill>
              </a:rPr>
              <a:t>data frame. </a:t>
            </a:r>
            <a:r>
              <a:rPr lang="en-US" dirty="0" smtClean="0">
                <a:solidFill>
                  <a:srgbClr val="FF0000"/>
                </a:solidFill>
              </a:rPr>
              <a:t>The data frame is an important kind of R object because it is used so often in statistical data manipulation and is how you generally have data in spreadsheets</a:t>
            </a:r>
            <a:r>
              <a:rPr lang="en-US" dirty="0" smtClean="0"/>
              <a:t>.</a:t>
            </a:r>
          </a:p>
          <a:p>
            <a:endParaRPr lang="en-US" dirty="0" smtClean="0"/>
          </a:p>
          <a:p>
            <a:r>
              <a:rPr lang="en-US" dirty="0" smtClean="0"/>
              <a:t>R recognizes NA as a special kind of data object. It is important to know when your data contains NA items and what to do when you encounter them.</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Viewing Named Objects</a:t>
            </a:r>
            <a:endParaRPr lang="en-US" dirty="0"/>
          </a:p>
        </p:txBody>
      </p:sp>
      <p:sp>
        <p:nvSpPr>
          <p:cNvPr id="3" name="TextBox 2"/>
          <p:cNvSpPr txBox="1"/>
          <p:nvPr/>
        </p:nvSpPr>
        <p:spPr>
          <a:xfrm>
            <a:off x="609600" y="1219200"/>
            <a:ext cx="8077200" cy="2031325"/>
          </a:xfrm>
          <a:prstGeom prst="rect">
            <a:avLst/>
          </a:prstGeom>
          <a:noFill/>
        </p:spPr>
        <p:txBody>
          <a:bodyPr wrap="square" rtlCol="0">
            <a:spAutoFit/>
          </a:bodyPr>
          <a:lstStyle/>
          <a:p>
            <a:r>
              <a:rPr lang="en-US" dirty="0" smtClean="0"/>
              <a:t>So far you have seen examples of creating data objects from some simple math and from reading in data files. In a general way you “make” new items by providing a name followed by the instruction that creates it. R is object oriented, which means that it expects to find named things to deal with in some way. For example, if you are conducting an experiment and collecting data from </a:t>
            </a:r>
            <a:r>
              <a:rPr lang="en-US" dirty="0" err="1" smtClean="0"/>
              <a:t>severalsamples</a:t>
            </a:r>
            <a:r>
              <a:rPr lang="en-US" dirty="0" smtClean="0"/>
              <a:t>, you want to create several named data objects in R in order to work on them and do your</a:t>
            </a:r>
          </a:p>
          <a:p>
            <a:r>
              <a:rPr lang="en-US" dirty="0" smtClean="0"/>
              <a:t>analyses later on.</a:t>
            </a:r>
            <a:endParaRPr lang="en-US" dirty="0"/>
          </a:p>
        </p:txBody>
      </p:sp>
      <p:sp>
        <p:nvSpPr>
          <p:cNvPr id="4" name="TextBox 3"/>
          <p:cNvSpPr txBox="1"/>
          <p:nvPr/>
        </p:nvSpPr>
        <p:spPr>
          <a:xfrm>
            <a:off x="685800" y="3352800"/>
            <a:ext cx="7848600" cy="2031325"/>
          </a:xfrm>
          <a:prstGeom prst="rect">
            <a:avLst/>
          </a:prstGeom>
          <a:noFill/>
        </p:spPr>
        <p:txBody>
          <a:bodyPr wrap="square" rtlCol="0">
            <a:spAutoFit/>
          </a:bodyPr>
          <a:lstStyle/>
          <a:p>
            <a:r>
              <a:rPr lang="en-US" dirty="0" smtClean="0"/>
              <a:t>As a reminder, the following examples show a few of the different ways you have seen thus far to create named items:</a:t>
            </a:r>
          </a:p>
          <a:p>
            <a:r>
              <a:rPr lang="en-US" dirty="0" smtClean="0"/>
              <a:t>answer1 = 23 + 17/2 + pi/4</a:t>
            </a:r>
          </a:p>
          <a:p>
            <a:r>
              <a:rPr lang="en-US" dirty="0" err="1" smtClean="0"/>
              <a:t>my.data</a:t>
            </a:r>
            <a:r>
              <a:rPr lang="en-US" dirty="0" smtClean="0"/>
              <a:t> = read.csv(</a:t>
            </a:r>
            <a:r>
              <a:rPr lang="en-US" dirty="0" err="1" smtClean="0"/>
              <a:t>file.choose</a:t>
            </a:r>
            <a:r>
              <a:rPr lang="en-US" dirty="0" smtClean="0"/>
              <a:t>())</a:t>
            </a:r>
          </a:p>
          <a:p>
            <a:r>
              <a:rPr lang="en-US" dirty="0" smtClean="0"/>
              <a:t>sample1 = c(2, 5, 7, 3, 9, 4, 5)</a:t>
            </a:r>
          </a:p>
          <a:p>
            <a:r>
              <a:rPr lang="en-US" dirty="0" smtClean="0"/>
              <a:t>Now it is time to learn how to view these items in R and remove them as necessary. </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Viewing Previously Loaded Named-Objects</a:t>
            </a:r>
            <a:endParaRPr lang="en-US" dirty="0"/>
          </a:p>
        </p:txBody>
      </p:sp>
      <p:sp>
        <p:nvSpPr>
          <p:cNvPr id="3" name="TextBox 2"/>
          <p:cNvSpPr txBox="1"/>
          <p:nvPr/>
        </p:nvSpPr>
        <p:spPr>
          <a:xfrm>
            <a:off x="762000" y="1676400"/>
            <a:ext cx="7391400" cy="1200329"/>
          </a:xfrm>
          <a:prstGeom prst="rect">
            <a:avLst/>
          </a:prstGeom>
          <a:noFill/>
        </p:spPr>
        <p:txBody>
          <a:bodyPr wrap="square" rtlCol="0">
            <a:spAutoFit/>
          </a:bodyPr>
          <a:lstStyle/>
          <a:p>
            <a:r>
              <a:rPr lang="en-US" dirty="0" smtClean="0"/>
              <a:t>Once you have made a few objects and have them stored in R, you might forget what you have previously loaded as time goes on. You need a way to see what R objects are available; to do this you use the </a:t>
            </a:r>
            <a:r>
              <a:rPr lang="en-US" dirty="0" err="1" smtClean="0"/>
              <a:t>ls</a:t>
            </a:r>
            <a:r>
              <a:rPr lang="en-US" dirty="0" smtClean="0"/>
              <a:t>() command like so:</a:t>
            </a:r>
          </a:p>
          <a:p>
            <a:r>
              <a:rPr lang="en-US" dirty="0" err="1" smtClean="0"/>
              <a:t>ls</a:t>
            </a:r>
            <a:r>
              <a:rPr lang="en-US" dirty="0" smtClean="0"/>
              <a:t>()</a:t>
            </a:r>
            <a:endParaRPr lang="en-US" dirty="0"/>
          </a:p>
        </p:txBody>
      </p:sp>
      <p:sp>
        <p:nvSpPr>
          <p:cNvPr id="4" name="TextBox 3"/>
          <p:cNvSpPr txBox="1"/>
          <p:nvPr/>
        </p:nvSpPr>
        <p:spPr>
          <a:xfrm>
            <a:off x="838200" y="3124200"/>
            <a:ext cx="7162800" cy="1754326"/>
          </a:xfrm>
          <a:prstGeom prst="rect">
            <a:avLst/>
          </a:prstGeom>
          <a:noFill/>
        </p:spPr>
        <p:txBody>
          <a:bodyPr wrap="square" rtlCol="0">
            <a:spAutoFit/>
          </a:bodyPr>
          <a:lstStyle/>
          <a:p>
            <a:r>
              <a:rPr lang="en-US" dirty="0" smtClean="0"/>
              <a:t>The </a:t>
            </a:r>
            <a:r>
              <a:rPr lang="en-US" dirty="0" err="1" smtClean="0"/>
              <a:t>ls</a:t>
            </a:r>
            <a:r>
              <a:rPr lang="en-US" dirty="0" smtClean="0"/>
              <a:t>() command lists all the named items that you have available. You can also use the objects() command; (this is identical in function but slightly longer to type!) The result of either command is to</a:t>
            </a:r>
          </a:p>
          <a:p>
            <a:r>
              <a:rPr lang="en-US" dirty="0" smtClean="0"/>
              <a:t>list the objects stored in R at the current moment:</a:t>
            </a:r>
          </a:p>
          <a:p>
            <a:r>
              <a:rPr lang="en-US" dirty="0" smtClean="0"/>
              <a:t>&gt; </a:t>
            </a:r>
            <a:r>
              <a:rPr lang="en-US" dirty="0" err="1" smtClean="0"/>
              <a:t>ls</a:t>
            </a:r>
            <a:r>
              <a:rPr lang="en-US" dirty="0" smtClean="0"/>
              <a:t>()</a:t>
            </a:r>
          </a:p>
          <a:p>
            <a:r>
              <a:rPr lang="en-US" dirty="0" smtClean="0"/>
              <a:t>[1] "answer1" "</a:t>
            </a:r>
            <a:r>
              <a:rPr lang="en-US" dirty="0" err="1" smtClean="0"/>
              <a:t>my.data</a:t>
            </a:r>
            <a:r>
              <a:rPr lang="en-US" dirty="0" smtClean="0"/>
              <a:t>" "sample1"</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Only Matching Names</a:t>
            </a:r>
            <a:endParaRPr lang="en-US" dirty="0"/>
          </a:p>
        </p:txBody>
      </p:sp>
      <p:sp>
        <p:nvSpPr>
          <p:cNvPr id="3" name="TextBox 2"/>
          <p:cNvSpPr txBox="1"/>
          <p:nvPr/>
        </p:nvSpPr>
        <p:spPr>
          <a:xfrm>
            <a:off x="762000" y="1371600"/>
            <a:ext cx="7696200" cy="4524315"/>
          </a:xfrm>
          <a:prstGeom prst="rect">
            <a:avLst/>
          </a:prstGeom>
          <a:noFill/>
        </p:spPr>
        <p:txBody>
          <a:bodyPr wrap="square" rtlCol="0">
            <a:spAutoFit/>
          </a:bodyPr>
          <a:lstStyle/>
          <a:p>
            <a:r>
              <a:rPr lang="en-US" dirty="0" smtClean="0"/>
              <a:t>You may want to limit the display to objects with certain names; this is especially helpful if you have a lot of data already in R. You can limit the display by giving R a search pattern to match. For</a:t>
            </a:r>
          </a:p>
          <a:p>
            <a:r>
              <a:rPr lang="en-US" dirty="0" smtClean="0"/>
              <a:t>example:</a:t>
            </a:r>
          </a:p>
          <a:p>
            <a:r>
              <a:rPr lang="en-US" dirty="0" smtClean="0"/>
              <a:t>&gt; </a:t>
            </a:r>
            <a:r>
              <a:rPr lang="en-US" dirty="0" err="1" smtClean="0"/>
              <a:t>ls</a:t>
            </a:r>
            <a:r>
              <a:rPr lang="en-US" dirty="0" smtClean="0"/>
              <a:t>(pattern = 'b')</a:t>
            </a:r>
          </a:p>
          <a:p>
            <a:r>
              <a:rPr lang="en-US" dirty="0" smtClean="0"/>
              <a:t>[1] "bare" "beetle.cca" "beta" "bf" "</a:t>
            </a:r>
            <a:r>
              <a:rPr lang="en-US" dirty="0" err="1" smtClean="0"/>
              <a:t>bf.beta</a:t>
            </a:r>
            <a:r>
              <a:rPr lang="en-US" dirty="0" smtClean="0"/>
              <a:t>"</a:t>
            </a:r>
          </a:p>
          <a:p>
            <a:r>
              <a:rPr lang="en-US" dirty="0" smtClean="0"/>
              <a:t>[6] "</a:t>
            </a:r>
            <a:r>
              <a:rPr lang="en-US" dirty="0" err="1" smtClean="0"/>
              <a:t>bf.lm</a:t>
            </a:r>
            <a:r>
              <a:rPr lang="en-US" dirty="0" smtClean="0"/>
              <a:t>" "</a:t>
            </a:r>
            <a:r>
              <a:rPr lang="en-US" dirty="0" err="1" smtClean="0"/>
              <a:t>biol</a:t>
            </a:r>
            <a:r>
              <a:rPr lang="en-US" dirty="0" smtClean="0"/>
              <a:t>" "biol.cca" "biomass" "bird“</a:t>
            </a:r>
          </a:p>
          <a:p>
            <a:r>
              <a:rPr lang="en-US" dirty="0" smtClean="0"/>
              <a:t>[11] "</a:t>
            </a:r>
            <a:r>
              <a:rPr lang="en-US" dirty="0" err="1" smtClean="0"/>
              <a:t>bp</a:t>
            </a:r>
            <a:r>
              <a:rPr lang="en-US" dirty="0" smtClean="0"/>
              <a:t>" "</a:t>
            </a:r>
            <a:r>
              <a:rPr lang="en-US" dirty="0" err="1" smtClean="0"/>
              <a:t>bs</a:t>
            </a:r>
            <a:r>
              <a:rPr lang="en-US" dirty="0" smtClean="0"/>
              <a:t>" "</a:t>
            </a:r>
            <a:r>
              <a:rPr lang="en-US" dirty="0" err="1" smtClean="0"/>
              <a:t>bss</a:t>
            </a:r>
            <a:r>
              <a:rPr lang="en-US" dirty="0" smtClean="0"/>
              <a:t>" "but" "</a:t>
            </a:r>
            <a:r>
              <a:rPr lang="en-US" dirty="0" err="1" smtClean="0"/>
              <a:t>but.lm</a:t>
            </a:r>
            <a:r>
              <a:rPr lang="en-US" dirty="0" smtClean="0"/>
              <a:t>"</a:t>
            </a:r>
          </a:p>
          <a:p>
            <a:r>
              <a:rPr lang="en-US" dirty="0" smtClean="0"/>
              <a:t>[16] "</a:t>
            </a:r>
            <a:r>
              <a:rPr lang="en-US" dirty="0" err="1" smtClean="0"/>
              <a:t>cbh</a:t>
            </a:r>
            <a:r>
              <a:rPr lang="en-US" dirty="0" smtClean="0"/>
              <a:t>" "cbh.glm" "</a:t>
            </a:r>
            <a:r>
              <a:rPr lang="en-US" dirty="0" err="1" smtClean="0"/>
              <a:t>cbh.sf</a:t>
            </a:r>
            <a:r>
              <a:rPr lang="en-US" dirty="0" smtClean="0"/>
              <a:t>" "</a:t>
            </a:r>
            <a:r>
              <a:rPr lang="en-US" dirty="0" err="1" smtClean="0"/>
              <a:t>food.b</a:t>
            </a:r>
            <a:r>
              <a:rPr lang="en-US" dirty="0" smtClean="0"/>
              <a:t>" "</a:t>
            </a:r>
            <a:r>
              <a:rPr lang="en-US" dirty="0" err="1" smtClean="0"/>
              <a:t>nectar.b</a:t>
            </a:r>
            <a:r>
              <a:rPr lang="en-US" dirty="0" smtClean="0"/>
              <a:t>"</a:t>
            </a:r>
          </a:p>
          <a:p>
            <a:r>
              <a:rPr lang="en-US" dirty="0" smtClean="0"/>
              <a:t>[21] "</a:t>
            </a:r>
            <a:r>
              <a:rPr lang="en-US" dirty="0" err="1" smtClean="0"/>
              <a:t>pred.prob</a:t>
            </a:r>
            <a:r>
              <a:rPr lang="en-US" dirty="0" smtClean="0"/>
              <a:t>" "prob2odd" "tab.est" "tab1" "tab2“</a:t>
            </a:r>
          </a:p>
          <a:p>
            <a:endParaRPr lang="en-US" dirty="0" smtClean="0"/>
          </a:p>
          <a:p>
            <a:endParaRPr lang="en-US" dirty="0" smtClean="0"/>
          </a:p>
          <a:p>
            <a:r>
              <a:rPr lang="en-US" dirty="0" smtClean="0"/>
              <a:t>Here the pattern looks for everything containing a “b”. This is pretty broad so you can refine it by adding more characters:</a:t>
            </a:r>
          </a:p>
          <a:p>
            <a:r>
              <a:rPr lang="en-US" dirty="0" smtClean="0"/>
              <a:t>&gt; </a:t>
            </a:r>
            <a:r>
              <a:rPr lang="en-US" dirty="0" err="1" smtClean="0"/>
              <a:t>ls</a:t>
            </a:r>
            <a:r>
              <a:rPr lang="en-US" dirty="0" smtClean="0"/>
              <a:t>(pattern = 'be')</a:t>
            </a:r>
          </a:p>
          <a:p>
            <a:r>
              <a:rPr lang="en-US" dirty="0" smtClean="0"/>
              <a:t>[1] "beetle.cca" "beta" "</a:t>
            </a:r>
            <a:r>
              <a:rPr lang="en-US" dirty="0" err="1" smtClean="0"/>
              <a:t>bf.beta</a:t>
            </a:r>
            <a:r>
              <a:rPr lang="en-US" dirty="0" smtClean="0"/>
              <a:t>"</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457200" y="1600200"/>
            <a:ext cx="8305800" cy="1754326"/>
          </a:xfrm>
          <a:prstGeom prst="rect">
            <a:avLst/>
          </a:prstGeom>
          <a:noFill/>
        </p:spPr>
        <p:txBody>
          <a:bodyPr wrap="square" rtlCol="0">
            <a:spAutoFit/>
          </a:bodyPr>
          <a:lstStyle/>
          <a:p>
            <a:r>
              <a:rPr lang="en-US" dirty="0" smtClean="0"/>
              <a:t>Now the pattern picks up objects with “be” in the name. If you want to search for objects beginning with a certain letter you use the ^ character like so:</a:t>
            </a:r>
          </a:p>
          <a:p>
            <a:r>
              <a:rPr lang="en-US" dirty="0" smtClean="0"/>
              <a:t>&gt; </a:t>
            </a:r>
            <a:r>
              <a:rPr lang="en-US" dirty="0" err="1" smtClean="0"/>
              <a:t>ls</a:t>
            </a:r>
            <a:r>
              <a:rPr lang="en-US" dirty="0" smtClean="0"/>
              <a:t>(pattern = '^b')</a:t>
            </a:r>
          </a:p>
          <a:p>
            <a:r>
              <a:rPr lang="en-US" dirty="0" smtClean="0"/>
              <a:t>[1] "bare" "beetle.cca" "beta" "bf" "</a:t>
            </a:r>
            <a:r>
              <a:rPr lang="en-US" dirty="0" err="1" smtClean="0"/>
              <a:t>bf.beta</a:t>
            </a:r>
            <a:r>
              <a:rPr lang="en-US" dirty="0" smtClean="0"/>
              <a:t>"</a:t>
            </a:r>
          </a:p>
          <a:p>
            <a:r>
              <a:rPr lang="en-US" dirty="0" smtClean="0"/>
              <a:t>[6] "</a:t>
            </a:r>
            <a:r>
              <a:rPr lang="en-US" dirty="0" err="1" smtClean="0"/>
              <a:t>bf.lm</a:t>
            </a:r>
            <a:r>
              <a:rPr lang="en-US" dirty="0" smtClean="0"/>
              <a:t>" "</a:t>
            </a:r>
            <a:r>
              <a:rPr lang="en-US" dirty="0" err="1" smtClean="0"/>
              <a:t>biol</a:t>
            </a:r>
            <a:r>
              <a:rPr lang="en-US" dirty="0" smtClean="0"/>
              <a:t>" "biol.cca" "biomass" "bird"</a:t>
            </a:r>
          </a:p>
          <a:p>
            <a:r>
              <a:rPr lang="en-US" dirty="0" smtClean="0"/>
              <a:t>[11] "</a:t>
            </a:r>
            <a:r>
              <a:rPr lang="en-US" dirty="0" err="1" smtClean="0"/>
              <a:t>bp</a:t>
            </a:r>
            <a:r>
              <a:rPr lang="en-US" dirty="0" smtClean="0"/>
              <a:t>" "</a:t>
            </a:r>
            <a:r>
              <a:rPr lang="en-US" dirty="0" err="1" smtClean="0"/>
              <a:t>bs</a:t>
            </a:r>
            <a:r>
              <a:rPr lang="en-US" dirty="0" smtClean="0"/>
              <a:t>" "</a:t>
            </a:r>
            <a:r>
              <a:rPr lang="en-US" dirty="0" err="1" smtClean="0"/>
              <a:t>bss</a:t>
            </a:r>
            <a:r>
              <a:rPr lang="en-US" dirty="0" smtClean="0"/>
              <a:t>" "but" "</a:t>
            </a:r>
            <a:r>
              <a:rPr lang="en-US" dirty="0" err="1" smtClean="0"/>
              <a:t>but.lm</a:t>
            </a:r>
            <a:r>
              <a:rPr lang="en-US" dirty="0" smtClean="0"/>
              <a:t>"</a:t>
            </a:r>
            <a:endParaRPr lang="en-US" dirty="0"/>
          </a:p>
        </p:txBody>
      </p:sp>
      <p:sp>
        <p:nvSpPr>
          <p:cNvPr id="4" name="TextBox 3"/>
          <p:cNvSpPr txBox="1"/>
          <p:nvPr/>
        </p:nvSpPr>
        <p:spPr>
          <a:xfrm>
            <a:off x="609600" y="3505200"/>
            <a:ext cx="8001000" cy="2862322"/>
          </a:xfrm>
          <a:prstGeom prst="rect">
            <a:avLst/>
          </a:prstGeom>
          <a:noFill/>
        </p:spPr>
        <p:txBody>
          <a:bodyPr wrap="square" rtlCol="0">
            <a:spAutoFit/>
          </a:bodyPr>
          <a:lstStyle/>
          <a:p>
            <a:r>
              <a:rPr lang="en-US" dirty="0" smtClean="0"/>
              <a:t>Compare the following search listings. In the first case the pattern matches objects beginning with “be” but in the second case the letters are enclosed in square brackets:</a:t>
            </a:r>
          </a:p>
          <a:p>
            <a:r>
              <a:rPr lang="en-US" dirty="0" smtClean="0"/>
              <a:t>&gt; </a:t>
            </a:r>
            <a:r>
              <a:rPr lang="en-US" dirty="0" err="1" smtClean="0"/>
              <a:t>ls</a:t>
            </a:r>
            <a:r>
              <a:rPr lang="en-US" dirty="0" smtClean="0"/>
              <a:t>(pattern = '^be')</a:t>
            </a:r>
          </a:p>
          <a:p>
            <a:r>
              <a:rPr lang="en-US" dirty="0" smtClean="0"/>
              <a:t>[1] "beetle.cca" "beta"</a:t>
            </a:r>
          </a:p>
          <a:p>
            <a:r>
              <a:rPr lang="en-US" dirty="0" smtClean="0"/>
              <a:t>&gt; </a:t>
            </a:r>
            <a:r>
              <a:rPr lang="en-US" dirty="0" err="1" smtClean="0"/>
              <a:t>ls</a:t>
            </a:r>
            <a:r>
              <a:rPr lang="en-US" dirty="0" smtClean="0"/>
              <a:t>(pattern = '^[be]')</a:t>
            </a:r>
          </a:p>
          <a:p>
            <a:r>
              <a:rPr lang="en-US" dirty="0" smtClean="0"/>
              <a:t>[1] "bare" "beetle.cca" "beta" "bf" "</a:t>
            </a:r>
            <a:r>
              <a:rPr lang="en-US" dirty="0" err="1" smtClean="0"/>
              <a:t>bf.beta</a:t>
            </a:r>
            <a:r>
              <a:rPr lang="en-US" dirty="0" smtClean="0"/>
              <a:t>"</a:t>
            </a:r>
          </a:p>
          <a:p>
            <a:r>
              <a:rPr lang="en-US" dirty="0" smtClean="0"/>
              <a:t>[6] "</a:t>
            </a:r>
            <a:r>
              <a:rPr lang="en-US" dirty="0" err="1" smtClean="0"/>
              <a:t>bf.lm</a:t>
            </a:r>
            <a:r>
              <a:rPr lang="en-US" dirty="0" smtClean="0"/>
              <a:t>" "</a:t>
            </a:r>
            <a:r>
              <a:rPr lang="en-US" dirty="0" err="1" smtClean="0"/>
              <a:t>biol</a:t>
            </a:r>
            <a:r>
              <a:rPr lang="en-US" dirty="0" smtClean="0"/>
              <a:t>" "biol.cca" "biomass" "bird"</a:t>
            </a:r>
          </a:p>
          <a:p>
            <a:r>
              <a:rPr lang="en-US" dirty="0" smtClean="0"/>
              <a:t>[11] "</a:t>
            </a:r>
            <a:r>
              <a:rPr lang="en-US" dirty="0" err="1" smtClean="0"/>
              <a:t>bp</a:t>
            </a:r>
            <a:r>
              <a:rPr lang="en-US" dirty="0" smtClean="0"/>
              <a:t>" "</a:t>
            </a:r>
            <a:r>
              <a:rPr lang="en-US" dirty="0" err="1" smtClean="0"/>
              <a:t>bs</a:t>
            </a:r>
            <a:r>
              <a:rPr lang="en-US" dirty="0" smtClean="0"/>
              <a:t>" "</a:t>
            </a:r>
            <a:r>
              <a:rPr lang="en-US" dirty="0" err="1" smtClean="0"/>
              <a:t>bss</a:t>
            </a:r>
            <a:r>
              <a:rPr lang="en-US" dirty="0" smtClean="0"/>
              <a:t>" "but" "</a:t>
            </a:r>
            <a:r>
              <a:rPr lang="en-US" dirty="0" err="1" smtClean="0"/>
              <a:t>but.lm</a:t>
            </a:r>
            <a:r>
              <a:rPr lang="en-US" dirty="0" smtClean="0"/>
              <a:t>"</a:t>
            </a:r>
          </a:p>
          <a:p>
            <a:r>
              <a:rPr lang="en-US" dirty="0" smtClean="0"/>
              <a:t>[16] "</a:t>
            </a:r>
            <a:r>
              <a:rPr lang="en-US" dirty="0" err="1" smtClean="0"/>
              <a:t>eF</a:t>
            </a:r>
            <a:r>
              <a:rPr lang="en-US" dirty="0" smtClean="0"/>
              <a:t>" "eF2" "</a:t>
            </a:r>
            <a:r>
              <a:rPr lang="en-US" dirty="0" err="1" smtClean="0"/>
              <a:t>env</a:t>
            </a:r>
            <a:r>
              <a:rPr lang="en-US" dirty="0" smtClean="0"/>
              <a:t>"</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457200" y="1752600"/>
            <a:ext cx="8229600" cy="5078313"/>
          </a:xfrm>
          <a:prstGeom prst="rect">
            <a:avLst/>
          </a:prstGeom>
          <a:noFill/>
        </p:spPr>
        <p:txBody>
          <a:bodyPr wrap="square" rtlCol="0">
            <a:spAutoFit/>
          </a:bodyPr>
          <a:lstStyle/>
          <a:p>
            <a:endParaRPr lang="en-US" dirty="0" smtClean="0"/>
          </a:p>
          <a:p>
            <a:r>
              <a:rPr lang="en-US" dirty="0" smtClean="0"/>
              <a:t>The effect of the square brackets is to isolate the letters; each is treated as a separate item, hence objects beginning with “b” or “e” are matched. You can receive the same result using a slightly different</a:t>
            </a:r>
          </a:p>
          <a:p>
            <a:r>
              <a:rPr lang="en-US" dirty="0" smtClean="0"/>
              <a:t>approach as well:</a:t>
            </a:r>
          </a:p>
          <a:p>
            <a:r>
              <a:rPr lang="en-US" b="1" i="1" dirty="0" err="1" smtClean="0">
                <a:solidFill>
                  <a:srgbClr val="FF0000"/>
                </a:solidFill>
              </a:rPr>
              <a:t>ls</a:t>
            </a:r>
            <a:r>
              <a:rPr lang="en-US" b="1" i="1" dirty="0" smtClean="0">
                <a:solidFill>
                  <a:srgbClr val="FF0000"/>
                </a:solidFill>
              </a:rPr>
              <a:t>(pattern = '^b|^e')</a:t>
            </a:r>
          </a:p>
          <a:p>
            <a:r>
              <a:rPr lang="en-US" dirty="0" smtClean="0"/>
              <a:t>The vertical brace (sometimes called a </a:t>
            </a:r>
            <a:r>
              <a:rPr lang="en-US" i="1" dirty="0" smtClean="0"/>
              <a:t>pipe) character stands for or, that is, you want to search for </a:t>
            </a:r>
            <a:r>
              <a:rPr lang="en-US" dirty="0" smtClean="0"/>
              <a:t>objects beginning with “b” or beginning with “e”.</a:t>
            </a:r>
          </a:p>
          <a:p>
            <a:endParaRPr lang="en-US" dirty="0" smtClean="0"/>
          </a:p>
          <a:p>
            <a:r>
              <a:rPr lang="en-US" dirty="0" smtClean="0"/>
              <a:t>To find objects ending with a specific character you use a dollar sign at the end like so:</a:t>
            </a:r>
          </a:p>
          <a:p>
            <a:r>
              <a:rPr lang="en-US" dirty="0" smtClean="0"/>
              <a:t>&gt; </a:t>
            </a:r>
            <a:r>
              <a:rPr lang="en-US" dirty="0" err="1" smtClean="0"/>
              <a:t>ls</a:t>
            </a:r>
            <a:r>
              <a:rPr lang="en-US" dirty="0" smtClean="0"/>
              <a:t>(pattern = 'm$')</a:t>
            </a:r>
          </a:p>
          <a:p>
            <a:r>
              <a:rPr lang="en-US" dirty="0" smtClean="0"/>
              <a:t>[1] "</a:t>
            </a:r>
            <a:r>
              <a:rPr lang="en-US" dirty="0" err="1" smtClean="0"/>
              <a:t>bf.lm</a:t>
            </a:r>
            <a:r>
              <a:rPr lang="en-US" dirty="0" smtClean="0"/>
              <a:t>" "</a:t>
            </a:r>
            <a:r>
              <a:rPr lang="en-US" dirty="0" err="1" smtClean="0"/>
              <a:t>but.lm</a:t>
            </a:r>
            <a:r>
              <a:rPr lang="en-US" dirty="0" smtClean="0"/>
              <a:t>" "cbh.glm" "dep.pm"</a:t>
            </a:r>
          </a:p>
          <a:p>
            <a:r>
              <a:rPr lang="en-US" dirty="0" smtClean="0"/>
              <a:t>[5] "dm" "frit.glm" "</a:t>
            </a:r>
            <a:r>
              <a:rPr lang="en-US" dirty="0" err="1" smtClean="0"/>
              <a:t>frit.lm</a:t>
            </a:r>
            <a:r>
              <a:rPr lang="en-US" dirty="0" smtClean="0"/>
              <a:t>" "frit.sum"</a:t>
            </a:r>
          </a:p>
          <a:p>
            <a:r>
              <a:rPr lang="en-US" dirty="0" smtClean="0"/>
              <a:t>[9] "</a:t>
            </a:r>
            <a:r>
              <a:rPr lang="en-US" dirty="0" err="1" smtClean="0"/>
              <a:t>hlm</a:t>
            </a:r>
            <a:r>
              <a:rPr lang="en-US" dirty="0" smtClean="0"/>
              <a:t>" "</a:t>
            </a:r>
            <a:r>
              <a:rPr lang="en-US" dirty="0" err="1" smtClean="0"/>
              <a:t>mf.lm</a:t>
            </a:r>
            <a:r>
              <a:rPr lang="en-US" dirty="0" smtClean="0"/>
              <a:t>" "</a:t>
            </a:r>
            <a:r>
              <a:rPr lang="en-US" dirty="0" err="1" smtClean="0"/>
              <a:t>mr.lm</a:t>
            </a:r>
            <a:r>
              <a:rPr lang="en-US" dirty="0" smtClean="0"/>
              <a:t>" "n.glm"</a:t>
            </a:r>
          </a:p>
          <a:p>
            <a:r>
              <a:rPr lang="en-US" dirty="0" smtClean="0"/>
              <a:t>[13] "newt.glm" "</a:t>
            </a:r>
            <a:r>
              <a:rPr lang="en-US" dirty="0" err="1" smtClean="0"/>
              <a:t>newt.test.glm</a:t>
            </a:r>
            <a:r>
              <a:rPr lang="en-US" dirty="0" smtClean="0"/>
              <a:t>" "</a:t>
            </a:r>
            <a:r>
              <a:rPr lang="en-US" dirty="0" err="1" smtClean="0"/>
              <a:t>sales.lm</a:t>
            </a:r>
            <a:r>
              <a:rPr lang="en-US" dirty="0" smtClean="0"/>
              <a:t>" "</a:t>
            </a:r>
            <a:r>
              <a:rPr lang="en-US" dirty="0" err="1" smtClean="0"/>
              <a:t>sm</a:t>
            </a:r>
            <a:r>
              <a:rPr lang="en-US" dirty="0" smtClean="0"/>
              <a:t>"</a:t>
            </a:r>
          </a:p>
          <a:p>
            <a:r>
              <a:rPr lang="en-US" dirty="0" smtClean="0"/>
              <a:t>[17] "t.glm" "test.glm" "</a:t>
            </a:r>
            <a:r>
              <a:rPr lang="en-US" dirty="0" err="1" smtClean="0"/>
              <a:t>test.lm</a:t>
            </a:r>
            <a:r>
              <a:rPr lang="en-US" dirty="0" smtClean="0"/>
              <a:t>" "test1.glm"</a:t>
            </a:r>
          </a:p>
          <a:p>
            <a:r>
              <a:rPr lang="en-US" dirty="0" smtClean="0"/>
              <a:t>[21] "tt.glm" "worm.pm"</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457200" y="1600200"/>
            <a:ext cx="8305800" cy="1754326"/>
          </a:xfrm>
          <a:prstGeom prst="rect">
            <a:avLst/>
          </a:prstGeom>
          <a:noFill/>
        </p:spPr>
        <p:txBody>
          <a:bodyPr wrap="square" rtlCol="0">
            <a:spAutoFit/>
          </a:bodyPr>
          <a:lstStyle/>
          <a:p>
            <a:r>
              <a:rPr lang="en-US" dirty="0" smtClean="0"/>
              <a:t>You can use the period as a wildcard and R will match any character:</a:t>
            </a:r>
          </a:p>
          <a:p>
            <a:r>
              <a:rPr lang="en-US" dirty="0" smtClean="0"/>
              <a:t>&gt; </a:t>
            </a:r>
            <a:r>
              <a:rPr lang="en-US" dirty="0" err="1" smtClean="0"/>
              <a:t>ls</a:t>
            </a:r>
            <a:r>
              <a:rPr lang="en-US" dirty="0" smtClean="0"/>
              <a:t>(pattern = '</a:t>
            </a:r>
            <a:r>
              <a:rPr lang="en-US" dirty="0" err="1" smtClean="0"/>
              <a:t>a.e</a:t>
            </a:r>
            <a:r>
              <a:rPr lang="en-US" dirty="0" smtClean="0"/>
              <a:t>')</a:t>
            </a:r>
          </a:p>
          <a:p>
            <a:r>
              <a:rPr lang="en-US" dirty="0" smtClean="0"/>
              <a:t>[1] "area" "bare" "date" "sales" "</a:t>
            </a:r>
            <a:r>
              <a:rPr lang="en-US" dirty="0" err="1" smtClean="0"/>
              <a:t>sales.frame</a:t>
            </a:r>
            <a:r>
              <a:rPr lang="en-US" dirty="0" smtClean="0"/>
              <a:t>"</a:t>
            </a:r>
          </a:p>
          <a:p>
            <a:r>
              <a:rPr lang="en-US" dirty="0" smtClean="0"/>
              <a:t>[6] "</a:t>
            </a:r>
            <a:r>
              <a:rPr lang="en-US" dirty="0" err="1" smtClean="0"/>
              <a:t>sales.lm</a:t>
            </a:r>
            <a:r>
              <a:rPr lang="en-US" dirty="0" smtClean="0"/>
              <a:t>" "</a:t>
            </a:r>
            <a:r>
              <a:rPr lang="en-US" dirty="0" err="1" smtClean="0"/>
              <a:t>sales.ts</a:t>
            </a:r>
            <a:r>
              <a:rPr lang="en-US" dirty="0" smtClean="0"/>
              <a:t>" "water"</a:t>
            </a:r>
          </a:p>
          <a:p>
            <a:r>
              <a:rPr lang="en-US" dirty="0" smtClean="0"/>
              <a:t>&gt; </a:t>
            </a:r>
            <a:r>
              <a:rPr lang="en-US" dirty="0" err="1" smtClean="0"/>
              <a:t>ls</a:t>
            </a:r>
            <a:r>
              <a:rPr lang="en-US" dirty="0" smtClean="0"/>
              <a:t>(pattern = 'a..e')</a:t>
            </a:r>
          </a:p>
          <a:p>
            <a:r>
              <a:rPr lang="en-US" dirty="0" smtClean="0"/>
              <a:t>[1] "tab.est" "treatment"</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Removing objects from R</a:t>
            </a:r>
            <a:endParaRPr lang="en-US" dirty="0"/>
          </a:p>
        </p:txBody>
      </p:sp>
      <p:sp>
        <p:nvSpPr>
          <p:cNvPr id="3" name="TextBox 2"/>
          <p:cNvSpPr txBox="1"/>
          <p:nvPr/>
        </p:nvSpPr>
        <p:spPr>
          <a:xfrm>
            <a:off x="457200" y="1447800"/>
            <a:ext cx="8229600" cy="4524315"/>
          </a:xfrm>
          <a:prstGeom prst="rect">
            <a:avLst/>
          </a:prstGeom>
          <a:noFill/>
        </p:spPr>
        <p:txBody>
          <a:bodyPr wrap="square" rtlCol="0">
            <a:spAutoFit/>
          </a:bodyPr>
          <a:lstStyle/>
          <a:p>
            <a:r>
              <a:rPr lang="en-US" dirty="0" smtClean="0"/>
              <a:t>You can remove objects from memory and therefore permanently delete them using the </a:t>
            </a:r>
            <a:r>
              <a:rPr lang="en-US" dirty="0" err="1" smtClean="0"/>
              <a:t>rm</a:t>
            </a:r>
            <a:r>
              <a:rPr lang="en-US" dirty="0" smtClean="0"/>
              <a:t>() or remove() commands. To remove objects you can simply list them in the parentheses of the command:</a:t>
            </a:r>
          </a:p>
          <a:p>
            <a:r>
              <a:rPr lang="en-US" dirty="0" err="1" smtClean="0"/>
              <a:t>rm</a:t>
            </a:r>
            <a:r>
              <a:rPr lang="en-US" dirty="0" smtClean="0"/>
              <a:t>(list)</a:t>
            </a:r>
          </a:p>
          <a:p>
            <a:r>
              <a:rPr lang="en-US" dirty="0" smtClean="0"/>
              <a:t>remove(list)</a:t>
            </a:r>
          </a:p>
          <a:p>
            <a:endParaRPr lang="en-US" dirty="0" smtClean="0"/>
          </a:p>
          <a:p>
            <a:r>
              <a:rPr lang="en-US" dirty="0" smtClean="0"/>
              <a:t>You can type the names of the objects separated by commas. For example:</a:t>
            </a:r>
          </a:p>
          <a:p>
            <a:r>
              <a:rPr lang="en-US" dirty="0" smtClean="0"/>
              <a:t>&gt;</a:t>
            </a:r>
            <a:r>
              <a:rPr lang="en-US" dirty="0" err="1" smtClean="0"/>
              <a:t>rm</a:t>
            </a:r>
            <a:r>
              <a:rPr lang="en-US" dirty="0" smtClean="0"/>
              <a:t>(answer1, </a:t>
            </a:r>
            <a:r>
              <a:rPr lang="en-US" dirty="0" err="1" smtClean="0"/>
              <a:t>my.data</a:t>
            </a:r>
            <a:r>
              <a:rPr lang="en-US" dirty="0" smtClean="0"/>
              <a:t>, sample1)</a:t>
            </a:r>
          </a:p>
          <a:p>
            <a:endParaRPr lang="en-US" dirty="0" smtClean="0"/>
          </a:p>
          <a:p>
            <a:r>
              <a:rPr lang="en-US" dirty="0" smtClean="0"/>
              <a:t>This removes the objects answer1, </a:t>
            </a:r>
            <a:r>
              <a:rPr lang="en-US" dirty="0" err="1" smtClean="0"/>
              <a:t>my.data</a:t>
            </a:r>
            <a:r>
              <a:rPr lang="en-US" dirty="0" smtClean="0"/>
              <a:t>, and sample1 from the workspace. </a:t>
            </a:r>
          </a:p>
          <a:p>
            <a:endParaRPr lang="en-US" dirty="0" smtClean="0"/>
          </a:p>
          <a:p>
            <a:r>
              <a:rPr lang="en-US" dirty="0" smtClean="0"/>
              <a:t>You can use the </a:t>
            </a:r>
            <a:r>
              <a:rPr lang="en-US" dirty="0" err="1" smtClean="0"/>
              <a:t>ls</a:t>
            </a:r>
            <a:r>
              <a:rPr lang="en-US" dirty="0" smtClean="0"/>
              <a:t>() command to produce a list, which will then be deleted. You need to include the instruction list in the command like so:</a:t>
            </a:r>
          </a:p>
          <a:p>
            <a:r>
              <a:rPr lang="en-US" dirty="0" smtClean="0"/>
              <a:t>&gt;</a:t>
            </a:r>
            <a:r>
              <a:rPr lang="en-US" dirty="0" err="1" smtClean="0"/>
              <a:t>rm</a:t>
            </a:r>
            <a:r>
              <a:rPr lang="en-US" dirty="0" smtClean="0"/>
              <a:t>(list = </a:t>
            </a:r>
            <a:r>
              <a:rPr lang="en-US" dirty="0" err="1" smtClean="0"/>
              <a:t>ls</a:t>
            </a:r>
            <a:r>
              <a:rPr lang="en-US" dirty="0" smtClean="0"/>
              <a:t>(pattern = '^b'))</a:t>
            </a:r>
          </a:p>
          <a:p>
            <a:r>
              <a:rPr lang="en-US" dirty="0" smtClean="0"/>
              <a:t>Here the </a:t>
            </a:r>
            <a:r>
              <a:rPr lang="en-US" dirty="0" err="1" smtClean="0"/>
              <a:t>ls</a:t>
            </a:r>
            <a:r>
              <a:rPr lang="en-US" dirty="0" smtClean="0"/>
              <a:t>() command is used to search for objects beginning with “b” and remove them.</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Data Items</a:t>
            </a:r>
            <a:endParaRPr lang="en-US" dirty="0"/>
          </a:p>
        </p:txBody>
      </p:sp>
      <p:sp>
        <p:nvSpPr>
          <p:cNvPr id="3" name="TextBox 2"/>
          <p:cNvSpPr txBox="1"/>
          <p:nvPr/>
        </p:nvSpPr>
        <p:spPr>
          <a:xfrm>
            <a:off x="533400" y="1295400"/>
            <a:ext cx="8153400" cy="2031325"/>
          </a:xfrm>
          <a:prstGeom prst="rect">
            <a:avLst/>
          </a:prstGeom>
          <a:noFill/>
        </p:spPr>
        <p:txBody>
          <a:bodyPr wrap="square" rtlCol="0">
            <a:spAutoFit/>
          </a:bodyPr>
          <a:lstStyle/>
          <a:p>
            <a:r>
              <a:rPr lang="en-US" dirty="0" smtClean="0"/>
              <a:t>So far you have seen how to create some simple mathematical results, how to create simple samples, and how to read in more complex data containing multiple columns. Now is a good time to look at the types of data items that you may come across. Your data items can exist in one of two forms: numbers or text values. R regards these as numeric or character.</a:t>
            </a:r>
          </a:p>
          <a:p>
            <a:endParaRPr lang="en-US" dirty="0" smtClean="0"/>
          </a:p>
          <a:p>
            <a:endParaRPr lang="en-US" b="1"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1028" name="Picture 4"/>
          <p:cNvPicPr>
            <a:picLocks noChangeAspect="1" noChangeArrowheads="1"/>
          </p:cNvPicPr>
          <p:nvPr/>
        </p:nvPicPr>
        <p:blipFill>
          <a:blip r:embed="rId2"/>
          <a:srcRect/>
          <a:stretch>
            <a:fillRect/>
          </a:stretch>
        </p:blipFill>
        <p:spPr bwMode="auto">
          <a:xfrm>
            <a:off x="0" y="1295400"/>
            <a:ext cx="9144000"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Number Data</a:t>
            </a:r>
            <a:br>
              <a:rPr lang="en-US" b="1" dirty="0" smtClean="0"/>
            </a:br>
            <a:endParaRPr lang="en-US" dirty="0"/>
          </a:p>
        </p:txBody>
      </p:sp>
      <p:sp>
        <p:nvSpPr>
          <p:cNvPr id="3" name="TextBox 2"/>
          <p:cNvSpPr txBox="1"/>
          <p:nvPr/>
        </p:nvSpPr>
        <p:spPr>
          <a:xfrm>
            <a:off x="609600" y="914400"/>
            <a:ext cx="8001000" cy="4247317"/>
          </a:xfrm>
          <a:prstGeom prst="rect">
            <a:avLst/>
          </a:prstGeom>
          <a:noFill/>
        </p:spPr>
        <p:txBody>
          <a:bodyPr wrap="square" rtlCol="0">
            <a:spAutoFit/>
          </a:bodyPr>
          <a:lstStyle/>
          <a:p>
            <a:r>
              <a:rPr lang="en-US" dirty="0" smtClean="0"/>
              <a:t>Plain values that are whole numbers are integer values, whereas values that contain decimals are numeric. The distinction is fairly minor, but if you have a list of values that contain both integers and decimals, R will regard the entire sample as numeric.</a:t>
            </a:r>
          </a:p>
          <a:p>
            <a:endParaRPr lang="en-US" dirty="0" smtClean="0"/>
          </a:p>
          <a:p>
            <a:r>
              <a:rPr lang="en-US" dirty="0" smtClean="0"/>
              <a:t>&gt; data3</a:t>
            </a:r>
          </a:p>
          <a:p>
            <a:r>
              <a:rPr lang="en-US" dirty="0" smtClean="0"/>
              <a:t>[1] 6 7 8 7 6 3 8 9 10 7 6 9</a:t>
            </a:r>
          </a:p>
          <a:p>
            <a:endParaRPr lang="en-US" dirty="0" smtClean="0"/>
          </a:p>
          <a:p>
            <a:r>
              <a:rPr lang="en-US" dirty="0" smtClean="0"/>
              <a:t>&gt; data7</a:t>
            </a:r>
          </a:p>
          <a:p>
            <a:r>
              <a:rPr lang="en-US" dirty="0" smtClean="0"/>
              <a:t>[1] 23.0 17.0 12.5 11.0 17.0 12.0 14.5 9.0 11.0 9.0 12.5 14.5 17.0 8.0 21.0</a:t>
            </a:r>
          </a:p>
          <a:p>
            <a:endParaRPr lang="en-US" dirty="0" smtClean="0"/>
          </a:p>
          <a:p>
            <a:endParaRPr lang="en-US" dirty="0" smtClean="0"/>
          </a:p>
          <a:p>
            <a:r>
              <a:rPr lang="en-US" b="1" dirty="0" smtClean="0"/>
              <a:t>In the first example the values are all whole numbers. In the second example some of them have decimal places, but R appends decimals to all of the data to achieve an equal level of precision; in this case they all have at least one decimal place.</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Text Items</a:t>
            </a:r>
            <a:endParaRPr lang="en-US" dirty="0"/>
          </a:p>
        </p:txBody>
      </p:sp>
      <p:sp>
        <p:nvSpPr>
          <p:cNvPr id="3" name="TextBox 2"/>
          <p:cNvSpPr txBox="1"/>
          <p:nvPr/>
        </p:nvSpPr>
        <p:spPr>
          <a:xfrm>
            <a:off x="381000" y="1219200"/>
            <a:ext cx="8382000" cy="1200329"/>
          </a:xfrm>
          <a:prstGeom prst="rect">
            <a:avLst/>
          </a:prstGeom>
          <a:noFill/>
        </p:spPr>
        <p:txBody>
          <a:bodyPr wrap="square" rtlCol="0">
            <a:spAutoFit/>
          </a:bodyPr>
          <a:lstStyle/>
          <a:p>
            <a:r>
              <a:rPr lang="en-US" dirty="0" smtClean="0"/>
              <a:t>If you do not have numbers, you must have text. R recognizes two sorts of text data items. You can think of the first kind as plain text labels; R calls these character values.</a:t>
            </a:r>
          </a:p>
          <a:p>
            <a:r>
              <a:rPr lang="en-US" dirty="0" smtClean="0"/>
              <a:t>&gt; data8</a:t>
            </a:r>
          </a:p>
          <a:p>
            <a:r>
              <a:rPr lang="en-US" dirty="0" smtClean="0"/>
              <a:t>[1] "Jan" "Feb" "Mar" "Apr" "May" "Jun" "Jul" "Aug" "Sep" "Oct" "Nov" "Dec"</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converting Between number and text data</a:t>
            </a:r>
            <a:endParaRPr lang="en-US" dirty="0"/>
          </a:p>
        </p:txBody>
      </p:sp>
      <p:sp>
        <p:nvSpPr>
          <p:cNvPr id="3" name="TextBox 2"/>
          <p:cNvSpPr txBox="1"/>
          <p:nvPr/>
        </p:nvSpPr>
        <p:spPr>
          <a:xfrm>
            <a:off x="609600" y="1371600"/>
            <a:ext cx="8153400" cy="4247317"/>
          </a:xfrm>
          <a:prstGeom prst="rect">
            <a:avLst/>
          </a:prstGeom>
          <a:noFill/>
        </p:spPr>
        <p:txBody>
          <a:bodyPr wrap="square" rtlCol="0">
            <a:spAutoFit/>
          </a:bodyPr>
          <a:lstStyle/>
          <a:p>
            <a:r>
              <a:rPr lang="en-US" dirty="0" smtClean="0"/>
              <a:t>You can shift between the two kinds of text quite easily. The following example begins with data that is a factor. The </a:t>
            </a:r>
            <a:r>
              <a:rPr lang="en-US" dirty="0" err="1" smtClean="0"/>
              <a:t>as.character</a:t>
            </a:r>
            <a:r>
              <a:rPr lang="en-US" dirty="0" smtClean="0"/>
              <a:t>() command is used to convert to plain text. Then the plain text is converted back to a factor using the </a:t>
            </a:r>
            <a:r>
              <a:rPr lang="en-US" dirty="0" err="1" smtClean="0"/>
              <a:t>as.factor</a:t>
            </a:r>
            <a:r>
              <a:rPr lang="en-US" dirty="0" smtClean="0"/>
              <a:t>() command:</a:t>
            </a:r>
          </a:p>
          <a:p>
            <a:endParaRPr lang="en-US" dirty="0" smtClean="0"/>
          </a:p>
          <a:p>
            <a:endParaRPr lang="en-US" dirty="0" smtClean="0"/>
          </a:p>
          <a:p>
            <a:r>
              <a:rPr lang="en-US" dirty="0" smtClean="0"/>
              <a:t>&gt; cut</a:t>
            </a:r>
          </a:p>
          <a:p>
            <a:r>
              <a:rPr lang="en-US" dirty="0" smtClean="0"/>
              <a:t>[1] mow </a:t>
            </a:r>
            <a:r>
              <a:rPr lang="en-US" dirty="0" err="1" smtClean="0"/>
              <a:t>mow</a:t>
            </a:r>
            <a:r>
              <a:rPr lang="en-US" dirty="0" smtClean="0"/>
              <a:t> </a:t>
            </a:r>
            <a:r>
              <a:rPr lang="en-US" dirty="0" err="1" smtClean="0"/>
              <a:t>mow</a:t>
            </a:r>
            <a:r>
              <a:rPr lang="en-US" dirty="0" smtClean="0"/>
              <a:t> </a:t>
            </a:r>
            <a:r>
              <a:rPr lang="en-US" dirty="0" err="1" smtClean="0"/>
              <a:t>mow</a:t>
            </a:r>
            <a:r>
              <a:rPr lang="en-US" dirty="0" smtClean="0"/>
              <a:t> </a:t>
            </a:r>
            <a:r>
              <a:rPr lang="en-US" dirty="0" err="1" smtClean="0"/>
              <a:t>mow</a:t>
            </a:r>
            <a:r>
              <a:rPr lang="en-US" dirty="0" smtClean="0"/>
              <a:t> </a:t>
            </a:r>
            <a:r>
              <a:rPr lang="en-US" dirty="0" err="1" smtClean="0"/>
              <a:t>unmow</a:t>
            </a:r>
            <a:r>
              <a:rPr lang="en-US" dirty="0" smtClean="0"/>
              <a:t> </a:t>
            </a:r>
            <a:r>
              <a:rPr lang="en-US" dirty="0" err="1" smtClean="0"/>
              <a:t>unmow</a:t>
            </a:r>
            <a:r>
              <a:rPr lang="en-US" dirty="0" smtClean="0"/>
              <a:t> </a:t>
            </a:r>
            <a:r>
              <a:rPr lang="en-US" dirty="0" err="1" smtClean="0"/>
              <a:t>unmow</a:t>
            </a:r>
            <a:r>
              <a:rPr lang="en-US" dirty="0" smtClean="0"/>
              <a:t> </a:t>
            </a:r>
            <a:r>
              <a:rPr lang="en-US" dirty="0" err="1" smtClean="0"/>
              <a:t>unmow</a:t>
            </a:r>
            <a:endParaRPr lang="en-US" dirty="0" smtClean="0"/>
          </a:p>
          <a:p>
            <a:r>
              <a:rPr lang="en-US" dirty="0" smtClean="0"/>
              <a:t>Levels: mow </a:t>
            </a:r>
            <a:r>
              <a:rPr lang="en-US" dirty="0" err="1" smtClean="0"/>
              <a:t>unmow</a:t>
            </a:r>
            <a:endParaRPr lang="en-US" dirty="0" smtClean="0"/>
          </a:p>
          <a:p>
            <a:r>
              <a:rPr lang="en-US" dirty="0" smtClean="0"/>
              <a:t>&gt; cut2 = </a:t>
            </a:r>
            <a:r>
              <a:rPr lang="en-US" dirty="0" err="1" smtClean="0"/>
              <a:t>as.character</a:t>
            </a:r>
            <a:r>
              <a:rPr lang="en-US" dirty="0" smtClean="0"/>
              <a:t>(cut)</a:t>
            </a:r>
          </a:p>
          <a:p>
            <a:r>
              <a:rPr lang="en-US" dirty="0" smtClean="0"/>
              <a:t>&gt; cut2</a:t>
            </a:r>
          </a:p>
          <a:p>
            <a:r>
              <a:rPr lang="en-US" dirty="0" smtClean="0"/>
              <a:t>[1] "mow" "mow" "mow" "mow" "mow" "</a:t>
            </a:r>
            <a:r>
              <a:rPr lang="en-US" dirty="0" err="1" smtClean="0"/>
              <a:t>unmow</a:t>
            </a:r>
            <a:r>
              <a:rPr lang="en-US" dirty="0" smtClean="0"/>
              <a:t>" "</a:t>
            </a:r>
            <a:r>
              <a:rPr lang="en-US" dirty="0" err="1" smtClean="0"/>
              <a:t>unmow</a:t>
            </a:r>
            <a:r>
              <a:rPr lang="en-US" dirty="0" smtClean="0"/>
              <a:t>" "</a:t>
            </a:r>
            <a:r>
              <a:rPr lang="en-US" dirty="0" err="1" smtClean="0"/>
              <a:t>unmow</a:t>
            </a:r>
            <a:r>
              <a:rPr lang="en-US" dirty="0" smtClean="0"/>
              <a:t>" "</a:t>
            </a:r>
            <a:r>
              <a:rPr lang="en-US" dirty="0" err="1" smtClean="0"/>
              <a:t>unmow</a:t>
            </a:r>
            <a:r>
              <a:rPr lang="en-US" dirty="0" smtClean="0"/>
              <a:t>"</a:t>
            </a:r>
          </a:p>
          <a:p>
            <a:r>
              <a:rPr lang="en-US" dirty="0" smtClean="0"/>
              <a:t>&gt; cut3 = </a:t>
            </a:r>
            <a:r>
              <a:rPr lang="en-US" dirty="0" err="1" smtClean="0"/>
              <a:t>as.factor</a:t>
            </a:r>
            <a:r>
              <a:rPr lang="en-US" dirty="0" smtClean="0"/>
              <a:t>(cut2)</a:t>
            </a:r>
          </a:p>
          <a:p>
            <a:r>
              <a:rPr lang="en-US" dirty="0" smtClean="0"/>
              <a:t>&gt; cut3</a:t>
            </a:r>
          </a:p>
          <a:p>
            <a:r>
              <a:rPr lang="en-US" dirty="0" smtClean="0"/>
              <a:t>[1] mow </a:t>
            </a:r>
            <a:r>
              <a:rPr lang="en-US" dirty="0" err="1" smtClean="0"/>
              <a:t>mow</a:t>
            </a:r>
            <a:r>
              <a:rPr lang="en-US" dirty="0" smtClean="0"/>
              <a:t> </a:t>
            </a:r>
            <a:r>
              <a:rPr lang="en-US" dirty="0" err="1" smtClean="0"/>
              <a:t>mow</a:t>
            </a:r>
            <a:r>
              <a:rPr lang="en-US" dirty="0" smtClean="0"/>
              <a:t> </a:t>
            </a:r>
            <a:r>
              <a:rPr lang="en-US" dirty="0" err="1" smtClean="0"/>
              <a:t>mow</a:t>
            </a:r>
            <a:r>
              <a:rPr lang="en-US" dirty="0" smtClean="0"/>
              <a:t> </a:t>
            </a:r>
            <a:r>
              <a:rPr lang="en-US" dirty="0" err="1" smtClean="0"/>
              <a:t>mow</a:t>
            </a:r>
            <a:r>
              <a:rPr lang="en-US" dirty="0" smtClean="0"/>
              <a:t> </a:t>
            </a:r>
            <a:r>
              <a:rPr lang="en-US" dirty="0" err="1" smtClean="0"/>
              <a:t>unmow</a:t>
            </a:r>
            <a:r>
              <a:rPr lang="en-US" dirty="0" smtClean="0"/>
              <a:t> </a:t>
            </a:r>
            <a:r>
              <a:rPr lang="en-US" dirty="0" err="1" smtClean="0"/>
              <a:t>unmow</a:t>
            </a:r>
            <a:r>
              <a:rPr lang="en-US" dirty="0" smtClean="0"/>
              <a:t> </a:t>
            </a:r>
            <a:r>
              <a:rPr lang="en-US" dirty="0" err="1" smtClean="0"/>
              <a:t>unmow</a:t>
            </a:r>
            <a:r>
              <a:rPr lang="en-US" dirty="0" smtClean="0"/>
              <a:t> </a:t>
            </a:r>
            <a:r>
              <a:rPr lang="en-US" dirty="0" err="1" smtClean="0"/>
              <a:t>unmow</a:t>
            </a:r>
            <a:endParaRPr lang="en-US" dirty="0" smtClean="0"/>
          </a:p>
          <a:p>
            <a:r>
              <a:rPr lang="en-US" dirty="0" smtClean="0"/>
              <a:t>Levels: mow </a:t>
            </a:r>
            <a:r>
              <a:rPr lang="en-US" dirty="0" err="1" smtClean="0"/>
              <a:t>unmow</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457200" y="1752600"/>
            <a:ext cx="8305800" cy="4801314"/>
          </a:xfrm>
          <a:prstGeom prst="rect">
            <a:avLst/>
          </a:prstGeom>
          <a:noFill/>
        </p:spPr>
        <p:txBody>
          <a:bodyPr wrap="square" rtlCol="0">
            <a:spAutoFit/>
          </a:bodyPr>
          <a:lstStyle/>
          <a:p>
            <a:r>
              <a:rPr lang="en-US" dirty="0" smtClean="0"/>
              <a:t>In this case new data objects were created but the original object could be overwritten with the new one.  You can do a similar thing with numbers. If you begin with data that contain decimals, that is, numeric, you can convert to integers using the </a:t>
            </a:r>
            <a:r>
              <a:rPr lang="en-US" dirty="0" err="1" smtClean="0"/>
              <a:t>as.integer</a:t>
            </a:r>
            <a:r>
              <a:rPr lang="en-US" dirty="0" smtClean="0"/>
              <a:t>() command. You can convert integer values to numeric using the </a:t>
            </a:r>
            <a:r>
              <a:rPr lang="en-US" dirty="0" err="1" smtClean="0"/>
              <a:t>as.numeric</a:t>
            </a:r>
            <a:r>
              <a:rPr lang="en-US" dirty="0" smtClean="0"/>
              <a:t>() command:</a:t>
            </a:r>
          </a:p>
          <a:p>
            <a:r>
              <a:rPr lang="en-US" dirty="0" smtClean="0"/>
              <a:t>&gt; data7</a:t>
            </a:r>
          </a:p>
          <a:p>
            <a:r>
              <a:rPr lang="en-US" dirty="0" smtClean="0"/>
              <a:t>[1] 23.0 17.0 12.5 11.0 17.0 12.0 14.5 9.0 11.0 9.0 12.5 14.5 17.0 8.0 21.0</a:t>
            </a:r>
          </a:p>
          <a:p>
            <a:r>
              <a:rPr lang="en-US" dirty="0" smtClean="0">
                <a:solidFill>
                  <a:srgbClr val="FF0000"/>
                </a:solidFill>
              </a:rPr>
              <a:t>&gt; data7i = </a:t>
            </a:r>
            <a:r>
              <a:rPr lang="en-US" dirty="0" err="1" smtClean="0">
                <a:solidFill>
                  <a:srgbClr val="FF0000"/>
                </a:solidFill>
              </a:rPr>
              <a:t>as.integer</a:t>
            </a:r>
            <a:r>
              <a:rPr lang="en-US" dirty="0" smtClean="0">
                <a:solidFill>
                  <a:srgbClr val="FF0000"/>
                </a:solidFill>
              </a:rPr>
              <a:t>(data7)</a:t>
            </a:r>
          </a:p>
          <a:p>
            <a:r>
              <a:rPr lang="en-US" dirty="0" smtClean="0"/>
              <a:t>&gt; data7i</a:t>
            </a:r>
          </a:p>
          <a:p>
            <a:r>
              <a:rPr lang="en-US" dirty="0" smtClean="0"/>
              <a:t>[1] 23 17 12 11 17 12 14 9 11 9 12 14 17 8 21</a:t>
            </a:r>
          </a:p>
          <a:p>
            <a:r>
              <a:rPr lang="en-US" dirty="0" smtClean="0">
                <a:solidFill>
                  <a:srgbClr val="FF0000"/>
                </a:solidFill>
              </a:rPr>
              <a:t>&gt; data7n = </a:t>
            </a:r>
            <a:r>
              <a:rPr lang="en-US" dirty="0" err="1" smtClean="0">
                <a:solidFill>
                  <a:srgbClr val="FF0000"/>
                </a:solidFill>
              </a:rPr>
              <a:t>as.numeric</a:t>
            </a:r>
            <a:r>
              <a:rPr lang="en-US" dirty="0" smtClean="0">
                <a:solidFill>
                  <a:srgbClr val="FF0000"/>
                </a:solidFill>
              </a:rPr>
              <a:t>(data7i)</a:t>
            </a:r>
          </a:p>
          <a:p>
            <a:r>
              <a:rPr lang="en-US" dirty="0" smtClean="0"/>
              <a:t>&gt; data7n</a:t>
            </a:r>
          </a:p>
          <a:p>
            <a:r>
              <a:rPr lang="en-US" dirty="0" smtClean="0"/>
              <a:t>[1] 23 17 12 11 17 12 14 9 11 9 12 14 17 8 21</a:t>
            </a:r>
          </a:p>
          <a:p>
            <a:r>
              <a:rPr lang="en-US" dirty="0" smtClean="0"/>
              <a:t>You can also convert numbers to text using </a:t>
            </a:r>
            <a:r>
              <a:rPr lang="en-US" dirty="0" err="1" smtClean="0"/>
              <a:t>as.character</a:t>
            </a:r>
            <a:r>
              <a:rPr lang="en-US" dirty="0" smtClean="0"/>
              <a:t>():</a:t>
            </a:r>
          </a:p>
          <a:p>
            <a:r>
              <a:rPr lang="en-US" dirty="0" smtClean="0">
                <a:solidFill>
                  <a:srgbClr val="FF0000"/>
                </a:solidFill>
              </a:rPr>
              <a:t>&gt; data7c = </a:t>
            </a:r>
            <a:r>
              <a:rPr lang="en-US" dirty="0" err="1" smtClean="0">
                <a:solidFill>
                  <a:srgbClr val="FF0000"/>
                </a:solidFill>
              </a:rPr>
              <a:t>as.character</a:t>
            </a:r>
            <a:r>
              <a:rPr lang="en-US" dirty="0" smtClean="0">
                <a:solidFill>
                  <a:srgbClr val="FF0000"/>
                </a:solidFill>
              </a:rPr>
              <a:t>(data7)</a:t>
            </a:r>
          </a:p>
          <a:p>
            <a:r>
              <a:rPr lang="en-US" dirty="0" smtClean="0"/>
              <a:t>&gt; data7c</a:t>
            </a:r>
          </a:p>
          <a:p>
            <a:r>
              <a:rPr lang="en-US" dirty="0" smtClean="0"/>
              <a:t>[1] "23" "17" "12.5" "11" "17" "12" "14.5" "9" "11" "9" "12.5"</a:t>
            </a:r>
          </a:p>
          <a:p>
            <a:r>
              <a:rPr lang="en-US" dirty="0" smtClean="0"/>
              <a:t>[12] "14.5" "17" "8" "21"</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457200" y="1600200"/>
            <a:ext cx="8229600" cy="2031325"/>
          </a:xfrm>
          <a:prstGeom prst="rect">
            <a:avLst/>
          </a:prstGeom>
          <a:noFill/>
        </p:spPr>
        <p:txBody>
          <a:bodyPr wrap="square" rtlCol="0">
            <a:spAutoFit/>
          </a:bodyPr>
          <a:lstStyle/>
          <a:p>
            <a:r>
              <a:rPr lang="en-US" dirty="0" smtClean="0"/>
              <a:t>This works out fine if the text is sensible; in the preceding example the text values were originally numbers. Now see what happens if you try this on a factor:</a:t>
            </a:r>
          </a:p>
          <a:p>
            <a:r>
              <a:rPr lang="en-US" dirty="0" smtClean="0"/>
              <a:t>&gt; cut</a:t>
            </a:r>
          </a:p>
          <a:p>
            <a:r>
              <a:rPr lang="en-US" dirty="0" smtClean="0"/>
              <a:t>[1] mow </a:t>
            </a:r>
            <a:r>
              <a:rPr lang="en-US" dirty="0" err="1" smtClean="0"/>
              <a:t>mow</a:t>
            </a:r>
            <a:r>
              <a:rPr lang="en-US" dirty="0" smtClean="0"/>
              <a:t> </a:t>
            </a:r>
            <a:r>
              <a:rPr lang="en-US" dirty="0" err="1" smtClean="0"/>
              <a:t>mow</a:t>
            </a:r>
            <a:r>
              <a:rPr lang="en-US" dirty="0" smtClean="0"/>
              <a:t> </a:t>
            </a:r>
            <a:r>
              <a:rPr lang="en-US" dirty="0" err="1" smtClean="0"/>
              <a:t>mow</a:t>
            </a:r>
            <a:r>
              <a:rPr lang="en-US" dirty="0" smtClean="0"/>
              <a:t> </a:t>
            </a:r>
            <a:r>
              <a:rPr lang="en-US" dirty="0" err="1" smtClean="0"/>
              <a:t>mow</a:t>
            </a:r>
            <a:r>
              <a:rPr lang="en-US" dirty="0" smtClean="0"/>
              <a:t> </a:t>
            </a:r>
            <a:r>
              <a:rPr lang="en-US" dirty="0" err="1" smtClean="0"/>
              <a:t>unmow</a:t>
            </a:r>
            <a:r>
              <a:rPr lang="en-US" dirty="0" smtClean="0"/>
              <a:t> </a:t>
            </a:r>
            <a:r>
              <a:rPr lang="en-US" dirty="0" err="1" smtClean="0"/>
              <a:t>unmow</a:t>
            </a:r>
            <a:r>
              <a:rPr lang="en-US" dirty="0" smtClean="0"/>
              <a:t> </a:t>
            </a:r>
            <a:r>
              <a:rPr lang="en-US" dirty="0" err="1" smtClean="0"/>
              <a:t>unmow</a:t>
            </a:r>
            <a:r>
              <a:rPr lang="en-US" dirty="0" smtClean="0"/>
              <a:t> </a:t>
            </a:r>
            <a:r>
              <a:rPr lang="en-US" dirty="0" err="1" smtClean="0"/>
              <a:t>unmow</a:t>
            </a:r>
            <a:endParaRPr lang="en-US" dirty="0" smtClean="0"/>
          </a:p>
          <a:p>
            <a:r>
              <a:rPr lang="en-US" dirty="0" smtClean="0"/>
              <a:t>&gt; </a:t>
            </a:r>
            <a:r>
              <a:rPr lang="en-US" dirty="0" err="1" smtClean="0"/>
              <a:t>cut.n</a:t>
            </a:r>
            <a:r>
              <a:rPr lang="en-US" dirty="0" smtClean="0"/>
              <a:t> = </a:t>
            </a:r>
            <a:r>
              <a:rPr lang="en-US" dirty="0" err="1" smtClean="0"/>
              <a:t>as.numeric</a:t>
            </a:r>
            <a:r>
              <a:rPr lang="en-US" dirty="0" smtClean="0"/>
              <a:t>(cut)</a:t>
            </a:r>
          </a:p>
          <a:p>
            <a:r>
              <a:rPr lang="en-US" dirty="0" smtClean="0"/>
              <a:t>&gt; </a:t>
            </a:r>
            <a:r>
              <a:rPr lang="en-US" dirty="0" err="1" smtClean="0"/>
              <a:t>cut.n</a:t>
            </a:r>
            <a:endParaRPr lang="en-US" dirty="0" smtClean="0"/>
          </a:p>
          <a:p>
            <a:r>
              <a:rPr lang="en-US" dirty="0" smtClean="0"/>
              <a:t>[1] 1 1 1 1 1 2 2 2 2</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Frames</a:t>
            </a:r>
            <a:endParaRPr lang="en-US" dirty="0"/>
          </a:p>
        </p:txBody>
      </p:sp>
      <p:sp>
        <p:nvSpPr>
          <p:cNvPr id="3" name="TextBox 2"/>
          <p:cNvSpPr txBox="1"/>
          <p:nvPr/>
        </p:nvSpPr>
        <p:spPr>
          <a:xfrm>
            <a:off x="457200" y="1295400"/>
            <a:ext cx="8305800" cy="4247317"/>
          </a:xfrm>
          <a:prstGeom prst="rect">
            <a:avLst/>
          </a:prstGeom>
          <a:noFill/>
        </p:spPr>
        <p:txBody>
          <a:bodyPr wrap="square" rtlCol="0">
            <a:spAutoFit/>
          </a:bodyPr>
          <a:lstStyle/>
          <a:p>
            <a:r>
              <a:rPr lang="en-US" dirty="0" smtClean="0"/>
              <a:t>A data frame is a two-dimensional object, that is, it has rows and columns. R treats the columns as separate samples or variables, and the rows represent the replicates or observations. All data frames are rectangular and R will pad out any “short” columns</a:t>
            </a:r>
          </a:p>
          <a:p>
            <a:r>
              <a:rPr lang="en-US" dirty="0" smtClean="0"/>
              <a:t>using NA.</a:t>
            </a:r>
          </a:p>
          <a:p>
            <a:endParaRPr lang="en-US" dirty="0" smtClean="0"/>
          </a:p>
          <a:p>
            <a:r>
              <a:rPr lang="en-US" dirty="0" smtClean="0"/>
              <a:t> There are two columns; one represents a sample called mow and contains five replicates/observations. The second column is called </a:t>
            </a:r>
            <a:r>
              <a:rPr lang="en-US" dirty="0" err="1" smtClean="0"/>
              <a:t>unmow</a:t>
            </a:r>
            <a:r>
              <a:rPr lang="en-US" dirty="0" smtClean="0"/>
              <a:t> and contains</a:t>
            </a:r>
          </a:p>
          <a:p>
            <a:r>
              <a:rPr lang="en-US" dirty="0" smtClean="0"/>
              <a:t>four observations:</a:t>
            </a:r>
          </a:p>
          <a:p>
            <a:r>
              <a:rPr lang="en-US" dirty="0" smtClean="0"/>
              <a:t>&gt; grass</a:t>
            </a:r>
          </a:p>
          <a:p>
            <a:r>
              <a:rPr lang="en-US" dirty="0" smtClean="0"/>
              <a:t>		mow 	</a:t>
            </a:r>
            <a:r>
              <a:rPr lang="en-US" dirty="0" err="1" smtClean="0"/>
              <a:t>unmow</a:t>
            </a:r>
            <a:endParaRPr lang="en-US" dirty="0" smtClean="0"/>
          </a:p>
          <a:p>
            <a:r>
              <a:rPr lang="en-US" dirty="0" smtClean="0"/>
              <a:t>	      1         12              8</a:t>
            </a:r>
          </a:p>
          <a:p>
            <a:r>
              <a:rPr lang="en-US" dirty="0" smtClean="0"/>
              <a:t>	      2         15              9</a:t>
            </a:r>
          </a:p>
          <a:p>
            <a:r>
              <a:rPr lang="en-US" dirty="0" smtClean="0"/>
              <a:t>	      3         17              7</a:t>
            </a:r>
          </a:p>
          <a:p>
            <a:r>
              <a:rPr lang="en-US" dirty="0" smtClean="0"/>
              <a:t>                        4         11              9</a:t>
            </a:r>
          </a:p>
          <a:p>
            <a:r>
              <a:rPr lang="en-US" dirty="0" smtClean="0"/>
              <a:t>                        5         15              NA</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533400" y="1676400"/>
            <a:ext cx="8077200" cy="3970318"/>
          </a:xfrm>
          <a:prstGeom prst="rect">
            <a:avLst/>
          </a:prstGeom>
          <a:noFill/>
        </p:spPr>
        <p:txBody>
          <a:bodyPr wrap="square" rtlCol="0">
            <a:spAutoFit/>
          </a:bodyPr>
          <a:lstStyle/>
          <a:p>
            <a:r>
              <a:rPr lang="en-US" dirty="0" smtClean="0"/>
              <a:t>&gt; grass</a:t>
            </a:r>
          </a:p>
          <a:p>
            <a:r>
              <a:rPr lang="en-US" dirty="0" smtClean="0"/>
              <a:t>    species    cut</a:t>
            </a:r>
          </a:p>
          <a:p>
            <a:r>
              <a:rPr lang="en-US" dirty="0" smtClean="0"/>
              <a:t>1   12          mow</a:t>
            </a:r>
          </a:p>
          <a:p>
            <a:r>
              <a:rPr lang="en-US" dirty="0" smtClean="0"/>
              <a:t>2    15         mow</a:t>
            </a:r>
          </a:p>
          <a:p>
            <a:r>
              <a:rPr lang="en-US" dirty="0" smtClean="0"/>
              <a:t>3    17         mow</a:t>
            </a:r>
          </a:p>
          <a:p>
            <a:r>
              <a:rPr lang="en-US" dirty="0" smtClean="0"/>
              <a:t>4    11        mow</a:t>
            </a:r>
          </a:p>
          <a:p>
            <a:r>
              <a:rPr lang="en-US" dirty="0" smtClean="0"/>
              <a:t>5    15        mow</a:t>
            </a:r>
          </a:p>
          <a:p>
            <a:r>
              <a:rPr lang="en-US" dirty="0" smtClean="0"/>
              <a:t>6     8        </a:t>
            </a:r>
            <a:r>
              <a:rPr lang="en-US" dirty="0" err="1" smtClean="0"/>
              <a:t>unmow</a:t>
            </a:r>
            <a:endParaRPr lang="en-US" dirty="0" smtClean="0"/>
          </a:p>
          <a:p>
            <a:r>
              <a:rPr lang="en-US" dirty="0" smtClean="0"/>
              <a:t>7    9          </a:t>
            </a:r>
            <a:r>
              <a:rPr lang="en-US" dirty="0" err="1" smtClean="0"/>
              <a:t>unmow</a:t>
            </a:r>
            <a:endParaRPr lang="en-US" dirty="0" smtClean="0"/>
          </a:p>
          <a:p>
            <a:r>
              <a:rPr lang="en-US" dirty="0" smtClean="0"/>
              <a:t>8     7        </a:t>
            </a:r>
            <a:r>
              <a:rPr lang="en-US" dirty="0" err="1" smtClean="0"/>
              <a:t>unmow</a:t>
            </a:r>
            <a:endParaRPr lang="en-US" dirty="0" smtClean="0"/>
          </a:p>
          <a:p>
            <a:pPr marL="342900" indent="-342900">
              <a:buAutoNum type="arabicPlain" startAt="9"/>
            </a:pPr>
            <a:r>
              <a:rPr lang="en-US" dirty="0" smtClean="0"/>
              <a:t>9         </a:t>
            </a:r>
            <a:r>
              <a:rPr lang="en-US" dirty="0" err="1" smtClean="0"/>
              <a:t>unmow</a:t>
            </a:r>
            <a:endParaRPr lang="en-US" dirty="0" smtClean="0"/>
          </a:p>
          <a:p>
            <a:pPr marL="342900" indent="-342900">
              <a:buAutoNum type="arabicPlain" startAt="9"/>
            </a:pPr>
            <a:endParaRPr lang="en-US" dirty="0" smtClean="0"/>
          </a:p>
          <a:p>
            <a:r>
              <a:rPr lang="en-US" dirty="0" smtClean="0"/>
              <a:t>The second form of the data frame is most useful, especially for statistical analyses. This is because there are no NA items.</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List Objects</a:t>
            </a:r>
            <a:endParaRPr lang="en-US" dirty="0"/>
          </a:p>
        </p:txBody>
      </p:sp>
      <p:sp>
        <p:nvSpPr>
          <p:cNvPr id="3" name="TextBox 2"/>
          <p:cNvSpPr txBox="1"/>
          <p:nvPr/>
        </p:nvSpPr>
        <p:spPr>
          <a:xfrm>
            <a:off x="533400" y="1219200"/>
            <a:ext cx="8305800" cy="3416320"/>
          </a:xfrm>
          <a:prstGeom prst="rect">
            <a:avLst/>
          </a:prstGeom>
          <a:noFill/>
        </p:spPr>
        <p:txBody>
          <a:bodyPr wrap="square" rtlCol="0">
            <a:spAutoFit/>
          </a:bodyPr>
          <a:lstStyle/>
          <a:p>
            <a:r>
              <a:rPr lang="en-US" dirty="0" smtClean="0"/>
              <a:t>A </a:t>
            </a:r>
            <a:r>
              <a:rPr lang="en-US" i="1" dirty="0" smtClean="0"/>
              <a:t>list is a series of items bundled together to form a single object. In the following example the </a:t>
            </a:r>
            <a:r>
              <a:rPr lang="en-US" dirty="0" smtClean="0"/>
              <a:t>grass data you met previously has been made into a list:</a:t>
            </a:r>
          </a:p>
          <a:p>
            <a:r>
              <a:rPr lang="en-US" dirty="0" smtClean="0"/>
              <a:t>&gt; </a:t>
            </a:r>
            <a:r>
              <a:rPr lang="en-US" dirty="0" err="1" smtClean="0"/>
              <a:t>grass.l</a:t>
            </a:r>
            <a:endParaRPr lang="en-US" dirty="0" smtClean="0"/>
          </a:p>
          <a:p>
            <a:r>
              <a:rPr lang="en-US" dirty="0" smtClean="0"/>
              <a:t>$mow</a:t>
            </a:r>
          </a:p>
          <a:p>
            <a:r>
              <a:rPr lang="en-US" dirty="0" smtClean="0"/>
              <a:t>[1] 12 15 17 11 15</a:t>
            </a:r>
          </a:p>
          <a:p>
            <a:r>
              <a:rPr lang="en-US" dirty="0" smtClean="0"/>
              <a:t>$</a:t>
            </a:r>
            <a:r>
              <a:rPr lang="en-US" dirty="0" err="1" smtClean="0"/>
              <a:t>unmow</a:t>
            </a:r>
            <a:endParaRPr lang="en-US" dirty="0" smtClean="0"/>
          </a:p>
          <a:p>
            <a:r>
              <a:rPr lang="en-US" dirty="0" smtClean="0"/>
              <a:t>[1] 8 9 7 9</a:t>
            </a:r>
          </a:p>
          <a:p>
            <a:r>
              <a:rPr lang="en-US" dirty="0" smtClean="0"/>
              <a:t>When you look at it you see each vector listed separately along with its name, which is prefixed with a </a:t>
            </a:r>
            <a:r>
              <a:rPr lang="en-US" b="1" dirty="0" smtClean="0">
                <a:solidFill>
                  <a:srgbClr val="FF0000"/>
                </a:solidFill>
              </a:rPr>
              <a:t>dollar sign</a:t>
            </a:r>
            <a:r>
              <a:rPr lang="en-US" dirty="0" smtClean="0"/>
              <a:t>. This example list is very simple and contains only two vectors. A list could be constructed from objects of various sorts, and you might have, for example, a matrix, a data frame, and several vectors containing a mixture of numbers and characters. </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Examining Data Structure</a:t>
            </a:r>
            <a:endParaRPr lang="en-US" dirty="0"/>
          </a:p>
        </p:txBody>
      </p:sp>
      <p:sp>
        <p:nvSpPr>
          <p:cNvPr id="3" name="TextBox 2"/>
          <p:cNvSpPr txBox="1"/>
          <p:nvPr/>
        </p:nvSpPr>
        <p:spPr>
          <a:xfrm>
            <a:off x="304800" y="1295400"/>
            <a:ext cx="8534400" cy="5078313"/>
          </a:xfrm>
          <a:prstGeom prst="rect">
            <a:avLst/>
          </a:prstGeom>
          <a:noFill/>
        </p:spPr>
        <p:txBody>
          <a:bodyPr wrap="square" rtlCol="0">
            <a:spAutoFit/>
          </a:bodyPr>
          <a:lstStyle/>
          <a:p>
            <a:r>
              <a:rPr lang="en-US" dirty="0" smtClean="0"/>
              <a:t>As you collect and work on new data you will inevitably build a collection of items. Different kinds of analysis will require different approaches, and you will need to examine a data object in order to work out what kind it is so that you can determine the best strategy for dealing with it.</a:t>
            </a:r>
          </a:p>
          <a:p>
            <a:endParaRPr lang="en-US" dirty="0" smtClean="0"/>
          </a:p>
          <a:p>
            <a:r>
              <a:rPr lang="en-US" dirty="0" smtClean="0"/>
              <a:t>The vector is the smallest unit in the data structure. When you start to bundle vectors together you make more complex items. The complex item you make can be a data frame, a matrix, or a list.</a:t>
            </a:r>
          </a:p>
          <a:p>
            <a:endParaRPr lang="en-US" dirty="0" smtClean="0"/>
          </a:p>
          <a:p>
            <a:r>
              <a:rPr lang="en-US" dirty="0" smtClean="0"/>
              <a:t>a simple vector will be a one-dimensional set of characters or numbers. A data frame or a</a:t>
            </a:r>
          </a:p>
          <a:p>
            <a:r>
              <a:rPr lang="en-US" dirty="0" smtClean="0"/>
              <a:t>matrix will have a rectangular two-dimensional structure.</a:t>
            </a:r>
          </a:p>
          <a:p>
            <a:endParaRPr lang="en-US" dirty="0" smtClean="0"/>
          </a:p>
          <a:p>
            <a:r>
              <a:rPr lang="en-US" dirty="0" smtClean="0"/>
              <a:t>You can use the </a:t>
            </a:r>
            <a:r>
              <a:rPr lang="en-US" dirty="0" err="1" smtClean="0"/>
              <a:t>str</a:t>
            </a:r>
            <a:r>
              <a:rPr lang="en-US" dirty="0" smtClean="0"/>
              <a:t>() command to examine the structure of an object</a:t>
            </a:r>
          </a:p>
          <a:p>
            <a:r>
              <a:rPr lang="en-US" dirty="0" smtClean="0"/>
              <a:t>like so:</a:t>
            </a:r>
          </a:p>
          <a:p>
            <a:r>
              <a:rPr lang="en-US" dirty="0" smtClean="0"/>
              <a:t>&gt; </a:t>
            </a:r>
            <a:r>
              <a:rPr lang="en-US" dirty="0" err="1" smtClean="0"/>
              <a:t>str</a:t>
            </a:r>
            <a:r>
              <a:rPr lang="en-US" dirty="0" smtClean="0"/>
              <a:t>(grass)</a:t>
            </a:r>
          </a:p>
          <a:p>
            <a:r>
              <a:rPr lang="en-US" dirty="0" smtClean="0"/>
              <a:t>'</a:t>
            </a:r>
            <a:r>
              <a:rPr lang="en-US" dirty="0" err="1" smtClean="0"/>
              <a:t>data.frame</a:t>
            </a:r>
            <a:r>
              <a:rPr lang="en-US" dirty="0" smtClean="0"/>
              <a:t>': 9 obs. of 2 variables:</a:t>
            </a:r>
          </a:p>
          <a:p>
            <a:r>
              <a:rPr lang="en-US" dirty="0" smtClean="0"/>
              <a:t>$ species: </a:t>
            </a:r>
            <a:r>
              <a:rPr lang="en-US" dirty="0" err="1" smtClean="0"/>
              <a:t>int</a:t>
            </a:r>
            <a:r>
              <a:rPr lang="en-US" dirty="0" smtClean="0"/>
              <a:t> 12 15 17 11 15 8 9 7 9</a:t>
            </a:r>
          </a:p>
          <a:p>
            <a:r>
              <a:rPr lang="en-US" dirty="0" smtClean="0"/>
              <a:t>$ cut : Factor w/ 2 levels "</a:t>
            </a:r>
            <a:r>
              <a:rPr lang="en-US" dirty="0" err="1" smtClean="0"/>
              <a:t>mow","unmow</a:t>
            </a:r>
            <a:r>
              <a:rPr lang="en-US" dirty="0" smtClean="0"/>
              <a:t>": 1 1 1 1 1 2 2 2 2</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Vector Objects to Disk</a:t>
            </a:r>
            <a:endParaRPr lang="en-US" dirty="0"/>
          </a:p>
        </p:txBody>
      </p:sp>
      <p:sp>
        <p:nvSpPr>
          <p:cNvPr id="3" name="TextBox 2"/>
          <p:cNvSpPr txBox="1"/>
          <p:nvPr/>
        </p:nvSpPr>
        <p:spPr>
          <a:xfrm>
            <a:off x="304800" y="1143000"/>
            <a:ext cx="8458200" cy="5078313"/>
          </a:xfrm>
          <a:prstGeom prst="rect">
            <a:avLst/>
          </a:prstGeom>
          <a:noFill/>
        </p:spPr>
        <p:txBody>
          <a:bodyPr wrap="square" rtlCol="0">
            <a:spAutoFit/>
          </a:bodyPr>
          <a:lstStyle/>
          <a:p>
            <a:r>
              <a:rPr lang="en-US" dirty="0" smtClean="0"/>
              <a:t>If you have a vector, you can use the write() command. The basic form of the command is the following:</a:t>
            </a:r>
          </a:p>
          <a:p>
            <a:r>
              <a:rPr lang="en-US" dirty="0" smtClean="0">
                <a:solidFill>
                  <a:srgbClr val="FF0000"/>
                </a:solidFill>
              </a:rPr>
              <a:t>write(x, file = "data", </a:t>
            </a:r>
            <a:r>
              <a:rPr lang="en-US" dirty="0" err="1" smtClean="0">
                <a:solidFill>
                  <a:srgbClr val="FF0000"/>
                </a:solidFill>
              </a:rPr>
              <a:t>ncolumns</a:t>
            </a:r>
            <a:r>
              <a:rPr lang="en-US" dirty="0" smtClean="0">
                <a:solidFill>
                  <a:srgbClr val="FF0000"/>
                </a:solidFill>
              </a:rPr>
              <a:t> = if(</a:t>
            </a:r>
            <a:r>
              <a:rPr lang="en-US" dirty="0" err="1" smtClean="0">
                <a:solidFill>
                  <a:srgbClr val="FF0000"/>
                </a:solidFill>
              </a:rPr>
              <a:t>is.character</a:t>
            </a:r>
            <a:r>
              <a:rPr lang="en-US" dirty="0" smtClean="0">
                <a:solidFill>
                  <a:srgbClr val="FF0000"/>
                </a:solidFill>
              </a:rPr>
              <a:t>(x)) 1 else 5, sep = " ")</a:t>
            </a:r>
          </a:p>
          <a:p>
            <a:endParaRPr lang="en-US" dirty="0" smtClean="0"/>
          </a:p>
          <a:p>
            <a:r>
              <a:rPr lang="en-US" dirty="0" smtClean="0"/>
              <a:t>This looks a bit complicated because the </a:t>
            </a:r>
            <a:r>
              <a:rPr lang="en-US" dirty="0" err="1" smtClean="0"/>
              <a:t>ncolumns</a:t>
            </a:r>
            <a:r>
              <a:rPr lang="en-US" dirty="0" smtClean="0"/>
              <a:t> = part contains a conditional statement. This is because the if() statement creates a file with multiple columns according to the type of data. If the data are text, a single column is created. If the data are numeric, five columns are created (you can alter the number of columns). The items are separated by a space by default; you can change this by altering the sep = instruction. For example, the following code snippet contains a list of numbers.</a:t>
            </a:r>
          </a:p>
          <a:p>
            <a:r>
              <a:rPr lang="en-US" dirty="0" smtClean="0"/>
              <a:t>The write() command sees that these are numeric and creates five columns by default. The data are separated with commas.</a:t>
            </a:r>
          </a:p>
          <a:p>
            <a:r>
              <a:rPr lang="en-US" dirty="0" smtClean="0"/>
              <a:t>&gt; data7</a:t>
            </a:r>
          </a:p>
          <a:p>
            <a:r>
              <a:rPr lang="en-US" dirty="0" smtClean="0"/>
              <a:t>[1] 23.0 17.0 12.5 11.0 17.0 12.0 14.5 9.0 11.0 9.0 12.5 14.5 17.0 8.0 21.0</a:t>
            </a:r>
          </a:p>
          <a:p>
            <a:pPr>
              <a:buFont typeface="Wingdings"/>
              <a:buChar char="Ø"/>
            </a:pPr>
            <a:r>
              <a:rPr lang="en-US" dirty="0" smtClean="0"/>
              <a:t>write(data7, file = 'Desktop/data7.txt', sep = ',')</a:t>
            </a:r>
          </a:p>
          <a:p>
            <a:pPr>
              <a:buFont typeface="Wingdings"/>
              <a:buChar char="Ø"/>
            </a:pPr>
            <a:endParaRPr lang="en-US" dirty="0" smtClean="0"/>
          </a:p>
          <a:p>
            <a:r>
              <a:rPr lang="en-US" dirty="0" smtClean="0"/>
              <a:t>write.csv(</a:t>
            </a:r>
            <a:r>
              <a:rPr lang="en-US" dirty="0" err="1" smtClean="0"/>
              <a:t>mydata</a:t>
            </a:r>
            <a:r>
              <a:rPr lang="en-US" dirty="0" smtClean="0"/>
              <a:t>, file = 'filename', </a:t>
            </a:r>
            <a:r>
              <a:rPr lang="en-US" dirty="0" err="1" smtClean="0"/>
              <a:t>row.names</a:t>
            </a:r>
            <a:r>
              <a:rPr lang="en-US" dirty="0" smtClean="0"/>
              <a:t> = TRUE, sep = ',', </a:t>
            </a:r>
            <a:r>
              <a:rPr lang="en-US" dirty="0" err="1" smtClean="0"/>
              <a:t>col.names</a:t>
            </a:r>
            <a:r>
              <a:rPr lang="en-US" dirty="0" smtClean="0"/>
              <a:t> =</a:t>
            </a:r>
          </a:p>
          <a:p>
            <a:r>
              <a:rPr lang="en-US" dirty="0" smtClean="0"/>
              <a:t>TRUE)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Downloading and Installing R from CRAN</a:t>
            </a:r>
            <a:endParaRPr lang="en-US" dirty="0"/>
          </a:p>
        </p:txBody>
      </p:sp>
      <p:sp>
        <p:nvSpPr>
          <p:cNvPr id="3" name="TextBox 2"/>
          <p:cNvSpPr txBox="1"/>
          <p:nvPr/>
        </p:nvSpPr>
        <p:spPr>
          <a:xfrm>
            <a:off x="762000" y="1981200"/>
            <a:ext cx="7772400" cy="2031325"/>
          </a:xfrm>
          <a:prstGeom prst="rect">
            <a:avLst/>
          </a:prstGeom>
          <a:noFill/>
        </p:spPr>
        <p:txBody>
          <a:bodyPr wrap="square" rtlCol="0">
            <a:spAutoFit/>
          </a:bodyPr>
          <a:lstStyle/>
          <a:p>
            <a:r>
              <a:rPr lang="en-US" dirty="0" smtClean="0"/>
              <a:t>The Comprehensive R Archive Network (CRAN) is a network of websites that host the R program and that mirror the original R website. The benefit of having this network of websites is improved download speeds.</a:t>
            </a:r>
          </a:p>
          <a:p>
            <a:r>
              <a:rPr lang="en-US" dirty="0" smtClean="0"/>
              <a:t> For all intents and purposes, CRAN is the R website and holds downloads</a:t>
            </a:r>
          </a:p>
          <a:p>
            <a:r>
              <a:rPr lang="en-US" dirty="0" smtClean="0"/>
              <a:t>(including old versions of software) and documentation (e.g. manuals, FAQs). When you perform searches for R-related topics on the internet, adding CRAN (or R) to your search terms </a:t>
            </a:r>
            <a:r>
              <a:rPr lang="en-US" dirty="0" err="1" smtClean="0"/>
              <a:t>increasesyour</a:t>
            </a:r>
            <a:r>
              <a:rPr lang="en-US" dirty="0" smtClean="0"/>
              <a:t> results. To get started downloading R,</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Selecting and Displaying Parts of a Vector</a:t>
            </a:r>
            <a:endParaRPr lang="en-US" dirty="0"/>
          </a:p>
        </p:txBody>
      </p:sp>
      <p:sp>
        <p:nvSpPr>
          <p:cNvPr id="3" name="TextBox 2"/>
          <p:cNvSpPr txBox="1"/>
          <p:nvPr/>
        </p:nvSpPr>
        <p:spPr>
          <a:xfrm>
            <a:off x="533400" y="1447800"/>
            <a:ext cx="8229600" cy="2308324"/>
          </a:xfrm>
          <a:prstGeom prst="rect">
            <a:avLst/>
          </a:prstGeom>
          <a:noFill/>
        </p:spPr>
        <p:txBody>
          <a:bodyPr wrap="square" rtlCol="0">
            <a:spAutoFit/>
          </a:bodyPr>
          <a:lstStyle/>
          <a:p>
            <a:r>
              <a:rPr lang="en-US" dirty="0" smtClean="0"/>
              <a:t>Being able to select and display parts of a vector can be important for many reasons. For example, if you have a large sample of data you may want to see which items are larger than a certain </a:t>
            </a:r>
            <a:r>
              <a:rPr lang="en-US" dirty="0" err="1" smtClean="0"/>
              <a:t>value.Alternatively</a:t>
            </a:r>
            <a:r>
              <a:rPr lang="en-US" dirty="0" smtClean="0"/>
              <a:t> you may want to extract a series of values as a subsample in an analysis. Being able to select parts of a vector is a basic skill that underpins many more complicated operations in R.</a:t>
            </a:r>
          </a:p>
          <a:p>
            <a:r>
              <a:rPr lang="en-US" dirty="0" smtClean="0"/>
              <a:t>Here is a simple vector of numbers that form a sample:</a:t>
            </a:r>
          </a:p>
          <a:p>
            <a:r>
              <a:rPr lang="en-US" dirty="0" smtClean="0"/>
              <a:t>&gt; data1</a:t>
            </a:r>
          </a:p>
          <a:p>
            <a:r>
              <a:rPr lang="en-US" dirty="0" smtClean="0"/>
              <a:t>[1] 3 5 7 5 3 2 6 8 5 6 9</a:t>
            </a:r>
            <a:endParaRPr lang="en-US" dirty="0"/>
          </a:p>
        </p:txBody>
      </p:sp>
      <p:pic>
        <p:nvPicPr>
          <p:cNvPr id="1026" name="Picture 2"/>
          <p:cNvPicPr>
            <a:picLocks noChangeAspect="1" noChangeArrowheads="1"/>
          </p:cNvPicPr>
          <p:nvPr/>
        </p:nvPicPr>
        <p:blipFill>
          <a:blip r:embed="rId2"/>
          <a:srcRect/>
          <a:stretch>
            <a:fillRect/>
          </a:stretch>
        </p:blipFill>
        <p:spPr bwMode="auto">
          <a:xfrm>
            <a:off x="1143000" y="3886200"/>
            <a:ext cx="6477000" cy="2371725"/>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457200" y="1600200"/>
            <a:ext cx="8229600" cy="4524315"/>
          </a:xfrm>
          <a:prstGeom prst="rect">
            <a:avLst/>
          </a:prstGeom>
          <a:noFill/>
        </p:spPr>
        <p:txBody>
          <a:bodyPr wrap="square" rtlCol="0">
            <a:spAutoFit/>
          </a:bodyPr>
          <a:lstStyle/>
          <a:p>
            <a:r>
              <a:rPr lang="en-US" dirty="0" smtClean="0">
                <a:solidFill>
                  <a:srgbClr val="FF0000"/>
                </a:solidFill>
              </a:rPr>
              <a:t>length(data1)</a:t>
            </a:r>
          </a:p>
          <a:p>
            <a:r>
              <a:rPr lang="en-US" dirty="0" smtClean="0"/>
              <a:t>This tells you how many elements there are in the vector, including NA items.</a:t>
            </a:r>
          </a:p>
          <a:p>
            <a:endParaRPr lang="en-US" dirty="0" smtClean="0"/>
          </a:p>
          <a:p>
            <a:endParaRPr lang="en-US" dirty="0" smtClean="0"/>
          </a:p>
          <a:p>
            <a:r>
              <a:rPr lang="en-US" dirty="0" smtClean="0"/>
              <a:t>You can use other operations. In the following example the max() command is used to get the largest value in the vector:</a:t>
            </a:r>
          </a:p>
          <a:p>
            <a:r>
              <a:rPr lang="en-US" dirty="0" smtClean="0"/>
              <a:t>&gt; data1</a:t>
            </a:r>
          </a:p>
          <a:p>
            <a:r>
              <a:rPr lang="en-US" dirty="0" smtClean="0"/>
              <a:t>[1] 3 5 7 5 3 2 6 8 5 6 9</a:t>
            </a:r>
          </a:p>
          <a:p>
            <a:r>
              <a:rPr lang="en-US" dirty="0" smtClean="0">
                <a:solidFill>
                  <a:srgbClr val="FF0000"/>
                </a:solidFill>
              </a:rPr>
              <a:t>&gt; max(data1)</a:t>
            </a:r>
          </a:p>
          <a:p>
            <a:r>
              <a:rPr lang="en-US" dirty="0" smtClean="0"/>
              <a:t>[1] 9</a:t>
            </a:r>
          </a:p>
          <a:p>
            <a:r>
              <a:rPr lang="en-US" dirty="0" smtClean="0">
                <a:solidFill>
                  <a:srgbClr val="FF0000"/>
                </a:solidFill>
              </a:rPr>
              <a:t>&gt; which(data1 == max(data1))</a:t>
            </a:r>
          </a:p>
          <a:p>
            <a:r>
              <a:rPr lang="en-US" dirty="0" smtClean="0"/>
              <a:t>[1] 11</a:t>
            </a:r>
          </a:p>
          <a:p>
            <a:r>
              <a:rPr lang="en-US" dirty="0" smtClean="0"/>
              <a:t>The first command, max(), gives the actual value that is the largest numerical value in the vector (in this case 9). The second command asks which of the elements is the largest. The value obtained is 11, meaning that the eleventh item in the vector is the largest. Notice that double equal signs are used here.</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457200" y="1676400"/>
            <a:ext cx="8305800" cy="5078313"/>
          </a:xfrm>
          <a:prstGeom prst="rect">
            <a:avLst/>
          </a:prstGeom>
          <a:noFill/>
        </p:spPr>
        <p:txBody>
          <a:bodyPr wrap="square" rtlCol="0">
            <a:spAutoFit/>
          </a:bodyPr>
          <a:lstStyle/>
          <a:p>
            <a:r>
              <a:rPr lang="en-US" dirty="0" err="1" smtClean="0">
                <a:solidFill>
                  <a:srgbClr val="FF0000"/>
                </a:solidFill>
              </a:rPr>
              <a:t>seq</a:t>
            </a:r>
            <a:r>
              <a:rPr lang="en-US" dirty="0" smtClean="0">
                <a:solidFill>
                  <a:srgbClr val="FF0000"/>
                </a:solidFill>
              </a:rPr>
              <a:t>(start, end, interval)</a:t>
            </a:r>
          </a:p>
          <a:p>
            <a:endParaRPr lang="en-US" dirty="0" smtClean="0">
              <a:solidFill>
                <a:srgbClr val="FF0000"/>
              </a:solidFill>
            </a:endParaRPr>
          </a:p>
          <a:p>
            <a:r>
              <a:rPr lang="en-US" dirty="0" smtClean="0"/>
              <a:t>data1[</a:t>
            </a:r>
            <a:r>
              <a:rPr lang="en-US" dirty="0" err="1" smtClean="0"/>
              <a:t>seq</a:t>
            </a:r>
            <a:r>
              <a:rPr lang="en-US" dirty="0" smtClean="0"/>
              <a:t>(1, length(data1), 2)]</a:t>
            </a:r>
          </a:p>
          <a:p>
            <a:r>
              <a:rPr lang="en-US" dirty="0" smtClean="0"/>
              <a:t>[1] 3 7 3 6 5 9</a:t>
            </a:r>
          </a:p>
          <a:p>
            <a:r>
              <a:rPr lang="en-US" dirty="0" smtClean="0"/>
              <a:t>This would pick out a sequence beginning with the first and ending with the last and with an interval of two. In other words, you select the first, third, fifth, and so on.</a:t>
            </a:r>
          </a:p>
          <a:p>
            <a:endParaRPr lang="en-US" dirty="0" smtClean="0">
              <a:solidFill>
                <a:srgbClr val="FF0000"/>
              </a:solidFill>
            </a:endParaRPr>
          </a:p>
          <a:p>
            <a:r>
              <a:rPr lang="en-US" dirty="0" smtClean="0"/>
              <a:t>&gt; data5</a:t>
            </a:r>
          </a:p>
          <a:p>
            <a:r>
              <a:rPr lang="en-US" dirty="0" smtClean="0"/>
              <a:t>[1] "Jan" "Feb" "Mar" "Apr" "May" "Jun" "Jul" "Aug" "Sep" "Oct" "Nov" "Dec"</a:t>
            </a:r>
          </a:p>
          <a:p>
            <a:r>
              <a:rPr lang="en-US" dirty="0" smtClean="0">
                <a:solidFill>
                  <a:srgbClr val="FF0000"/>
                </a:solidFill>
              </a:rPr>
              <a:t>&gt; data5[-1:-6]</a:t>
            </a:r>
          </a:p>
          <a:p>
            <a:r>
              <a:rPr lang="en-US" dirty="0" smtClean="0"/>
              <a:t>[1] "Jul" "Aug" "Sep" "Oct" "Nov" "Dec“</a:t>
            </a:r>
          </a:p>
          <a:p>
            <a:r>
              <a:rPr lang="en-US" dirty="0" smtClean="0"/>
              <a:t>Here the last six months in your vector of months are picked out. In the following example the biggest value is selected:</a:t>
            </a:r>
          </a:p>
          <a:p>
            <a:r>
              <a:rPr lang="en-US" dirty="0" smtClean="0"/>
              <a:t>&gt; which(data5 == max(data5))</a:t>
            </a:r>
          </a:p>
          <a:p>
            <a:r>
              <a:rPr lang="en-US" dirty="0" smtClean="0"/>
              <a:t>[1] 9</a:t>
            </a:r>
            <a:endParaRPr lang="en-US" dirty="0" smtClean="0">
              <a:solidFill>
                <a:srgbClr val="FF0000"/>
              </a:solidFill>
            </a:endParaRPr>
          </a:p>
          <a:p>
            <a:r>
              <a:rPr lang="en-US" dirty="0" smtClean="0"/>
              <a:t>In this example R has selected the ninth item, which is “Sep”. The items are sorted alphabetically,</a:t>
            </a:r>
          </a:p>
          <a:p>
            <a:r>
              <a:rPr lang="en-US" dirty="0" smtClean="0"/>
              <a:t>so the biggest is determined by that order as opposed to a numerical value.</a:t>
            </a:r>
            <a:endParaRPr lang="en-US" dirty="0">
              <a:solidFill>
                <a:srgbClr val="FF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and Rearranging a Vector</a:t>
            </a:r>
            <a:endParaRPr lang="en-US" dirty="0"/>
          </a:p>
        </p:txBody>
      </p:sp>
      <p:sp>
        <p:nvSpPr>
          <p:cNvPr id="3" name="TextBox 2"/>
          <p:cNvSpPr txBox="1"/>
          <p:nvPr/>
        </p:nvSpPr>
        <p:spPr>
          <a:xfrm>
            <a:off x="457200" y="1676400"/>
            <a:ext cx="8229600" cy="3693319"/>
          </a:xfrm>
          <a:prstGeom prst="rect">
            <a:avLst/>
          </a:prstGeom>
          <a:noFill/>
        </p:spPr>
        <p:txBody>
          <a:bodyPr wrap="square" rtlCol="0">
            <a:spAutoFit/>
          </a:bodyPr>
          <a:lstStyle/>
          <a:p>
            <a:r>
              <a:rPr lang="en-US" dirty="0" smtClean="0"/>
              <a:t>You can rearrange the items in a vector to be in one order or another using the sort() command. The default is to use ascending order and to leave out any NA items, like so: </a:t>
            </a:r>
          </a:p>
          <a:p>
            <a:r>
              <a:rPr lang="en-US" dirty="0" smtClean="0"/>
              <a:t>&gt; </a:t>
            </a:r>
            <a:r>
              <a:rPr lang="en-US" dirty="0" err="1" smtClean="0"/>
              <a:t>unmow</a:t>
            </a:r>
            <a:endParaRPr lang="en-US" dirty="0" smtClean="0"/>
          </a:p>
          <a:p>
            <a:r>
              <a:rPr lang="pl-PL" dirty="0" smtClean="0"/>
              <a:t>[1] 8 9 7 9 NA</a:t>
            </a:r>
          </a:p>
          <a:p>
            <a:r>
              <a:rPr lang="en-US" dirty="0" smtClean="0">
                <a:solidFill>
                  <a:srgbClr val="FF0000"/>
                </a:solidFill>
              </a:rPr>
              <a:t>&gt; sort(</a:t>
            </a:r>
            <a:r>
              <a:rPr lang="en-US" dirty="0" err="1" smtClean="0">
                <a:solidFill>
                  <a:srgbClr val="FF0000"/>
                </a:solidFill>
              </a:rPr>
              <a:t>unmow</a:t>
            </a:r>
            <a:r>
              <a:rPr lang="en-US" dirty="0" smtClean="0">
                <a:solidFill>
                  <a:srgbClr val="FF0000"/>
                </a:solidFill>
              </a:rPr>
              <a:t>)</a:t>
            </a:r>
          </a:p>
          <a:p>
            <a:r>
              <a:rPr lang="en-US" dirty="0" smtClean="0"/>
              <a:t>[1] 7 8 9 9</a:t>
            </a:r>
          </a:p>
          <a:p>
            <a:endParaRPr lang="en-US" dirty="0" smtClean="0"/>
          </a:p>
          <a:p>
            <a:r>
              <a:rPr lang="en-US" dirty="0" smtClean="0"/>
              <a:t>In the preceding example, you can see that the numbers have been re-ordered and the NA item has been stripped out. You can alter the sort order by using decreasing = TRUE as an additional instruction in the command:</a:t>
            </a:r>
          </a:p>
          <a:p>
            <a:r>
              <a:rPr lang="en-US" dirty="0" smtClean="0"/>
              <a:t>&gt; sort(</a:t>
            </a:r>
            <a:r>
              <a:rPr lang="en-US" dirty="0" err="1" smtClean="0"/>
              <a:t>unmow</a:t>
            </a:r>
            <a:r>
              <a:rPr lang="en-US" dirty="0" smtClean="0"/>
              <a:t>, decreasing = TRUE)</a:t>
            </a:r>
          </a:p>
          <a:p>
            <a:r>
              <a:rPr lang="en-US" dirty="0" smtClean="0"/>
              <a:t>[1] 9 9 8 7</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457200" y="1676400"/>
            <a:ext cx="8382000" cy="2585323"/>
          </a:xfrm>
          <a:prstGeom prst="rect">
            <a:avLst/>
          </a:prstGeom>
          <a:noFill/>
        </p:spPr>
        <p:txBody>
          <a:bodyPr wrap="square" rtlCol="0">
            <a:spAutoFit/>
          </a:bodyPr>
          <a:lstStyle/>
          <a:p>
            <a:r>
              <a:rPr lang="en-US" dirty="0" smtClean="0"/>
              <a:t>You can change the way NA items are dealt with using the </a:t>
            </a:r>
            <a:r>
              <a:rPr lang="en-US" dirty="0" err="1" smtClean="0">
                <a:solidFill>
                  <a:srgbClr val="FF0000"/>
                </a:solidFill>
              </a:rPr>
              <a:t>na.last</a:t>
            </a:r>
            <a:r>
              <a:rPr lang="en-US" dirty="0" smtClean="0">
                <a:solidFill>
                  <a:srgbClr val="FF0000"/>
                </a:solidFill>
              </a:rPr>
              <a:t> = instruction</a:t>
            </a:r>
            <a:r>
              <a:rPr lang="en-US" dirty="0" smtClean="0"/>
              <a:t>. You have three options: the default is NA, meaning they are dropped. If you use TRUE the NA items are placed last and if you use FALSE they are placed first:</a:t>
            </a:r>
          </a:p>
          <a:p>
            <a:r>
              <a:rPr lang="en-US" dirty="0" smtClean="0"/>
              <a:t>&gt; sort(</a:t>
            </a:r>
            <a:r>
              <a:rPr lang="en-US" dirty="0" err="1" smtClean="0"/>
              <a:t>unmow</a:t>
            </a:r>
            <a:r>
              <a:rPr lang="en-US" dirty="0" smtClean="0"/>
              <a:t>, </a:t>
            </a:r>
            <a:r>
              <a:rPr lang="en-US" dirty="0" err="1" smtClean="0"/>
              <a:t>na.last</a:t>
            </a:r>
            <a:r>
              <a:rPr lang="en-US" dirty="0" smtClean="0"/>
              <a:t> = NA)</a:t>
            </a:r>
          </a:p>
          <a:p>
            <a:r>
              <a:rPr lang="en-US" dirty="0" smtClean="0"/>
              <a:t>[1] 7 8 9 9</a:t>
            </a:r>
          </a:p>
          <a:p>
            <a:r>
              <a:rPr lang="en-US" dirty="0" smtClean="0"/>
              <a:t>&gt; sort(</a:t>
            </a:r>
            <a:r>
              <a:rPr lang="en-US" dirty="0" err="1" smtClean="0"/>
              <a:t>unmow</a:t>
            </a:r>
            <a:r>
              <a:rPr lang="en-US" dirty="0" smtClean="0"/>
              <a:t>, </a:t>
            </a:r>
            <a:r>
              <a:rPr lang="en-US" dirty="0" err="1" smtClean="0"/>
              <a:t>na.last</a:t>
            </a:r>
            <a:r>
              <a:rPr lang="en-US" dirty="0" smtClean="0"/>
              <a:t> = TRUE)</a:t>
            </a:r>
          </a:p>
          <a:p>
            <a:r>
              <a:rPr lang="pl-PL" dirty="0" smtClean="0"/>
              <a:t>[1] 7 8 9 9 NA</a:t>
            </a:r>
          </a:p>
          <a:p>
            <a:r>
              <a:rPr lang="en-US" dirty="0" smtClean="0"/>
              <a:t>&gt; sort(</a:t>
            </a:r>
            <a:r>
              <a:rPr lang="en-US" dirty="0" err="1" smtClean="0"/>
              <a:t>unmow</a:t>
            </a:r>
            <a:r>
              <a:rPr lang="en-US" dirty="0" smtClean="0"/>
              <a:t>, </a:t>
            </a:r>
            <a:r>
              <a:rPr lang="en-US" dirty="0" err="1" smtClean="0"/>
              <a:t>na.last</a:t>
            </a:r>
            <a:r>
              <a:rPr lang="en-US" dirty="0" smtClean="0"/>
              <a:t> = FALSE)</a:t>
            </a:r>
          </a:p>
          <a:p>
            <a:r>
              <a:rPr lang="pl-PL" dirty="0" smtClean="0"/>
              <a:t>[1] NA 7 8 9 9</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Returning Logical Values from a Vector</a:t>
            </a:r>
            <a:endParaRPr lang="en-US" dirty="0"/>
          </a:p>
        </p:txBody>
      </p:sp>
      <p:sp>
        <p:nvSpPr>
          <p:cNvPr id="3" name="TextBox 2"/>
          <p:cNvSpPr txBox="1"/>
          <p:nvPr/>
        </p:nvSpPr>
        <p:spPr>
          <a:xfrm>
            <a:off x="457200" y="1752600"/>
            <a:ext cx="8382000" cy="5078313"/>
          </a:xfrm>
          <a:prstGeom prst="rect">
            <a:avLst/>
          </a:prstGeom>
          <a:noFill/>
        </p:spPr>
        <p:txBody>
          <a:bodyPr wrap="square" rtlCol="0">
            <a:spAutoFit/>
          </a:bodyPr>
          <a:lstStyle/>
          <a:p>
            <a:r>
              <a:rPr lang="en-US" dirty="0" smtClean="0"/>
              <a:t>Previously you saw how the which() command was used to tell which items in a vector met some criterion. See the following code snippet for a reminder:</a:t>
            </a:r>
          </a:p>
          <a:p>
            <a:r>
              <a:rPr lang="en-US" dirty="0" smtClean="0"/>
              <a:t>&gt; data1</a:t>
            </a:r>
          </a:p>
          <a:p>
            <a:r>
              <a:rPr lang="en-US" dirty="0" smtClean="0"/>
              <a:t>[1] 3 5 7 5 3 2 6 8 5 6 9</a:t>
            </a:r>
          </a:p>
          <a:p>
            <a:r>
              <a:rPr lang="en-US" dirty="0" smtClean="0">
                <a:solidFill>
                  <a:srgbClr val="FF0000"/>
                </a:solidFill>
              </a:rPr>
              <a:t>&gt; which(data1 == 6)</a:t>
            </a:r>
          </a:p>
          <a:p>
            <a:r>
              <a:rPr lang="en-US" dirty="0" smtClean="0"/>
              <a:t>[1] 7 10</a:t>
            </a:r>
          </a:p>
          <a:p>
            <a:r>
              <a:rPr lang="en-US" dirty="0" smtClean="0"/>
              <a:t>Here it has been determined that the seventh and tenth items are equal to 6; note that two = signs are used like so ==.</a:t>
            </a:r>
          </a:p>
          <a:p>
            <a:endParaRPr lang="en-US" dirty="0" smtClean="0"/>
          </a:p>
          <a:p>
            <a:r>
              <a:rPr lang="en-US" dirty="0" smtClean="0"/>
              <a:t>If you omit the which() command and use the == directly you get a different sort of answer:</a:t>
            </a:r>
          </a:p>
          <a:p>
            <a:r>
              <a:rPr lang="en-US" dirty="0" smtClean="0"/>
              <a:t>&gt; data1 == 6</a:t>
            </a:r>
          </a:p>
          <a:p>
            <a:r>
              <a:rPr lang="da-DK" dirty="0" smtClean="0"/>
              <a:t>[1] FALSE FALSE FALSE FALSE FALSE FALSE TRUE FALSE FALSE TRUE FALSE</a:t>
            </a:r>
          </a:p>
          <a:p>
            <a:endParaRPr lang="da-DK" dirty="0" smtClean="0"/>
          </a:p>
          <a:p>
            <a:r>
              <a:rPr lang="en-US" dirty="0" smtClean="0"/>
              <a:t>&gt; data8</a:t>
            </a:r>
          </a:p>
          <a:p>
            <a:r>
              <a:rPr lang="en-US" dirty="0" smtClean="0"/>
              <a:t>[1] "Jan" "Feb" "Mar" "Apr" "May" "Jun" "Jul" "Aug" "Sep" "Oct" "Nov" "Dec"</a:t>
            </a:r>
          </a:p>
          <a:p>
            <a:r>
              <a:rPr lang="en-US" dirty="0" smtClean="0"/>
              <a:t>&gt; data8 == 'Feb'| data8 == 'Apr'</a:t>
            </a:r>
          </a:p>
          <a:p>
            <a:r>
              <a:rPr lang="da-DK" dirty="0" smtClean="0"/>
              <a:t>[1] FALSE TRUE FALSE TRUE FALSE FALSE FALSE FALSE FALSE FALSE FALSE FALSE</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Selecting and Displaying Parts of a Matrix or Data Frame</a:t>
            </a:r>
            <a:endParaRPr lang="en-US" dirty="0"/>
          </a:p>
        </p:txBody>
      </p:sp>
      <p:sp>
        <p:nvSpPr>
          <p:cNvPr id="3" name="TextBox 2"/>
          <p:cNvSpPr txBox="1"/>
          <p:nvPr/>
        </p:nvSpPr>
        <p:spPr>
          <a:xfrm>
            <a:off x="381000" y="1524000"/>
            <a:ext cx="8458200" cy="646331"/>
          </a:xfrm>
          <a:prstGeom prst="rect">
            <a:avLst/>
          </a:prstGeom>
          <a:noFill/>
        </p:spPr>
        <p:txBody>
          <a:bodyPr wrap="square" rtlCol="0">
            <a:spAutoFit/>
          </a:bodyPr>
          <a:lstStyle/>
          <a:p>
            <a:r>
              <a:rPr lang="en-US" dirty="0" smtClean="0"/>
              <a:t>Use the mf data from the </a:t>
            </a:r>
            <a:r>
              <a:rPr lang="en-US" dirty="0" err="1" smtClean="0"/>
              <a:t>Beginning.RData</a:t>
            </a:r>
            <a:r>
              <a:rPr lang="en-US" dirty="0" smtClean="0"/>
              <a:t> file for this activity, which you explore here by</a:t>
            </a:r>
          </a:p>
          <a:p>
            <a:r>
              <a:rPr lang="en-US" dirty="0" smtClean="0"/>
              <a:t>selecting out various parts using the square bracket syntax.</a:t>
            </a:r>
            <a:endParaRPr lang="en-US" dirty="0"/>
          </a:p>
        </p:txBody>
      </p:sp>
      <p:pic>
        <p:nvPicPr>
          <p:cNvPr id="2051" name="Picture 3"/>
          <p:cNvPicPr>
            <a:picLocks noChangeAspect="1" noChangeArrowheads="1"/>
          </p:cNvPicPr>
          <p:nvPr/>
        </p:nvPicPr>
        <p:blipFill>
          <a:blip r:embed="rId2"/>
          <a:srcRect/>
          <a:stretch>
            <a:fillRect/>
          </a:stretch>
        </p:blipFill>
        <p:spPr bwMode="auto">
          <a:xfrm>
            <a:off x="304800" y="2133600"/>
            <a:ext cx="8305800" cy="4467225"/>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533400" y="1676400"/>
            <a:ext cx="8153400" cy="2862322"/>
          </a:xfrm>
          <a:prstGeom prst="rect">
            <a:avLst/>
          </a:prstGeom>
          <a:noFill/>
        </p:spPr>
        <p:txBody>
          <a:bodyPr wrap="square" rtlCol="0">
            <a:spAutoFit/>
          </a:bodyPr>
          <a:lstStyle/>
          <a:p>
            <a:r>
              <a:rPr lang="en-US" dirty="0" smtClean="0"/>
              <a:t>5. Specify several rows but leave out a value at the end to display all columns:</a:t>
            </a:r>
          </a:p>
          <a:p>
            <a:r>
              <a:rPr lang="en-US" dirty="0" smtClean="0">
                <a:solidFill>
                  <a:srgbClr val="FF0000"/>
                </a:solidFill>
              </a:rPr>
              <a:t>&gt; mf[c(1,3,5,7),]</a:t>
            </a:r>
          </a:p>
          <a:p>
            <a:r>
              <a:rPr lang="en-US" dirty="0" smtClean="0"/>
              <a:t>Length Speed Algae NO3 BOD</a:t>
            </a:r>
          </a:p>
          <a:p>
            <a:r>
              <a:rPr lang="en-US" dirty="0" smtClean="0"/>
              <a:t>1 20 12 40 2.25 200</a:t>
            </a:r>
          </a:p>
          <a:p>
            <a:r>
              <a:rPr lang="en-US" dirty="0" smtClean="0"/>
              <a:t>3 22 12 45 1.75 135</a:t>
            </a:r>
          </a:p>
          <a:p>
            <a:r>
              <a:rPr lang="en-US" dirty="0" smtClean="0"/>
              <a:t>5 21 20 75 1.95 110</a:t>
            </a:r>
          </a:p>
          <a:p>
            <a:r>
              <a:rPr lang="en-US" dirty="0" smtClean="0"/>
              <a:t>7 19 17 65 1.85 95</a:t>
            </a:r>
          </a:p>
          <a:p>
            <a:r>
              <a:rPr lang="en-US" dirty="0" smtClean="0"/>
              <a:t>6. Now specify several rows but use a -4 to indicate that you want to display all columns except the fourth:</a:t>
            </a:r>
          </a:p>
          <a:p>
            <a:r>
              <a:rPr lang="en-US" dirty="0" smtClean="0">
                <a:solidFill>
                  <a:srgbClr val="FF0000"/>
                </a:solidFill>
              </a:rPr>
              <a:t>&gt; mf[c(1,3,5,7),-4]</a:t>
            </a:r>
            <a:endParaRPr lang="en-US" dirty="0">
              <a:solidFill>
                <a:srgbClr val="FF0000"/>
              </a:solidFill>
            </a:endParaRPr>
          </a:p>
        </p:txBody>
      </p:sp>
      <p:pic>
        <p:nvPicPr>
          <p:cNvPr id="3074" name="Picture 2"/>
          <p:cNvPicPr>
            <a:picLocks noChangeAspect="1" noChangeArrowheads="1"/>
          </p:cNvPicPr>
          <p:nvPr/>
        </p:nvPicPr>
        <p:blipFill>
          <a:blip r:embed="rId2"/>
          <a:srcRect/>
          <a:stretch>
            <a:fillRect/>
          </a:stretch>
        </p:blipFill>
        <p:spPr bwMode="auto">
          <a:xfrm>
            <a:off x="2895600" y="4495800"/>
            <a:ext cx="3094318" cy="1447800"/>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457200" y="1752600"/>
            <a:ext cx="8305800" cy="3970318"/>
          </a:xfrm>
          <a:prstGeom prst="rect">
            <a:avLst/>
          </a:prstGeom>
          <a:noFill/>
        </p:spPr>
        <p:txBody>
          <a:bodyPr wrap="square" rtlCol="0">
            <a:spAutoFit/>
          </a:bodyPr>
          <a:lstStyle/>
          <a:p>
            <a:r>
              <a:rPr lang="en-US" b="1" dirty="0" smtClean="0"/>
              <a:t>7. Because the columns are named you can select one by using its name rather than a simple value:</a:t>
            </a:r>
          </a:p>
          <a:p>
            <a:r>
              <a:rPr lang="en-US" dirty="0" smtClean="0">
                <a:solidFill>
                  <a:srgbClr val="FF0000"/>
                </a:solidFill>
              </a:rPr>
              <a:t>&gt; mf[c(1,3,5,7), 'Algae']</a:t>
            </a:r>
          </a:p>
          <a:p>
            <a:r>
              <a:rPr lang="en-US" dirty="0" smtClean="0"/>
              <a:t>[1] 40 45 75 65</a:t>
            </a:r>
          </a:p>
          <a:p>
            <a:r>
              <a:rPr lang="en-US" b="1" dirty="0" smtClean="0"/>
              <a:t>8. Try giving a single value in the square brackets:</a:t>
            </a:r>
          </a:p>
          <a:p>
            <a:r>
              <a:rPr lang="en-US" dirty="0" smtClean="0">
                <a:solidFill>
                  <a:srgbClr val="FF0000"/>
                </a:solidFill>
              </a:rPr>
              <a:t>&gt; mf[3]</a:t>
            </a:r>
          </a:p>
          <a:p>
            <a:pPr lvl="3"/>
            <a:r>
              <a:rPr lang="en-US" dirty="0" smtClean="0"/>
              <a:t>Algae</a:t>
            </a:r>
          </a:p>
          <a:p>
            <a:pPr lvl="3"/>
            <a:r>
              <a:rPr lang="en-US" dirty="0" smtClean="0"/>
              <a:t>1 40</a:t>
            </a:r>
          </a:p>
          <a:p>
            <a:pPr lvl="3"/>
            <a:r>
              <a:rPr lang="en-US" dirty="0" smtClean="0"/>
              <a:t>2 45</a:t>
            </a:r>
          </a:p>
          <a:p>
            <a:pPr lvl="3"/>
            <a:r>
              <a:rPr lang="en-US" dirty="0" smtClean="0"/>
              <a:t>3 45</a:t>
            </a:r>
          </a:p>
          <a:p>
            <a:pPr lvl="3"/>
            <a:r>
              <a:rPr lang="en-US" dirty="0" smtClean="0"/>
              <a:t>4 80</a:t>
            </a:r>
          </a:p>
          <a:p>
            <a:pPr lvl="3"/>
            <a:r>
              <a:rPr lang="en-US" dirty="0" smtClean="0"/>
              <a:t>5 75</a:t>
            </a:r>
          </a:p>
          <a:p>
            <a:pPr lvl="3"/>
            <a:r>
              <a:rPr lang="en-US" dirty="0" smtClean="0"/>
              <a:t>6 65</a:t>
            </a:r>
          </a:p>
          <a:p>
            <a:pPr lvl="3"/>
            <a:r>
              <a:rPr lang="en-US" dirty="0" smtClean="0"/>
              <a:t>7 65</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Opening Complicated Data Objects</a:t>
            </a:r>
            <a:endParaRPr lang="en-US" dirty="0"/>
          </a:p>
        </p:txBody>
      </p:sp>
      <p:sp>
        <p:nvSpPr>
          <p:cNvPr id="3" name="TextBox 2"/>
          <p:cNvSpPr txBox="1"/>
          <p:nvPr/>
        </p:nvSpPr>
        <p:spPr>
          <a:xfrm>
            <a:off x="685800" y="1371600"/>
            <a:ext cx="7620000" cy="4247317"/>
          </a:xfrm>
          <a:prstGeom prst="rect">
            <a:avLst/>
          </a:prstGeom>
          <a:noFill/>
        </p:spPr>
        <p:txBody>
          <a:bodyPr wrap="square" rtlCol="0">
            <a:spAutoFit/>
          </a:bodyPr>
          <a:lstStyle/>
          <a:p>
            <a:r>
              <a:rPr lang="en-US" dirty="0" smtClean="0"/>
              <a:t>Using the $ to retrieve a column from a data frame is sometimes a tedious process. You can </a:t>
            </a:r>
            <a:r>
              <a:rPr lang="en-US" b="1" u="sng" dirty="0" smtClean="0"/>
              <a:t>temporarily</a:t>
            </a:r>
            <a:r>
              <a:rPr lang="en-US" dirty="0" smtClean="0"/>
              <a:t> make the items within a data object available for R to “see” using the </a:t>
            </a:r>
            <a:r>
              <a:rPr lang="en-US" dirty="0" smtClean="0">
                <a:solidFill>
                  <a:srgbClr val="FF0000"/>
                </a:solidFill>
              </a:rPr>
              <a:t>attach() </a:t>
            </a:r>
            <a:r>
              <a:rPr lang="en-US" dirty="0" smtClean="0"/>
              <a:t>command</a:t>
            </a:r>
          </a:p>
          <a:p>
            <a:r>
              <a:rPr lang="en-US" dirty="0" smtClean="0"/>
              <a:t>This allows the columns of a data frame and the elements of a list to be viewed without the need to use the $ sign. For example:</a:t>
            </a:r>
          </a:p>
          <a:p>
            <a:r>
              <a:rPr lang="en-US" dirty="0" smtClean="0"/>
              <a:t>attach(</a:t>
            </a:r>
            <a:r>
              <a:rPr lang="en-US" dirty="0" err="1" smtClean="0"/>
              <a:t>my.list</a:t>
            </a:r>
            <a:r>
              <a:rPr lang="en-US" dirty="0" smtClean="0"/>
              <a:t>)</a:t>
            </a:r>
          </a:p>
          <a:p>
            <a:r>
              <a:rPr lang="en-US" dirty="0" smtClean="0"/>
              <a:t>attach(mf)</a:t>
            </a:r>
          </a:p>
          <a:p>
            <a:endParaRPr lang="en-US" dirty="0" smtClean="0"/>
          </a:p>
          <a:p>
            <a:r>
              <a:rPr lang="en-US" dirty="0" smtClean="0"/>
              <a:t>The items that are </a:t>
            </a:r>
            <a:r>
              <a:rPr lang="en-US" b="1" u="sng" dirty="0" smtClean="0"/>
              <a:t>attached do not appear when you do an </a:t>
            </a:r>
            <a:r>
              <a:rPr lang="en-US" b="1" u="sng" dirty="0" err="1" smtClean="0"/>
              <a:t>ls</a:t>
            </a:r>
            <a:r>
              <a:rPr lang="en-US" b="1" u="sng" dirty="0" smtClean="0"/>
              <a:t>() </a:t>
            </a:r>
            <a:r>
              <a:rPr lang="en-US" dirty="0" smtClean="0"/>
              <a:t>command. You can see which items are attached using the </a:t>
            </a:r>
            <a:r>
              <a:rPr lang="en-US" dirty="0" smtClean="0">
                <a:solidFill>
                  <a:srgbClr val="FF0000"/>
                </a:solidFill>
              </a:rPr>
              <a:t>search() </a:t>
            </a:r>
            <a:r>
              <a:rPr lang="en-US" dirty="0" smtClean="0"/>
              <a:t>command:</a:t>
            </a:r>
          </a:p>
          <a:p>
            <a:r>
              <a:rPr lang="en-US" dirty="0" smtClean="0"/>
              <a:t>&gt; search()</a:t>
            </a:r>
          </a:p>
          <a:p>
            <a:r>
              <a:rPr lang="en-US" dirty="0" smtClean="0"/>
              <a:t>[1] ".</a:t>
            </a:r>
            <a:r>
              <a:rPr lang="en-US" dirty="0" err="1" smtClean="0"/>
              <a:t>GlobalEnv</a:t>
            </a:r>
            <a:r>
              <a:rPr lang="en-US" dirty="0" smtClean="0"/>
              <a:t>" "</a:t>
            </a:r>
            <a:r>
              <a:rPr lang="en-US" dirty="0" err="1" smtClean="0"/>
              <a:t>package:MASS</a:t>
            </a:r>
            <a:r>
              <a:rPr lang="en-US" dirty="0" smtClean="0"/>
              <a:t>" "mf"</a:t>
            </a:r>
          </a:p>
          <a:p>
            <a:r>
              <a:rPr lang="en-US" dirty="0" smtClean="0"/>
              <a:t>[4] "</a:t>
            </a:r>
            <a:r>
              <a:rPr lang="en-US" dirty="0" err="1" smtClean="0"/>
              <a:t>tools:RGUI</a:t>
            </a:r>
            <a:r>
              <a:rPr lang="en-US" dirty="0" smtClean="0"/>
              <a:t>" "</a:t>
            </a:r>
            <a:r>
              <a:rPr lang="en-US" dirty="0" err="1" smtClean="0"/>
              <a:t>package:stats</a:t>
            </a:r>
            <a:r>
              <a:rPr lang="en-US" dirty="0" smtClean="0"/>
              <a:t>" "</a:t>
            </a:r>
            <a:r>
              <a:rPr lang="en-US" dirty="0" err="1" smtClean="0"/>
              <a:t>package:graphics</a:t>
            </a:r>
            <a:r>
              <a:rPr lang="en-US" dirty="0" smtClean="0"/>
              <a:t>"</a:t>
            </a:r>
          </a:p>
          <a:p>
            <a:r>
              <a:rPr lang="en-US" dirty="0" smtClean="0"/>
              <a:t>[7] "</a:t>
            </a:r>
            <a:r>
              <a:rPr lang="en-US" dirty="0" err="1" smtClean="0"/>
              <a:t>package:grDevices</a:t>
            </a:r>
            <a:r>
              <a:rPr lang="en-US" dirty="0" smtClean="0"/>
              <a:t>" "</a:t>
            </a:r>
            <a:r>
              <a:rPr lang="en-US" dirty="0" err="1" smtClean="0"/>
              <a:t>package:utils</a:t>
            </a:r>
            <a:r>
              <a:rPr lang="en-US" dirty="0" smtClean="0"/>
              <a:t>" "</a:t>
            </a:r>
            <a:r>
              <a:rPr lang="en-US" dirty="0" err="1" smtClean="0"/>
              <a:t>package:datasets</a:t>
            </a:r>
            <a:r>
              <a:rPr lang="en-US" dirty="0" smtClean="0"/>
              <a:t>"</a:t>
            </a:r>
          </a:p>
          <a:p>
            <a:r>
              <a:rPr lang="en-US" dirty="0" smtClean="0"/>
              <a:t>[10] "</a:t>
            </a:r>
            <a:r>
              <a:rPr lang="en-US" dirty="0" err="1" smtClean="0"/>
              <a:t>package:methods</a:t>
            </a:r>
            <a:r>
              <a:rPr lang="en-US" dirty="0" smtClean="0"/>
              <a:t>" "</a:t>
            </a:r>
            <a:r>
              <a:rPr lang="en-US" dirty="0" err="1" smtClean="0"/>
              <a:t>Autoloads</a:t>
            </a:r>
            <a:r>
              <a:rPr lang="en-US" dirty="0" smtClean="0"/>
              <a:t>" "</a:t>
            </a:r>
            <a:r>
              <a:rPr lang="en-US" dirty="0" err="1" smtClean="0"/>
              <a:t>package:base</a:t>
            </a:r>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R-Help</a:t>
            </a:r>
            <a:endParaRPr lang="en-US" dirty="0"/>
          </a:p>
        </p:txBody>
      </p:sp>
      <p:pic>
        <p:nvPicPr>
          <p:cNvPr id="1026" name="Picture 2"/>
          <p:cNvPicPr>
            <a:picLocks noChangeAspect="1" noChangeArrowheads="1"/>
          </p:cNvPicPr>
          <p:nvPr/>
        </p:nvPicPr>
        <p:blipFill>
          <a:blip r:embed="rId2"/>
          <a:srcRect/>
          <a:stretch>
            <a:fillRect/>
          </a:stretch>
        </p:blipFill>
        <p:spPr bwMode="auto">
          <a:xfrm>
            <a:off x="1066800" y="1981200"/>
            <a:ext cx="7115175" cy="3914775"/>
          </a:xfrm>
          <a:prstGeom prst="rect">
            <a:avLst/>
          </a:prstGeom>
          <a:noFill/>
          <a:ln w="9525">
            <a:noFill/>
            <a:miter lim="800000"/>
            <a:headEnd/>
            <a:tailEnd/>
          </a:ln>
          <a:effectLst/>
        </p:spPr>
      </p:pic>
      <p:sp>
        <p:nvSpPr>
          <p:cNvPr id="4" name="Left Arrow 3"/>
          <p:cNvSpPr/>
          <p:nvPr/>
        </p:nvSpPr>
        <p:spPr>
          <a:xfrm>
            <a:off x="5562600" y="3124200"/>
            <a:ext cx="609600" cy="228600"/>
          </a:xfrm>
          <a:prstGeom prst="lef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Quick Looks at Complicated Data Objects</a:t>
            </a:r>
            <a:endParaRPr lang="en-US" dirty="0"/>
          </a:p>
        </p:txBody>
      </p:sp>
      <p:sp>
        <p:nvSpPr>
          <p:cNvPr id="3" name="TextBox 2"/>
          <p:cNvSpPr txBox="1"/>
          <p:nvPr/>
        </p:nvSpPr>
        <p:spPr>
          <a:xfrm>
            <a:off x="533400" y="1524000"/>
            <a:ext cx="8077200" cy="923330"/>
          </a:xfrm>
          <a:prstGeom prst="rect">
            <a:avLst/>
          </a:prstGeom>
          <a:noFill/>
        </p:spPr>
        <p:txBody>
          <a:bodyPr wrap="square" rtlCol="0">
            <a:spAutoFit/>
          </a:bodyPr>
          <a:lstStyle/>
          <a:p>
            <a:pPr>
              <a:buFont typeface="Wingdings"/>
              <a:buChar char="Ø"/>
            </a:pPr>
            <a:r>
              <a:rPr lang="en-US" dirty="0" smtClean="0">
                <a:solidFill>
                  <a:srgbClr val="FF0000"/>
                </a:solidFill>
              </a:rPr>
              <a:t>head(mf)</a:t>
            </a:r>
          </a:p>
          <a:p>
            <a:pPr>
              <a:buFont typeface="Wingdings"/>
              <a:buChar char="Ø"/>
            </a:pPr>
            <a:r>
              <a:rPr lang="en-US" dirty="0" smtClean="0">
                <a:solidFill>
                  <a:srgbClr val="FF0000"/>
                </a:solidFill>
              </a:rPr>
              <a:t>tail(mf)</a:t>
            </a:r>
          </a:p>
          <a:p>
            <a:pPr>
              <a:buFont typeface="Wingdings"/>
              <a:buChar char="Ø"/>
            </a:pPr>
            <a:r>
              <a:rPr lang="en-US" dirty="0" smtClean="0">
                <a:solidFill>
                  <a:srgbClr val="FF0000"/>
                </a:solidFill>
              </a:rPr>
              <a:t>head(bird, n = 3)</a:t>
            </a:r>
            <a:endParaRPr lang="en-US" dirty="0">
              <a:solidFill>
                <a:srgbClr val="FF0000"/>
              </a:solidFill>
            </a:endParaRPr>
          </a:p>
        </p:txBody>
      </p:sp>
      <p:pic>
        <p:nvPicPr>
          <p:cNvPr id="4098" name="Picture 2"/>
          <p:cNvPicPr>
            <a:picLocks noChangeAspect="1" noChangeArrowheads="1"/>
          </p:cNvPicPr>
          <p:nvPr/>
        </p:nvPicPr>
        <p:blipFill>
          <a:blip r:embed="rId2"/>
          <a:srcRect/>
          <a:stretch>
            <a:fillRect/>
          </a:stretch>
        </p:blipFill>
        <p:spPr bwMode="auto">
          <a:xfrm>
            <a:off x="152400" y="3048000"/>
            <a:ext cx="2428875" cy="19050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5943600" y="3048000"/>
            <a:ext cx="2609850" cy="19812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1905000" y="5334000"/>
            <a:ext cx="4171950" cy="914400"/>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457200" y="1752600"/>
            <a:ext cx="8305800" cy="646331"/>
          </a:xfrm>
          <a:prstGeom prst="rect">
            <a:avLst/>
          </a:prstGeom>
          <a:noFill/>
        </p:spPr>
        <p:txBody>
          <a:bodyPr wrap="square" rtlCol="0">
            <a:spAutoFit/>
          </a:bodyPr>
          <a:lstStyle/>
          <a:p>
            <a:r>
              <a:rPr lang="en-US" dirty="0" smtClean="0">
                <a:solidFill>
                  <a:srgbClr val="FF0000"/>
                </a:solidFill>
              </a:rPr>
              <a:t>summary(grass)</a:t>
            </a:r>
          </a:p>
          <a:p>
            <a:endParaRPr lang="en-US" dirty="0"/>
          </a:p>
        </p:txBody>
      </p:sp>
      <p:pic>
        <p:nvPicPr>
          <p:cNvPr id="5122" name="Picture 2"/>
          <p:cNvPicPr>
            <a:picLocks noChangeAspect="1" noChangeArrowheads="1"/>
          </p:cNvPicPr>
          <p:nvPr/>
        </p:nvPicPr>
        <p:blipFill>
          <a:blip r:embed="rId2"/>
          <a:srcRect/>
          <a:stretch>
            <a:fillRect/>
          </a:stretch>
        </p:blipFill>
        <p:spPr bwMode="auto">
          <a:xfrm>
            <a:off x="533400" y="2438400"/>
            <a:ext cx="2076450" cy="1266825"/>
          </a:xfrm>
          <a:prstGeom prst="rect">
            <a:avLst/>
          </a:prstGeom>
          <a:noFill/>
          <a:ln w="9525">
            <a:noFill/>
            <a:miter lim="800000"/>
            <a:headEnd/>
            <a:tailEnd/>
          </a:ln>
          <a:effectLst/>
        </p:spPr>
      </p:pic>
      <p:sp>
        <p:nvSpPr>
          <p:cNvPr id="5" name="TextBox 4"/>
          <p:cNvSpPr txBox="1"/>
          <p:nvPr/>
        </p:nvSpPr>
        <p:spPr>
          <a:xfrm>
            <a:off x="685800" y="3810000"/>
            <a:ext cx="4953000" cy="369332"/>
          </a:xfrm>
          <a:prstGeom prst="rect">
            <a:avLst/>
          </a:prstGeom>
          <a:noFill/>
        </p:spPr>
        <p:txBody>
          <a:bodyPr wrap="square" rtlCol="0">
            <a:spAutoFit/>
          </a:bodyPr>
          <a:lstStyle/>
          <a:p>
            <a:r>
              <a:rPr lang="en-US" dirty="0" smtClean="0">
                <a:solidFill>
                  <a:srgbClr val="FF0000"/>
                </a:solidFill>
              </a:rPr>
              <a:t>names(</a:t>
            </a:r>
            <a:r>
              <a:rPr lang="en-US" dirty="0" err="1" smtClean="0">
                <a:solidFill>
                  <a:srgbClr val="FF0000"/>
                </a:solidFill>
              </a:rPr>
              <a:t>my.list</a:t>
            </a:r>
            <a:r>
              <a:rPr lang="en-US" dirty="0" smtClean="0">
                <a:solidFill>
                  <a:srgbClr val="FF0000"/>
                </a:solidFill>
              </a:rPr>
              <a:t>)</a:t>
            </a:r>
            <a:endParaRPr lang="en-US" dirty="0">
              <a:solidFill>
                <a:srgbClr val="FF0000"/>
              </a:solidFill>
            </a:endParaRPr>
          </a:p>
        </p:txBody>
      </p:sp>
      <p:pic>
        <p:nvPicPr>
          <p:cNvPr id="5123" name="Picture 3"/>
          <p:cNvPicPr>
            <a:picLocks noChangeAspect="1" noChangeArrowheads="1"/>
          </p:cNvPicPr>
          <p:nvPr/>
        </p:nvPicPr>
        <p:blipFill>
          <a:blip r:embed="rId3"/>
          <a:srcRect/>
          <a:stretch>
            <a:fillRect/>
          </a:stretch>
        </p:blipFill>
        <p:spPr bwMode="auto">
          <a:xfrm>
            <a:off x="685800" y="4495800"/>
            <a:ext cx="2943225" cy="809625"/>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533400" y="1600200"/>
            <a:ext cx="8078444" cy="28194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609600" y="4343400"/>
            <a:ext cx="7848600" cy="1600200"/>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ChangeAspect="1" noChangeArrowheads="1"/>
          </p:cNvPicPr>
          <p:nvPr/>
        </p:nvPicPr>
        <p:blipFill>
          <a:blip r:embed="rId2"/>
          <a:srcRect/>
          <a:stretch>
            <a:fillRect/>
          </a:stretch>
        </p:blipFill>
        <p:spPr bwMode="auto">
          <a:xfrm>
            <a:off x="304800" y="1676400"/>
            <a:ext cx="8513756" cy="3124200"/>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Rotating Data Tables –</a:t>
            </a:r>
            <a:r>
              <a:rPr lang="en-US" dirty="0" smtClean="0"/>
              <a:t> transpose command</a:t>
            </a:r>
            <a:endParaRPr lang="en-US" dirty="0"/>
          </a:p>
        </p:txBody>
      </p:sp>
      <p:pic>
        <p:nvPicPr>
          <p:cNvPr id="8194" name="Picture 2"/>
          <p:cNvPicPr>
            <a:picLocks noChangeAspect="1" noChangeArrowheads="1"/>
          </p:cNvPicPr>
          <p:nvPr/>
        </p:nvPicPr>
        <p:blipFill>
          <a:blip r:embed="rId2"/>
          <a:srcRect/>
          <a:stretch>
            <a:fillRect/>
          </a:stretch>
        </p:blipFill>
        <p:spPr bwMode="auto">
          <a:xfrm>
            <a:off x="762000" y="1447800"/>
            <a:ext cx="6019800" cy="4162792"/>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Making Data Frames</a:t>
            </a:r>
            <a:endParaRPr lang="en-US" dirty="0"/>
          </a:p>
        </p:txBody>
      </p:sp>
      <p:sp>
        <p:nvSpPr>
          <p:cNvPr id="3" name="TextBox 2"/>
          <p:cNvSpPr txBox="1"/>
          <p:nvPr/>
        </p:nvSpPr>
        <p:spPr>
          <a:xfrm>
            <a:off x="457200" y="1371600"/>
            <a:ext cx="8534400" cy="2031325"/>
          </a:xfrm>
          <a:prstGeom prst="rect">
            <a:avLst/>
          </a:prstGeom>
          <a:noFill/>
        </p:spPr>
        <p:txBody>
          <a:bodyPr wrap="square" rtlCol="0">
            <a:spAutoFit/>
          </a:bodyPr>
          <a:lstStyle/>
          <a:p>
            <a:r>
              <a:rPr lang="en-US" dirty="0" smtClean="0"/>
              <a:t>A data frame is a collection of columns of data. The various columns can be different sorts so you might have several columns of numbers and several of characters. The important thing is that all the columns are the same length; in other words, the vectors that go in to make up the frame are of the same length. Any “short” vectors are padded out using NA. To make a data frame you use the </a:t>
            </a:r>
            <a:r>
              <a:rPr lang="en-US" dirty="0" err="1" smtClean="0">
                <a:solidFill>
                  <a:srgbClr val="FF0000"/>
                </a:solidFill>
              </a:rPr>
              <a:t>data.frame</a:t>
            </a:r>
            <a:r>
              <a:rPr lang="en-US" dirty="0" smtClean="0">
                <a:solidFill>
                  <a:srgbClr val="FF0000"/>
                </a:solidFill>
              </a:rPr>
              <a:t>() </a:t>
            </a:r>
            <a:r>
              <a:rPr lang="en-US" dirty="0" smtClean="0"/>
              <a:t>command:</a:t>
            </a:r>
          </a:p>
          <a:p>
            <a:endParaRPr lang="en-US" dirty="0" smtClean="0">
              <a:solidFill>
                <a:srgbClr val="FF0000"/>
              </a:solidFill>
            </a:endParaRPr>
          </a:p>
          <a:p>
            <a:r>
              <a:rPr lang="en-US" dirty="0" err="1" smtClean="0">
                <a:solidFill>
                  <a:srgbClr val="FF0000"/>
                </a:solidFill>
              </a:rPr>
              <a:t>my.frame</a:t>
            </a:r>
            <a:r>
              <a:rPr lang="en-US" dirty="0" smtClean="0">
                <a:solidFill>
                  <a:srgbClr val="FF0000"/>
                </a:solidFill>
              </a:rPr>
              <a:t> = </a:t>
            </a:r>
            <a:r>
              <a:rPr lang="en-US" dirty="0" err="1" smtClean="0">
                <a:solidFill>
                  <a:srgbClr val="FF0000"/>
                </a:solidFill>
              </a:rPr>
              <a:t>data.frame</a:t>
            </a:r>
            <a:r>
              <a:rPr lang="en-US" dirty="0" smtClean="0">
                <a:solidFill>
                  <a:srgbClr val="FF0000"/>
                </a:solidFill>
              </a:rPr>
              <a:t>(item1, item2, item3)</a:t>
            </a:r>
            <a:endParaRPr lang="en-US" dirty="0">
              <a:solidFill>
                <a:srgbClr val="FF0000"/>
              </a:solidFill>
            </a:endParaRPr>
          </a:p>
        </p:txBody>
      </p:sp>
      <p:pic>
        <p:nvPicPr>
          <p:cNvPr id="9218" name="Picture 2"/>
          <p:cNvPicPr>
            <a:picLocks noChangeAspect="1" noChangeArrowheads="1"/>
          </p:cNvPicPr>
          <p:nvPr/>
        </p:nvPicPr>
        <p:blipFill>
          <a:blip r:embed="rId2"/>
          <a:srcRect/>
          <a:stretch>
            <a:fillRect/>
          </a:stretch>
        </p:blipFill>
        <p:spPr bwMode="auto">
          <a:xfrm>
            <a:off x="2057400" y="3733800"/>
            <a:ext cx="4210050" cy="2523704"/>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457200" y="1524000"/>
            <a:ext cx="8305800" cy="646331"/>
          </a:xfrm>
          <a:prstGeom prst="rect">
            <a:avLst/>
          </a:prstGeom>
          <a:noFill/>
        </p:spPr>
        <p:txBody>
          <a:bodyPr wrap="square" rtlCol="0">
            <a:spAutoFit/>
          </a:bodyPr>
          <a:lstStyle/>
          <a:p>
            <a:r>
              <a:rPr lang="en-US" dirty="0" smtClean="0"/>
              <a:t>You can use a command called rep() to repeat items multiple times. The general form</a:t>
            </a:r>
          </a:p>
          <a:p>
            <a:r>
              <a:rPr lang="en-US" dirty="0" smtClean="0"/>
              <a:t>of the command is: </a:t>
            </a:r>
            <a:r>
              <a:rPr lang="en-US" dirty="0" smtClean="0">
                <a:solidFill>
                  <a:srgbClr val="FF0000"/>
                </a:solidFill>
              </a:rPr>
              <a:t>rep(item, times)</a:t>
            </a:r>
            <a:endParaRPr lang="en-US" dirty="0">
              <a:solidFill>
                <a:srgbClr val="FF0000"/>
              </a:solidFill>
            </a:endParaRPr>
          </a:p>
        </p:txBody>
      </p:sp>
      <p:pic>
        <p:nvPicPr>
          <p:cNvPr id="10242" name="Picture 2"/>
          <p:cNvPicPr>
            <a:picLocks noChangeAspect="1" noChangeArrowheads="1"/>
          </p:cNvPicPr>
          <p:nvPr/>
        </p:nvPicPr>
        <p:blipFill>
          <a:blip r:embed="rId2"/>
          <a:srcRect/>
          <a:stretch>
            <a:fillRect/>
          </a:stretch>
        </p:blipFill>
        <p:spPr bwMode="auto">
          <a:xfrm>
            <a:off x="609600" y="2514600"/>
            <a:ext cx="7689410" cy="3733800"/>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533400" y="1752600"/>
            <a:ext cx="8077200" cy="3970318"/>
          </a:xfrm>
          <a:prstGeom prst="rect">
            <a:avLst/>
          </a:prstGeom>
          <a:noFill/>
        </p:spPr>
        <p:txBody>
          <a:bodyPr wrap="square" rtlCol="0">
            <a:spAutoFit/>
          </a:bodyPr>
          <a:lstStyle/>
          <a:p>
            <a:r>
              <a:rPr lang="en-US" dirty="0" smtClean="0"/>
              <a:t>&gt; </a:t>
            </a:r>
            <a:r>
              <a:rPr lang="en-US" dirty="0" smtClean="0">
                <a:solidFill>
                  <a:srgbClr val="FF0000"/>
                </a:solidFill>
              </a:rPr>
              <a:t>length(</a:t>
            </a:r>
            <a:r>
              <a:rPr lang="en-US" dirty="0" err="1" smtClean="0">
                <a:solidFill>
                  <a:srgbClr val="FF0000"/>
                </a:solidFill>
              </a:rPr>
              <a:t>unmow</a:t>
            </a:r>
            <a:r>
              <a:rPr lang="en-US" dirty="0" smtClean="0">
                <a:solidFill>
                  <a:srgbClr val="FF0000"/>
                </a:solidFill>
              </a:rPr>
              <a:t>) = length(mow)</a:t>
            </a:r>
          </a:p>
          <a:p>
            <a:r>
              <a:rPr lang="en-US" dirty="0" smtClean="0"/>
              <a:t>&gt; </a:t>
            </a:r>
            <a:r>
              <a:rPr lang="en-US" dirty="0" err="1" smtClean="0"/>
              <a:t>mow;unmow</a:t>
            </a:r>
            <a:endParaRPr lang="en-US" dirty="0" smtClean="0"/>
          </a:p>
          <a:p>
            <a:r>
              <a:rPr lang="en-US" dirty="0" smtClean="0"/>
              <a:t>[1] 12 15 17 11 15</a:t>
            </a:r>
          </a:p>
          <a:p>
            <a:r>
              <a:rPr lang="pl-PL" dirty="0" smtClean="0"/>
              <a:t>[1] 8 9 7 9 NA</a:t>
            </a:r>
          </a:p>
          <a:p>
            <a:r>
              <a:rPr lang="en-US" dirty="0" smtClean="0"/>
              <a:t>If you set the length() of the vector to a value greater than its current length, NA items are added at the end. If you set the length() to a value smaller than its current length, values at the end are lost. If you want to create a data frame from vectors of different lengths, the shorter vectors will need to be lengthened using NA so that all the vectors are the same length. In the preceding example the length of the longest vector was used to set the length of the shorter ones like so:</a:t>
            </a:r>
          </a:p>
          <a:p>
            <a:r>
              <a:rPr lang="en-US" dirty="0" smtClean="0">
                <a:solidFill>
                  <a:srgbClr val="FF0000"/>
                </a:solidFill>
              </a:rPr>
              <a:t>length(</a:t>
            </a:r>
            <a:r>
              <a:rPr lang="en-US" dirty="0" err="1" smtClean="0">
                <a:solidFill>
                  <a:srgbClr val="FF0000"/>
                </a:solidFill>
              </a:rPr>
              <a:t>short.vector</a:t>
            </a:r>
            <a:r>
              <a:rPr lang="en-US" dirty="0" smtClean="0">
                <a:solidFill>
                  <a:srgbClr val="FF0000"/>
                </a:solidFill>
              </a:rPr>
              <a:t>) = length(</a:t>
            </a:r>
            <a:r>
              <a:rPr lang="en-US" dirty="0" err="1" smtClean="0">
                <a:solidFill>
                  <a:srgbClr val="FF0000"/>
                </a:solidFill>
              </a:rPr>
              <a:t>long.vector</a:t>
            </a:r>
            <a:r>
              <a:rPr lang="en-US" dirty="0" smtClean="0">
                <a:solidFill>
                  <a:srgbClr val="FF0000"/>
                </a:solidFill>
              </a:rPr>
              <a:t>)</a:t>
            </a:r>
          </a:p>
          <a:p>
            <a:r>
              <a:rPr lang="en-US" dirty="0" smtClean="0"/>
              <a:t>This saves time, typing, and errors. You can easily check which the longest vector is; once you know this you can use the preceding command. You can also use the up arrow to recall the last command</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Making Matrix Objects</a:t>
            </a:r>
            <a:endParaRPr lang="en-US" dirty="0"/>
          </a:p>
        </p:txBody>
      </p:sp>
      <p:sp>
        <p:nvSpPr>
          <p:cNvPr id="3" name="TextBox 2"/>
          <p:cNvSpPr txBox="1"/>
          <p:nvPr/>
        </p:nvSpPr>
        <p:spPr>
          <a:xfrm>
            <a:off x="457200" y="1371600"/>
            <a:ext cx="8382000" cy="5355312"/>
          </a:xfrm>
          <a:prstGeom prst="rect">
            <a:avLst/>
          </a:prstGeom>
          <a:noFill/>
        </p:spPr>
        <p:txBody>
          <a:bodyPr wrap="square" rtlCol="0">
            <a:spAutoFit/>
          </a:bodyPr>
          <a:lstStyle/>
          <a:p>
            <a:r>
              <a:rPr lang="en-US" dirty="0" smtClean="0"/>
              <a:t>A matrix is also a rectangular object, and the columns of a matrix are also of equal length. You can create a matrix using one of several commands, depending what objects you have to begin with. If you have vectors of data that you want to form the columns of your matrix, you can combine them using the </a:t>
            </a:r>
            <a:r>
              <a:rPr lang="en-US" dirty="0" err="1" smtClean="0">
                <a:solidFill>
                  <a:srgbClr val="FF0000"/>
                </a:solidFill>
              </a:rPr>
              <a:t>cbind</a:t>
            </a:r>
            <a:r>
              <a:rPr lang="en-US" dirty="0" smtClean="0">
                <a:solidFill>
                  <a:srgbClr val="FF0000"/>
                </a:solidFill>
              </a:rPr>
              <a:t>() </a:t>
            </a:r>
            <a:r>
              <a:rPr lang="en-US" dirty="0" smtClean="0"/>
              <a:t>command. The following example uses the same two numeric vectors created earlier:</a:t>
            </a:r>
          </a:p>
          <a:p>
            <a:endParaRPr lang="en-US" dirty="0" smtClean="0"/>
          </a:p>
          <a:p>
            <a:r>
              <a:rPr lang="en-US" dirty="0" smtClean="0"/>
              <a:t>sample1 ;</a:t>
            </a:r>
          </a:p>
          <a:p>
            <a:r>
              <a:rPr lang="en-US" dirty="0" smtClean="0"/>
              <a:t>[1] 5 6 9 12 8</a:t>
            </a:r>
          </a:p>
          <a:p>
            <a:r>
              <a:rPr lang="en-US" dirty="0" smtClean="0"/>
              <a:t> sample2</a:t>
            </a:r>
          </a:p>
          <a:p>
            <a:r>
              <a:rPr lang="pl-PL" dirty="0" smtClean="0"/>
              <a:t>[1] 7 9 13 10 NA</a:t>
            </a:r>
            <a:endParaRPr lang="en-US" dirty="0" smtClean="0"/>
          </a:p>
          <a:p>
            <a:r>
              <a:rPr lang="en-US" dirty="0" smtClean="0"/>
              <a:t> sample3</a:t>
            </a:r>
          </a:p>
          <a:p>
            <a:r>
              <a:rPr lang="pt-BR" dirty="0" smtClean="0"/>
              <a:t>[1] "a" "b" "c" "d" "e“</a:t>
            </a:r>
            <a:endParaRPr lang="en-US" dirty="0" smtClean="0"/>
          </a:p>
          <a:p>
            <a:endParaRPr lang="en-US" dirty="0" smtClean="0">
              <a:solidFill>
                <a:srgbClr val="FF0000"/>
              </a:solidFill>
            </a:endParaRPr>
          </a:p>
          <a:p>
            <a:endParaRPr lang="en-US" dirty="0" smtClean="0">
              <a:solidFill>
                <a:srgbClr val="FF0000"/>
              </a:solidFill>
            </a:endParaRPr>
          </a:p>
          <a:p>
            <a:r>
              <a:rPr lang="en-US" dirty="0" smtClean="0">
                <a:solidFill>
                  <a:srgbClr val="FF0000"/>
                </a:solidFill>
              </a:rPr>
              <a:t>&gt; </a:t>
            </a:r>
            <a:r>
              <a:rPr lang="en-US" dirty="0" err="1" smtClean="0">
                <a:solidFill>
                  <a:srgbClr val="FF0000"/>
                </a:solidFill>
              </a:rPr>
              <a:t>rmat</a:t>
            </a:r>
            <a:r>
              <a:rPr lang="en-US" dirty="0" smtClean="0">
                <a:solidFill>
                  <a:srgbClr val="FF0000"/>
                </a:solidFill>
              </a:rPr>
              <a:t> = </a:t>
            </a:r>
            <a:r>
              <a:rPr lang="en-US" dirty="0" err="1" smtClean="0">
                <a:solidFill>
                  <a:srgbClr val="FF0000"/>
                </a:solidFill>
              </a:rPr>
              <a:t>rbind</a:t>
            </a:r>
            <a:r>
              <a:rPr lang="en-US" dirty="0" smtClean="0">
                <a:solidFill>
                  <a:srgbClr val="FF0000"/>
                </a:solidFill>
              </a:rPr>
              <a:t>(sample1, sample2)</a:t>
            </a:r>
          </a:p>
          <a:p>
            <a:r>
              <a:rPr lang="en-US" dirty="0" smtClean="0"/>
              <a:t>&gt; </a:t>
            </a:r>
            <a:r>
              <a:rPr lang="en-US" dirty="0" err="1" smtClean="0"/>
              <a:t>rmat</a:t>
            </a:r>
            <a:endParaRPr lang="en-US" dirty="0" smtClean="0"/>
          </a:p>
          <a:p>
            <a:r>
              <a:rPr lang="en-US" dirty="0" smtClean="0"/>
              <a:t>[,1] [,2] [,3] [,4] [,5]</a:t>
            </a:r>
          </a:p>
          <a:p>
            <a:r>
              <a:rPr lang="en-US" dirty="0" smtClean="0"/>
              <a:t>sample1 5 6 9 12 8</a:t>
            </a:r>
          </a:p>
          <a:p>
            <a:r>
              <a:rPr lang="en-US" dirty="0" smtClean="0"/>
              <a:t>sample2 7 9 13 10 NA</a:t>
            </a:r>
            <a:endParaRPr lang="en-US" dirty="0"/>
          </a:p>
        </p:txBody>
      </p:sp>
      <p:pic>
        <p:nvPicPr>
          <p:cNvPr id="11266" name="Picture 2"/>
          <p:cNvPicPr>
            <a:picLocks noChangeAspect="1" noChangeArrowheads="1"/>
          </p:cNvPicPr>
          <p:nvPr/>
        </p:nvPicPr>
        <p:blipFill>
          <a:blip r:embed="rId2"/>
          <a:srcRect/>
          <a:stretch>
            <a:fillRect/>
          </a:stretch>
        </p:blipFill>
        <p:spPr bwMode="auto">
          <a:xfrm>
            <a:off x="2796787" y="3200400"/>
            <a:ext cx="4766063" cy="1752600"/>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0" name="Picture 2"/>
          <p:cNvPicPr>
            <a:picLocks noChangeAspect="1" noChangeArrowheads="1"/>
          </p:cNvPicPr>
          <p:nvPr/>
        </p:nvPicPr>
        <p:blipFill>
          <a:blip r:embed="rId2"/>
          <a:srcRect/>
          <a:stretch>
            <a:fillRect/>
          </a:stretch>
        </p:blipFill>
        <p:spPr bwMode="auto">
          <a:xfrm>
            <a:off x="228600" y="1676400"/>
            <a:ext cx="4114800" cy="1752600"/>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457200" y="3657600"/>
            <a:ext cx="4343400" cy="1216152"/>
          </a:xfrm>
          <a:prstGeom prst="rect">
            <a:avLst/>
          </a:prstGeom>
          <a:noFill/>
          <a:ln w="9525">
            <a:noFill/>
            <a:miter lim="800000"/>
            <a:headEnd/>
            <a:tailEnd/>
          </a:ln>
          <a:effectLst/>
        </p:spPr>
      </p:pic>
      <p:pic>
        <p:nvPicPr>
          <p:cNvPr id="12292" name="Picture 4"/>
          <p:cNvPicPr>
            <a:picLocks noChangeAspect="1" noChangeArrowheads="1"/>
          </p:cNvPicPr>
          <p:nvPr/>
        </p:nvPicPr>
        <p:blipFill>
          <a:blip r:embed="rId4"/>
          <a:srcRect/>
          <a:stretch>
            <a:fillRect/>
          </a:stretch>
        </p:blipFill>
        <p:spPr bwMode="auto">
          <a:xfrm>
            <a:off x="4800600" y="1752600"/>
            <a:ext cx="3305175" cy="3581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Command Packages</a:t>
            </a:r>
            <a:endParaRPr lang="en-US" dirty="0"/>
          </a:p>
        </p:txBody>
      </p:sp>
      <p:sp>
        <p:nvSpPr>
          <p:cNvPr id="3" name="TextBox 2"/>
          <p:cNvSpPr txBox="1"/>
          <p:nvPr/>
        </p:nvSpPr>
        <p:spPr>
          <a:xfrm>
            <a:off x="533400" y="1524000"/>
            <a:ext cx="8153400" cy="1200329"/>
          </a:xfrm>
          <a:prstGeom prst="rect">
            <a:avLst/>
          </a:prstGeom>
          <a:noFill/>
        </p:spPr>
        <p:txBody>
          <a:bodyPr wrap="square" rtlCol="0">
            <a:spAutoFit/>
          </a:bodyPr>
          <a:lstStyle/>
          <a:p>
            <a:r>
              <a:rPr lang="en-US" dirty="0" smtClean="0"/>
              <a:t>The R program is built from a series of modules, called </a:t>
            </a:r>
            <a:r>
              <a:rPr lang="en-US" i="1" dirty="0" smtClean="0"/>
              <a:t>packages. These packages are libraries of </a:t>
            </a:r>
            <a:r>
              <a:rPr lang="en-US" dirty="0" smtClean="0"/>
              <a:t>commands that undertake various functions. When you first start R several packages are loaded on your computer and become ready for use. You can see what is available by using the search() command  like so:</a:t>
            </a:r>
            <a:endParaRPr lang="en-US" dirty="0"/>
          </a:p>
        </p:txBody>
      </p:sp>
      <p:pic>
        <p:nvPicPr>
          <p:cNvPr id="2050" name="Picture 2"/>
          <p:cNvPicPr>
            <a:picLocks noChangeAspect="1" noChangeArrowheads="1"/>
          </p:cNvPicPr>
          <p:nvPr/>
        </p:nvPicPr>
        <p:blipFill>
          <a:blip r:embed="rId2"/>
          <a:srcRect/>
          <a:stretch>
            <a:fillRect/>
          </a:stretch>
        </p:blipFill>
        <p:spPr bwMode="auto">
          <a:xfrm>
            <a:off x="1371600" y="3657600"/>
            <a:ext cx="6343650" cy="933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457200" y="1524000"/>
            <a:ext cx="8153400" cy="369332"/>
          </a:xfrm>
          <a:prstGeom prst="rect">
            <a:avLst/>
          </a:prstGeom>
          <a:noFill/>
        </p:spPr>
        <p:txBody>
          <a:bodyPr wrap="square" rtlCol="0">
            <a:spAutoFit/>
          </a:bodyPr>
          <a:lstStyle/>
          <a:p>
            <a:r>
              <a:rPr lang="en-US" dirty="0" err="1" smtClean="0">
                <a:solidFill>
                  <a:srgbClr val="FF0000"/>
                </a:solidFill>
              </a:rPr>
              <a:t>dimnames</a:t>
            </a:r>
            <a:r>
              <a:rPr lang="en-US" dirty="0" smtClean="0">
                <a:solidFill>
                  <a:srgbClr val="FF0000"/>
                </a:solidFill>
              </a:rPr>
              <a:t>() </a:t>
            </a:r>
            <a:r>
              <a:rPr lang="en-US" dirty="0" smtClean="0"/>
              <a:t>command to make labels for both rows and columns at the same time</a:t>
            </a:r>
            <a:endParaRPr lang="en-US" dirty="0"/>
          </a:p>
        </p:txBody>
      </p:sp>
      <p:pic>
        <p:nvPicPr>
          <p:cNvPr id="13314" name="Picture 2"/>
          <p:cNvPicPr>
            <a:picLocks noChangeAspect="1" noChangeArrowheads="1"/>
          </p:cNvPicPr>
          <p:nvPr/>
        </p:nvPicPr>
        <p:blipFill>
          <a:blip r:embed="rId2"/>
          <a:srcRect/>
          <a:stretch>
            <a:fillRect/>
          </a:stretch>
        </p:blipFill>
        <p:spPr bwMode="auto">
          <a:xfrm>
            <a:off x="533400" y="1981200"/>
            <a:ext cx="6629400" cy="2286000"/>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609600" y="4572000"/>
            <a:ext cx="7532649" cy="533400"/>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 a Data Frame into a Matrix</a:t>
            </a:r>
            <a:endParaRPr lang="en-US" dirty="0"/>
          </a:p>
        </p:txBody>
      </p:sp>
      <p:pic>
        <p:nvPicPr>
          <p:cNvPr id="14338" name="Picture 2"/>
          <p:cNvPicPr>
            <a:picLocks noChangeAspect="1" noChangeArrowheads="1"/>
          </p:cNvPicPr>
          <p:nvPr/>
        </p:nvPicPr>
        <p:blipFill>
          <a:blip r:embed="rId2"/>
          <a:srcRect/>
          <a:stretch>
            <a:fillRect/>
          </a:stretch>
        </p:blipFill>
        <p:spPr bwMode="auto">
          <a:xfrm>
            <a:off x="609600" y="1447800"/>
            <a:ext cx="3502479" cy="2971800"/>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a:srcRect/>
          <a:stretch>
            <a:fillRect/>
          </a:stretch>
        </p:blipFill>
        <p:spPr bwMode="auto">
          <a:xfrm>
            <a:off x="5029200" y="1295400"/>
            <a:ext cx="2486025" cy="3467100"/>
          </a:xfrm>
          <a:prstGeom prst="rect">
            <a:avLst/>
          </a:prstGeom>
          <a:noFill/>
          <a:ln w="9525">
            <a:noFill/>
            <a:miter lim="800000"/>
            <a:headEnd/>
            <a:tailEnd/>
          </a:ln>
          <a:effectLst/>
        </p:spPr>
      </p:pic>
      <p:sp>
        <p:nvSpPr>
          <p:cNvPr id="5" name="TextBox 4"/>
          <p:cNvSpPr txBox="1"/>
          <p:nvPr/>
        </p:nvSpPr>
        <p:spPr>
          <a:xfrm>
            <a:off x="838200" y="4800600"/>
            <a:ext cx="7543800" cy="1200329"/>
          </a:xfrm>
          <a:prstGeom prst="rect">
            <a:avLst/>
          </a:prstGeom>
          <a:noFill/>
        </p:spPr>
        <p:txBody>
          <a:bodyPr wrap="square" rtlCol="0">
            <a:spAutoFit/>
          </a:bodyPr>
          <a:lstStyle/>
          <a:p>
            <a:r>
              <a:rPr lang="en-US" b="1" dirty="0" smtClean="0"/>
              <a:t>Converting objects between forms:</a:t>
            </a:r>
          </a:p>
          <a:p>
            <a:r>
              <a:rPr lang="en-US" dirty="0" err="1" smtClean="0"/>
              <a:t>as.data.frame</a:t>
            </a:r>
            <a:r>
              <a:rPr lang="en-US" dirty="0" smtClean="0"/>
              <a:t>()</a:t>
            </a:r>
          </a:p>
          <a:p>
            <a:r>
              <a:rPr lang="en-US" dirty="0" err="1" smtClean="0"/>
              <a:t>as.matrix</a:t>
            </a:r>
            <a:r>
              <a:rPr lang="en-US" dirty="0" smtClean="0"/>
              <a:t>()</a:t>
            </a:r>
          </a:p>
          <a:p>
            <a:r>
              <a:rPr lang="en-US" dirty="0" err="1" smtClean="0"/>
              <a:t>as.list</a:t>
            </a:r>
            <a:r>
              <a:rPr lang="en-US" dirty="0" smtClean="0"/>
              <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Standard Command Packages</a:t>
            </a:r>
            <a:endParaRPr lang="en-US" dirty="0"/>
          </a:p>
        </p:txBody>
      </p:sp>
      <p:sp>
        <p:nvSpPr>
          <p:cNvPr id="3" name="TextBox 2"/>
          <p:cNvSpPr txBox="1"/>
          <p:nvPr/>
        </p:nvSpPr>
        <p:spPr>
          <a:xfrm>
            <a:off x="0" y="1295400"/>
            <a:ext cx="8839200" cy="2031325"/>
          </a:xfrm>
          <a:prstGeom prst="rect">
            <a:avLst/>
          </a:prstGeom>
          <a:noFill/>
        </p:spPr>
        <p:txBody>
          <a:bodyPr wrap="square" rtlCol="0">
            <a:spAutoFit/>
          </a:bodyPr>
          <a:lstStyle/>
          <a:p>
            <a:r>
              <a:rPr lang="en-US" dirty="0" smtClean="0"/>
              <a:t>When you use the search() command you can see what packages are loaded and ready for use. You can see, for example, the graphics package, which carries out many of the routines required to create graphs.</a:t>
            </a:r>
          </a:p>
          <a:p>
            <a:r>
              <a:rPr lang="en-US" dirty="0" smtClean="0"/>
              <a:t>Several other packages are ready-installed but not automatically loaded and immediately available. </a:t>
            </a:r>
          </a:p>
          <a:p>
            <a:r>
              <a:rPr lang="en-US" dirty="0" smtClean="0"/>
              <a:t>For example, the </a:t>
            </a:r>
            <a:r>
              <a:rPr lang="en-US" dirty="0" err="1" smtClean="0"/>
              <a:t>splines</a:t>
            </a:r>
            <a:r>
              <a:rPr lang="en-US" dirty="0" smtClean="0"/>
              <a:t> package contains routines for smoothing curves, but is not automatically loaded. To see what packages are available you can type: </a:t>
            </a:r>
            <a:r>
              <a:rPr lang="en-US" dirty="0" err="1" smtClean="0"/>
              <a:t>installed.packages</a:t>
            </a:r>
            <a:r>
              <a:rPr lang="en-US" dirty="0" smtClean="0"/>
              <a:t>()</a:t>
            </a:r>
            <a:endParaRPr lang="en-US" dirty="0"/>
          </a:p>
        </p:txBody>
      </p:sp>
      <p:pic>
        <p:nvPicPr>
          <p:cNvPr id="3074" name="Picture 2"/>
          <p:cNvPicPr>
            <a:picLocks noChangeAspect="1" noChangeArrowheads="1"/>
          </p:cNvPicPr>
          <p:nvPr/>
        </p:nvPicPr>
        <p:blipFill>
          <a:blip r:embed="rId2"/>
          <a:srcRect/>
          <a:stretch>
            <a:fillRect/>
          </a:stretch>
        </p:blipFill>
        <p:spPr bwMode="auto">
          <a:xfrm>
            <a:off x="228600" y="3505200"/>
            <a:ext cx="8113446" cy="3200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Loading &amp; Removing or Unloading Packages </a:t>
            </a:r>
            <a:endParaRPr lang="en-US" dirty="0"/>
          </a:p>
        </p:txBody>
      </p:sp>
      <p:sp>
        <p:nvSpPr>
          <p:cNvPr id="3" name="TextBox 2"/>
          <p:cNvSpPr txBox="1"/>
          <p:nvPr/>
        </p:nvSpPr>
        <p:spPr>
          <a:xfrm>
            <a:off x="762000" y="1524000"/>
            <a:ext cx="8077200" cy="2308324"/>
          </a:xfrm>
          <a:prstGeom prst="rect">
            <a:avLst/>
          </a:prstGeom>
          <a:noFill/>
        </p:spPr>
        <p:txBody>
          <a:bodyPr wrap="square" rtlCol="0">
            <a:spAutoFit/>
          </a:bodyPr>
          <a:lstStyle/>
          <a:p>
            <a:r>
              <a:rPr lang="en-US" dirty="0" smtClean="0"/>
              <a:t>It is simple to load packages as required. Start by issuing the following command:</a:t>
            </a:r>
          </a:p>
          <a:p>
            <a:r>
              <a:rPr lang="en-US" i="1" u="sng" dirty="0" smtClean="0"/>
              <a:t>library(package)</a:t>
            </a:r>
          </a:p>
          <a:p>
            <a:endParaRPr lang="en-US" i="1" u="sng" dirty="0" smtClean="0"/>
          </a:p>
          <a:p>
            <a:endParaRPr lang="en-US" i="1" u="sng" dirty="0" smtClean="0"/>
          </a:p>
          <a:p>
            <a:r>
              <a:rPr lang="en-US" dirty="0" smtClean="0"/>
              <a:t>If you have loaded some packages and want to remove one, perhaps to free up an overwritten</a:t>
            </a:r>
          </a:p>
          <a:p>
            <a:r>
              <a:rPr lang="en-US" dirty="0" smtClean="0"/>
              <a:t>command, you can use the detach() command like so:</a:t>
            </a:r>
          </a:p>
          <a:p>
            <a:r>
              <a:rPr lang="en-US" b="1" u="sng" dirty="0" smtClean="0"/>
              <a:t>detach(</a:t>
            </a:r>
            <a:r>
              <a:rPr lang="en-US" b="1" u="sng" dirty="0" err="1" smtClean="0"/>
              <a:t>package:name</a:t>
            </a:r>
            <a:r>
              <a:rPr lang="en-US" b="1" u="sng" dirty="0" smtClean="0"/>
              <a:t>)</a:t>
            </a:r>
            <a:endParaRPr lang="en-US" b="1" i="1" u="sng"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308</TotalTime>
  <Words>7276</Words>
  <Application>Microsoft Office PowerPoint</Application>
  <PresentationFormat>On-screen Show (4:3)</PresentationFormat>
  <Paragraphs>554</Paragraphs>
  <Slides>71</Slides>
  <Notes>0</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Office Theme</vt:lpstr>
      <vt:lpstr>Basic - r</vt:lpstr>
      <vt:lpstr>Introducing R</vt:lpstr>
      <vt:lpstr>Getting the hang of R</vt:lpstr>
      <vt:lpstr>Example</vt:lpstr>
      <vt:lpstr>Downloading and Installing R from CRAN</vt:lpstr>
      <vt:lpstr>R-Help</vt:lpstr>
      <vt:lpstr>Command Packages</vt:lpstr>
      <vt:lpstr>Standard Command Packages</vt:lpstr>
      <vt:lpstr>Loading &amp; Removing or Unloading Packages </vt:lpstr>
      <vt:lpstr>use R like a calculator</vt:lpstr>
      <vt:lpstr>Some of the Mathematical Operations Available in R</vt:lpstr>
      <vt:lpstr>Type Some Math</vt:lpstr>
      <vt:lpstr>Entering Numerical Items as Data</vt:lpstr>
      <vt:lpstr>Slide 14</vt:lpstr>
      <vt:lpstr>Entering Text Items as Data</vt:lpstr>
      <vt:lpstr>Slide 16</vt:lpstr>
      <vt:lpstr>Using the scan Command for Making Data</vt:lpstr>
      <vt:lpstr>Entering Text as Data</vt:lpstr>
      <vt:lpstr>Using the Clipboard to Make Data</vt:lpstr>
      <vt:lpstr>Slide 20</vt:lpstr>
      <vt:lpstr>Reading a File of Data from a Disk</vt:lpstr>
      <vt:lpstr>Slide 22</vt:lpstr>
      <vt:lpstr>Reading Bigger data Files</vt:lpstr>
      <vt:lpstr>The read.csv() Command</vt:lpstr>
      <vt:lpstr>Slide 25</vt:lpstr>
      <vt:lpstr>Alternative Commands for Reading Data in R</vt:lpstr>
      <vt:lpstr>Slide 27</vt:lpstr>
      <vt:lpstr>Slide 28</vt:lpstr>
      <vt:lpstr>Slide 29</vt:lpstr>
      <vt:lpstr>Missing Values in Data Files</vt:lpstr>
      <vt:lpstr>Slide 31</vt:lpstr>
      <vt:lpstr>Viewing Named Objects</vt:lpstr>
      <vt:lpstr>Viewing Previously Loaded Named-Objects</vt:lpstr>
      <vt:lpstr>Viewing Only Matching Names</vt:lpstr>
      <vt:lpstr>Slide 35</vt:lpstr>
      <vt:lpstr>Slide 36</vt:lpstr>
      <vt:lpstr>Slide 37</vt:lpstr>
      <vt:lpstr>Removing objects from R</vt:lpstr>
      <vt:lpstr>Types of Data Items</vt:lpstr>
      <vt:lpstr>Number Data </vt:lpstr>
      <vt:lpstr>Text Items</vt:lpstr>
      <vt:lpstr>converting Between number and text data</vt:lpstr>
      <vt:lpstr>Slide 43</vt:lpstr>
      <vt:lpstr>Slide 44</vt:lpstr>
      <vt:lpstr>Data Frames</vt:lpstr>
      <vt:lpstr>Slide 46</vt:lpstr>
      <vt:lpstr>List Objects</vt:lpstr>
      <vt:lpstr>Examining Data Structure</vt:lpstr>
      <vt:lpstr>Writing Vector Objects to Disk</vt:lpstr>
      <vt:lpstr>Selecting and Displaying Parts of a Vector</vt:lpstr>
      <vt:lpstr>Slide 51</vt:lpstr>
      <vt:lpstr>Slide 52</vt:lpstr>
      <vt:lpstr>Sorting and Rearranging a Vector</vt:lpstr>
      <vt:lpstr>Slide 54</vt:lpstr>
      <vt:lpstr>Returning Logical Values from a Vector</vt:lpstr>
      <vt:lpstr>Selecting and Displaying Parts of a Matrix or Data Frame</vt:lpstr>
      <vt:lpstr>Slide 57</vt:lpstr>
      <vt:lpstr>Slide 58</vt:lpstr>
      <vt:lpstr>Opening Complicated Data Objects</vt:lpstr>
      <vt:lpstr>Quick Looks at Complicated Data Objects</vt:lpstr>
      <vt:lpstr>Slide 61</vt:lpstr>
      <vt:lpstr>Slide 62</vt:lpstr>
      <vt:lpstr>Slide 63</vt:lpstr>
      <vt:lpstr>Rotating Data Tables – transpose command</vt:lpstr>
      <vt:lpstr>Making Data Frames</vt:lpstr>
      <vt:lpstr>Slide 66</vt:lpstr>
      <vt:lpstr>Slide 67</vt:lpstr>
      <vt:lpstr>Making Matrix Objects</vt:lpstr>
      <vt:lpstr>Slide 69</vt:lpstr>
      <vt:lpstr>Slide 70</vt:lpstr>
      <vt:lpstr>Convert a Data Frame into a Matrix</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 r</dc:title>
  <dc:creator>user</dc:creator>
  <cp:lastModifiedBy>user</cp:lastModifiedBy>
  <cp:revision>203</cp:revision>
  <dcterms:created xsi:type="dcterms:W3CDTF">2006-08-16T00:00:00Z</dcterms:created>
  <dcterms:modified xsi:type="dcterms:W3CDTF">2017-03-24T04:54:23Z</dcterms:modified>
</cp:coreProperties>
</file>