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Default Extension="xlsm" ContentType="application/vnd.ms-excel.sheet.macroEnabled.12"/>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Office_Excel_Macro-Enabled_Worksheet1.xlsm"/><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a:t>
            </a:r>
            <a:endParaRPr lang="en-US" dirty="0"/>
          </a:p>
        </p:txBody>
      </p:sp>
      <p:sp>
        <p:nvSpPr>
          <p:cNvPr id="3" name="Text Placeholder 2"/>
          <p:cNvSpPr>
            <a:spLocks noGrp="1"/>
          </p:cNvSpPr>
          <p:nvPr>
            <p:ph type="body" idx="1"/>
          </p:nvPr>
        </p:nvSpPr>
        <p:spPr/>
        <p:txBody>
          <a:bodyPr/>
          <a:lstStyle/>
          <a:p>
            <a:r>
              <a:rPr lang="en-US" dirty="0" smtClean="0"/>
              <a:t>Descriptive Statistics</a:t>
            </a:r>
          </a:p>
          <a:p>
            <a:r>
              <a:rPr lang="en-US" dirty="0" smtClean="0"/>
              <a:t>and Tabulation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229600" cy="1754326"/>
          </a:xfrm>
          <a:prstGeom prst="rect">
            <a:avLst/>
          </a:prstGeom>
          <a:noFill/>
        </p:spPr>
        <p:txBody>
          <a:bodyPr wrap="square" rtlCol="0">
            <a:spAutoFit/>
          </a:bodyPr>
          <a:lstStyle/>
          <a:p>
            <a:r>
              <a:rPr lang="en-US" b="1" u="sng" dirty="0" smtClean="0">
                <a:solidFill>
                  <a:srgbClr val="FF0000"/>
                </a:solidFill>
              </a:rPr>
              <a:t>Omitting NA Items</a:t>
            </a:r>
          </a:p>
          <a:p>
            <a:r>
              <a:rPr lang="en-US" dirty="0" smtClean="0"/>
              <a:t>The length() command does not use the na.rm instruction so you need a way to overcome this; fortunately there is a solution. You can use the </a:t>
            </a:r>
            <a:r>
              <a:rPr lang="en-US" dirty="0" err="1" smtClean="0"/>
              <a:t>na.omit</a:t>
            </a:r>
            <a:r>
              <a:rPr lang="en-US" dirty="0" smtClean="0"/>
              <a:t>() command to strip out NA items. Essentially, you use this to temporarily remove NA items like so:</a:t>
            </a:r>
          </a:p>
          <a:p>
            <a:r>
              <a:rPr lang="en-US" dirty="0" smtClean="0"/>
              <a:t>&gt; length(</a:t>
            </a:r>
            <a:r>
              <a:rPr lang="en-US" dirty="0" err="1" smtClean="0"/>
              <a:t>na.omit</a:t>
            </a:r>
            <a:r>
              <a:rPr lang="en-US" dirty="0" smtClean="0"/>
              <a:t>(</a:t>
            </a:r>
            <a:r>
              <a:rPr lang="en-US" dirty="0" err="1" smtClean="0"/>
              <a:t>unmow</a:t>
            </a:r>
            <a:r>
              <a:rPr lang="en-US" dirty="0" smtClean="0"/>
              <a:t>))</a:t>
            </a:r>
          </a:p>
          <a:p>
            <a:r>
              <a:rPr lang="en-US" dirty="0" smtClean="0"/>
              <a:t>[1] 4</a:t>
            </a:r>
            <a:endParaRPr lang="en-US" dirty="0"/>
          </a:p>
        </p:txBody>
      </p:sp>
      <p:pic>
        <p:nvPicPr>
          <p:cNvPr id="7170" name="Picture 2"/>
          <p:cNvPicPr>
            <a:picLocks noChangeAspect="1" noChangeArrowheads="1"/>
          </p:cNvPicPr>
          <p:nvPr/>
        </p:nvPicPr>
        <p:blipFill>
          <a:blip r:embed="rId2"/>
          <a:srcRect/>
          <a:stretch>
            <a:fillRect/>
          </a:stretch>
        </p:blipFill>
        <p:spPr bwMode="auto">
          <a:xfrm>
            <a:off x="3886200" y="3733800"/>
            <a:ext cx="2447925" cy="16478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Sample Length</a:t>
            </a:r>
            <a:endParaRPr lang="en-US" dirty="0"/>
          </a:p>
        </p:txBody>
      </p:sp>
      <p:sp>
        <p:nvSpPr>
          <p:cNvPr id="3" name="TextBox 2"/>
          <p:cNvSpPr txBox="1"/>
          <p:nvPr/>
        </p:nvSpPr>
        <p:spPr>
          <a:xfrm>
            <a:off x="304800" y="1447800"/>
            <a:ext cx="8534400" cy="4524315"/>
          </a:xfrm>
          <a:prstGeom prst="rect">
            <a:avLst/>
          </a:prstGeom>
          <a:noFill/>
        </p:spPr>
        <p:txBody>
          <a:bodyPr wrap="square" rtlCol="0">
            <a:spAutoFit/>
          </a:bodyPr>
          <a:lstStyle/>
          <a:p>
            <a:r>
              <a:rPr lang="en-US" dirty="0" smtClean="0"/>
              <a:t>You can use the length() command to alter the length of a vector by setting it to a numeric value. The vector is shortened if your value is less than the current setting. If the setting is longer than the current setting, NA items are added to make it the required length. This can be useful if you want to make a data frame from vectors of unequal length; you can set the length of all vectors to be the same as the longest one:</a:t>
            </a:r>
          </a:p>
          <a:p>
            <a:endParaRPr lang="en-US" dirty="0" smtClean="0"/>
          </a:p>
          <a:p>
            <a:r>
              <a:rPr lang="en-US" dirty="0" smtClean="0"/>
              <a:t>&gt; </a:t>
            </a:r>
            <a:r>
              <a:rPr lang="en-US" dirty="0" err="1" smtClean="0"/>
              <a:t>unmow</a:t>
            </a:r>
            <a:endParaRPr lang="en-US" dirty="0" smtClean="0"/>
          </a:p>
          <a:p>
            <a:r>
              <a:rPr lang="pl-PL" dirty="0" smtClean="0"/>
              <a:t>[1] 8 9 7 9 NA</a:t>
            </a:r>
          </a:p>
          <a:p>
            <a:r>
              <a:rPr lang="en-US" dirty="0" smtClean="0"/>
              <a:t>&gt; length(</a:t>
            </a:r>
            <a:r>
              <a:rPr lang="en-US" dirty="0" err="1" smtClean="0"/>
              <a:t>unmow</a:t>
            </a:r>
            <a:r>
              <a:rPr lang="en-US" dirty="0" smtClean="0"/>
              <a:t>)</a:t>
            </a:r>
          </a:p>
          <a:p>
            <a:r>
              <a:rPr lang="en-US" dirty="0" smtClean="0"/>
              <a:t>[1] 5</a:t>
            </a:r>
          </a:p>
          <a:p>
            <a:r>
              <a:rPr lang="en-US" dirty="0" smtClean="0"/>
              <a:t>&gt; length(</a:t>
            </a:r>
            <a:r>
              <a:rPr lang="en-US" dirty="0" err="1" smtClean="0"/>
              <a:t>unmow</a:t>
            </a:r>
            <a:r>
              <a:rPr lang="en-US" dirty="0" smtClean="0"/>
              <a:t>) = 4</a:t>
            </a:r>
          </a:p>
          <a:p>
            <a:r>
              <a:rPr lang="en-US" dirty="0" smtClean="0"/>
              <a:t>&gt; </a:t>
            </a:r>
            <a:r>
              <a:rPr lang="en-US" dirty="0" err="1" smtClean="0"/>
              <a:t>unmow</a:t>
            </a:r>
            <a:endParaRPr lang="en-US" dirty="0" smtClean="0"/>
          </a:p>
          <a:p>
            <a:r>
              <a:rPr lang="en-US" dirty="0" smtClean="0"/>
              <a:t>[1] 8 9 7 9</a:t>
            </a:r>
          </a:p>
          <a:p>
            <a:r>
              <a:rPr lang="en-US" dirty="0" smtClean="0"/>
              <a:t>&gt; length(</a:t>
            </a:r>
            <a:r>
              <a:rPr lang="en-US" dirty="0" err="1" smtClean="0"/>
              <a:t>unmow</a:t>
            </a:r>
            <a:r>
              <a:rPr lang="en-US" dirty="0" smtClean="0"/>
              <a:t>) = 6</a:t>
            </a:r>
          </a:p>
          <a:p>
            <a:r>
              <a:rPr lang="en-US" dirty="0" smtClean="0"/>
              <a:t>&gt; </a:t>
            </a:r>
            <a:r>
              <a:rPr lang="en-US" dirty="0" err="1" smtClean="0"/>
              <a:t>unmow</a:t>
            </a:r>
            <a:endParaRPr lang="en-US" dirty="0" smtClean="0"/>
          </a:p>
          <a:p>
            <a:r>
              <a:rPr lang="pl-PL" dirty="0" smtClean="0"/>
              <a:t>[1] 8 9 7 9 NA NA</a:t>
            </a:r>
            <a:endParaRPr lang="en-US" dirty="0"/>
          </a:p>
        </p:txBody>
      </p:sp>
      <p:pic>
        <p:nvPicPr>
          <p:cNvPr id="8194" name="Picture 2"/>
          <p:cNvPicPr>
            <a:picLocks noChangeAspect="1" noChangeArrowheads="1"/>
          </p:cNvPicPr>
          <p:nvPr/>
        </p:nvPicPr>
        <p:blipFill>
          <a:blip r:embed="rId2"/>
          <a:srcRect/>
          <a:stretch>
            <a:fillRect/>
          </a:stretch>
        </p:blipFill>
        <p:spPr bwMode="auto">
          <a:xfrm>
            <a:off x="4648200" y="3429000"/>
            <a:ext cx="3667125" cy="19240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Commands With Multiple Results</a:t>
            </a:r>
            <a:endParaRPr lang="en-US" dirty="0"/>
          </a:p>
        </p:txBody>
      </p:sp>
      <p:sp>
        <p:nvSpPr>
          <p:cNvPr id="3" name="TextBox 2"/>
          <p:cNvSpPr txBox="1"/>
          <p:nvPr/>
        </p:nvSpPr>
        <p:spPr>
          <a:xfrm>
            <a:off x="381000" y="1905000"/>
            <a:ext cx="8382000" cy="4801314"/>
          </a:xfrm>
          <a:prstGeom prst="rect">
            <a:avLst/>
          </a:prstGeom>
          <a:noFill/>
        </p:spPr>
        <p:txBody>
          <a:bodyPr wrap="square" rtlCol="0">
            <a:spAutoFit/>
          </a:bodyPr>
          <a:lstStyle/>
          <a:p>
            <a:r>
              <a:rPr lang="en-US" dirty="0" smtClean="0">
                <a:solidFill>
                  <a:srgbClr val="FF0000"/>
                </a:solidFill>
              </a:rPr>
              <a:t>data2</a:t>
            </a:r>
          </a:p>
          <a:p>
            <a:r>
              <a:rPr lang="en-US" dirty="0" smtClean="0"/>
              <a:t>[1] 3 5 7 5 3 2 6 8 5 6 9 4 5 7 3 4</a:t>
            </a:r>
          </a:p>
          <a:p>
            <a:r>
              <a:rPr lang="en-US" dirty="0" smtClean="0">
                <a:solidFill>
                  <a:srgbClr val="FF0000"/>
                </a:solidFill>
              </a:rPr>
              <a:t>&gt; log(data2)</a:t>
            </a:r>
          </a:p>
          <a:p>
            <a:r>
              <a:rPr lang="en-US" dirty="0" smtClean="0"/>
              <a:t>[1] 1.0986123 1.6094379 1.9459101 1.6094379 1.0986123 0.6931472 1.7917595</a:t>
            </a:r>
          </a:p>
          <a:p>
            <a:r>
              <a:rPr lang="en-US" dirty="0" smtClean="0"/>
              <a:t>[8] 2.0794415 1.6094379 1.7917595 2.1972246 1.3862944 1.6094379 1.9459101</a:t>
            </a:r>
          </a:p>
          <a:p>
            <a:r>
              <a:rPr lang="en-US" dirty="0" smtClean="0"/>
              <a:t>[15] 1.0986123 1.3862944</a:t>
            </a:r>
          </a:p>
          <a:p>
            <a:endParaRPr lang="en-US" dirty="0" smtClean="0"/>
          </a:p>
          <a:p>
            <a:r>
              <a:rPr lang="en-US" dirty="0" smtClean="0"/>
              <a:t>Of course, the log() command is not one you would normally think of as a summary command.</a:t>
            </a:r>
          </a:p>
          <a:p>
            <a:r>
              <a:rPr lang="en-US" dirty="0" smtClean="0">
                <a:solidFill>
                  <a:srgbClr val="FF0000"/>
                </a:solidFill>
              </a:rPr>
              <a:t>&gt; summary(data2)</a:t>
            </a:r>
          </a:p>
          <a:p>
            <a:r>
              <a:rPr lang="en-US" dirty="0" smtClean="0"/>
              <a:t>Min. 1st Qu. Median Mean 3rd Qu. Max.</a:t>
            </a:r>
          </a:p>
          <a:p>
            <a:r>
              <a:rPr lang="en-US" dirty="0" smtClean="0"/>
              <a:t>2.000 3.750 5.000 5.125 6.250 9.000</a:t>
            </a:r>
          </a:p>
          <a:p>
            <a:r>
              <a:rPr lang="en-US" dirty="0" smtClean="0">
                <a:solidFill>
                  <a:srgbClr val="FF0000"/>
                </a:solidFill>
              </a:rPr>
              <a:t>&gt; </a:t>
            </a:r>
            <a:r>
              <a:rPr lang="en-US" dirty="0" err="1" smtClean="0">
                <a:solidFill>
                  <a:srgbClr val="FF0000"/>
                </a:solidFill>
              </a:rPr>
              <a:t>quantile</a:t>
            </a:r>
            <a:r>
              <a:rPr lang="en-US" dirty="0" smtClean="0">
                <a:solidFill>
                  <a:srgbClr val="FF0000"/>
                </a:solidFill>
              </a:rPr>
              <a:t>(data2)</a:t>
            </a:r>
          </a:p>
          <a:p>
            <a:r>
              <a:rPr lang="en-US" dirty="0" smtClean="0"/>
              <a:t>0% 25% 50% 75% 100%</a:t>
            </a:r>
          </a:p>
          <a:p>
            <a:r>
              <a:rPr lang="en-US" dirty="0" smtClean="0"/>
              <a:t>2.00 3.75 5.00 6.25 9.00</a:t>
            </a:r>
          </a:p>
          <a:p>
            <a:r>
              <a:rPr lang="en-US" dirty="0" smtClean="0">
                <a:solidFill>
                  <a:srgbClr val="FF0000"/>
                </a:solidFill>
              </a:rPr>
              <a:t>&gt; </a:t>
            </a:r>
            <a:r>
              <a:rPr lang="en-US" dirty="0" err="1" smtClean="0">
                <a:solidFill>
                  <a:srgbClr val="FF0000"/>
                </a:solidFill>
              </a:rPr>
              <a:t>fivenum</a:t>
            </a:r>
            <a:r>
              <a:rPr lang="en-US" dirty="0" smtClean="0">
                <a:solidFill>
                  <a:srgbClr val="FF0000"/>
                </a:solidFill>
              </a:rPr>
              <a:t>(data2)</a:t>
            </a:r>
          </a:p>
          <a:p>
            <a:r>
              <a:rPr lang="en-US" dirty="0" smtClean="0"/>
              <a:t>[1] 2.0 3.5 5.0 6.5 9.0</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676400"/>
            <a:ext cx="8077200" cy="1754326"/>
          </a:xfrm>
          <a:prstGeom prst="rect">
            <a:avLst/>
          </a:prstGeom>
          <a:noFill/>
        </p:spPr>
        <p:txBody>
          <a:bodyPr wrap="square" rtlCol="0">
            <a:spAutoFit/>
          </a:bodyPr>
          <a:lstStyle/>
          <a:p>
            <a:r>
              <a:rPr lang="en-US" dirty="0" smtClean="0"/>
              <a:t>You have already met the basic summary() command. For this simple numeric vector you get two measures of centrality: the mean and median. You also get the extremes as well as the inter-quartile values. The </a:t>
            </a:r>
            <a:r>
              <a:rPr lang="en-US" dirty="0" err="1" smtClean="0"/>
              <a:t>quantile</a:t>
            </a:r>
            <a:r>
              <a:rPr lang="en-US" dirty="0" smtClean="0"/>
              <a:t>() command shows the quartiles by default; that is, the 0%, 25%, 50%, 75% and 100% </a:t>
            </a:r>
            <a:r>
              <a:rPr lang="en-US" dirty="0" err="1" smtClean="0"/>
              <a:t>quantiles</a:t>
            </a:r>
            <a:r>
              <a:rPr lang="en-US" dirty="0" smtClean="0"/>
              <a:t>. However, you can select other </a:t>
            </a:r>
            <a:r>
              <a:rPr lang="en-US" dirty="0" err="1" smtClean="0"/>
              <a:t>quantiles</a:t>
            </a:r>
            <a:r>
              <a:rPr lang="en-US" dirty="0" smtClean="0"/>
              <a:t>. The command allows other instructions as follows:</a:t>
            </a:r>
          </a:p>
          <a:p>
            <a:r>
              <a:rPr lang="en-US" dirty="0" err="1" smtClean="0"/>
              <a:t>quantile</a:t>
            </a:r>
            <a:r>
              <a:rPr lang="en-US" dirty="0" smtClean="0"/>
              <a:t>(x, </a:t>
            </a:r>
            <a:r>
              <a:rPr lang="en-US" dirty="0" err="1" smtClean="0"/>
              <a:t>probs</a:t>
            </a:r>
            <a:r>
              <a:rPr lang="en-US" dirty="0" smtClean="0"/>
              <a:t> = </a:t>
            </a:r>
            <a:r>
              <a:rPr lang="en-US" dirty="0" err="1" smtClean="0"/>
              <a:t>seq</a:t>
            </a:r>
            <a:r>
              <a:rPr lang="en-US" dirty="0" smtClean="0"/>
              <a:t>(0, 1, 0.25), na.rm = FALSE, names = TRUE)</a:t>
            </a:r>
            <a:endParaRPr lang="en-US" dirty="0"/>
          </a:p>
        </p:txBody>
      </p:sp>
      <p:pic>
        <p:nvPicPr>
          <p:cNvPr id="9219" name="Picture 3"/>
          <p:cNvPicPr>
            <a:picLocks noChangeAspect="1" noChangeArrowheads="1"/>
          </p:cNvPicPr>
          <p:nvPr/>
        </p:nvPicPr>
        <p:blipFill>
          <a:blip r:embed="rId2"/>
          <a:srcRect/>
          <a:stretch>
            <a:fillRect/>
          </a:stretch>
        </p:blipFill>
        <p:spPr bwMode="auto">
          <a:xfrm>
            <a:off x="990600" y="3514725"/>
            <a:ext cx="6143625"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229600" cy="2031325"/>
          </a:xfrm>
          <a:prstGeom prst="rect">
            <a:avLst/>
          </a:prstGeom>
          <a:noFill/>
        </p:spPr>
        <p:txBody>
          <a:bodyPr wrap="square" rtlCol="0">
            <a:spAutoFit/>
          </a:bodyPr>
          <a:lstStyle/>
          <a:p>
            <a:r>
              <a:rPr lang="en-US" dirty="0" smtClean="0"/>
              <a:t>The x part is the data object you wish to examine. The </a:t>
            </a:r>
            <a:r>
              <a:rPr lang="en-US" dirty="0" err="1" smtClean="0"/>
              <a:t>probs</a:t>
            </a:r>
            <a:r>
              <a:rPr lang="en-US" dirty="0" smtClean="0"/>
              <a:t> = instruction enables you to select one or several </a:t>
            </a:r>
            <a:r>
              <a:rPr lang="en-US" dirty="0" err="1" smtClean="0"/>
              <a:t>quantiles</a:t>
            </a:r>
            <a:r>
              <a:rPr lang="en-US" dirty="0" smtClean="0"/>
              <a:t> to display, defaulting to 0, 0.25, and so on as you saw in the preceding example. This is what the </a:t>
            </a:r>
            <a:r>
              <a:rPr lang="en-US" dirty="0" err="1" smtClean="0"/>
              <a:t>seq</a:t>
            </a:r>
            <a:r>
              <a:rPr lang="en-US" dirty="0" smtClean="0"/>
              <a:t>(0, 1, 0.25) command is doing; setting a start of 0, an end of 1, and a step of 0.25. This is the same as c(0, 0.25, 0.5, 0.75, 1). The names = instruction tells R if it should display the name of the </a:t>
            </a:r>
            <a:r>
              <a:rPr lang="en-US" dirty="0" err="1" smtClean="0"/>
              <a:t>quantiles</a:t>
            </a:r>
            <a:r>
              <a:rPr lang="en-US" dirty="0" smtClean="0"/>
              <a:t> produced. In the following activity you examine some of the options for the </a:t>
            </a:r>
            <a:r>
              <a:rPr lang="en-US" dirty="0" err="1" smtClean="0"/>
              <a:t>quantile</a:t>
            </a:r>
            <a:r>
              <a:rPr lang="en-US" dirty="0" smtClean="0"/>
              <a:t>() command for yourself.</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152400" y="838200"/>
            <a:ext cx="8458200" cy="592234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228599" y="990600"/>
            <a:ext cx="8748889" cy="3810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338138" y="1885950"/>
            <a:ext cx="8467725" cy="308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Cumulative Statistics</a:t>
            </a:r>
            <a:endParaRPr lang="en-US" dirty="0"/>
          </a:p>
        </p:txBody>
      </p:sp>
      <p:sp>
        <p:nvSpPr>
          <p:cNvPr id="3" name="TextBox 2"/>
          <p:cNvSpPr txBox="1"/>
          <p:nvPr/>
        </p:nvSpPr>
        <p:spPr>
          <a:xfrm>
            <a:off x="457200" y="1295400"/>
            <a:ext cx="8382000" cy="2862322"/>
          </a:xfrm>
          <a:prstGeom prst="rect">
            <a:avLst/>
          </a:prstGeom>
          <a:noFill/>
        </p:spPr>
        <p:txBody>
          <a:bodyPr wrap="square" rtlCol="0">
            <a:spAutoFit/>
          </a:bodyPr>
          <a:lstStyle/>
          <a:p>
            <a:r>
              <a:rPr lang="en-US" dirty="0" smtClean="0"/>
              <a:t>Cumulative statistics are those that are applied sequentially to a series of values. For example, you may want to track the interest received on an investment. If your data are the interest payments received then the cumulative sum would give you a running total. You can think of the commands that calculate cumulative statistics as being in one of two forms:</a:t>
            </a:r>
          </a:p>
          <a:p>
            <a:r>
              <a:rPr lang="en-US" dirty="0" smtClean="0"/>
              <a:t>➤ Simple cumulative commands</a:t>
            </a:r>
          </a:p>
          <a:p>
            <a:r>
              <a:rPr lang="en-US" dirty="0" smtClean="0"/>
              <a:t>➤ Complex cumulative commands</a:t>
            </a:r>
          </a:p>
          <a:p>
            <a:r>
              <a:rPr lang="en-US" dirty="0" smtClean="0"/>
              <a:t>You will look at both types in this section. Simple commands require only the name of the data object. For complex commands you have to create more complicated instructions to produce the desired result.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Cumulative Commands</a:t>
            </a:r>
            <a:endParaRPr lang="en-US" dirty="0"/>
          </a:p>
        </p:txBody>
      </p:sp>
      <p:pic>
        <p:nvPicPr>
          <p:cNvPr id="13314" name="Picture 2"/>
          <p:cNvPicPr>
            <a:picLocks noChangeAspect="1" noChangeArrowheads="1"/>
          </p:cNvPicPr>
          <p:nvPr/>
        </p:nvPicPr>
        <p:blipFill>
          <a:blip r:embed="rId2"/>
          <a:srcRect/>
          <a:stretch>
            <a:fillRect/>
          </a:stretch>
        </p:blipFill>
        <p:spPr bwMode="auto">
          <a:xfrm>
            <a:off x="1143000" y="1600200"/>
            <a:ext cx="6686550"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Commands</a:t>
            </a:r>
            <a:endParaRPr lang="en-US" dirty="0"/>
          </a:p>
        </p:txBody>
      </p:sp>
      <p:sp>
        <p:nvSpPr>
          <p:cNvPr id="3" name="TextBox 2"/>
          <p:cNvSpPr txBox="1"/>
          <p:nvPr/>
        </p:nvSpPr>
        <p:spPr>
          <a:xfrm>
            <a:off x="533400" y="1295400"/>
            <a:ext cx="8229600" cy="2862322"/>
          </a:xfrm>
          <a:prstGeom prst="rect">
            <a:avLst/>
          </a:prstGeom>
          <a:noFill/>
        </p:spPr>
        <p:txBody>
          <a:bodyPr wrap="square" rtlCol="0">
            <a:spAutoFit/>
          </a:bodyPr>
          <a:lstStyle/>
          <a:p>
            <a:r>
              <a:rPr lang="en-US" dirty="0" smtClean="0"/>
              <a:t>An essential starting point with any set of data is to get an overview of what you are dealing with. There are a few ways to go about doing this. You might start by using the </a:t>
            </a:r>
            <a:r>
              <a:rPr lang="en-US" b="1" u="sng" dirty="0" err="1" smtClean="0">
                <a:solidFill>
                  <a:srgbClr val="FF0000"/>
                </a:solidFill>
              </a:rPr>
              <a:t>ls</a:t>
            </a:r>
            <a:r>
              <a:rPr lang="en-US" b="1" u="sng" dirty="0" smtClean="0">
                <a:solidFill>
                  <a:srgbClr val="FF0000"/>
                </a:solidFill>
              </a:rPr>
              <a:t>() </a:t>
            </a:r>
            <a:r>
              <a:rPr lang="en-US" dirty="0" smtClean="0"/>
              <a:t>command to see what named objects you have. You can then type the name of one of the objects to view its contents. However, if the object contains a lot of data, the display may be quite long (and somewhat overwhelming); you will want a more concise method to examine objects. You could use the </a:t>
            </a:r>
            <a:r>
              <a:rPr lang="en-US" b="1" u="sng" dirty="0" err="1" smtClean="0">
                <a:solidFill>
                  <a:srgbClr val="FF0000"/>
                </a:solidFill>
              </a:rPr>
              <a:t>str</a:t>
            </a:r>
            <a:r>
              <a:rPr lang="en-US" b="1" u="sng" dirty="0" smtClean="0">
                <a:solidFill>
                  <a:srgbClr val="FF0000"/>
                </a:solidFill>
              </a:rPr>
              <a:t>()</a:t>
            </a:r>
            <a:r>
              <a:rPr lang="en-US" dirty="0" smtClean="0"/>
              <a:t> command, which shows you something about the structure of the data. Take, for instance, the following data frame called grass. This contains two columns: one is titled rich and relates</a:t>
            </a:r>
          </a:p>
          <a:p>
            <a:r>
              <a:rPr lang="en-US" dirty="0" smtClean="0"/>
              <a:t>to the number of plant species found in </a:t>
            </a:r>
            <a:r>
              <a:rPr lang="en-US" dirty="0" err="1" smtClean="0"/>
              <a:t>quadrats</a:t>
            </a:r>
            <a:r>
              <a:rPr lang="en-US" dirty="0" smtClean="0"/>
              <a:t> and the other is titled graze and relates to the mowing treatment of the site: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414338" y="1133475"/>
            <a:ext cx="8315325" cy="459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Cumulative Commands</a:t>
            </a:r>
            <a:endParaRPr lang="en-US" dirty="0"/>
          </a:p>
        </p:txBody>
      </p:sp>
      <p:sp>
        <p:nvSpPr>
          <p:cNvPr id="3" name="TextBox 2"/>
          <p:cNvSpPr txBox="1"/>
          <p:nvPr/>
        </p:nvSpPr>
        <p:spPr>
          <a:xfrm>
            <a:off x="304800" y="1219200"/>
            <a:ext cx="8534400" cy="4247317"/>
          </a:xfrm>
          <a:prstGeom prst="rect">
            <a:avLst/>
          </a:prstGeom>
          <a:noFill/>
        </p:spPr>
        <p:txBody>
          <a:bodyPr wrap="square" rtlCol="0">
            <a:spAutoFit/>
          </a:bodyPr>
          <a:lstStyle/>
          <a:p>
            <a:r>
              <a:rPr lang="en-US" dirty="0" smtClean="0"/>
              <a:t>You can use cumulative commands in combination with others to produce additional useful measures; for example, the running mean. </a:t>
            </a:r>
            <a:r>
              <a:rPr lang="en-US" b="1" u="sng" dirty="0" smtClean="0"/>
              <a:t>The basic arithmetic mean is the sum divided by the number of observations. </a:t>
            </a:r>
            <a:r>
              <a:rPr lang="en-US" dirty="0" smtClean="0"/>
              <a:t>You can get the cumulative sum, but you also need the cumulative number of observations; you can use the </a:t>
            </a:r>
            <a:r>
              <a:rPr lang="en-US" dirty="0" err="1" smtClean="0"/>
              <a:t>seq</a:t>
            </a:r>
            <a:r>
              <a:rPr lang="en-US" dirty="0" smtClean="0"/>
              <a:t>() command to help. If you have a sample of numeric values you can create an index like so:</a:t>
            </a:r>
          </a:p>
          <a:p>
            <a:endParaRPr lang="en-US" dirty="0" smtClean="0"/>
          </a:p>
          <a:p>
            <a:r>
              <a:rPr lang="en-US" dirty="0" smtClean="0"/>
              <a:t>&gt; data2</a:t>
            </a:r>
          </a:p>
          <a:p>
            <a:r>
              <a:rPr lang="en-US" dirty="0" smtClean="0"/>
              <a:t>[1] 3 5 7 5 3 2 6 8 5 6 9 4 5 7 3 4</a:t>
            </a:r>
          </a:p>
          <a:p>
            <a:r>
              <a:rPr lang="en-US" dirty="0" smtClean="0"/>
              <a:t>&gt; </a:t>
            </a:r>
            <a:r>
              <a:rPr lang="en-US" dirty="0" err="1" smtClean="0"/>
              <a:t>seq</a:t>
            </a:r>
            <a:r>
              <a:rPr lang="en-US" dirty="0" smtClean="0"/>
              <a:t>(along = data2)</a:t>
            </a:r>
          </a:p>
          <a:p>
            <a:r>
              <a:rPr lang="en-US" dirty="0" smtClean="0"/>
              <a:t>[1] 1 2 3 4 5 6 7 8 9 10 11 12 13 14 15 16</a:t>
            </a:r>
          </a:p>
          <a:p>
            <a:endParaRPr lang="en-US" dirty="0" smtClean="0"/>
          </a:p>
          <a:p>
            <a:r>
              <a:rPr lang="en-US" dirty="0" smtClean="0"/>
              <a:t>In this case you have created a simple index for your sample; you have 16 items. You can also use a “quick” version like so:</a:t>
            </a:r>
          </a:p>
          <a:p>
            <a:r>
              <a:rPr lang="en-US" dirty="0" smtClean="0"/>
              <a:t>&gt; </a:t>
            </a:r>
            <a:r>
              <a:rPr lang="en-US" dirty="0" err="1" smtClean="0"/>
              <a:t>seq_along</a:t>
            </a:r>
            <a:r>
              <a:rPr lang="en-US" dirty="0" smtClean="0"/>
              <a:t>(data2)</a:t>
            </a:r>
          </a:p>
          <a:p>
            <a:r>
              <a:rPr lang="en-US" dirty="0" smtClean="0"/>
              <a:t>[1] 1 2 3 4 5 6 7 8 9 10 11 12 13 14 15 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938213" y="800100"/>
            <a:ext cx="7267575"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457200" y="1676400"/>
            <a:ext cx="8305800" cy="2308324"/>
          </a:xfrm>
          <a:prstGeom prst="rect">
            <a:avLst/>
          </a:prstGeom>
          <a:noFill/>
        </p:spPr>
        <p:txBody>
          <a:bodyPr wrap="square" rtlCol="0">
            <a:spAutoFit/>
          </a:bodyPr>
          <a:lstStyle/>
          <a:p>
            <a:r>
              <a:rPr lang="en-US" dirty="0" smtClean="0"/>
              <a:t>&gt; data2</a:t>
            </a:r>
          </a:p>
          <a:p>
            <a:r>
              <a:rPr lang="en-US" dirty="0" smtClean="0"/>
              <a:t>[1] 3 5 7 5 3 2 6 8 5 6 9 4 5 7 3 4</a:t>
            </a:r>
          </a:p>
          <a:p>
            <a:r>
              <a:rPr lang="en-US" dirty="0" smtClean="0"/>
              <a:t>&gt; </a:t>
            </a:r>
            <a:r>
              <a:rPr lang="en-US" dirty="0" err="1" smtClean="0"/>
              <a:t>md</a:t>
            </a:r>
            <a:r>
              <a:rPr lang="en-US" dirty="0" smtClean="0"/>
              <a:t> = </a:t>
            </a:r>
            <a:r>
              <a:rPr lang="en-US" dirty="0" err="1" smtClean="0"/>
              <a:t>seq_along</a:t>
            </a:r>
            <a:r>
              <a:rPr lang="en-US" dirty="0" smtClean="0"/>
              <a:t>(data2)</a:t>
            </a:r>
          </a:p>
          <a:p>
            <a:r>
              <a:rPr lang="en-US" dirty="0" smtClean="0"/>
              <a:t>&gt; </a:t>
            </a:r>
            <a:r>
              <a:rPr lang="en-US" dirty="0" err="1" smtClean="0"/>
              <a:t>md</a:t>
            </a:r>
            <a:endParaRPr lang="en-US" dirty="0" smtClean="0"/>
          </a:p>
          <a:p>
            <a:r>
              <a:rPr lang="en-US" dirty="0" smtClean="0"/>
              <a:t>[1] 1 2 3 4 5 6 7 8 9 10 11 12 13 14 15 16</a:t>
            </a:r>
          </a:p>
          <a:p>
            <a:r>
              <a:rPr lang="nn-NO" dirty="0" smtClean="0"/>
              <a:t>&gt; for(i in 1:length(md)) md[i] = median(data2[1:i])</a:t>
            </a:r>
          </a:p>
          <a:p>
            <a:r>
              <a:rPr lang="en-US" dirty="0" smtClean="0"/>
              <a:t>&gt; </a:t>
            </a:r>
            <a:r>
              <a:rPr lang="en-US" dirty="0" err="1" smtClean="0"/>
              <a:t>md</a:t>
            </a:r>
            <a:endParaRPr lang="en-US" dirty="0" smtClean="0"/>
          </a:p>
          <a:p>
            <a:r>
              <a:rPr lang="en-US" dirty="0" smtClean="0"/>
              <a:t>[1] 3 4 5 5 5 4 5 5 5 5 5 5 5 5 5 5</a:t>
            </a:r>
            <a:endParaRPr lang="en-US" dirty="0"/>
          </a:p>
        </p:txBody>
      </p:sp>
      <p:pic>
        <p:nvPicPr>
          <p:cNvPr id="16386" name="Picture 2"/>
          <p:cNvPicPr>
            <a:picLocks noChangeAspect="1" noChangeArrowheads="1"/>
          </p:cNvPicPr>
          <p:nvPr/>
        </p:nvPicPr>
        <p:blipFill>
          <a:blip r:embed="rId2"/>
          <a:srcRect/>
          <a:stretch>
            <a:fillRect/>
          </a:stretch>
        </p:blipFill>
        <p:spPr bwMode="auto">
          <a:xfrm>
            <a:off x="3829050" y="4191000"/>
            <a:ext cx="5314950" cy="21621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a:srcRect/>
          <a:stretch>
            <a:fillRect/>
          </a:stretch>
        </p:blipFill>
        <p:spPr bwMode="auto">
          <a:xfrm>
            <a:off x="304800" y="1752600"/>
            <a:ext cx="8534400" cy="407882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ChangeAspect="1" noChangeArrowheads="1"/>
          </p:cNvPicPr>
          <p:nvPr/>
        </p:nvPicPr>
        <p:blipFill>
          <a:blip r:embed="rId2"/>
          <a:srcRect/>
          <a:stretch>
            <a:fillRect/>
          </a:stretch>
        </p:blipFill>
        <p:spPr bwMode="auto">
          <a:xfrm>
            <a:off x="381000" y="1828800"/>
            <a:ext cx="8534400" cy="1876301"/>
          </a:xfrm>
          <a:prstGeom prst="rect">
            <a:avLst/>
          </a:prstGeom>
          <a:noFill/>
          <a:ln w="9525">
            <a:noFill/>
            <a:miter lim="800000"/>
            <a:headEnd/>
            <a:tailEnd/>
          </a:ln>
          <a:effectLst/>
        </p:spPr>
      </p:pic>
      <p:sp>
        <p:nvSpPr>
          <p:cNvPr id="4" name="TextBox 3"/>
          <p:cNvSpPr txBox="1"/>
          <p:nvPr/>
        </p:nvSpPr>
        <p:spPr>
          <a:xfrm>
            <a:off x="533400" y="4114800"/>
            <a:ext cx="8305800" cy="1200329"/>
          </a:xfrm>
          <a:prstGeom prst="rect">
            <a:avLst/>
          </a:prstGeom>
          <a:noFill/>
        </p:spPr>
        <p:txBody>
          <a:bodyPr wrap="square" rtlCol="0">
            <a:spAutoFit/>
          </a:bodyPr>
          <a:lstStyle/>
          <a:p>
            <a:r>
              <a:rPr lang="en-US" dirty="0" smtClean="0"/>
              <a:t>In this example the first item in the result is NA because you cannot calculate a standard deviation  of a single value. You look at the for() command again in Chapter 10, where you learn a bit more about customizing functions and creating simple scripts and programming</a:t>
            </a:r>
            <a:endParaRPr lang="en-US" dirty="0"/>
          </a:p>
        </p:txBody>
      </p:sp>
      <p:sp>
        <p:nvSpPr>
          <p:cNvPr id="6" name="TextBox 5"/>
          <p:cNvSpPr txBox="1"/>
          <p:nvPr/>
        </p:nvSpPr>
        <p:spPr>
          <a:xfrm>
            <a:off x="609600" y="5410200"/>
            <a:ext cx="8001000" cy="646331"/>
          </a:xfrm>
          <a:prstGeom prst="rect">
            <a:avLst/>
          </a:prstGeom>
          <a:noFill/>
        </p:spPr>
        <p:txBody>
          <a:bodyPr wrap="square" rtlCol="0">
            <a:spAutoFit/>
          </a:bodyPr>
          <a:lstStyle/>
          <a:p>
            <a:r>
              <a:rPr lang="en-US" dirty="0" smtClean="0"/>
              <a:t>In this example the first item in the result is NA because you cannot calculate a standard deviation of a single value.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Statistics for Data Frames</a:t>
            </a:r>
            <a:endParaRPr lang="en-US" dirty="0"/>
          </a:p>
        </p:txBody>
      </p:sp>
      <p:sp>
        <p:nvSpPr>
          <p:cNvPr id="3" name="TextBox 2"/>
          <p:cNvSpPr txBox="1"/>
          <p:nvPr/>
        </p:nvSpPr>
        <p:spPr>
          <a:xfrm>
            <a:off x="381000" y="1752600"/>
            <a:ext cx="8229600" cy="1477328"/>
          </a:xfrm>
          <a:prstGeom prst="rect">
            <a:avLst/>
          </a:prstGeom>
          <a:noFill/>
        </p:spPr>
        <p:txBody>
          <a:bodyPr wrap="square" rtlCol="0">
            <a:spAutoFit/>
          </a:bodyPr>
          <a:lstStyle/>
          <a:p>
            <a:r>
              <a:rPr lang="en-US" dirty="0" smtClean="0"/>
              <a:t>So far you have looked to summarize a single vector of data, but there may be times when you want to summarize a more complicated object. Some of the commands you have used already will work on more complex objects, and some need a bit of persuading</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Generic Summary Commands for Data Frames</a:t>
            </a:r>
            <a:endParaRPr lang="en-US" dirty="0"/>
          </a:p>
        </p:txBody>
      </p:sp>
      <p:pic>
        <p:nvPicPr>
          <p:cNvPr id="19458" name="Picture 2"/>
          <p:cNvPicPr>
            <a:picLocks noChangeAspect="1" noChangeArrowheads="1"/>
          </p:cNvPicPr>
          <p:nvPr/>
        </p:nvPicPr>
        <p:blipFill>
          <a:blip r:embed="rId2"/>
          <a:srcRect/>
          <a:stretch>
            <a:fillRect/>
          </a:stretch>
        </p:blipFill>
        <p:spPr bwMode="auto">
          <a:xfrm>
            <a:off x="0" y="1871663"/>
            <a:ext cx="9143999" cy="31146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ChangeAspect="1" noChangeArrowheads="1"/>
          </p:cNvPicPr>
          <p:nvPr/>
        </p:nvPicPr>
        <p:blipFill>
          <a:blip r:embed="rId2"/>
          <a:srcRect/>
          <a:stretch>
            <a:fillRect/>
          </a:stretch>
        </p:blipFill>
        <p:spPr bwMode="auto">
          <a:xfrm>
            <a:off x="381000" y="1524000"/>
            <a:ext cx="3209925" cy="25241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457200" y="4419600"/>
            <a:ext cx="8001000" cy="188563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ChangeAspect="1" noChangeArrowheads="1"/>
          </p:cNvPicPr>
          <p:nvPr/>
        </p:nvPicPr>
        <p:blipFill>
          <a:blip r:embed="rId2"/>
          <a:srcRect/>
          <a:stretch>
            <a:fillRect/>
          </a:stretch>
        </p:blipFill>
        <p:spPr bwMode="auto">
          <a:xfrm>
            <a:off x="685800" y="1981200"/>
            <a:ext cx="7543800" cy="1560306"/>
          </a:xfrm>
          <a:prstGeom prst="rect">
            <a:avLst/>
          </a:prstGeom>
          <a:noFill/>
          <a:ln w="9525">
            <a:noFill/>
            <a:miter lim="800000"/>
            <a:headEnd/>
            <a:tailEnd/>
          </a:ln>
          <a:effectLst/>
        </p:spPr>
      </p:pic>
      <p:sp>
        <p:nvSpPr>
          <p:cNvPr id="4" name="TextBox 3"/>
          <p:cNvSpPr txBox="1"/>
          <p:nvPr/>
        </p:nvSpPr>
        <p:spPr>
          <a:xfrm>
            <a:off x="685800" y="3886200"/>
            <a:ext cx="8458200" cy="1200329"/>
          </a:xfrm>
          <a:prstGeom prst="rect">
            <a:avLst/>
          </a:prstGeom>
          <a:noFill/>
        </p:spPr>
        <p:txBody>
          <a:bodyPr wrap="square" rtlCol="0">
            <a:spAutoFit/>
          </a:bodyPr>
          <a:lstStyle/>
          <a:p>
            <a:r>
              <a:rPr lang="en-US" dirty="0" smtClean="0"/>
              <a:t>You can see that essentially you get the same display/result. These commands also use the na.rm instruction, and by default this is set to FALSE. </a:t>
            </a:r>
          </a:p>
          <a:p>
            <a:r>
              <a:rPr lang="en-US" b="1" u="sng" dirty="0" smtClean="0"/>
              <a:t>If you want to ensure that NA items are removed, you add na.rm = TRUE as an instruction in the command.</a:t>
            </a:r>
            <a:endParaRPr lang="en-US"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229600" cy="4247317"/>
          </a:xfrm>
          <a:prstGeom prst="rect">
            <a:avLst/>
          </a:prstGeom>
          <a:noFill/>
        </p:spPr>
        <p:txBody>
          <a:bodyPr wrap="square" rtlCol="0">
            <a:spAutoFit/>
          </a:bodyPr>
          <a:lstStyle/>
          <a:p>
            <a:r>
              <a:rPr lang="en-US" dirty="0" smtClean="0"/>
              <a:t>&gt; grass</a:t>
            </a:r>
          </a:p>
          <a:p>
            <a:r>
              <a:rPr lang="en-US" dirty="0" smtClean="0"/>
              <a:t>     rich graze</a:t>
            </a:r>
          </a:p>
          <a:p>
            <a:r>
              <a:rPr lang="en-US" dirty="0" smtClean="0"/>
              <a:t>1   12   mow</a:t>
            </a:r>
          </a:p>
          <a:p>
            <a:r>
              <a:rPr lang="en-US" dirty="0" smtClean="0"/>
              <a:t>2    15 mow</a:t>
            </a:r>
          </a:p>
          <a:p>
            <a:r>
              <a:rPr lang="en-US" dirty="0" smtClean="0"/>
              <a:t>3    17 mow</a:t>
            </a:r>
          </a:p>
          <a:p>
            <a:r>
              <a:rPr lang="en-US" dirty="0" smtClean="0"/>
              <a:t>4    11 mow</a:t>
            </a:r>
          </a:p>
          <a:p>
            <a:r>
              <a:rPr lang="en-US" dirty="0" smtClean="0"/>
              <a:t>5    15 mow</a:t>
            </a:r>
          </a:p>
          <a:p>
            <a:r>
              <a:rPr lang="en-US" dirty="0" smtClean="0"/>
              <a:t>6      8 </a:t>
            </a:r>
            <a:r>
              <a:rPr lang="en-US" dirty="0" err="1" smtClean="0"/>
              <a:t>unmow</a:t>
            </a:r>
            <a:endParaRPr lang="en-US" dirty="0" smtClean="0"/>
          </a:p>
          <a:p>
            <a:r>
              <a:rPr lang="en-US" dirty="0" smtClean="0"/>
              <a:t>7      9 </a:t>
            </a:r>
            <a:r>
              <a:rPr lang="en-US" dirty="0" err="1" smtClean="0"/>
              <a:t>unmow</a:t>
            </a:r>
            <a:endParaRPr lang="en-US" dirty="0" smtClean="0"/>
          </a:p>
          <a:p>
            <a:r>
              <a:rPr lang="en-US" dirty="0" smtClean="0"/>
              <a:t>8      7 </a:t>
            </a:r>
            <a:r>
              <a:rPr lang="en-US" dirty="0" err="1" smtClean="0"/>
              <a:t>unmow</a:t>
            </a:r>
            <a:endParaRPr lang="en-US" dirty="0" smtClean="0"/>
          </a:p>
          <a:p>
            <a:pPr marL="342900" indent="-342900">
              <a:buAutoNum type="arabicPlain" startAt="9"/>
            </a:pPr>
            <a:r>
              <a:rPr lang="en-US" dirty="0" smtClean="0"/>
              <a:t>9 </a:t>
            </a:r>
            <a:r>
              <a:rPr lang="en-US" dirty="0" err="1" smtClean="0"/>
              <a:t>unmow</a:t>
            </a:r>
            <a:endParaRPr lang="en-US" dirty="0" smtClean="0"/>
          </a:p>
          <a:p>
            <a:pPr marL="342900" indent="-342900">
              <a:buAutoNum type="arabicPlain" startAt="9"/>
            </a:pPr>
            <a:endParaRPr lang="en-US" dirty="0" smtClean="0"/>
          </a:p>
          <a:p>
            <a:r>
              <a:rPr lang="en-US" dirty="0" smtClean="0"/>
              <a:t>In this case, there are not too many observations so you can easily see all the data. If you use the </a:t>
            </a:r>
            <a:r>
              <a:rPr lang="en-US" dirty="0" err="1" smtClean="0"/>
              <a:t>str</a:t>
            </a:r>
            <a:r>
              <a:rPr lang="en-US" dirty="0" smtClean="0"/>
              <a:t>() command like so, you see a more concise summary of the grass object:</a:t>
            </a:r>
            <a:endParaRPr lang="en-US" dirty="0"/>
          </a:p>
        </p:txBody>
      </p:sp>
      <p:graphicFrame>
        <p:nvGraphicFramePr>
          <p:cNvPr id="5" name="Object 4"/>
          <p:cNvGraphicFramePr>
            <a:graphicFrameLocks noChangeAspect="1"/>
          </p:cNvGraphicFramePr>
          <p:nvPr/>
        </p:nvGraphicFramePr>
        <p:xfrm>
          <a:off x="4114800" y="3043238"/>
          <a:ext cx="914400" cy="771525"/>
        </p:xfrm>
        <a:graphic>
          <a:graphicData uri="http://schemas.openxmlformats.org/presentationml/2006/ole">
            <p:oleObj spid="_x0000_s1027" name="Macro-Enabled Worksheet" showAsIcon="1" r:id="rId3" imgW="914400" imgH="771480" progId="Excel.SheetMacroEnabled.12">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apply() Command for Summaries on Rows or Columns</a:t>
            </a:r>
            <a:endParaRPr lang="en-US" dirty="0"/>
          </a:p>
        </p:txBody>
      </p:sp>
      <p:sp>
        <p:nvSpPr>
          <p:cNvPr id="3" name="TextBox 2"/>
          <p:cNvSpPr txBox="1"/>
          <p:nvPr/>
        </p:nvSpPr>
        <p:spPr>
          <a:xfrm>
            <a:off x="381000" y="1828800"/>
            <a:ext cx="8382000" cy="2308324"/>
          </a:xfrm>
          <a:prstGeom prst="rect">
            <a:avLst/>
          </a:prstGeom>
          <a:noFill/>
        </p:spPr>
        <p:txBody>
          <a:bodyPr wrap="square" rtlCol="0">
            <a:spAutoFit/>
          </a:bodyPr>
          <a:lstStyle/>
          <a:p>
            <a:r>
              <a:rPr lang="en-US" dirty="0" smtClean="0"/>
              <a:t>The </a:t>
            </a:r>
            <a:r>
              <a:rPr lang="en-US" dirty="0" err="1" smtClean="0"/>
              <a:t>colMeans</a:t>
            </a:r>
            <a:r>
              <a:rPr lang="en-US" dirty="0" smtClean="0"/>
              <a:t>() and </a:t>
            </a:r>
            <a:r>
              <a:rPr lang="en-US" dirty="0" err="1" smtClean="0"/>
              <a:t>rowSums</a:t>
            </a:r>
            <a:r>
              <a:rPr lang="en-US" dirty="0" smtClean="0"/>
              <a:t>() commands are designed as quick alternatives to a more general command, apply(). The apply() command enables you to apply a function to rows or columns of a matrix or data frame. The general form of the command is like so:</a:t>
            </a:r>
          </a:p>
          <a:p>
            <a:r>
              <a:rPr lang="en-US" dirty="0" smtClean="0">
                <a:solidFill>
                  <a:srgbClr val="FF0000"/>
                </a:solidFill>
              </a:rPr>
              <a:t>apply(X, MARGIN, FUN, ...)</a:t>
            </a:r>
          </a:p>
          <a:p>
            <a:r>
              <a:rPr lang="en-US" dirty="0" smtClean="0"/>
              <a:t>In this command the MARGIN is either 1 or 2, where </a:t>
            </a:r>
            <a:r>
              <a:rPr lang="en-US" b="1" u="sng" dirty="0" smtClean="0"/>
              <a:t>1 is for rows and 2 is for columns. </a:t>
            </a:r>
            <a:r>
              <a:rPr lang="en-US" dirty="0" smtClean="0"/>
              <a:t>You replace the FUN part with your command (the function you want to apply) and you can also add additional instructions if they are appropriate to the command/function you are applying. For example, you might add the na.rm = TRUE instruction:</a:t>
            </a:r>
            <a:endParaRPr lang="en-US" dirty="0"/>
          </a:p>
        </p:txBody>
      </p:sp>
      <p:pic>
        <p:nvPicPr>
          <p:cNvPr id="22530" name="Picture 2"/>
          <p:cNvPicPr>
            <a:picLocks noChangeAspect="1" noChangeArrowheads="1"/>
          </p:cNvPicPr>
          <p:nvPr/>
        </p:nvPicPr>
        <p:blipFill>
          <a:blip r:embed="rId2"/>
          <a:srcRect/>
          <a:stretch>
            <a:fillRect/>
          </a:stretch>
        </p:blipFill>
        <p:spPr bwMode="auto">
          <a:xfrm>
            <a:off x="304800" y="4800600"/>
            <a:ext cx="8543925" cy="838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Statistics for Matrix Objects</a:t>
            </a:r>
            <a:endParaRPr lang="en-US" dirty="0"/>
          </a:p>
        </p:txBody>
      </p:sp>
      <p:sp>
        <p:nvSpPr>
          <p:cNvPr id="3" name="TextBox 2"/>
          <p:cNvSpPr txBox="1"/>
          <p:nvPr/>
        </p:nvSpPr>
        <p:spPr>
          <a:xfrm>
            <a:off x="457200" y="1447800"/>
            <a:ext cx="8229600" cy="1200329"/>
          </a:xfrm>
          <a:prstGeom prst="rect">
            <a:avLst/>
          </a:prstGeom>
          <a:noFill/>
        </p:spPr>
        <p:txBody>
          <a:bodyPr wrap="square" rtlCol="0">
            <a:spAutoFit/>
          </a:bodyPr>
          <a:lstStyle/>
          <a:p>
            <a:r>
              <a:rPr lang="en-US" dirty="0" smtClean="0"/>
              <a:t>A matrix looks like a frame but is not; in effect, the data are a single vector that happens to be split into rows and columns. In the following example you see a matrix comprised of some numeric values relating to observations of some common British birds in various habitats:</a:t>
            </a:r>
            <a:endParaRPr lang="en-US" dirty="0"/>
          </a:p>
        </p:txBody>
      </p:sp>
      <p:pic>
        <p:nvPicPr>
          <p:cNvPr id="23554" name="Picture 2"/>
          <p:cNvPicPr>
            <a:picLocks noChangeAspect="1" noChangeArrowheads="1"/>
          </p:cNvPicPr>
          <p:nvPr/>
        </p:nvPicPr>
        <p:blipFill>
          <a:blip r:embed="rId2"/>
          <a:srcRect/>
          <a:stretch>
            <a:fillRect/>
          </a:stretch>
        </p:blipFill>
        <p:spPr bwMode="auto">
          <a:xfrm>
            <a:off x="304800" y="3124200"/>
            <a:ext cx="8382000" cy="2835959"/>
          </a:xfrm>
          <a:prstGeom prst="rect">
            <a:avLst/>
          </a:prstGeom>
          <a:noFill/>
          <a:ln w="9525">
            <a:noFill/>
            <a:miter lim="800000"/>
            <a:headEnd/>
            <a:tailEnd/>
          </a:ln>
          <a:effectLst/>
        </p:spPr>
      </p:pic>
      <p:sp>
        <p:nvSpPr>
          <p:cNvPr id="5" name="TextBox 4"/>
          <p:cNvSpPr txBox="1"/>
          <p:nvPr/>
        </p:nvSpPr>
        <p:spPr>
          <a:xfrm>
            <a:off x="381000" y="6172200"/>
            <a:ext cx="8534400" cy="923330"/>
          </a:xfrm>
          <a:prstGeom prst="rect">
            <a:avLst/>
          </a:prstGeom>
          <a:noFill/>
        </p:spPr>
        <p:txBody>
          <a:bodyPr wrap="square" rtlCol="0">
            <a:spAutoFit/>
          </a:bodyPr>
          <a:lstStyle/>
          <a:p>
            <a:r>
              <a:rPr lang="en-US" dirty="0" smtClean="0"/>
              <a:t>The first example returns the mean for the second column, whilst the next example returns the mean for the second row. You can also use the </a:t>
            </a:r>
            <a:r>
              <a:rPr lang="en-US" dirty="0" err="1" smtClean="0"/>
              <a:t>colMeans</a:t>
            </a:r>
            <a:r>
              <a:rPr lang="en-US" dirty="0" smtClean="0"/>
              <a:t>() and </a:t>
            </a:r>
            <a:r>
              <a:rPr lang="en-US" dirty="0" err="1" smtClean="0"/>
              <a:t>rowSums</a:t>
            </a:r>
            <a:r>
              <a:rPr lang="en-US" dirty="0" smtClean="0"/>
              <a:t>() commands like you used before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ChangeAspect="1" noChangeArrowheads="1"/>
          </p:cNvPicPr>
          <p:nvPr/>
        </p:nvPicPr>
        <p:blipFill>
          <a:blip r:embed="rId2"/>
          <a:srcRect/>
          <a:stretch>
            <a:fillRect/>
          </a:stretch>
        </p:blipFill>
        <p:spPr bwMode="auto">
          <a:xfrm>
            <a:off x="304800" y="609600"/>
            <a:ext cx="5391150" cy="838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366868" y="1752600"/>
            <a:ext cx="8777132" cy="221456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0" y="1066800"/>
            <a:ext cx="9144000" cy="4724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Statistics for Lists</a:t>
            </a:r>
            <a:endParaRPr lang="en-US" dirty="0"/>
          </a:p>
        </p:txBody>
      </p:sp>
      <p:pic>
        <p:nvPicPr>
          <p:cNvPr id="26626" name="Picture 2"/>
          <p:cNvPicPr>
            <a:picLocks noChangeAspect="1" noChangeArrowheads="1"/>
          </p:cNvPicPr>
          <p:nvPr/>
        </p:nvPicPr>
        <p:blipFill>
          <a:blip r:embed="rId2"/>
          <a:srcRect/>
          <a:stretch>
            <a:fillRect/>
          </a:stretch>
        </p:blipFill>
        <p:spPr bwMode="auto">
          <a:xfrm>
            <a:off x="685800" y="1447800"/>
            <a:ext cx="3771900" cy="277177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590550" y="4419600"/>
            <a:ext cx="8553450" cy="19621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ChangeAspect="1" noChangeArrowheads="1"/>
          </p:cNvPicPr>
          <p:nvPr/>
        </p:nvPicPr>
        <p:blipFill>
          <a:blip r:embed="rId2"/>
          <a:srcRect/>
          <a:stretch>
            <a:fillRect/>
          </a:stretch>
        </p:blipFill>
        <p:spPr bwMode="auto">
          <a:xfrm>
            <a:off x="304800" y="1524000"/>
            <a:ext cx="8839200" cy="1704975"/>
          </a:xfrm>
          <a:prstGeom prst="rect">
            <a:avLst/>
          </a:prstGeom>
          <a:noFill/>
          <a:ln w="9525">
            <a:noFill/>
            <a:miter lim="800000"/>
            <a:headEnd/>
            <a:tailEnd/>
          </a:ln>
          <a:effectLst/>
        </p:spPr>
      </p:pic>
      <p:sp>
        <p:nvSpPr>
          <p:cNvPr id="4" name="TextBox 3"/>
          <p:cNvSpPr txBox="1"/>
          <p:nvPr/>
        </p:nvSpPr>
        <p:spPr>
          <a:xfrm>
            <a:off x="304800" y="3352800"/>
            <a:ext cx="8458200" cy="3416320"/>
          </a:xfrm>
          <a:prstGeom prst="rect">
            <a:avLst/>
          </a:prstGeom>
          <a:noFill/>
        </p:spPr>
        <p:txBody>
          <a:bodyPr wrap="square" rtlCol="0">
            <a:spAutoFit/>
          </a:bodyPr>
          <a:lstStyle/>
          <a:p>
            <a:r>
              <a:rPr lang="en-US" dirty="0" smtClean="0"/>
              <a:t>Using $ is fine, but it’s quite tedious if you have more than one or two elements to consider. It is also not generalized enough; it would be better to have a method that did not rely on individual items being named (other than the list object). Instead, you can use a special version of the </a:t>
            </a:r>
            <a:r>
              <a:rPr lang="en-US" dirty="0" smtClean="0">
                <a:solidFill>
                  <a:srgbClr val="FF0000"/>
                </a:solidFill>
              </a:rPr>
              <a:t>apply() </a:t>
            </a:r>
            <a:r>
              <a:rPr lang="en-US" dirty="0" smtClean="0"/>
              <a:t>command  that works specifically on list objects. The command is </a:t>
            </a:r>
            <a:r>
              <a:rPr lang="en-US" b="1" i="1" u="sng" dirty="0" err="1" smtClean="0">
                <a:solidFill>
                  <a:srgbClr val="FF0000"/>
                </a:solidFill>
              </a:rPr>
              <a:t>lapply</a:t>
            </a:r>
            <a:r>
              <a:rPr lang="en-US" b="1" i="1" u="sng" dirty="0" smtClean="0">
                <a:solidFill>
                  <a:srgbClr val="FF0000"/>
                </a:solidFill>
              </a:rPr>
              <a:t>(); </a:t>
            </a:r>
            <a:r>
              <a:rPr lang="en-US" dirty="0" smtClean="0"/>
              <a:t>think of it as short for “list apply.” This is easy enough to use—you simply name the list and the function you want to apply to each list element like so:</a:t>
            </a:r>
          </a:p>
          <a:p>
            <a:endParaRPr lang="en-US" dirty="0" smtClean="0"/>
          </a:p>
          <a:p>
            <a:r>
              <a:rPr lang="en-US" dirty="0" smtClean="0"/>
              <a:t>&gt; </a:t>
            </a:r>
            <a:r>
              <a:rPr lang="en-US" dirty="0" err="1" smtClean="0"/>
              <a:t>lapply</a:t>
            </a:r>
            <a:r>
              <a:rPr lang="en-US" dirty="0" smtClean="0"/>
              <a:t>(</a:t>
            </a:r>
            <a:r>
              <a:rPr lang="en-US" dirty="0" err="1" smtClean="0"/>
              <a:t>grass.l</a:t>
            </a:r>
            <a:r>
              <a:rPr lang="en-US" dirty="0" smtClean="0"/>
              <a:t>, mean, na.rm = TRUE)</a:t>
            </a:r>
          </a:p>
          <a:p>
            <a:r>
              <a:rPr lang="en-US" dirty="0" smtClean="0"/>
              <a:t>$mow</a:t>
            </a:r>
          </a:p>
          <a:p>
            <a:r>
              <a:rPr lang="en-US" dirty="0" smtClean="0"/>
              <a:t>[1] 14</a:t>
            </a:r>
          </a:p>
          <a:p>
            <a:r>
              <a:rPr lang="en-US" dirty="0" smtClean="0"/>
              <a:t>$</a:t>
            </a:r>
            <a:r>
              <a:rPr lang="en-US" dirty="0" err="1" smtClean="0"/>
              <a:t>unmow</a:t>
            </a:r>
            <a:endParaRPr lang="en-US" dirty="0" smtClean="0"/>
          </a:p>
          <a:p>
            <a:r>
              <a:rPr lang="en-US" dirty="0" smtClean="0"/>
              <a:t>[1] 8.25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153400" cy="4801314"/>
          </a:xfrm>
          <a:prstGeom prst="rect">
            <a:avLst/>
          </a:prstGeom>
          <a:noFill/>
        </p:spPr>
        <p:txBody>
          <a:bodyPr wrap="square" rtlCol="0">
            <a:spAutoFit/>
          </a:bodyPr>
          <a:lstStyle/>
          <a:p>
            <a:r>
              <a:rPr lang="en-US" dirty="0" smtClean="0"/>
              <a:t>You are still able to add extra instructions to the command; in this example you ensure that NA items are removed before the mean() command is applied. The result you get back is in the form of a list pretty much like the original object. You can change this to produce a “nicer” output using a variant of the command </a:t>
            </a:r>
            <a:r>
              <a:rPr lang="en-US" b="1" u="sng" dirty="0" err="1" smtClean="0">
                <a:solidFill>
                  <a:srgbClr val="FF0000"/>
                </a:solidFill>
              </a:rPr>
              <a:t>sapply</a:t>
            </a:r>
            <a:r>
              <a:rPr lang="en-US" b="1" u="sng" dirty="0" smtClean="0">
                <a:solidFill>
                  <a:srgbClr val="FF0000"/>
                </a:solidFill>
              </a:rPr>
              <a:t>() </a:t>
            </a:r>
            <a:r>
              <a:rPr lang="en-US" dirty="0" smtClean="0"/>
              <a:t>like so.</a:t>
            </a:r>
          </a:p>
          <a:p>
            <a:r>
              <a:rPr lang="en-US" dirty="0" smtClean="0"/>
              <a:t>&gt; </a:t>
            </a:r>
            <a:r>
              <a:rPr lang="en-US" dirty="0" err="1" smtClean="0"/>
              <a:t>sapply</a:t>
            </a:r>
            <a:r>
              <a:rPr lang="en-US" dirty="0" smtClean="0"/>
              <a:t>(</a:t>
            </a:r>
            <a:r>
              <a:rPr lang="en-US" dirty="0" err="1" smtClean="0"/>
              <a:t>grass.l</a:t>
            </a:r>
            <a:r>
              <a:rPr lang="en-US" dirty="0" smtClean="0"/>
              <a:t>, mean, na.rm = TRUE)</a:t>
            </a:r>
          </a:p>
          <a:p>
            <a:r>
              <a:rPr lang="en-US" dirty="0" smtClean="0"/>
              <a:t>mow </a:t>
            </a:r>
            <a:r>
              <a:rPr lang="en-US" dirty="0" err="1" smtClean="0"/>
              <a:t>unmow</a:t>
            </a:r>
            <a:endParaRPr lang="en-US" dirty="0" smtClean="0"/>
          </a:p>
          <a:p>
            <a:r>
              <a:rPr lang="en-US" dirty="0" smtClean="0"/>
              <a:t>14.00 8.25</a:t>
            </a:r>
          </a:p>
          <a:p>
            <a:endParaRPr lang="en-US" dirty="0" smtClean="0"/>
          </a:p>
          <a:p>
            <a:endParaRPr lang="en-US" dirty="0" smtClean="0"/>
          </a:p>
          <a:p>
            <a:r>
              <a:rPr lang="en-US" dirty="0" smtClean="0"/>
              <a:t>The resulting output is in fact a matrix. This enables you to undertake other manipulations because a matrix object is a bit easier to deal with than a list. If you want to carry out further manipulations on the result, make an object to hold the result:</a:t>
            </a:r>
          </a:p>
          <a:p>
            <a:pPr>
              <a:buFont typeface="Wingdings"/>
              <a:buChar char="Ø"/>
            </a:pPr>
            <a:r>
              <a:rPr lang="en-US" dirty="0" smtClean="0"/>
              <a:t>grass.mn = </a:t>
            </a:r>
            <a:r>
              <a:rPr lang="en-US" dirty="0" err="1" smtClean="0"/>
              <a:t>sapply</a:t>
            </a:r>
            <a:r>
              <a:rPr lang="en-US" dirty="0" smtClean="0"/>
              <a:t>(</a:t>
            </a:r>
            <a:r>
              <a:rPr lang="en-US" dirty="0" err="1" smtClean="0"/>
              <a:t>grass.l</a:t>
            </a:r>
            <a:r>
              <a:rPr lang="en-US" dirty="0" smtClean="0"/>
              <a:t>, mean, na.rm = TRUE)</a:t>
            </a:r>
          </a:p>
          <a:p>
            <a:endParaRPr lang="en-US" dirty="0" smtClean="0"/>
          </a:p>
          <a:p>
            <a:r>
              <a:rPr lang="en-US" dirty="0" smtClean="0"/>
              <a:t>Now you have a new object that can be used later.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Tables</a:t>
            </a:r>
            <a:endParaRPr lang="en-US" dirty="0"/>
          </a:p>
        </p:txBody>
      </p:sp>
      <p:sp>
        <p:nvSpPr>
          <p:cNvPr id="3" name="TextBox 2"/>
          <p:cNvSpPr txBox="1"/>
          <p:nvPr/>
        </p:nvSpPr>
        <p:spPr>
          <a:xfrm>
            <a:off x="304800" y="1295400"/>
            <a:ext cx="8610600" cy="2585323"/>
          </a:xfrm>
          <a:prstGeom prst="rect">
            <a:avLst/>
          </a:prstGeom>
          <a:noFill/>
        </p:spPr>
        <p:txBody>
          <a:bodyPr wrap="square" rtlCol="0">
            <a:spAutoFit/>
          </a:bodyPr>
          <a:lstStyle/>
          <a:p>
            <a:r>
              <a:rPr lang="en-US" dirty="0" smtClean="0"/>
              <a:t>Just as you did with the vector, matrix, list, and data frame objects in earlier , you can manipulate, alter, and produce table objects using the table() command to summarize a data sample. Using this command you can create a few special kinds of table objects, including contingency tables and complex (flat) contingency tables. A contingency table is particularly useful when you have a large number of observations and you want to condense the data into a smaller format. A complex (flat) table is a type of contingency table that is useful when creating just one single table as opposed to multiple ones. Additionally, you can use cross-tabulation to reassemble data into a tabular format as necessary. This section covers how to work with table objects in all of these capacities.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Making Contingency Tables</a:t>
            </a:r>
            <a:endParaRPr lang="en-US" dirty="0"/>
          </a:p>
        </p:txBody>
      </p:sp>
      <p:sp>
        <p:nvSpPr>
          <p:cNvPr id="3" name="TextBox 2"/>
          <p:cNvSpPr txBox="1"/>
          <p:nvPr/>
        </p:nvSpPr>
        <p:spPr>
          <a:xfrm>
            <a:off x="457200" y="1447800"/>
            <a:ext cx="8229600" cy="1754326"/>
          </a:xfrm>
          <a:prstGeom prst="rect">
            <a:avLst/>
          </a:prstGeom>
          <a:noFill/>
        </p:spPr>
        <p:txBody>
          <a:bodyPr wrap="square" rtlCol="0">
            <a:spAutoFit/>
          </a:bodyPr>
          <a:lstStyle/>
          <a:p>
            <a:r>
              <a:rPr lang="en-US" dirty="0" smtClean="0"/>
              <a:t>A contingency table is a way to redraw data and assemble it into a table that shows the layout of </a:t>
            </a:r>
            <a:r>
              <a:rPr lang="en-US" dirty="0" err="1" smtClean="0"/>
              <a:t>theoriginal</a:t>
            </a:r>
            <a:r>
              <a:rPr lang="en-US" dirty="0" smtClean="0"/>
              <a:t> data in a manner that allows the reader to gain an overall summary of the original data. You can create contingency tables using the </a:t>
            </a:r>
            <a:r>
              <a:rPr lang="en-US" b="1" u="sng" dirty="0" smtClean="0">
                <a:solidFill>
                  <a:srgbClr val="FF0000"/>
                </a:solidFill>
              </a:rPr>
              <a:t>table() </a:t>
            </a:r>
            <a:r>
              <a:rPr lang="en-US" dirty="0" smtClean="0"/>
              <a:t>command. The command can handle data in simple vectors or more complex matrix and data frame objects, as you see shortly. The more complex the original data, the more complex the resulting contingency table will be.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Contingency Tables from Vectors</a:t>
            </a:r>
            <a:endParaRPr lang="en-US" dirty="0"/>
          </a:p>
        </p:txBody>
      </p:sp>
      <p:sp>
        <p:nvSpPr>
          <p:cNvPr id="3" name="TextBox 2"/>
          <p:cNvSpPr txBox="1"/>
          <p:nvPr/>
        </p:nvSpPr>
        <p:spPr>
          <a:xfrm>
            <a:off x="609600" y="1676400"/>
            <a:ext cx="8001000" cy="4524315"/>
          </a:xfrm>
          <a:prstGeom prst="rect">
            <a:avLst/>
          </a:prstGeom>
          <a:noFill/>
        </p:spPr>
        <p:txBody>
          <a:bodyPr wrap="square" rtlCol="0">
            <a:spAutoFit/>
          </a:bodyPr>
          <a:lstStyle/>
          <a:p>
            <a:r>
              <a:rPr lang="en-US" dirty="0" smtClean="0"/>
              <a:t>The simplest data object from which you can create a contingency table is a vector. In the following  example you have a simple numeric vector of values:</a:t>
            </a:r>
          </a:p>
          <a:p>
            <a:r>
              <a:rPr lang="en-US" dirty="0" smtClean="0"/>
              <a:t>&gt; data2</a:t>
            </a:r>
          </a:p>
          <a:p>
            <a:r>
              <a:rPr lang="en-US" dirty="0" smtClean="0"/>
              <a:t>[1] 3 5 7 5 3 2 6 8 5 6 9 4 5 7 3 4</a:t>
            </a:r>
          </a:p>
          <a:p>
            <a:r>
              <a:rPr lang="en-US" dirty="0" smtClean="0"/>
              <a:t>&gt; table(data2)</a:t>
            </a:r>
          </a:p>
          <a:p>
            <a:r>
              <a:rPr lang="en-US" dirty="0" smtClean="0"/>
              <a:t>data2</a:t>
            </a:r>
          </a:p>
          <a:p>
            <a:r>
              <a:rPr lang="en-US" dirty="0" smtClean="0"/>
              <a:t>2 3 4 5 6 7 8 9</a:t>
            </a:r>
          </a:p>
          <a:p>
            <a:r>
              <a:rPr lang="en-US" dirty="0" smtClean="0"/>
              <a:t>1 3 2 4 2 2 1 1</a:t>
            </a:r>
          </a:p>
          <a:p>
            <a:endParaRPr lang="en-US" dirty="0" smtClean="0"/>
          </a:p>
          <a:p>
            <a:endParaRPr lang="en-US" dirty="0" smtClean="0"/>
          </a:p>
          <a:p>
            <a:r>
              <a:rPr lang="en-US" dirty="0" smtClean="0"/>
              <a:t>Here you use the table() command to organize the data into a simple contingency table. This table shows you how many items in the data match up to the various integer values; you can see that there are three 3s, for example, but only a single 8. You can visualize this better, perhaps, if you rewrite the data in numerical order:</a:t>
            </a:r>
          </a:p>
          <a:p>
            <a:r>
              <a:rPr lang="en-US" dirty="0" smtClean="0"/>
              <a:t>&gt; sort(data2)</a:t>
            </a:r>
          </a:p>
          <a:p>
            <a:r>
              <a:rPr lang="en-US" dirty="0" smtClean="0"/>
              <a:t>[1] 2 3 3 3 4 4 5 5 5 5 6 6 7 7 8 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382000" cy="1200329"/>
          </a:xfrm>
          <a:prstGeom prst="rect">
            <a:avLst/>
          </a:prstGeom>
          <a:noFill/>
        </p:spPr>
        <p:txBody>
          <a:bodyPr wrap="square" rtlCol="0">
            <a:spAutoFit/>
          </a:bodyPr>
          <a:lstStyle/>
          <a:p>
            <a:r>
              <a:rPr lang="en-US" dirty="0" smtClean="0"/>
              <a:t>&gt; </a:t>
            </a:r>
            <a:r>
              <a:rPr lang="en-US" dirty="0" err="1" smtClean="0"/>
              <a:t>str</a:t>
            </a:r>
            <a:r>
              <a:rPr lang="en-US" dirty="0" smtClean="0"/>
              <a:t>(grass)</a:t>
            </a:r>
          </a:p>
          <a:p>
            <a:r>
              <a:rPr lang="en-US" dirty="0" smtClean="0"/>
              <a:t>'</a:t>
            </a:r>
            <a:r>
              <a:rPr lang="en-US" dirty="0" err="1" smtClean="0"/>
              <a:t>data.frame</a:t>
            </a:r>
            <a:r>
              <a:rPr lang="en-US" dirty="0" smtClean="0"/>
              <a:t>': 9 obs. of 2 variables:</a:t>
            </a:r>
          </a:p>
          <a:p>
            <a:r>
              <a:rPr lang="en-US" dirty="0" smtClean="0"/>
              <a:t>$ rich : </a:t>
            </a:r>
            <a:r>
              <a:rPr lang="en-US" dirty="0" err="1" smtClean="0"/>
              <a:t>int</a:t>
            </a:r>
            <a:r>
              <a:rPr lang="en-US" dirty="0" smtClean="0"/>
              <a:t> 12 15 17 11 15 8 9 7 9</a:t>
            </a:r>
          </a:p>
          <a:p>
            <a:r>
              <a:rPr lang="en-US" dirty="0" smtClean="0"/>
              <a:t>$ graze: Factor w/ 2 levels "</a:t>
            </a:r>
            <a:r>
              <a:rPr lang="en-US" dirty="0" err="1" smtClean="0"/>
              <a:t>mow","unmow</a:t>
            </a:r>
            <a:r>
              <a:rPr lang="en-US" dirty="0" smtClean="0"/>
              <a:t>": 1 1 1 1 1 2 2 2 2</a:t>
            </a:r>
            <a:endParaRPr lang="en-US" dirty="0"/>
          </a:p>
        </p:txBody>
      </p:sp>
      <p:pic>
        <p:nvPicPr>
          <p:cNvPr id="2050" name="Picture 2"/>
          <p:cNvPicPr>
            <a:picLocks noChangeAspect="1" noChangeArrowheads="1"/>
          </p:cNvPicPr>
          <p:nvPr/>
        </p:nvPicPr>
        <p:blipFill>
          <a:blip r:embed="rId2"/>
          <a:srcRect/>
          <a:stretch>
            <a:fillRect/>
          </a:stretch>
        </p:blipFill>
        <p:spPr bwMode="auto">
          <a:xfrm>
            <a:off x="3438525" y="2891897"/>
            <a:ext cx="5705475" cy="396610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457200" y="1600200"/>
            <a:ext cx="8305800" cy="4247317"/>
          </a:xfrm>
          <a:prstGeom prst="rect">
            <a:avLst/>
          </a:prstGeom>
          <a:noFill/>
        </p:spPr>
        <p:txBody>
          <a:bodyPr wrap="square" rtlCol="0">
            <a:spAutoFit/>
          </a:bodyPr>
          <a:lstStyle/>
          <a:p>
            <a:r>
              <a:rPr lang="en-US" dirty="0" smtClean="0"/>
              <a:t>Here the sort() command is used to reorder the data values; if you compare this to the table you just created you can see more clearly what the table() command has done. You can use the table() command on character data too; in the following example you have a simple vector of labels:</a:t>
            </a:r>
          </a:p>
          <a:p>
            <a:endParaRPr lang="en-US" dirty="0" smtClean="0"/>
          </a:p>
          <a:p>
            <a:r>
              <a:rPr lang="en-US" dirty="0" smtClean="0"/>
              <a:t>&gt; graze</a:t>
            </a:r>
          </a:p>
          <a:p>
            <a:r>
              <a:rPr lang="en-US" dirty="0" smtClean="0"/>
              <a:t>[1] "mow" "mow" "mow" "mow" "mow" "</a:t>
            </a:r>
            <a:r>
              <a:rPr lang="en-US" dirty="0" err="1" smtClean="0"/>
              <a:t>unmow</a:t>
            </a:r>
            <a:r>
              <a:rPr lang="en-US" dirty="0" smtClean="0"/>
              <a:t>" "</a:t>
            </a:r>
            <a:r>
              <a:rPr lang="en-US" dirty="0" err="1" smtClean="0"/>
              <a:t>unmow</a:t>
            </a:r>
            <a:r>
              <a:rPr lang="en-US" dirty="0" smtClean="0"/>
              <a:t>" "</a:t>
            </a:r>
            <a:r>
              <a:rPr lang="en-US" dirty="0" err="1" smtClean="0"/>
              <a:t>unmow</a:t>
            </a:r>
            <a:r>
              <a:rPr lang="en-US" dirty="0" smtClean="0"/>
              <a:t>" "</a:t>
            </a:r>
            <a:r>
              <a:rPr lang="en-US" dirty="0" err="1" smtClean="0"/>
              <a:t>unmow</a:t>
            </a:r>
            <a:r>
              <a:rPr lang="en-US" dirty="0" smtClean="0"/>
              <a:t>"</a:t>
            </a:r>
          </a:p>
          <a:p>
            <a:pPr>
              <a:buFont typeface="Wingdings"/>
              <a:buChar char="Ø"/>
            </a:pPr>
            <a:r>
              <a:rPr lang="en-US" dirty="0" smtClean="0"/>
              <a:t>table(graze)</a:t>
            </a:r>
          </a:p>
          <a:p>
            <a:pPr>
              <a:buFont typeface="Wingdings"/>
              <a:buChar char="Ø"/>
            </a:pPr>
            <a:r>
              <a:rPr lang="en-US" dirty="0" smtClean="0"/>
              <a:t>graze</a:t>
            </a:r>
          </a:p>
          <a:p>
            <a:endParaRPr lang="en-US" dirty="0" smtClean="0"/>
          </a:p>
          <a:p>
            <a:r>
              <a:rPr lang="en-US" dirty="0" smtClean="0"/>
              <a:t>Mow   </a:t>
            </a:r>
            <a:r>
              <a:rPr lang="en-US" dirty="0" err="1" smtClean="0"/>
              <a:t>unmow</a:t>
            </a:r>
            <a:endParaRPr lang="en-US" dirty="0" smtClean="0"/>
          </a:p>
          <a:p>
            <a:pPr marL="342900" indent="-342900">
              <a:buAutoNum type="arabicPlain" startAt="5"/>
            </a:pPr>
            <a:r>
              <a:rPr lang="en-US" dirty="0" smtClean="0"/>
              <a:t>      4</a:t>
            </a:r>
          </a:p>
          <a:p>
            <a:pPr marL="342900" indent="-342900">
              <a:buAutoNum type="arabicPlain" startAt="5"/>
            </a:pPr>
            <a:endParaRPr lang="en-US" dirty="0" smtClean="0"/>
          </a:p>
          <a:p>
            <a:r>
              <a:rPr lang="en-US" dirty="0" smtClean="0"/>
              <a:t>You can see from the table that there are five items in the mow treatment and four in the </a:t>
            </a:r>
            <a:r>
              <a:rPr lang="en-US" dirty="0" err="1" smtClean="0"/>
              <a:t>unmow</a:t>
            </a:r>
            <a:r>
              <a:rPr lang="en-US" dirty="0" smtClean="0"/>
              <a:t> treatment.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Contingency Tables from Complicated Data</a:t>
            </a:r>
            <a:endParaRPr lang="en-US" dirty="0"/>
          </a:p>
        </p:txBody>
      </p:sp>
      <p:sp>
        <p:nvSpPr>
          <p:cNvPr id="3" name="TextBox 2"/>
          <p:cNvSpPr txBox="1"/>
          <p:nvPr/>
        </p:nvSpPr>
        <p:spPr>
          <a:xfrm>
            <a:off x="381000" y="1828800"/>
            <a:ext cx="8458200" cy="369332"/>
          </a:xfrm>
          <a:prstGeom prst="rect">
            <a:avLst/>
          </a:prstGeom>
          <a:noFill/>
        </p:spPr>
        <p:txBody>
          <a:bodyPr wrap="square" rtlCol="0">
            <a:spAutoFit/>
          </a:bodyPr>
          <a:lstStyle/>
          <a:p>
            <a:r>
              <a:rPr lang="en-US" dirty="0" smtClean="0"/>
              <a:t>&gt; grass</a:t>
            </a:r>
            <a:endParaRPr lang="en-US" dirty="0"/>
          </a:p>
        </p:txBody>
      </p:sp>
      <p:pic>
        <p:nvPicPr>
          <p:cNvPr id="28674" name="Picture 2"/>
          <p:cNvPicPr>
            <a:picLocks noChangeAspect="1" noChangeArrowheads="1"/>
          </p:cNvPicPr>
          <p:nvPr/>
        </p:nvPicPr>
        <p:blipFill>
          <a:blip r:embed="rId2"/>
          <a:srcRect/>
          <a:stretch>
            <a:fillRect/>
          </a:stretch>
        </p:blipFill>
        <p:spPr bwMode="auto">
          <a:xfrm>
            <a:off x="304800" y="2372227"/>
            <a:ext cx="7672388" cy="448577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229600" cy="2308324"/>
          </a:xfrm>
          <a:prstGeom prst="rect">
            <a:avLst/>
          </a:prstGeom>
          <a:noFill/>
        </p:spPr>
        <p:txBody>
          <a:bodyPr wrap="square" rtlCol="0">
            <a:spAutoFit/>
          </a:bodyPr>
          <a:lstStyle/>
          <a:p>
            <a:r>
              <a:rPr lang="en-US" dirty="0" smtClean="0"/>
              <a:t>You see the numerical data in the first column, followed by a column for each of the graze treatments. The table shows you how many times a particular numerical value cropped up in each of the graze treatments. </a:t>
            </a:r>
          </a:p>
          <a:p>
            <a:endParaRPr lang="en-US" dirty="0" smtClean="0"/>
          </a:p>
          <a:p>
            <a:r>
              <a:rPr lang="en-US" dirty="0" smtClean="0"/>
              <a:t>When your data are all numeric you get a more complex table as a result, because each numeric value in the second column is treated as a separate “level” and compared to each value in the first column. In the following example you have a simple data frame that contains two columns of numeric data:</a:t>
            </a:r>
            <a:endParaRPr lang="en-US" dirty="0"/>
          </a:p>
        </p:txBody>
      </p:sp>
      <p:pic>
        <p:nvPicPr>
          <p:cNvPr id="29699" name="Picture 3"/>
          <p:cNvPicPr>
            <a:picLocks noChangeAspect="1" noChangeArrowheads="1"/>
          </p:cNvPicPr>
          <p:nvPr/>
        </p:nvPicPr>
        <p:blipFill>
          <a:blip r:embed="rId2"/>
          <a:srcRect/>
          <a:stretch>
            <a:fillRect/>
          </a:stretch>
        </p:blipFill>
        <p:spPr bwMode="auto">
          <a:xfrm>
            <a:off x="457200" y="4114800"/>
            <a:ext cx="3048000" cy="2409825"/>
          </a:xfrm>
          <a:prstGeom prst="rect">
            <a:avLst/>
          </a:prstGeom>
          <a:noFill/>
          <a:ln w="9525">
            <a:noFill/>
            <a:miter lim="800000"/>
            <a:headEnd/>
            <a:tailEnd/>
          </a:ln>
          <a:effectLst/>
        </p:spPr>
      </p:pic>
      <p:pic>
        <p:nvPicPr>
          <p:cNvPr id="29700" name="Picture 4"/>
          <p:cNvPicPr>
            <a:picLocks noChangeAspect="1" noChangeArrowheads="1"/>
          </p:cNvPicPr>
          <p:nvPr/>
        </p:nvPicPr>
        <p:blipFill>
          <a:blip r:embed="rId3"/>
          <a:srcRect/>
          <a:stretch>
            <a:fillRect/>
          </a:stretch>
        </p:blipFill>
        <p:spPr bwMode="auto">
          <a:xfrm>
            <a:off x="4876800" y="4191000"/>
            <a:ext cx="3067050" cy="240982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600200"/>
            <a:ext cx="8077200" cy="2031325"/>
          </a:xfrm>
          <a:prstGeom prst="rect">
            <a:avLst/>
          </a:prstGeom>
          <a:noFill/>
        </p:spPr>
        <p:txBody>
          <a:bodyPr wrap="square" rtlCol="0">
            <a:spAutoFit/>
          </a:bodyPr>
          <a:lstStyle/>
          <a:p>
            <a:r>
              <a:rPr lang="en-US" dirty="0" smtClean="0"/>
              <a:t>If you have more complex data frames (that is, with more than two columns), you get a more complex result; you end up with multiple tables. Each of the individual tables shows the first two columns in the data frame, but the values in the other columns are picked out one by one with all the various combinations. This can get complicated to say the least. Here is a simple example where you have a data</a:t>
            </a:r>
          </a:p>
          <a:p>
            <a:r>
              <a:rPr lang="en-US" dirty="0" smtClean="0"/>
              <a:t>frame containing a column of numeric values and two columns of factors (character variables):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noChangeArrowheads="1"/>
          </p:cNvPicPr>
          <p:nvPr/>
        </p:nvPicPr>
        <p:blipFill>
          <a:blip r:embed="rId2"/>
          <a:srcRect/>
          <a:stretch>
            <a:fillRect/>
          </a:stretch>
        </p:blipFill>
        <p:spPr bwMode="auto">
          <a:xfrm>
            <a:off x="533400" y="304800"/>
            <a:ext cx="3028950" cy="4686300"/>
          </a:xfrm>
          <a:prstGeom prst="rect">
            <a:avLst/>
          </a:prstGeom>
          <a:noFill/>
          <a:ln w="9525">
            <a:noFill/>
            <a:miter lim="800000"/>
            <a:headEnd/>
            <a:tailEnd/>
          </a:ln>
          <a:effectLst/>
        </p:spPr>
      </p:pic>
      <p:sp>
        <p:nvSpPr>
          <p:cNvPr id="4" name="TextBox 3"/>
          <p:cNvSpPr txBox="1"/>
          <p:nvPr/>
        </p:nvSpPr>
        <p:spPr>
          <a:xfrm>
            <a:off x="3733800" y="609600"/>
            <a:ext cx="5029200" cy="2031325"/>
          </a:xfrm>
          <a:prstGeom prst="rect">
            <a:avLst/>
          </a:prstGeom>
          <a:noFill/>
        </p:spPr>
        <p:txBody>
          <a:bodyPr wrap="square" rtlCol="0">
            <a:spAutoFit/>
          </a:bodyPr>
          <a:lstStyle/>
          <a:p>
            <a:r>
              <a:rPr lang="en-US" dirty="0" smtClean="0"/>
              <a:t>If you use a table() command on these data you get three tables produced as a result. The command</a:t>
            </a:r>
          </a:p>
          <a:p>
            <a:r>
              <a:rPr lang="en-US" dirty="0" smtClean="0"/>
              <a:t>produces a table for each of the water treatments. Here only the first one is shown:</a:t>
            </a:r>
          </a:p>
          <a:p>
            <a:r>
              <a:rPr lang="en-US" dirty="0" smtClean="0"/>
              <a:t>&gt; table(pw)</a:t>
            </a:r>
          </a:p>
          <a:p>
            <a:r>
              <a:rPr lang="en-US" dirty="0" smtClean="0"/>
              <a:t>, , water = hi</a:t>
            </a:r>
          </a:p>
          <a:p>
            <a:endParaRPr lang="en-US" dirty="0"/>
          </a:p>
        </p:txBody>
      </p:sp>
      <p:pic>
        <p:nvPicPr>
          <p:cNvPr id="31746" name="Picture 2"/>
          <p:cNvPicPr>
            <a:picLocks noChangeAspect="1" noChangeArrowheads="1"/>
          </p:cNvPicPr>
          <p:nvPr/>
        </p:nvPicPr>
        <p:blipFill>
          <a:blip r:embed="rId3"/>
          <a:srcRect/>
          <a:stretch>
            <a:fillRect/>
          </a:stretch>
        </p:blipFill>
        <p:spPr bwMode="auto">
          <a:xfrm>
            <a:off x="5867400" y="2057400"/>
            <a:ext cx="2752725" cy="407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81000" y="1600200"/>
            <a:ext cx="8382000" cy="1200329"/>
          </a:xfrm>
          <a:prstGeom prst="rect">
            <a:avLst/>
          </a:prstGeom>
          <a:noFill/>
        </p:spPr>
        <p:txBody>
          <a:bodyPr wrap="square" rtlCol="0">
            <a:spAutoFit/>
          </a:bodyPr>
          <a:lstStyle/>
          <a:p>
            <a:r>
              <a:rPr lang="en-US" dirty="0" smtClean="0"/>
              <a:t>The first table shown examines the situation for the first treatment; the factors are considered in order so the hi treatment comes first (because of alphabetical sorting). The other factors are shown in separate tables; the next one being for the lo treatment:</a:t>
            </a:r>
          </a:p>
          <a:p>
            <a:r>
              <a:rPr lang="en-US" dirty="0" smtClean="0"/>
              <a:t>, , water = lo</a:t>
            </a:r>
            <a:endParaRPr lang="en-US" dirty="0"/>
          </a:p>
        </p:txBody>
      </p:sp>
      <p:pic>
        <p:nvPicPr>
          <p:cNvPr id="32770" name="Picture 2"/>
          <p:cNvPicPr>
            <a:picLocks noChangeAspect="1" noChangeArrowheads="1"/>
          </p:cNvPicPr>
          <p:nvPr/>
        </p:nvPicPr>
        <p:blipFill>
          <a:blip r:embed="rId2"/>
          <a:srcRect/>
          <a:stretch>
            <a:fillRect/>
          </a:stretch>
        </p:blipFill>
        <p:spPr bwMode="auto">
          <a:xfrm>
            <a:off x="3200400" y="2590800"/>
            <a:ext cx="3324225" cy="1685925"/>
          </a:xfrm>
          <a:prstGeom prst="rect">
            <a:avLst/>
          </a:prstGeom>
          <a:noFill/>
          <a:ln w="9525">
            <a:noFill/>
            <a:miter lim="800000"/>
            <a:headEnd/>
            <a:tailEnd/>
          </a:ln>
          <a:effectLst/>
        </p:spPr>
      </p:pic>
      <p:sp>
        <p:nvSpPr>
          <p:cNvPr id="5" name="TextBox 4"/>
          <p:cNvSpPr txBox="1"/>
          <p:nvPr/>
        </p:nvSpPr>
        <p:spPr>
          <a:xfrm>
            <a:off x="533400" y="4495800"/>
            <a:ext cx="7848600" cy="923330"/>
          </a:xfrm>
          <a:prstGeom prst="rect">
            <a:avLst/>
          </a:prstGeom>
          <a:noFill/>
        </p:spPr>
        <p:txBody>
          <a:bodyPr wrap="square" rtlCol="0">
            <a:spAutoFit/>
          </a:bodyPr>
          <a:lstStyle/>
          <a:p>
            <a:r>
              <a:rPr lang="en-US" dirty="0" smtClean="0"/>
              <a:t>Here just the first few lines are shown of the next table in the set. The final table in the example shows the situation when the water treatment is set to mid:</a:t>
            </a:r>
          </a:p>
          <a:p>
            <a:r>
              <a:rPr lang="en-US" dirty="0" smtClean="0"/>
              <a:t>, , water = mid</a:t>
            </a:r>
            <a:endParaRPr lang="en-US" dirty="0"/>
          </a:p>
        </p:txBody>
      </p:sp>
      <p:pic>
        <p:nvPicPr>
          <p:cNvPr id="32771" name="Picture 3"/>
          <p:cNvPicPr>
            <a:picLocks noChangeAspect="1" noChangeArrowheads="1"/>
          </p:cNvPicPr>
          <p:nvPr/>
        </p:nvPicPr>
        <p:blipFill>
          <a:blip r:embed="rId3"/>
          <a:srcRect/>
          <a:stretch>
            <a:fillRect/>
          </a:stretch>
        </p:blipFill>
        <p:spPr bwMode="auto">
          <a:xfrm>
            <a:off x="3352800" y="5229225"/>
            <a:ext cx="2781300" cy="162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Custom Contingency Tables</a:t>
            </a:r>
            <a:endParaRPr lang="en-US" dirty="0"/>
          </a:p>
        </p:txBody>
      </p:sp>
      <p:sp>
        <p:nvSpPr>
          <p:cNvPr id="3" name="TextBox 2"/>
          <p:cNvSpPr txBox="1"/>
          <p:nvPr/>
        </p:nvSpPr>
        <p:spPr>
          <a:xfrm>
            <a:off x="533400" y="1447800"/>
            <a:ext cx="8077200" cy="923330"/>
          </a:xfrm>
          <a:prstGeom prst="rect">
            <a:avLst/>
          </a:prstGeom>
          <a:noFill/>
        </p:spPr>
        <p:txBody>
          <a:bodyPr wrap="square" rtlCol="0">
            <a:spAutoFit/>
          </a:bodyPr>
          <a:lstStyle/>
          <a:p>
            <a:r>
              <a:rPr lang="en-US" dirty="0" smtClean="0"/>
              <a:t>Rather than use all the columns (or rows) of a data frame, you could create a contingency table that uses only part of the data. In this situation you can actually select each separate row and column to use, as detailed in the following sections.</a:t>
            </a:r>
            <a:endParaRPr lang="en-US" dirty="0"/>
          </a:p>
        </p:txBody>
      </p:sp>
      <p:sp>
        <p:nvSpPr>
          <p:cNvPr id="4" name="Rectangle 3"/>
          <p:cNvSpPr/>
          <p:nvPr/>
        </p:nvSpPr>
        <p:spPr>
          <a:xfrm>
            <a:off x="685800" y="2438400"/>
            <a:ext cx="8001000" cy="923330"/>
          </a:xfrm>
          <a:prstGeom prst="rect">
            <a:avLst/>
          </a:prstGeom>
        </p:spPr>
        <p:txBody>
          <a:bodyPr wrap="square">
            <a:spAutoFit/>
          </a:bodyPr>
          <a:lstStyle/>
          <a:p>
            <a:r>
              <a:rPr lang="en-US" dirty="0" smtClean="0"/>
              <a:t>&gt; table(</a:t>
            </a:r>
            <a:r>
              <a:rPr lang="en-US" dirty="0" err="1" smtClean="0"/>
              <a:t>pw$height</a:t>
            </a:r>
            <a:r>
              <a:rPr lang="en-US" dirty="0" smtClean="0"/>
              <a:t>, </a:t>
            </a:r>
            <a:r>
              <a:rPr lang="en-US" dirty="0" err="1" smtClean="0"/>
              <a:t>pw$water</a:t>
            </a:r>
            <a:r>
              <a:rPr lang="en-US" dirty="0" smtClean="0"/>
              <a:t>)</a:t>
            </a:r>
          </a:p>
          <a:p>
            <a:r>
              <a:rPr lang="en-US" dirty="0" smtClean="0"/>
              <a:t>      hi   lo    mid</a:t>
            </a:r>
          </a:p>
          <a:p>
            <a:r>
              <a:rPr lang="en-US" dirty="0" smtClean="0"/>
              <a:t>5      0   1       0</a:t>
            </a:r>
            <a:endParaRPr lang="en-US" dirty="0"/>
          </a:p>
        </p:txBody>
      </p:sp>
      <p:pic>
        <p:nvPicPr>
          <p:cNvPr id="33794" name="Picture 2"/>
          <p:cNvPicPr>
            <a:picLocks noChangeAspect="1" noChangeArrowheads="1"/>
          </p:cNvPicPr>
          <p:nvPr/>
        </p:nvPicPr>
        <p:blipFill>
          <a:blip r:embed="rId2"/>
          <a:srcRect/>
          <a:stretch>
            <a:fillRect/>
          </a:stretch>
        </p:blipFill>
        <p:spPr bwMode="auto">
          <a:xfrm>
            <a:off x="685800" y="3352800"/>
            <a:ext cx="1457325" cy="3228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81000" y="1676400"/>
            <a:ext cx="8305800" cy="1754326"/>
          </a:xfrm>
          <a:prstGeom prst="rect">
            <a:avLst/>
          </a:prstGeom>
          <a:noFill/>
        </p:spPr>
        <p:txBody>
          <a:bodyPr wrap="square" rtlCol="0">
            <a:spAutoFit/>
          </a:bodyPr>
          <a:lstStyle/>
          <a:p>
            <a:r>
              <a:rPr lang="en-US" dirty="0" smtClean="0"/>
              <a:t>The result is a table that shows you a column for each of the three water treatments. Notice that the names of the items are not given; the height and water labels are gone and you only get the names of the three water treatments. If you had used the attach() command the names would be shown. Of course, there is a way around this; you can use your own labels. To do so, specify the names you require as labels as an instruction in the table() command like so:</a:t>
            </a:r>
            <a:endParaRPr lang="en-US" dirty="0"/>
          </a:p>
        </p:txBody>
      </p:sp>
      <p:pic>
        <p:nvPicPr>
          <p:cNvPr id="34818" name="Picture 2"/>
          <p:cNvPicPr>
            <a:picLocks noChangeAspect="1" noChangeArrowheads="1"/>
          </p:cNvPicPr>
          <p:nvPr/>
        </p:nvPicPr>
        <p:blipFill>
          <a:blip r:embed="rId2"/>
          <a:srcRect/>
          <a:stretch>
            <a:fillRect/>
          </a:stretch>
        </p:blipFill>
        <p:spPr bwMode="auto">
          <a:xfrm>
            <a:off x="1447800" y="4038600"/>
            <a:ext cx="5905500" cy="17049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676400"/>
            <a:ext cx="8077200" cy="1200329"/>
          </a:xfrm>
          <a:prstGeom prst="rect">
            <a:avLst/>
          </a:prstGeom>
          <a:noFill/>
        </p:spPr>
        <p:txBody>
          <a:bodyPr wrap="square" rtlCol="0">
            <a:spAutoFit/>
          </a:bodyPr>
          <a:lstStyle/>
          <a:p>
            <a:r>
              <a:rPr lang="en-US" dirty="0" smtClean="0"/>
              <a:t>The with() command works in a general manner. To use it you simply put in the name of the data you want to access and then carry on with the command you wanted to use all in the same line, like so:</a:t>
            </a:r>
          </a:p>
          <a:p>
            <a:r>
              <a:rPr lang="en-US" dirty="0" smtClean="0"/>
              <a:t>&gt; with(pw, table(height, water))</a:t>
            </a:r>
            <a:endParaRPr lang="en-US" dirty="0"/>
          </a:p>
        </p:txBody>
      </p:sp>
      <p:pic>
        <p:nvPicPr>
          <p:cNvPr id="35842" name="Picture 2"/>
          <p:cNvPicPr>
            <a:picLocks noChangeAspect="1" noChangeArrowheads="1"/>
          </p:cNvPicPr>
          <p:nvPr/>
        </p:nvPicPr>
        <p:blipFill>
          <a:blip r:embed="rId2"/>
          <a:srcRect/>
          <a:stretch>
            <a:fillRect/>
          </a:stretch>
        </p:blipFill>
        <p:spPr bwMode="auto">
          <a:xfrm>
            <a:off x="533400" y="2971800"/>
            <a:ext cx="8458200" cy="180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Rows to Use in a Contingency Table</a:t>
            </a:r>
            <a:endParaRPr lang="en-US" dirty="0"/>
          </a:p>
        </p:txBody>
      </p:sp>
      <p:sp>
        <p:nvSpPr>
          <p:cNvPr id="3" name="TextBox 2"/>
          <p:cNvSpPr txBox="1"/>
          <p:nvPr/>
        </p:nvSpPr>
        <p:spPr>
          <a:xfrm>
            <a:off x="457200" y="1828800"/>
            <a:ext cx="8305800" cy="923330"/>
          </a:xfrm>
          <a:prstGeom prst="rect">
            <a:avLst/>
          </a:prstGeom>
          <a:noFill/>
        </p:spPr>
        <p:txBody>
          <a:bodyPr wrap="square" rtlCol="0">
            <a:spAutoFit/>
          </a:bodyPr>
          <a:lstStyle/>
          <a:p>
            <a:r>
              <a:rPr lang="en-US" dirty="0" smtClean="0"/>
              <a:t>If you want to use only certain rows of a data frame to form the basis for a contingency table, you need to use a slightly different approach. Essentially this involves creating a matrix object </a:t>
            </a:r>
            <a:r>
              <a:rPr lang="en-US" smtClean="0"/>
              <a:t>and making a </a:t>
            </a:r>
            <a:r>
              <a:rPr lang="en-US" dirty="0" smtClean="0"/>
              <a:t>contingency table from that.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533400" y="1676400"/>
            <a:ext cx="8305800" cy="3416320"/>
          </a:xfrm>
          <a:prstGeom prst="rect">
            <a:avLst/>
          </a:prstGeom>
          <a:noFill/>
        </p:spPr>
        <p:txBody>
          <a:bodyPr wrap="square" rtlCol="0">
            <a:spAutoFit/>
          </a:bodyPr>
          <a:lstStyle/>
          <a:p>
            <a:r>
              <a:rPr lang="en-US" dirty="0" smtClean="0"/>
              <a:t>However, the </a:t>
            </a:r>
            <a:r>
              <a:rPr lang="en-US" dirty="0" err="1" smtClean="0">
                <a:solidFill>
                  <a:srgbClr val="FF0000"/>
                </a:solidFill>
              </a:rPr>
              <a:t>str</a:t>
            </a:r>
            <a:r>
              <a:rPr lang="en-US" dirty="0" smtClean="0">
                <a:solidFill>
                  <a:srgbClr val="FF0000"/>
                </a:solidFill>
              </a:rPr>
              <a:t>() </a:t>
            </a:r>
            <a:r>
              <a:rPr lang="en-US" dirty="0" smtClean="0"/>
              <a:t>command is designed to help you examine the </a:t>
            </a:r>
            <a:r>
              <a:rPr lang="en-US" b="1" u="sng" dirty="0" smtClean="0"/>
              <a:t>structure of a data</a:t>
            </a:r>
            <a:r>
              <a:rPr lang="en-US" dirty="0" smtClean="0"/>
              <a:t> object rather than providing a statistical summary. By contrast, the </a:t>
            </a:r>
            <a:r>
              <a:rPr lang="en-US" dirty="0" smtClean="0">
                <a:solidFill>
                  <a:srgbClr val="FF0000"/>
                </a:solidFill>
              </a:rPr>
              <a:t>summary() </a:t>
            </a:r>
            <a:r>
              <a:rPr lang="en-US" dirty="0" smtClean="0"/>
              <a:t>command is designed to give a quick </a:t>
            </a:r>
            <a:r>
              <a:rPr lang="en-US" b="1" u="sng" dirty="0" smtClean="0"/>
              <a:t>statistical summary of data objects</a:t>
            </a:r>
            <a:r>
              <a:rPr lang="en-US" dirty="0" smtClean="0"/>
              <a:t>. The output you get depends on the object you are looking at. In this case there is a data frame so each column is summarized:</a:t>
            </a:r>
          </a:p>
          <a:p>
            <a:endParaRPr lang="en-US" dirty="0" smtClean="0"/>
          </a:p>
          <a:p>
            <a:pPr>
              <a:buFont typeface="Wingdings"/>
              <a:buChar char="Ø"/>
            </a:pPr>
            <a:r>
              <a:rPr lang="en-US" b="1" u="sng" dirty="0" smtClean="0">
                <a:solidFill>
                  <a:srgbClr val="FF0000"/>
                </a:solidFill>
              </a:rPr>
              <a:t>summary(grass) </a:t>
            </a:r>
          </a:p>
          <a:p>
            <a:r>
              <a:rPr lang="en-US" dirty="0" smtClean="0"/>
              <a:t>Here you see some basic statistics for the numeric column; you can see the largest and smallest </a:t>
            </a:r>
            <a:r>
              <a:rPr lang="en-US" dirty="0" err="1" smtClean="0"/>
              <a:t>valuesas</a:t>
            </a:r>
            <a:r>
              <a:rPr lang="en-US" dirty="0" smtClean="0"/>
              <a:t> well as central (median and mean) measures. The second column does not contain numbers, so you see a list of the different factors along with a count for each. Here you see five observations for the mow treatment but only four replicates for the </a:t>
            </a:r>
            <a:r>
              <a:rPr lang="en-US" dirty="0" err="1" smtClean="0"/>
              <a:t>unmow</a:t>
            </a:r>
            <a:r>
              <a:rPr lang="en-US" dirty="0" smtClean="0"/>
              <a:t> treatment.</a:t>
            </a:r>
            <a:endParaRPr lang="en-US" dirty="0"/>
          </a:p>
        </p:txBody>
      </p:sp>
      <p:pic>
        <p:nvPicPr>
          <p:cNvPr id="3074" name="Picture 2"/>
          <p:cNvPicPr>
            <a:picLocks noChangeAspect="1" noChangeArrowheads="1"/>
          </p:cNvPicPr>
          <p:nvPr/>
        </p:nvPicPr>
        <p:blipFill>
          <a:blip r:embed="rId2"/>
          <a:srcRect/>
          <a:stretch>
            <a:fillRect/>
          </a:stretch>
        </p:blipFill>
        <p:spPr bwMode="auto">
          <a:xfrm>
            <a:off x="4419600" y="5029200"/>
            <a:ext cx="3600450" cy="143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533400" y="1828800"/>
            <a:ext cx="8181474" cy="914400"/>
          </a:xfrm>
          <a:prstGeom prst="rect">
            <a:avLst/>
          </a:prstGeom>
          <a:noFill/>
          <a:ln w="9525">
            <a:noFill/>
            <a:miter lim="800000"/>
            <a:headEnd/>
            <a:tailEnd/>
          </a:ln>
          <a:effectLst/>
        </p:spPr>
      </p:pic>
      <p:sp>
        <p:nvSpPr>
          <p:cNvPr id="5" name="TextBox 4"/>
          <p:cNvSpPr txBox="1"/>
          <p:nvPr/>
        </p:nvSpPr>
        <p:spPr>
          <a:xfrm>
            <a:off x="762000" y="2895600"/>
            <a:ext cx="7239000" cy="646331"/>
          </a:xfrm>
          <a:prstGeom prst="rect">
            <a:avLst/>
          </a:prstGeom>
          <a:noFill/>
        </p:spPr>
        <p:txBody>
          <a:bodyPr wrap="square" rtlCol="0">
            <a:spAutoFit/>
          </a:bodyPr>
          <a:lstStyle/>
          <a:p>
            <a:r>
              <a:rPr lang="en-US" dirty="0" smtClean="0"/>
              <a:t>Stem(data2</a:t>
            </a:r>
            <a:r>
              <a:rPr lang="en-US" dirty="0" smtClean="0"/>
              <a:t>)</a:t>
            </a:r>
          </a:p>
          <a:p>
            <a:r>
              <a:rPr lang="en-US" dirty="0" smtClean="0"/>
              <a:t>Stem(data2,scale=2)</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TextBox 2"/>
          <p:cNvSpPr txBox="1"/>
          <p:nvPr/>
        </p:nvSpPr>
        <p:spPr>
          <a:xfrm>
            <a:off x="609600" y="1295400"/>
            <a:ext cx="8153400" cy="4524315"/>
          </a:xfrm>
          <a:prstGeom prst="rect">
            <a:avLst/>
          </a:prstGeom>
          <a:noFill/>
        </p:spPr>
        <p:txBody>
          <a:bodyPr wrap="square" rtlCol="0">
            <a:spAutoFit/>
          </a:bodyPr>
          <a:lstStyle/>
          <a:p>
            <a:r>
              <a:rPr lang="en-US" dirty="0" err="1" smtClean="0"/>
              <a:t>rnorm</a:t>
            </a:r>
            <a:r>
              <a:rPr lang="en-US" dirty="0" smtClean="0"/>
              <a:t>(</a:t>
            </a:r>
            <a:r>
              <a:rPr lang="en-US" dirty="0" err="1" smtClean="0"/>
              <a:t>n,mean</a:t>
            </a:r>
            <a:r>
              <a:rPr lang="en-US" dirty="0" smtClean="0"/>
              <a:t>=0,sd=1)</a:t>
            </a:r>
          </a:p>
          <a:p>
            <a:r>
              <a:rPr lang="en-US" dirty="0" smtClean="0"/>
              <a:t>n is sample number</a:t>
            </a:r>
          </a:p>
          <a:p>
            <a:r>
              <a:rPr lang="en-US" dirty="0" smtClean="0"/>
              <a:t>a</a:t>
            </a:r>
            <a:r>
              <a:rPr lang="en-US" dirty="0" smtClean="0"/>
              <a:t>&lt;-</a:t>
            </a:r>
            <a:r>
              <a:rPr lang="en-US" dirty="0" err="1" smtClean="0"/>
              <a:t>rnorm</a:t>
            </a:r>
            <a:r>
              <a:rPr lang="en-US" dirty="0" smtClean="0"/>
              <a:t>(20,mean=0,sd=1</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You </a:t>
            </a:r>
            <a:r>
              <a:rPr lang="en-US" dirty="0" smtClean="0"/>
              <a:t>can work out probability using the </a:t>
            </a:r>
            <a:r>
              <a:rPr lang="en-US" dirty="0" err="1" smtClean="0"/>
              <a:t>pnorm</a:t>
            </a:r>
            <a:r>
              <a:rPr lang="en-US" dirty="0" smtClean="0"/>
              <a:t>() command. If you use the same mean and </a:t>
            </a:r>
            <a:r>
              <a:rPr lang="en-US" dirty="0" smtClean="0"/>
              <a:t>standard deviation </a:t>
            </a:r>
            <a:r>
              <a:rPr lang="en-US" dirty="0" smtClean="0"/>
              <a:t>as in the preceding code, for example, you might use the following</a:t>
            </a:r>
            <a:r>
              <a:rPr lang="en-US" dirty="0" smtClean="0"/>
              <a:t>:</a:t>
            </a:r>
          </a:p>
          <a:p>
            <a:r>
              <a:rPr lang="en-US" dirty="0" smtClean="0"/>
              <a:t>A&lt;-</a:t>
            </a:r>
            <a:r>
              <a:rPr lang="en-US" dirty="0" err="1" smtClean="0"/>
              <a:t>pnorm</a:t>
            </a:r>
            <a:r>
              <a:rPr lang="en-US" dirty="0" smtClean="0"/>
              <a:t>(5,mean=5,sd=1)</a:t>
            </a:r>
          </a:p>
          <a:p>
            <a:endParaRPr lang="en-US" dirty="0" smtClean="0"/>
          </a:p>
          <a:p>
            <a:endParaRPr lang="en-US" dirty="0"/>
          </a:p>
        </p:txBody>
      </p:sp>
      <p:pic>
        <p:nvPicPr>
          <p:cNvPr id="16386" name="Picture 2"/>
          <p:cNvPicPr>
            <a:picLocks noChangeAspect="1" noChangeArrowheads="1"/>
          </p:cNvPicPr>
          <p:nvPr/>
        </p:nvPicPr>
        <p:blipFill>
          <a:blip r:embed="rId2"/>
          <a:srcRect/>
          <a:stretch>
            <a:fillRect/>
          </a:stretch>
        </p:blipFill>
        <p:spPr bwMode="auto">
          <a:xfrm>
            <a:off x="1447800" y="2514600"/>
            <a:ext cx="6143625" cy="84772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3124200" y="5715000"/>
            <a:ext cx="1533525" cy="6572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305800" cy="3416320"/>
          </a:xfrm>
          <a:prstGeom prst="rect">
            <a:avLst/>
          </a:prstGeom>
          <a:noFill/>
        </p:spPr>
        <p:txBody>
          <a:bodyPr wrap="square" rtlCol="0">
            <a:spAutoFit/>
          </a:bodyPr>
          <a:lstStyle/>
          <a:p>
            <a:r>
              <a:rPr lang="en-US" dirty="0" smtClean="0"/>
              <a:t>In </a:t>
            </a:r>
            <a:r>
              <a:rPr lang="en-US" dirty="0" smtClean="0"/>
              <a:t>other words, you would expect a value of 5 to be halfway along the x-axis (your result is </a:t>
            </a:r>
            <a:r>
              <a:rPr lang="en-US" dirty="0" smtClean="0"/>
              <a:t>the cumulative </a:t>
            </a:r>
            <a:r>
              <a:rPr lang="en-US" dirty="0" smtClean="0"/>
              <a:t>proportion). By performing the following command you can turn this around and </a:t>
            </a:r>
            <a:r>
              <a:rPr lang="en-US" dirty="0" smtClean="0"/>
              <a:t>work out </a:t>
            </a:r>
            <a:r>
              <a:rPr lang="en-US" dirty="0" smtClean="0"/>
              <a:t>a value along the x-axis for any </a:t>
            </a:r>
            <a:r>
              <a:rPr lang="en-US" dirty="0" err="1" smtClean="0"/>
              <a:t>quantile</a:t>
            </a:r>
            <a:r>
              <a:rPr lang="en-US" dirty="0" smtClean="0"/>
              <a:t>; that is, how far along the axis you are as a </a:t>
            </a:r>
            <a:r>
              <a:rPr lang="en-US" dirty="0" smtClean="0"/>
              <a:t>proportion of </a:t>
            </a:r>
            <a:r>
              <a:rPr lang="en-US" dirty="0" smtClean="0"/>
              <a:t>its length:</a:t>
            </a:r>
          </a:p>
          <a:p>
            <a:r>
              <a:rPr lang="en-US" dirty="0" smtClean="0"/>
              <a:t>&gt; </a:t>
            </a:r>
            <a:r>
              <a:rPr lang="en-US" dirty="0" err="1" smtClean="0"/>
              <a:t>qnorm</a:t>
            </a:r>
            <a:r>
              <a:rPr lang="en-US" dirty="0" smtClean="0"/>
              <a:t>(0.5, 5, 1)</a:t>
            </a:r>
          </a:p>
          <a:p>
            <a:r>
              <a:rPr lang="en-US" dirty="0" smtClean="0"/>
              <a:t>[1] </a:t>
            </a:r>
            <a:r>
              <a:rPr lang="en-US" dirty="0" smtClean="0"/>
              <a:t>5</a:t>
            </a:r>
          </a:p>
          <a:p>
            <a:endParaRPr lang="en-US" dirty="0" smtClean="0"/>
          </a:p>
          <a:p>
            <a:r>
              <a:rPr lang="en-US" dirty="0" err="1" smtClean="0">
                <a:solidFill>
                  <a:srgbClr val="FF0000"/>
                </a:solidFill>
              </a:rPr>
              <a:t>hist</a:t>
            </a:r>
            <a:r>
              <a:rPr lang="en-US" dirty="0" smtClean="0">
                <a:solidFill>
                  <a:srgbClr val="FF0000"/>
                </a:solidFill>
              </a:rPr>
              <a:t>(data2, freq = FALSE</a:t>
            </a:r>
            <a:r>
              <a:rPr lang="en-US" dirty="0" smtClean="0">
                <a:solidFill>
                  <a:srgbClr val="FF0000"/>
                </a:solidFill>
              </a:rPr>
              <a:t>)</a:t>
            </a:r>
          </a:p>
          <a:p>
            <a:endParaRPr lang="en-US" dirty="0" smtClean="0">
              <a:solidFill>
                <a:srgbClr val="FF0000"/>
              </a:solidFill>
            </a:endParaRPr>
          </a:p>
          <a:p>
            <a:pPr>
              <a:buFont typeface="Wingdings"/>
              <a:buChar char="Ø"/>
            </a:pPr>
            <a:r>
              <a:rPr lang="en-US" dirty="0" smtClean="0">
                <a:solidFill>
                  <a:srgbClr val="FF0000"/>
                </a:solidFill>
              </a:rPr>
              <a:t>data2.norm </a:t>
            </a:r>
            <a:r>
              <a:rPr lang="en-US" dirty="0" smtClean="0">
                <a:solidFill>
                  <a:srgbClr val="FF0000"/>
                </a:solidFill>
              </a:rPr>
              <a:t>= </a:t>
            </a:r>
            <a:r>
              <a:rPr lang="en-US" dirty="0" err="1" smtClean="0">
                <a:solidFill>
                  <a:srgbClr val="FF0000"/>
                </a:solidFill>
              </a:rPr>
              <a:t>rnorm</a:t>
            </a:r>
            <a:r>
              <a:rPr lang="en-US" dirty="0" smtClean="0">
                <a:solidFill>
                  <a:srgbClr val="FF0000"/>
                </a:solidFill>
              </a:rPr>
              <a:t>(1000, mean(data2), </a:t>
            </a:r>
            <a:r>
              <a:rPr lang="en-US" dirty="0" err="1" smtClean="0">
                <a:solidFill>
                  <a:srgbClr val="FF0000"/>
                </a:solidFill>
              </a:rPr>
              <a:t>sd</a:t>
            </a:r>
            <a:r>
              <a:rPr lang="en-US" dirty="0" smtClean="0">
                <a:solidFill>
                  <a:srgbClr val="FF0000"/>
                </a:solidFill>
              </a:rPr>
              <a:t>(data2</a:t>
            </a:r>
            <a:r>
              <a:rPr lang="en-US" dirty="0" smtClean="0">
                <a:solidFill>
                  <a:srgbClr val="FF0000"/>
                </a:solidFill>
              </a:rPr>
              <a:t>))</a:t>
            </a:r>
          </a:p>
          <a:p>
            <a:pPr>
              <a:buFont typeface="Wingdings"/>
              <a:buChar char="Ø"/>
            </a:pPr>
            <a:endParaRPr lang="en-US" dirty="0" smtClean="0">
              <a:solidFill>
                <a:srgbClr val="FF0000"/>
              </a:solidFill>
            </a:endParaRPr>
          </a:p>
          <a:p>
            <a:pPr>
              <a:buFont typeface="Wingdings"/>
              <a:buChar char="Ø"/>
            </a:pPr>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381000" y="1676400"/>
            <a:ext cx="8305800" cy="2308324"/>
          </a:xfrm>
          <a:prstGeom prst="rect">
            <a:avLst/>
          </a:prstGeom>
          <a:noFill/>
        </p:spPr>
        <p:txBody>
          <a:bodyPr wrap="square" rtlCol="0">
            <a:spAutoFit/>
          </a:bodyPr>
          <a:lstStyle/>
          <a:p>
            <a:r>
              <a:rPr lang="en-US" dirty="0" smtClean="0"/>
              <a:t>The more values in your distribution the smoother the final graph will appear, so here you </a:t>
            </a:r>
            <a:r>
              <a:rPr lang="en-US" dirty="0" smtClean="0"/>
              <a:t>create 1000 </a:t>
            </a:r>
            <a:r>
              <a:rPr lang="en-US" dirty="0" smtClean="0"/>
              <a:t>random numbers, taking the mean and standard deviation from the original data (</a:t>
            </a:r>
            <a:r>
              <a:rPr lang="en-US" dirty="0" smtClean="0"/>
              <a:t>called data2</a:t>
            </a:r>
            <a:r>
              <a:rPr lang="en-US" dirty="0" smtClean="0"/>
              <a:t>). You can display the two distributions in one of two ways; you might have the original </a:t>
            </a:r>
            <a:r>
              <a:rPr lang="en-US" dirty="0" smtClean="0"/>
              <a:t>data as </a:t>
            </a:r>
            <a:r>
              <a:rPr lang="en-US" dirty="0" smtClean="0"/>
              <a:t>the histogram and the idealized normal distribution as a line over the top, or you could draw </a:t>
            </a:r>
            <a:r>
              <a:rPr lang="en-US" dirty="0" smtClean="0"/>
              <a:t>the ideal </a:t>
            </a:r>
            <a:r>
              <a:rPr lang="en-US" dirty="0" smtClean="0"/>
              <a:t>normal distribution as a histogram and have your sample as the line. The following shows </a:t>
            </a:r>
            <a:r>
              <a:rPr lang="en-US" dirty="0" smtClean="0"/>
              <a:t>the two </a:t>
            </a:r>
            <a:r>
              <a:rPr lang="en-US" dirty="0" smtClean="0"/>
              <a:t>options:</a:t>
            </a:r>
          </a:p>
          <a:p>
            <a:r>
              <a:rPr lang="en-US" dirty="0" smtClean="0"/>
              <a:t>&gt; </a:t>
            </a:r>
            <a:r>
              <a:rPr lang="en-US" dirty="0" err="1" smtClean="0"/>
              <a:t>hist</a:t>
            </a:r>
            <a:r>
              <a:rPr lang="en-US" dirty="0" smtClean="0"/>
              <a:t>(data2, freq = FALSE)</a:t>
            </a:r>
          </a:p>
          <a:p>
            <a:r>
              <a:rPr lang="en-US" dirty="0" smtClean="0"/>
              <a:t>&gt; lines(density(data2.norm))</a:t>
            </a:r>
            <a:endParaRPr lang="en-US" dirty="0"/>
          </a:p>
        </p:txBody>
      </p:sp>
      <p:pic>
        <p:nvPicPr>
          <p:cNvPr id="17410" name="Picture 2"/>
          <p:cNvPicPr>
            <a:picLocks noChangeAspect="1" noChangeArrowheads="1"/>
          </p:cNvPicPr>
          <p:nvPr/>
        </p:nvPicPr>
        <p:blipFill>
          <a:blip r:embed="rId2"/>
          <a:srcRect/>
          <a:stretch>
            <a:fillRect/>
          </a:stretch>
        </p:blipFill>
        <p:spPr bwMode="auto">
          <a:xfrm>
            <a:off x="5334000" y="4062412"/>
            <a:ext cx="2826708" cy="279558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305800" cy="4247317"/>
          </a:xfrm>
          <a:prstGeom prst="rect">
            <a:avLst/>
          </a:prstGeom>
          <a:noFill/>
        </p:spPr>
        <p:txBody>
          <a:bodyPr wrap="square" rtlCol="0">
            <a:spAutoFit/>
          </a:bodyPr>
          <a:lstStyle/>
          <a:p>
            <a:r>
              <a:rPr lang="en-US" dirty="0" smtClean="0"/>
              <a:t>There may be occasions when you are using random numbers but want to get the same </a:t>
            </a:r>
            <a:r>
              <a:rPr lang="en-US" dirty="0" smtClean="0"/>
              <a:t>random numbers </a:t>
            </a:r>
            <a:r>
              <a:rPr lang="en-US" dirty="0" smtClean="0"/>
              <a:t>every time you run a particular command. Common examples include when you are </a:t>
            </a:r>
            <a:r>
              <a:rPr lang="en-US" dirty="0" smtClean="0"/>
              <a:t>demonstrating something </a:t>
            </a:r>
            <a:r>
              <a:rPr lang="en-US" dirty="0" smtClean="0"/>
              <a:t>or testing and want to get the same thing time and time again. You can use </a:t>
            </a:r>
            <a:r>
              <a:rPr lang="en-US" dirty="0" smtClean="0"/>
              <a:t>the </a:t>
            </a:r>
            <a:r>
              <a:rPr lang="en-US" dirty="0" err="1" smtClean="0"/>
              <a:t>set.seed</a:t>
            </a:r>
            <a:r>
              <a:rPr lang="en-US" dirty="0" smtClean="0"/>
              <a:t>() command to do this</a:t>
            </a:r>
            <a:r>
              <a:rPr lang="en-US" dirty="0" smtClean="0"/>
              <a:t>:</a:t>
            </a:r>
          </a:p>
          <a:p>
            <a:endParaRPr lang="en-US" dirty="0" smtClean="0"/>
          </a:p>
          <a:p>
            <a:r>
              <a:rPr lang="en-US" dirty="0" smtClean="0"/>
              <a:t>&gt; </a:t>
            </a:r>
            <a:r>
              <a:rPr lang="en-US" dirty="0" err="1" smtClean="0"/>
              <a:t>set.seed</a:t>
            </a:r>
            <a:r>
              <a:rPr lang="en-US" dirty="0" smtClean="0"/>
              <a:t>(1)</a:t>
            </a:r>
          </a:p>
          <a:p>
            <a:r>
              <a:rPr lang="en-US" dirty="0" smtClean="0"/>
              <a:t>&gt; </a:t>
            </a:r>
            <a:r>
              <a:rPr lang="en-US" dirty="0" err="1" smtClean="0"/>
              <a:t>runif</a:t>
            </a:r>
            <a:r>
              <a:rPr lang="en-US" dirty="0" smtClean="0"/>
              <a:t>(1)</a:t>
            </a:r>
          </a:p>
          <a:p>
            <a:r>
              <a:rPr lang="en-US" dirty="0" smtClean="0"/>
              <a:t>[1] 0.2655087</a:t>
            </a:r>
          </a:p>
          <a:p>
            <a:r>
              <a:rPr lang="en-US" dirty="0" smtClean="0"/>
              <a:t>&gt; </a:t>
            </a:r>
            <a:r>
              <a:rPr lang="en-US" dirty="0" err="1" smtClean="0"/>
              <a:t>runif</a:t>
            </a:r>
            <a:r>
              <a:rPr lang="en-US" dirty="0" smtClean="0"/>
              <a:t>(1)</a:t>
            </a:r>
          </a:p>
          <a:p>
            <a:r>
              <a:rPr lang="en-US" dirty="0" smtClean="0"/>
              <a:t>[1] 0.3721239</a:t>
            </a:r>
          </a:p>
          <a:p>
            <a:r>
              <a:rPr lang="en-US" dirty="0" smtClean="0"/>
              <a:t>&gt; </a:t>
            </a:r>
            <a:r>
              <a:rPr lang="en-US" dirty="0" err="1" smtClean="0"/>
              <a:t>runif</a:t>
            </a:r>
            <a:r>
              <a:rPr lang="en-US" dirty="0" smtClean="0"/>
              <a:t>(1)</a:t>
            </a:r>
          </a:p>
          <a:p>
            <a:r>
              <a:rPr lang="en-US" dirty="0" smtClean="0"/>
              <a:t>[1] 0.5728534</a:t>
            </a:r>
          </a:p>
          <a:p>
            <a:r>
              <a:rPr lang="en-US" dirty="0" smtClean="0"/>
              <a:t>&gt; </a:t>
            </a:r>
            <a:r>
              <a:rPr lang="en-US" dirty="0" err="1" smtClean="0"/>
              <a:t>set.seed</a:t>
            </a:r>
            <a:r>
              <a:rPr lang="en-US" dirty="0" smtClean="0"/>
              <a:t>(1)</a:t>
            </a:r>
          </a:p>
          <a:p>
            <a:r>
              <a:rPr lang="en-US" dirty="0" smtClean="0"/>
              <a:t>&gt; </a:t>
            </a:r>
            <a:r>
              <a:rPr lang="en-US" dirty="0" err="1" smtClean="0"/>
              <a:t>runif</a:t>
            </a:r>
            <a:r>
              <a:rPr lang="en-US" dirty="0" smtClean="0"/>
              <a:t>(3)</a:t>
            </a:r>
          </a:p>
          <a:p>
            <a:r>
              <a:rPr lang="en-US" dirty="0" smtClean="0"/>
              <a:t>[1] 0.2655087 0.3721239 0.5728534</a:t>
            </a:r>
            <a:endParaRPr lang="en-US" dirty="0"/>
          </a:p>
        </p:txBody>
      </p:sp>
      <p:pic>
        <p:nvPicPr>
          <p:cNvPr id="18434" name="Picture 2"/>
          <p:cNvPicPr>
            <a:picLocks noChangeAspect="1" noChangeArrowheads="1"/>
          </p:cNvPicPr>
          <p:nvPr/>
        </p:nvPicPr>
        <p:blipFill>
          <a:blip r:embed="rId2"/>
          <a:srcRect/>
          <a:stretch>
            <a:fillRect/>
          </a:stretch>
        </p:blipFill>
        <p:spPr bwMode="auto">
          <a:xfrm>
            <a:off x="4419600" y="3629214"/>
            <a:ext cx="4724400" cy="3019236"/>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Numbers and Sampling</a:t>
            </a:r>
            <a:endParaRPr lang="en-US" dirty="0"/>
          </a:p>
        </p:txBody>
      </p:sp>
      <p:sp>
        <p:nvSpPr>
          <p:cNvPr id="3" name="TextBox 2"/>
          <p:cNvSpPr txBox="1"/>
          <p:nvPr/>
        </p:nvSpPr>
        <p:spPr>
          <a:xfrm>
            <a:off x="609600" y="1447800"/>
            <a:ext cx="8001000" cy="4524315"/>
          </a:xfrm>
          <a:prstGeom prst="rect">
            <a:avLst/>
          </a:prstGeom>
          <a:noFill/>
        </p:spPr>
        <p:txBody>
          <a:bodyPr wrap="square" rtlCol="0">
            <a:spAutoFit/>
          </a:bodyPr>
          <a:lstStyle/>
          <a:p>
            <a:r>
              <a:rPr lang="en-US" dirty="0" smtClean="0"/>
              <a:t>&gt; data2</a:t>
            </a:r>
          </a:p>
          <a:p>
            <a:r>
              <a:rPr lang="en-US" dirty="0" smtClean="0"/>
              <a:t>[1] 3 5 7 5 3 2 6 8 5 6 9 4 5 7 3 4</a:t>
            </a:r>
          </a:p>
          <a:p>
            <a:r>
              <a:rPr lang="en-US" dirty="0" smtClean="0"/>
              <a:t>&gt; sample(data2, size = 4)</a:t>
            </a:r>
          </a:p>
          <a:p>
            <a:r>
              <a:rPr lang="en-US" dirty="0" smtClean="0"/>
              <a:t>[1] 3 8 9 </a:t>
            </a:r>
            <a:r>
              <a:rPr lang="en-US" dirty="0" smtClean="0"/>
              <a:t>6</a:t>
            </a:r>
          </a:p>
          <a:p>
            <a:endParaRPr lang="en-US" dirty="0" smtClean="0"/>
          </a:p>
          <a:p>
            <a:r>
              <a:rPr lang="en-US" dirty="0" smtClean="0"/>
              <a:t>In this example you extract four of your values as a separate sample from the data2 vector of values</a:t>
            </a:r>
            <a:r>
              <a:rPr lang="en-US" dirty="0" smtClean="0"/>
              <a:t>. You </a:t>
            </a:r>
            <a:r>
              <a:rPr lang="en-US" dirty="0" smtClean="0"/>
              <a:t>can do this for character vectors as well; in the following example you have a character </a:t>
            </a:r>
            <a:r>
              <a:rPr lang="en-US" dirty="0" smtClean="0"/>
              <a:t>vector that </a:t>
            </a:r>
            <a:r>
              <a:rPr lang="en-US" dirty="0" smtClean="0"/>
              <a:t>comprises 12 months. You use the replace = instruction to decide if you want replacement </a:t>
            </a:r>
            <a:r>
              <a:rPr lang="en-US" dirty="0" smtClean="0"/>
              <a:t>or not </a:t>
            </a:r>
            <a:r>
              <a:rPr lang="en-US" dirty="0" smtClean="0"/>
              <a:t>like so</a:t>
            </a:r>
            <a:r>
              <a:rPr lang="en-US" dirty="0" smtClean="0"/>
              <a:t>:</a:t>
            </a:r>
          </a:p>
          <a:p>
            <a:endParaRPr lang="en-US" dirty="0" smtClean="0"/>
          </a:p>
          <a:p>
            <a:r>
              <a:rPr lang="en-US" dirty="0" smtClean="0"/>
              <a:t>data8=c</a:t>
            </a:r>
            <a:r>
              <a:rPr lang="en-US" dirty="0" smtClean="0"/>
              <a:t>("Jan","FEB","MAR","APR","MAY","JUN","JUL","AUG","Sep","OCT","NOV","DEC")</a:t>
            </a:r>
          </a:p>
          <a:p>
            <a:r>
              <a:rPr lang="en-US" dirty="0" smtClean="0"/>
              <a:t>&gt; sample(data8, size = 4, </a:t>
            </a:r>
            <a:r>
              <a:rPr lang="en-US" dirty="0" smtClean="0">
                <a:solidFill>
                  <a:srgbClr val="FF0000"/>
                </a:solidFill>
              </a:rPr>
              <a:t>replace = TRUE</a:t>
            </a:r>
            <a:r>
              <a:rPr lang="en-US" dirty="0" smtClean="0"/>
              <a:t>)</a:t>
            </a:r>
          </a:p>
          <a:p>
            <a:r>
              <a:rPr lang="en-US" dirty="0" smtClean="0"/>
              <a:t>[1] "Apr" "Jan" "Feb" "Oct"</a:t>
            </a:r>
          </a:p>
          <a:p>
            <a:r>
              <a:rPr lang="en-US" dirty="0" smtClean="0"/>
              <a:t>&gt; sample(data8, size = 4, replace = TRUE)</a:t>
            </a:r>
          </a:p>
          <a:p>
            <a:r>
              <a:rPr lang="en-US" dirty="0" smtClean="0"/>
              <a:t>[1] "Feb" "Feb" "Jun" "May"</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305800" cy="4524315"/>
          </a:xfrm>
          <a:prstGeom prst="rect">
            <a:avLst/>
          </a:prstGeom>
          <a:noFill/>
        </p:spPr>
        <p:txBody>
          <a:bodyPr wrap="square" rtlCol="0">
            <a:spAutoFit/>
          </a:bodyPr>
          <a:lstStyle/>
          <a:p>
            <a:r>
              <a:rPr lang="en-US" dirty="0" smtClean="0"/>
              <a:t>You can extend this and select certain conditions to be met from your sampled data. In the </a:t>
            </a:r>
            <a:r>
              <a:rPr lang="en-US" dirty="0" smtClean="0"/>
              <a:t>following example </a:t>
            </a:r>
            <a:r>
              <a:rPr lang="en-US" dirty="0" smtClean="0"/>
              <a:t>you pick out three items from your original data but ensure that they are all greater than 5</a:t>
            </a:r>
            <a:r>
              <a:rPr lang="en-US" dirty="0" smtClean="0"/>
              <a:t>:</a:t>
            </a:r>
          </a:p>
          <a:p>
            <a:endParaRPr lang="en-US" dirty="0" smtClean="0"/>
          </a:p>
          <a:p>
            <a:r>
              <a:rPr lang="en-US" dirty="0" smtClean="0"/>
              <a:t>data2</a:t>
            </a:r>
          </a:p>
          <a:p>
            <a:r>
              <a:rPr lang="en-US" dirty="0" smtClean="0"/>
              <a:t>[1] 3 5 7 5 3 2 6 8 5 6 9 4 5 7 3 4</a:t>
            </a:r>
          </a:p>
          <a:p>
            <a:r>
              <a:rPr lang="en-US" dirty="0" smtClean="0"/>
              <a:t>sample(data2[data2 </a:t>
            </a:r>
            <a:r>
              <a:rPr lang="en-US" dirty="0" smtClean="0"/>
              <a:t>&gt; 5], size = 3)</a:t>
            </a:r>
          </a:p>
          <a:p>
            <a:r>
              <a:rPr lang="en-US" dirty="0" smtClean="0"/>
              <a:t>[1] 7 9 </a:t>
            </a:r>
            <a:r>
              <a:rPr lang="en-US" dirty="0" smtClean="0"/>
              <a:t>8</a:t>
            </a:r>
          </a:p>
          <a:p>
            <a:endParaRPr lang="en-US" dirty="0" smtClean="0"/>
          </a:p>
          <a:p>
            <a:r>
              <a:rPr lang="en-US" dirty="0" smtClean="0"/>
              <a:t>If you leave the size = part out, you get a sample of everything that meets any conditions you have set</a:t>
            </a:r>
            <a:r>
              <a:rPr lang="en-US" dirty="0" smtClean="0"/>
              <a:t>:</a:t>
            </a:r>
          </a:p>
          <a:p>
            <a:endParaRPr lang="en-US" dirty="0" smtClean="0"/>
          </a:p>
          <a:p>
            <a:r>
              <a:rPr lang="en-US" dirty="0" smtClean="0"/>
              <a:t>sample(data2[data2 </a:t>
            </a:r>
            <a:r>
              <a:rPr lang="en-US" dirty="0" smtClean="0"/>
              <a:t>&gt; 5])</a:t>
            </a:r>
          </a:p>
          <a:p>
            <a:r>
              <a:rPr lang="en-US" dirty="0" smtClean="0"/>
              <a:t>[1] 9 8 7 6 6 7</a:t>
            </a:r>
          </a:p>
          <a:p>
            <a:r>
              <a:rPr lang="en-US" dirty="0" smtClean="0"/>
              <a:t>&gt; data2[data2 &gt; 5]</a:t>
            </a:r>
          </a:p>
          <a:p>
            <a:r>
              <a:rPr lang="en-US" dirty="0" smtClean="0"/>
              <a:t>[1] 7 6 8 6 9 7</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229600" cy="3970318"/>
          </a:xfrm>
          <a:prstGeom prst="rect">
            <a:avLst/>
          </a:prstGeom>
          <a:noFill/>
        </p:spPr>
        <p:txBody>
          <a:bodyPr wrap="square" rtlCol="0">
            <a:spAutoFit/>
          </a:bodyPr>
          <a:lstStyle/>
          <a:p>
            <a:r>
              <a:rPr lang="en-US" dirty="0" smtClean="0"/>
              <a:t>data3</a:t>
            </a:r>
          </a:p>
          <a:p>
            <a:r>
              <a:rPr lang="en-US" dirty="0" smtClean="0"/>
              <a:t>[1] 6 7 8 7 6 3 8 9 10 7 6 9</a:t>
            </a:r>
          </a:p>
          <a:p>
            <a:r>
              <a:rPr lang="en-US" dirty="0" smtClean="0"/>
              <a:t>sample(data3[data3 </a:t>
            </a:r>
            <a:r>
              <a:rPr lang="en-US" dirty="0" smtClean="0"/>
              <a:t>&gt; 9])</a:t>
            </a:r>
          </a:p>
          <a:p>
            <a:r>
              <a:rPr lang="en-US" dirty="0" smtClean="0"/>
              <a:t>[1] 1 5 4 7 6 10 3 8 9 </a:t>
            </a:r>
            <a:r>
              <a:rPr lang="en-US" dirty="0" smtClean="0"/>
              <a:t>2</a:t>
            </a:r>
          </a:p>
          <a:p>
            <a:endParaRPr lang="en-US" dirty="0" smtClean="0"/>
          </a:p>
          <a:p>
            <a:r>
              <a:rPr lang="en-US" dirty="0" smtClean="0"/>
              <a:t>Because there is only one of them (a 10) you get ten items in your result sample. This is </a:t>
            </a:r>
            <a:r>
              <a:rPr lang="en-US" dirty="0" smtClean="0"/>
              <a:t>slightly unfortunate </a:t>
            </a:r>
            <a:r>
              <a:rPr lang="en-US" dirty="0" smtClean="0"/>
              <a:t>but there is a way around it, which is demonstrated in the help entry for the sample</a:t>
            </a:r>
            <a:r>
              <a:rPr lang="en-US" dirty="0" smtClean="0"/>
              <a:t>() command</a:t>
            </a:r>
            <a:r>
              <a:rPr lang="en-US" dirty="0" smtClean="0"/>
              <a:t>. You can create a simple function to alter the way the sample() command operates; </a:t>
            </a:r>
            <a:r>
              <a:rPr lang="en-US" dirty="0" smtClean="0"/>
              <a:t>first type </a:t>
            </a:r>
            <a:r>
              <a:rPr lang="en-US" dirty="0" smtClean="0"/>
              <a:t>the following like so:</a:t>
            </a:r>
          </a:p>
          <a:p>
            <a:pPr>
              <a:buFont typeface="Wingdings"/>
              <a:buChar char="Ø"/>
            </a:pPr>
            <a:r>
              <a:rPr lang="en-US" dirty="0" smtClean="0"/>
              <a:t>resample </a:t>
            </a:r>
            <a:r>
              <a:rPr lang="en-US" dirty="0" smtClean="0"/>
              <a:t>&lt;- function(x, ...) x[sample(length(x), </a:t>
            </a:r>
            <a:r>
              <a:rPr lang="en-US" dirty="0" smtClean="0"/>
              <a:t>...)]</a:t>
            </a:r>
          </a:p>
          <a:p>
            <a:pPr>
              <a:buFont typeface="Wingdings"/>
              <a:buChar char="Ø"/>
            </a:pPr>
            <a:endParaRPr lang="en-US" dirty="0" smtClean="0"/>
          </a:p>
          <a:p>
            <a:r>
              <a:rPr lang="en-US" dirty="0" smtClean="0"/>
              <a:t>This creates a new command called resample(), which you use exactly like you would the </a:t>
            </a:r>
            <a:r>
              <a:rPr lang="en-US" dirty="0" smtClean="0"/>
              <a:t>old sample</a:t>
            </a:r>
            <a:r>
              <a:rPr lang="en-US" dirty="0" smtClean="0"/>
              <a:t>() command. Your new command, however, gives the “correct” result; the following </a:t>
            </a:r>
            <a:r>
              <a:rPr lang="en-US" dirty="0" smtClean="0"/>
              <a:t>example shows </a:t>
            </a:r>
            <a:r>
              <a:rPr lang="en-US" dirty="0" smtClean="0"/>
              <a:t>the comparison between the two:</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76400"/>
            <a:ext cx="8229600" cy="3970318"/>
          </a:xfrm>
          <a:prstGeom prst="rect">
            <a:avLst/>
          </a:prstGeom>
          <a:noFill/>
        </p:spPr>
        <p:txBody>
          <a:bodyPr wrap="square" rtlCol="0">
            <a:spAutoFit/>
          </a:bodyPr>
          <a:lstStyle/>
          <a:p>
            <a:r>
              <a:rPr lang="en-US" dirty="0" smtClean="0"/>
              <a:t>&gt; data2</a:t>
            </a:r>
          </a:p>
          <a:p>
            <a:r>
              <a:rPr lang="en-US" dirty="0" smtClean="0"/>
              <a:t>[1] 3 5 7 5 3 2 6 8 5 6 9 4 5 7 3 4</a:t>
            </a:r>
          </a:p>
          <a:p>
            <a:r>
              <a:rPr lang="en-US" dirty="0" smtClean="0"/>
              <a:t>&gt; </a:t>
            </a:r>
            <a:r>
              <a:rPr lang="en-US" dirty="0" err="1" smtClean="0"/>
              <a:t>set.seed</a:t>
            </a:r>
            <a:r>
              <a:rPr lang="en-US" dirty="0" smtClean="0"/>
              <a:t>(4)</a:t>
            </a:r>
          </a:p>
          <a:p>
            <a:r>
              <a:rPr lang="en-US" dirty="0" smtClean="0"/>
              <a:t>&gt; sample(data2, size = 3)</a:t>
            </a:r>
          </a:p>
          <a:p>
            <a:r>
              <a:rPr lang="en-US" dirty="0" smtClean="0"/>
              <a:t>[1] 2 6 7</a:t>
            </a:r>
          </a:p>
          <a:p>
            <a:r>
              <a:rPr lang="en-US" dirty="0" smtClean="0"/>
              <a:t>&gt; </a:t>
            </a:r>
            <a:r>
              <a:rPr lang="en-US" dirty="0" err="1" smtClean="0"/>
              <a:t>set.seed</a:t>
            </a:r>
            <a:r>
              <a:rPr lang="en-US" dirty="0" smtClean="0"/>
              <a:t>(4)</a:t>
            </a:r>
          </a:p>
          <a:p>
            <a:r>
              <a:rPr lang="en-US" dirty="0" smtClean="0"/>
              <a:t>&gt; resample(data2, size = 3)</a:t>
            </a:r>
          </a:p>
          <a:p>
            <a:r>
              <a:rPr lang="en-US" dirty="0" smtClean="0"/>
              <a:t>[1] 2 6 7</a:t>
            </a:r>
          </a:p>
          <a:p>
            <a:r>
              <a:rPr lang="en-US" dirty="0" smtClean="0"/>
              <a:t>&gt; </a:t>
            </a:r>
            <a:r>
              <a:rPr lang="en-US" dirty="0" err="1" smtClean="0"/>
              <a:t>set.seed</a:t>
            </a:r>
            <a:r>
              <a:rPr lang="en-US" dirty="0" smtClean="0"/>
              <a:t>(4)</a:t>
            </a:r>
          </a:p>
          <a:p>
            <a:r>
              <a:rPr lang="en-US" dirty="0" smtClean="0"/>
              <a:t>&gt; sample(data2[data2 &gt; 8])</a:t>
            </a:r>
          </a:p>
          <a:p>
            <a:r>
              <a:rPr lang="en-US" dirty="0" smtClean="0"/>
              <a:t>[1] 3 5 2 8 4 7 1 9 </a:t>
            </a:r>
            <a:r>
              <a:rPr lang="en-US" dirty="0" smtClean="0"/>
              <a:t>6</a:t>
            </a:r>
          </a:p>
          <a:p>
            <a:r>
              <a:rPr lang="en-US" dirty="0" smtClean="0"/>
              <a:t>&gt; </a:t>
            </a:r>
            <a:r>
              <a:rPr lang="en-US" dirty="0" err="1" smtClean="0"/>
              <a:t>set.seed</a:t>
            </a:r>
            <a:r>
              <a:rPr lang="en-US" dirty="0" smtClean="0"/>
              <a:t>(4)</a:t>
            </a:r>
          </a:p>
          <a:p>
            <a:r>
              <a:rPr lang="en-US" dirty="0" smtClean="0"/>
              <a:t>&gt; resample(data2[data2 &gt; 8])</a:t>
            </a:r>
          </a:p>
          <a:p>
            <a:r>
              <a:rPr lang="en-US" dirty="0" smtClean="0"/>
              <a:t>[1] 9</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457200" y="1600200"/>
            <a:ext cx="8153400" cy="1754326"/>
          </a:xfrm>
          <a:prstGeom prst="rect">
            <a:avLst/>
          </a:prstGeom>
          <a:noFill/>
        </p:spPr>
        <p:txBody>
          <a:bodyPr wrap="square" rtlCol="0">
            <a:spAutoFit/>
          </a:bodyPr>
          <a:lstStyle/>
          <a:p>
            <a:r>
              <a:rPr lang="en-US" dirty="0" smtClean="0"/>
              <a:t>In this example you use the </a:t>
            </a:r>
            <a:r>
              <a:rPr lang="en-US" dirty="0" err="1" smtClean="0"/>
              <a:t>set.seed</a:t>
            </a:r>
            <a:r>
              <a:rPr lang="en-US" dirty="0" smtClean="0"/>
              <a:t>() command to ensure that your random numbers come </a:t>
            </a:r>
            <a:r>
              <a:rPr lang="en-US" dirty="0" smtClean="0"/>
              <a:t>out the </a:t>
            </a:r>
            <a:r>
              <a:rPr lang="en-US" dirty="0" smtClean="0"/>
              <a:t>same; you use a value of 4 but this is merely a whim, any integer will suffice. At the top </a:t>
            </a:r>
            <a:r>
              <a:rPr lang="en-US" dirty="0" smtClean="0"/>
              <a:t>you can </a:t>
            </a:r>
            <a:r>
              <a:rPr lang="en-US" dirty="0" smtClean="0"/>
              <a:t>see that you get exactly the same result when you extract three random items as a sample </a:t>
            </a:r>
            <a:r>
              <a:rPr lang="en-US" dirty="0" smtClean="0"/>
              <a:t>from your </a:t>
            </a:r>
            <a:r>
              <a:rPr lang="en-US" dirty="0" smtClean="0"/>
              <a:t>original vector. When you use the sample() command to extract values &gt; 8 you see the error</a:t>
            </a:r>
            <a:r>
              <a:rPr lang="en-US" dirty="0" smtClean="0"/>
              <a:t>. However</a:t>
            </a:r>
            <a:r>
              <a:rPr lang="en-US" dirty="0" smtClean="0"/>
              <a:t>, you see at the bottom that the resample() command has given the expected result.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295400" y="2057400"/>
            <a:ext cx="6410325" cy="21812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Shapiro-</a:t>
            </a:r>
            <a:r>
              <a:rPr lang="en-US" b="1" dirty="0" err="1" smtClean="0"/>
              <a:t>Wilk</a:t>
            </a:r>
            <a:r>
              <a:rPr lang="en-US" b="1" dirty="0" smtClean="0"/>
              <a:t> Test for Normality</a:t>
            </a:r>
            <a:endParaRPr lang="en-US" dirty="0"/>
          </a:p>
        </p:txBody>
      </p:sp>
      <p:sp>
        <p:nvSpPr>
          <p:cNvPr id="3" name="TextBox 2"/>
          <p:cNvSpPr txBox="1"/>
          <p:nvPr/>
        </p:nvSpPr>
        <p:spPr>
          <a:xfrm>
            <a:off x="762000" y="1600200"/>
            <a:ext cx="7772400" cy="3416320"/>
          </a:xfrm>
          <a:prstGeom prst="rect">
            <a:avLst/>
          </a:prstGeom>
          <a:noFill/>
        </p:spPr>
        <p:txBody>
          <a:bodyPr wrap="square" rtlCol="0">
            <a:spAutoFit/>
          </a:bodyPr>
          <a:lstStyle/>
          <a:p>
            <a:r>
              <a:rPr lang="en-US" dirty="0" smtClean="0"/>
              <a:t>You commonly need to compare a sample with the normal distribution. You saw previously how </a:t>
            </a:r>
            <a:r>
              <a:rPr lang="en-US" dirty="0" smtClean="0"/>
              <a:t>you could </a:t>
            </a:r>
            <a:r>
              <a:rPr lang="en-US" dirty="0" smtClean="0"/>
              <a:t>do this graphically using a histogram and a density plot. There are other graphical methods</a:t>
            </a:r>
            <a:r>
              <a:rPr lang="en-US" dirty="0" smtClean="0"/>
              <a:t>, which </a:t>
            </a:r>
            <a:r>
              <a:rPr lang="en-US" dirty="0" smtClean="0"/>
              <a:t>you will return to shortly, but there are also statistical methods. One such method is the </a:t>
            </a:r>
            <a:r>
              <a:rPr lang="en-US" dirty="0" smtClean="0"/>
              <a:t>Shapiro- </a:t>
            </a:r>
            <a:r>
              <a:rPr lang="en-US" dirty="0" err="1" smtClean="0"/>
              <a:t>Wilk</a:t>
            </a:r>
            <a:r>
              <a:rPr lang="en-US" dirty="0" smtClean="0"/>
              <a:t> </a:t>
            </a:r>
            <a:r>
              <a:rPr lang="en-US" dirty="0" smtClean="0"/>
              <a:t>test, which is available via the </a:t>
            </a:r>
            <a:r>
              <a:rPr lang="en-US" dirty="0" err="1" smtClean="0">
                <a:solidFill>
                  <a:srgbClr val="FF0000"/>
                </a:solidFill>
              </a:rPr>
              <a:t>shapiro.test</a:t>
            </a:r>
            <a:r>
              <a:rPr lang="en-US" dirty="0" smtClean="0">
                <a:solidFill>
                  <a:srgbClr val="FF0000"/>
                </a:solidFill>
              </a:rPr>
              <a:t>() </a:t>
            </a:r>
            <a:r>
              <a:rPr lang="en-US" dirty="0" smtClean="0"/>
              <a:t>command. Using it is very simple; just provide the</a:t>
            </a:r>
          </a:p>
          <a:p>
            <a:r>
              <a:rPr lang="en-US" dirty="0" smtClean="0"/>
              <a:t>command with a numerical vector to work on:</a:t>
            </a:r>
          </a:p>
          <a:p>
            <a:r>
              <a:rPr lang="en-US" dirty="0" smtClean="0"/>
              <a:t>&gt; data2</a:t>
            </a:r>
          </a:p>
          <a:p>
            <a:r>
              <a:rPr lang="en-US" dirty="0" smtClean="0"/>
              <a:t>[1] 3 5 7 5 3 2 6 8 5 6 9 4 5 7 3 4</a:t>
            </a:r>
          </a:p>
          <a:p>
            <a:r>
              <a:rPr lang="en-US" dirty="0" smtClean="0"/>
              <a:t>&gt; </a:t>
            </a:r>
            <a:r>
              <a:rPr lang="en-US" dirty="0" err="1" smtClean="0"/>
              <a:t>shapiro.test</a:t>
            </a:r>
            <a:r>
              <a:rPr lang="en-US" dirty="0" smtClean="0"/>
              <a:t>(data2)</a:t>
            </a:r>
          </a:p>
          <a:p>
            <a:r>
              <a:rPr lang="en-US" dirty="0" smtClean="0"/>
              <a:t>Shapiro-</a:t>
            </a:r>
            <a:r>
              <a:rPr lang="en-US" dirty="0" err="1" smtClean="0"/>
              <a:t>Wilk</a:t>
            </a:r>
            <a:r>
              <a:rPr lang="en-US" dirty="0" smtClean="0"/>
              <a:t> normality test</a:t>
            </a:r>
          </a:p>
          <a:p>
            <a:r>
              <a:rPr lang="en-US" dirty="0" smtClean="0"/>
              <a:t>data: data2</a:t>
            </a:r>
          </a:p>
          <a:p>
            <a:r>
              <a:rPr lang="en-US" dirty="0" smtClean="0"/>
              <a:t>W = 0.9633, p-value = 0.7223</a:t>
            </a:r>
            <a:endParaRPr lang="en-US" dirty="0"/>
          </a:p>
        </p:txBody>
      </p:sp>
      <p:pic>
        <p:nvPicPr>
          <p:cNvPr id="19458" name="Picture 2"/>
          <p:cNvPicPr>
            <a:picLocks noChangeAspect="1" noChangeArrowheads="1"/>
          </p:cNvPicPr>
          <p:nvPr/>
        </p:nvPicPr>
        <p:blipFill>
          <a:blip r:embed="rId2"/>
          <a:srcRect/>
          <a:stretch>
            <a:fillRect/>
          </a:stretch>
        </p:blipFill>
        <p:spPr bwMode="auto">
          <a:xfrm>
            <a:off x="5257800" y="4495800"/>
            <a:ext cx="3524250" cy="124777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Kolmogorov</a:t>
            </a:r>
            <a:r>
              <a:rPr lang="en-US" b="1" dirty="0" smtClean="0"/>
              <a:t>-Smirnov Test</a:t>
            </a:r>
            <a:endParaRPr lang="en-US" dirty="0"/>
          </a:p>
        </p:txBody>
      </p:sp>
      <p:sp>
        <p:nvSpPr>
          <p:cNvPr id="3" name="TextBox 2"/>
          <p:cNvSpPr txBox="1"/>
          <p:nvPr/>
        </p:nvSpPr>
        <p:spPr>
          <a:xfrm>
            <a:off x="762000" y="1295400"/>
            <a:ext cx="7772400" cy="3693319"/>
          </a:xfrm>
          <a:prstGeom prst="rect">
            <a:avLst/>
          </a:prstGeom>
          <a:noFill/>
        </p:spPr>
        <p:txBody>
          <a:bodyPr wrap="square" rtlCol="0">
            <a:spAutoFit/>
          </a:bodyPr>
          <a:lstStyle/>
          <a:p>
            <a:r>
              <a:rPr lang="en-US" dirty="0" smtClean="0"/>
              <a:t>The </a:t>
            </a:r>
            <a:r>
              <a:rPr lang="en-US" dirty="0" err="1" smtClean="0"/>
              <a:t>Kolmogorov</a:t>
            </a:r>
            <a:r>
              <a:rPr lang="en-US" dirty="0" smtClean="0"/>
              <a:t>-Smirnov test enables you to compare two distributions. This means that you </a:t>
            </a:r>
            <a:r>
              <a:rPr lang="en-US" dirty="0" smtClean="0"/>
              <a:t>can either </a:t>
            </a:r>
            <a:r>
              <a:rPr lang="en-US" dirty="0" smtClean="0"/>
              <a:t>compare a sample to a “known” distribution or you can compare two unknown </a:t>
            </a:r>
            <a:r>
              <a:rPr lang="en-US" dirty="0" smtClean="0"/>
              <a:t>distributions to </a:t>
            </a:r>
            <a:r>
              <a:rPr lang="en-US" dirty="0" smtClean="0"/>
              <a:t>see if they are the same; effectively you are comparing the shape</a:t>
            </a:r>
            <a:r>
              <a:rPr lang="en-US" dirty="0" smtClean="0"/>
              <a:t>.</a:t>
            </a:r>
          </a:p>
          <a:p>
            <a:endParaRPr lang="en-US" dirty="0" smtClean="0"/>
          </a:p>
          <a:p>
            <a:r>
              <a:rPr lang="en-US" dirty="0" smtClean="0"/>
              <a:t>The command that allows you access to the </a:t>
            </a:r>
            <a:r>
              <a:rPr lang="en-US" dirty="0" err="1" smtClean="0"/>
              <a:t>Kolmogorov</a:t>
            </a:r>
            <a:r>
              <a:rPr lang="en-US" dirty="0" smtClean="0"/>
              <a:t>-Smirnov test is </a:t>
            </a:r>
            <a:r>
              <a:rPr lang="en-US" dirty="0" err="1" smtClean="0">
                <a:solidFill>
                  <a:srgbClr val="FF0000"/>
                </a:solidFill>
              </a:rPr>
              <a:t>ks.test</a:t>
            </a:r>
            <a:r>
              <a:rPr lang="en-US" dirty="0" smtClean="0">
                <a:solidFill>
                  <a:srgbClr val="FF0000"/>
                </a:solidFill>
              </a:rPr>
              <a:t>(), </a:t>
            </a:r>
            <a:r>
              <a:rPr lang="en-US" dirty="0" smtClean="0"/>
              <a:t>which </a:t>
            </a:r>
            <a:r>
              <a:rPr lang="en-US" dirty="0" smtClean="0"/>
              <a:t>fortunately is </a:t>
            </a:r>
            <a:r>
              <a:rPr lang="en-US" dirty="0" smtClean="0"/>
              <a:t>shorter than the actual name. You furnish the command with at least two instructions; </a:t>
            </a:r>
            <a:r>
              <a:rPr lang="en-US" dirty="0" smtClean="0"/>
              <a:t>the first </a:t>
            </a:r>
            <a:r>
              <a:rPr lang="en-US" dirty="0" smtClean="0"/>
              <a:t>being the vector of data you want to test and the second being the one you want to compare </a:t>
            </a:r>
            <a:r>
              <a:rPr lang="en-US" dirty="0" smtClean="0"/>
              <a:t>it to</a:t>
            </a:r>
            <a:r>
              <a:rPr lang="en-US" dirty="0" smtClean="0"/>
              <a:t>. This second instruction can be in various forms; you can provide a vector of numeric </a:t>
            </a:r>
            <a:r>
              <a:rPr lang="en-US" dirty="0" smtClean="0"/>
              <a:t>values or </a:t>
            </a:r>
            <a:r>
              <a:rPr lang="en-US" dirty="0" smtClean="0"/>
              <a:t>you can use a function, for example, </a:t>
            </a:r>
            <a:r>
              <a:rPr lang="en-US" dirty="0" err="1" smtClean="0"/>
              <a:t>pnorm</a:t>
            </a:r>
            <a:r>
              <a:rPr lang="en-US" dirty="0" smtClean="0"/>
              <a:t>(), in some way. In the following example you look </a:t>
            </a:r>
            <a:r>
              <a:rPr lang="en-US" dirty="0" smtClean="0"/>
              <a:t>to compare </a:t>
            </a:r>
            <a:r>
              <a:rPr lang="en-US" dirty="0" smtClean="0"/>
              <a:t>a sample to the normal distribution</a:t>
            </a:r>
            <a:r>
              <a:rPr lang="en-US" dirty="0" smtClean="0"/>
              <a:t>:</a:t>
            </a:r>
          </a:p>
          <a:p>
            <a:r>
              <a:rPr lang="en-US" dirty="0" err="1" smtClean="0"/>
              <a:t>ks.test</a:t>
            </a:r>
            <a:r>
              <a:rPr lang="en-US" dirty="0" smtClean="0"/>
              <a:t>(data2, '</a:t>
            </a:r>
            <a:r>
              <a:rPr lang="en-US" dirty="0" err="1" smtClean="0"/>
              <a:t>pnorm</a:t>
            </a:r>
            <a:r>
              <a:rPr lang="en-US" dirty="0" smtClean="0"/>
              <a:t>', mean = 5, </a:t>
            </a:r>
            <a:r>
              <a:rPr lang="en-US" dirty="0" err="1" smtClean="0"/>
              <a:t>sd</a:t>
            </a:r>
            <a:r>
              <a:rPr lang="en-US" dirty="0" smtClean="0"/>
              <a:t> = 2)</a:t>
            </a:r>
            <a:endParaRPr lang="en-US" dirty="0"/>
          </a:p>
        </p:txBody>
      </p:sp>
      <p:pic>
        <p:nvPicPr>
          <p:cNvPr id="20482" name="Picture 2"/>
          <p:cNvPicPr>
            <a:picLocks noChangeAspect="1" noChangeArrowheads="1"/>
          </p:cNvPicPr>
          <p:nvPr/>
        </p:nvPicPr>
        <p:blipFill>
          <a:blip r:embed="rId2"/>
          <a:srcRect/>
          <a:stretch>
            <a:fillRect/>
          </a:stretch>
        </p:blipFill>
        <p:spPr bwMode="auto">
          <a:xfrm>
            <a:off x="4276725" y="5181600"/>
            <a:ext cx="4867275" cy="183832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Quantile-Quantile</a:t>
            </a:r>
            <a:r>
              <a:rPr lang="en-US" b="1" dirty="0" smtClean="0"/>
              <a:t> Plots</a:t>
            </a:r>
            <a:endParaRPr lang="en-US" dirty="0"/>
          </a:p>
        </p:txBody>
      </p:sp>
      <p:sp>
        <p:nvSpPr>
          <p:cNvPr id="3" name="TextBox 2"/>
          <p:cNvSpPr txBox="1"/>
          <p:nvPr/>
        </p:nvSpPr>
        <p:spPr>
          <a:xfrm>
            <a:off x="533400" y="1447800"/>
            <a:ext cx="8229600" cy="3416320"/>
          </a:xfrm>
          <a:prstGeom prst="rect">
            <a:avLst/>
          </a:prstGeom>
          <a:noFill/>
        </p:spPr>
        <p:txBody>
          <a:bodyPr wrap="square" rtlCol="0">
            <a:spAutoFit/>
          </a:bodyPr>
          <a:lstStyle/>
          <a:p>
            <a:r>
              <a:rPr lang="en-US" dirty="0" smtClean="0"/>
              <a:t>You have several commands available relating to QQ plots; the first of these is </a:t>
            </a:r>
            <a:r>
              <a:rPr lang="en-US" dirty="0" err="1" smtClean="0"/>
              <a:t>qqnorm</a:t>
            </a:r>
            <a:r>
              <a:rPr lang="en-US" dirty="0" smtClean="0"/>
              <a:t>(), </a:t>
            </a:r>
            <a:r>
              <a:rPr lang="en-US" dirty="0" smtClean="0"/>
              <a:t>which takes </a:t>
            </a:r>
            <a:r>
              <a:rPr lang="en-US" dirty="0" smtClean="0"/>
              <a:t>a vector of numeric values and plots them against a set of theoretical </a:t>
            </a:r>
            <a:r>
              <a:rPr lang="en-US" dirty="0" err="1" smtClean="0"/>
              <a:t>quantiles</a:t>
            </a:r>
            <a:r>
              <a:rPr lang="en-US" dirty="0" smtClean="0"/>
              <a:t> from a </a:t>
            </a:r>
            <a:r>
              <a:rPr lang="en-US" dirty="0" smtClean="0"/>
              <a:t>normal distribution</a:t>
            </a:r>
            <a:r>
              <a:rPr lang="en-US" dirty="0" smtClean="0"/>
              <a:t>. The upshot is that you produce a series of points that appear in a perfectly straight </a:t>
            </a:r>
            <a:r>
              <a:rPr lang="en-US" dirty="0" smtClean="0"/>
              <a:t>line if </a:t>
            </a:r>
            <a:r>
              <a:rPr lang="en-US" dirty="0" smtClean="0"/>
              <a:t>your original data are normally </a:t>
            </a:r>
            <a:r>
              <a:rPr lang="en-US" dirty="0" smtClean="0"/>
              <a:t>distributed</a:t>
            </a:r>
            <a:r>
              <a:rPr lang="en-US" dirty="0" smtClean="0"/>
              <a:t>. Run the following command to create a simple </a:t>
            </a:r>
            <a:r>
              <a:rPr lang="en-US" dirty="0" smtClean="0"/>
              <a:t>QQ plot</a:t>
            </a:r>
          </a:p>
          <a:p>
            <a:endParaRPr lang="en-US" dirty="0" smtClean="0"/>
          </a:p>
          <a:p>
            <a:r>
              <a:rPr lang="en-US" dirty="0" smtClean="0"/>
              <a:t>&gt; data2</a:t>
            </a:r>
          </a:p>
          <a:p>
            <a:r>
              <a:rPr lang="en-US" dirty="0" smtClean="0"/>
              <a:t>[1] 3 5 7 5 3 2 6 8 5 6 9 4 5 7 3 4</a:t>
            </a:r>
          </a:p>
          <a:p>
            <a:pPr>
              <a:buFont typeface="Wingdings"/>
              <a:buChar char="Ø"/>
            </a:pPr>
            <a:r>
              <a:rPr lang="en-US" dirty="0" err="1" smtClean="0"/>
              <a:t>qqnorm</a:t>
            </a:r>
            <a:r>
              <a:rPr lang="en-US" dirty="0" smtClean="0"/>
              <a:t>(data2)</a:t>
            </a:r>
          </a:p>
          <a:p>
            <a:pPr>
              <a:buFont typeface="Wingdings"/>
              <a:buChar char="Ø"/>
            </a:pPr>
            <a:endParaRPr lang="en-US" dirty="0" smtClean="0"/>
          </a:p>
          <a:p>
            <a:r>
              <a:rPr lang="en-US" dirty="0" smtClean="0"/>
              <a:t>The main title and the axis labels have default settings, which you can alter by using the main, </a:t>
            </a:r>
            <a:r>
              <a:rPr lang="en-US" dirty="0" err="1" smtClean="0"/>
              <a:t>xlab</a:t>
            </a:r>
            <a:r>
              <a:rPr lang="en-US" dirty="0" smtClean="0"/>
              <a:t>, and </a:t>
            </a:r>
            <a:r>
              <a:rPr lang="en-US" dirty="0" err="1" smtClean="0"/>
              <a:t>ylab</a:t>
            </a:r>
            <a:r>
              <a:rPr lang="en-US" dirty="0" smtClean="0"/>
              <a:t> instructions that you met previously.</a:t>
            </a:r>
            <a:endParaRPr lang="en-US" dirty="0"/>
          </a:p>
        </p:txBody>
      </p:sp>
      <p:pic>
        <p:nvPicPr>
          <p:cNvPr id="21506" name="Picture 2"/>
          <p:cNvPicPr>
            <a:picLocks noChangeAspect="1" noChangeArrowheads="1"/>
          </p:cNvPicPr>
          <p:nvPr/>
        </p:nvPicPr>
        <p:blipFill>
          <a:blip r:embed="rId2"/>
          <a:srcRect/>
          <a:stretch>
            <a:fillRect/>
          </a:stretch>
        </p:blipFill>
        <p:spPr bwMode="auto">
          <a:xfrm>
            <a:off x="6629400" y="4733925"/>
            <a:ext cx="2116237" cy="21240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Straight Line to a QQ Plot</a:t>
            </a:r>
            <a:endParaRPr lang="en-US" dirty="0"/>
          </a:p>
        </p:txBody>
      </p:sp>
      <p:sp>
        <p:nvSpPr>
          <p:cNvPr id="4" name="TextBox 3"/>
          <p:cNvSpPr txBox="1"/>
          <p:nvPr/>
        </p:nvSpPr>
        <p:spPr>
          <a:xfrm>
            <a:off x="533400" y="1447800"/>
            <a:ext cx="8077200" cy="2308324"/>
          </a:xfrm>
          <a:prstGeom prst="rect">
            <a:avLst/>
          </a:prstGeom>
          <a:noFill/>
        </p:spPr>
        <p:txBody>
          <a:bodyPr wrap="square" rtlCol="0">
            <a:spAutoFit/>
          </a:bodyPr>
          <a:lstStyle/>
          <a:p>
            <a:r>
              <a:rPr lang="en-US" dirty="0" smtClean="0"/>
              <a:t>The normal QQ plot is useful for visualizing the distribution because it is easier to check </a:t>
            </a:r>
            <a:r>
              <a:rPr lang="en-US" dirty="0" smtClean="0"/>
              <a:t>alignment along </a:t>
            </a:r>
            <a:r>
              <a:rPr lang="en-US" dirty="0" smtClean="0"/>
              <a:t>a straight line than to check for a bell-shaped curve. However, you do not currently have </a:t>
            </a:r>
            <a:r>
              <a:rPr lang="en-US" dirty="0" smtClean="0"/>
              <a:t>a straight </a:t>
            </a:r>
            <a:r>
              <a:rPr lang="en-US" dirty="0" smtClean="0"/>
              <a:t>line to check! You can add one using the </a:t>
            </a:r>
            <a:r>
              <a:rPr lang="en-US" dirty="0" err="1" smtClean="0"/>
              <a:t>qqline</a:t>
            </a:r>
            <a:r>
              <a:rPr lang="en-US" dirty="0" smtClean="0"/>
              <a:t>() command. This adds a straight </a:t>
            </a:r>
            <a:r>
              <a:rPr lang="en-US" dirty="0" smtClean="0"/>
              <a:t>line </a:t>
            </a:r>
            <a:r>
              <a:rPr lang="en-US" dirty="0" smtClean="0"/>
              <a:t>to an existing graph</a:t>
            </a:r>
            <a:r>
              <a:rPr lang="en-US" dirty="0" smtClean="0"/>
              <a:t>.</a:t>
            </a:r>
          </a:p>
          <a:p>
            <a:endParaRPr lang="en-US" dirty="0" smtClean="0"/>
          </a:p>
          <a:p>
            <a:r>
              <a:rPr lang="en-US" dirty="0" smtClean="0"/>
              <a:t>&gt; </a:t>
            </a:r>
            <a:r>
              <a:rPr lang="en-US" dirty="0" err="1" smtClean="0"/>
              <a:t>qqnorm</a:t>
            </a:r>
            <a:r>
              <a:rPr lang="en-US" dirty="0" smtClean="0"/>
              <a:t>(data2, main = 'QQ plot of example data', </a:t>
            </a:r>
            <a:r>
              <a:rPr lang="en-US" dirty="0" err="1" smtClean="0"/>
              <a:t>xlab</a:t>
            </a:r>
            <a:r>
              <a:rPr lang="en-US" dirty="0" smtClean="0"/>
              <a:t> = 'Theoretical',</a:t>
            </a:r>
          </a:p>
          <a:p>
            <a:r>
              <a:rPr lang="en-US" dirty="0" err="1" smtClean="0"/>
              <a:t>ylab</a:t>
            </a:r>
            <a:r>
              <a:rPr lang="en-US" dirty="0" smtClean="0"/>
              <a:t> = '</a:t>
            </a:r>
            <a:r>
              <a:rPr lang="en-US" dirty="0" err="1" smtClean="0"/>
              <a:t>Quantiles</a:t>
            </a:r>
            <a:r>
              <a:rPr lang="en-US" dirty="0" smtClean="0"/>
              <a:t> for data2')</a:t>
            </a:r>
          </a:p>
          <a:p>
            <a:r>
              <a:rPr lang="it-IT" dirty="0" smtClean="0"/>
              <a:t>&gt; qqline(data2, lwd = 2, lty = 2)</a:t>
            </a:r>
            <a:endParaRPr lang="en-US" dirty="0"/>
          </a:p>
        </p:txBody>
      </p:sp>
      <p:pic>
        <p:nvPicPr>
          <p:cNvPr id="22530" name="Picture 2"/>
          <p:cNvPicPr>
            <a:picLocks noChangeAspect="1" noChangeArrowheads="1"/>
          </p:cNvPicPr>
          <p:nvPr/>
        </p:nvPicPr>
        <p:blipFill>
          <a:blip r:embed="rId2"/>
          <a:srcRect/>
          <a:stretch>
            <a:fillRect/>
          </a:stretch>
        </p:blipFill>
        <p:spPr bwMode="auto">
          <a:xfrm>
            <a:off x="5562600" y="3429000"/>
            <a:ext cx="2657475" cy="26003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Statistics for Vectors</a:t>
            </a:r>
            <a:endParaRPr lang="en-US" dirty="0"/>
          </a:p>
        </p:txBody>
      </p:sp>
      <p:sp>
        <p:nvSpPr>
          <p:cNvPr id="4" name="TextBox 3"/>
          <p:cNvSpPr txBox="1"/>
          <p:nvPr/>
        </p:nvSpPr>
        <p:spPr>
          <a:xfrm>
            <a:off x="457200" y="1600200"/>
            <a:ext cx="8382000" cy="2031325"/>
          </a:xfrm>
          <a:prstGeom prst="rect">
            <a:avLst/>
          </a:prstGeom>
          <a:noFill/>
        </p:spPr>
        <p:txBody>
          <a:bodyPr wrap="square" rtlCol="0">
            <a:spAutoFit/>
          </a:bodyPr>
          <a:lstStyle/>
          <a:p>
            <a:r>
              <a:rPr lang="en-US" dirty="0" smtClean="0"/>
              <a:t>The simplest data object you will encounter is the vector. A vector is a single column of values—a one-dimensional object. There are a variety of simple summary statistics that can be applied to a vector of numbers, some of which you will meet shortly. In general there are two kinds of summary commands:</a:t>
            </a:r>
          </a:p>
          <a:p>
            <a:r>
              <a:rPr lang="en-US" dirty="0" smtClean="0"/>
              <a:t>➤➤ Commands that produce a single value as a result</a:t>
            </a:r>
          </a:p>
          <a:p>
            <a:r>
              <a:rPr lang="en-US" dirty="0" smtClean="0"/>
              <a:t>➤➤ Commands that produce multiple values as a result</a:t>
            </a:r>
          </a:p>
          <a:p>
            <a:r>
              <a:rPr lang="en-US" dirty="0" smtClean="0"/>
              <a:t>The following sections deal with each of these kinds of summary commands.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Commands that produce a single value as a result</a:t>
            </a:r>
            <a:endParaRPr lang="en-US" dirty="0"/>
          </a:p>
        </p:txBody>
      </p:sp>
      <p:pic>
        <p:nvPicPr>
          <p:cNvPr id="3" name="Picture 2"/>
          <p:cNvPicPr>
            <a:picLocks noChangeAspect="1" noChangeArrowheads="1"/>
          </p:cNvPicPr>
          <p:nvPr/>
        </p:nvPicPr>
        <p:blipFill>
          <a:blip r:embed="rId2"/>
          <a:srcRect/>
          <a:stretch>
            <a:fillRect/>
          </a:stretch>
        </p:blipFill>
        <p:spPr bwMode="auto">
          <a:xfrm>
            <a:off x="1371600" y="1457325"/>
            <a:ext cx="6400800" cy="39433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533400" y="1524000"/>
            <a:ext cx="7986882" cy="4648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7200" y="5848350"/>
            <a:ext cx="8229600" cy="100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4833</Words>
  <Application>Microsoft Office PowerPoint</Application>
  <PresentationFormat>On-screen Show (4:3)</PresentationFormat>
  <Paragraphs>295</Paragraphs>
  <Slides>63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Office Theme</vt:lpstr>
      <vt:lpstr>Macro-Enabled Worksheet</vt:lpstr>
      <vt:lpstr>Using r</vt:lpstr>
      <vt:lpstr>Summary Commands</vt:lpstr>
      <vt:lpstr>Slide 3</vt:lpstr>
      <vt:lpstr>Slide 4</vt:lpstr>
      <vt:lpstr>Slide 5</vt:lpstr>
      <vt:lpstr>Slide 6</vt:lpstr>
      <vt:lpstr>Summary Statistics for Vectors</vt:lpstr>
      <vt:lpstr>Commands that produce a single value as a result</vt:lpstr>
      <vt:lpstr>Slide 9</vt:lpstr>
      <vt:lpstr>Slide 10</vt:lpstr>
      <vt:lpstr>Altering Sample Length</vt:lpstr>
      <vt:lpstr>Summary Commands With Multiple Results</vt:lpstr>
      <vt:lpstr>Slide 13</vt:lpstr>
      <vt:lpstr>Slide 14</vt:lpstr>
      <vt:lpstr>Slide 15</vt:lpstr>
      <vt:lpstr>Slide 16</vt:lpstr>
      <vt:lpstr>Slide 17</vt:lpstr>
      <vt:lpstr>Cumulative Statistics</vt:lpstr>
      <vt:lpstr>Simple Cumulative Commands</vt:lpstr>
      <vt:lpstr>Slide 20</vt:lpstr>
      <vt:lpstr>Complex Cumulative Commands</vt:lpstr>
      <vt:lpstr>Slide 22</vt:lpstr>
      <vt:lpstr>Slide 23</vt:lpstr>
      <vt:lpstr>Slide 24</vt:lpstr>
      <vt:lpstr>Slide 25</vt:lpstr>
      <vt:lpstr>Summary Statistics for Data Frames</vt:lpstr>
      <vt:lpstr>Generic Summary Commands for Data Frames</vt:lpstr>
      <vt:lpstr>Slide 28</vt:lpstr>
      <vt:lpstr>Slide 29</vt:lpstr>
      <vt:lpstr>The apply() Command for Summaries on Rows or Columns</vt:lpstr>
      <vt:lpstr>Summary Statistics for Matrix Objects</vt:lpstr>
      <vt:lpstr>Slide 32</vt:lpstr>
      <vt:lpstr>Slide 33</vt:lpstr>
      <vt:lpstr>Summary Statistics for Lists</vt:lpstr>
      <vt:lpstr>Slide 35</vt:lpstr>
      <vt:lpstr>Slide 36</vt:lpstr>
      <vt:lpstr>Summary Tables</vt:lpstr>
      <vt:lpstr>Making Contingency Tables</vt:lpstr>
      <vt:lpstr>Creating Contingency Tables from Vectors</vt:lpstr>
      <vt:lpstr>Slide 40</vt:lpstr>
      <vt:lpstr>Creating Contingency Tables from Complicated Data</vt:lpstr>
      <vt:lpstr>Slide 42</vt:lpstr>
      <vt:lpstr>Slide 43</vt:lpstr>
      <vt:lpstr>Slide 44</vt:lpstr>
      <vt:lpstr>Slide 45</vt:lpstr>
      <vt:lpstr>Creating Custom Contingency Tables</vt:lpstr>
      <vt:lpstr>Slide 47</vt:lpstr>
      <vt:lpstr>Slide 48</vt:lpstr>
      <vt:lpstr>Selecting Rows to Use in a Contingency Table</vt:lpstr>
      <vt:lpstr>Slide 50</vt:lpstr>
      <vt:lpstr>Random Variables</vt:lpstr>
      <vt:lpstr>Slide 52</vt:lpstr>
      <vt:lpstr>Slide 53</vt:lpstr>
      <vt:lpstr>Slide 54</vt:lpstr>
      <vt:lpstr>Random Numbers and Sampling</vt:lpstr>
      <vt:lpstr>Slide 56</vt:lpstr>
      <vt:lpstr>Slide 57</vt:lpstr>
      <vt:lpstr>Slide 58</vt:lpstr>
      <vt:lpstr>Slide 59</vt:lpstr>
      <vt:lpstr>The Shapiro-Wilk Test for Normality</vt:lpstr>
      <vt:lpstr>The Kolmogorov-Smirnov Test</vt:lpstr>
      <vt:lpstr>Quantile-Quantile Plots</vt:lpstr>
      <vt:lpstr>Adding a Straight Line to a QQ Plot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dc:title>
  <dc:creator>user</dc:creator>
  <cp:lastModifiedBy>user</cp:lastModifiedBy>
  <cp:revision>174</cp:revision>
  <dcterms:created xsi:type="dcterms:W3CDTF">2006-08-16T00:00:00Z</dcterms:created>
  <dcterms:modified xsi:type="dcterms:W3CDTF">2017-03-30T06:55:55Z</dcterms:modified>
</cp:coreProperties>
</file>