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7" r:id="rId3"/>
    <p:sldId id="263" r:id="rId4"/>
    <p:sldId id="262" r:id="rId5"/>
    <p:sldId id="258" r:id="rId6"/>
    <p:sldId id="264" r:id="rId7"/>
    <p:sldId id="266" r:id="rId8"/>
    <p:sldId id="269" r:id="rId9"/>
    <p:sldId id="267" r:id="rId10"/>
    <p:sldId id="268" r:id="rId11"/>
    <p:sldId id="272" r:id="rId12"/>
    <p:sldId id="265" r:id="rId13"/>
    <p:sldId id="274" r:id="rId14"/>
    <p:sldId id="275" r:id="rId15"/>
    <p:sldId id="276" r:id="rId16"/>
    <p:sldId id="277" r:id="rId17"/>
    <p:sldId id="273" r:id="rId18"/>
    <p:sldId id="278" r:id="rId19"/>
    <p:sldId id="279" r:id="rId20"/>
    <p:sldId id="281" r:id="rId21"/>
    <p:sldId id="261" r:id="rId22"/>
    <p:sldId id="283" r:id="rId23"/>
    <p:sldId id="280" r:id="rId24"/>
    <p:sldId id="282" r:id="rId25"/>
    <p:sldId id="285" r:id="rId26"/>
    <p:sldId id="286" r:id="rId27"/>
    <p:sldId id="288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48" autoAdjust="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Definition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 Design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Magnetic Reluctance Computation Method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4E80DD8-6819-4B9A-A99F-FC0647AC1253}">
      <dgm:prSet phldrT="[Text]"/>
      <dgm:spPr/>
      <dgm:t>
        <a:bodyPr/>
        <a:lstStyle/>
        <a:p>
          <a:r>
            <a:rPr lang="en-US" dirty="0"/>
            <a:t>Multi-physics Model</a:t>
          </a:r>
        </a:p>
      </dgm:t>
    </dgm:pt>
    <dgm:pt modelId="{9257724C-D65C-4080-B6A8-C0C455C34F4C}" type="parTrans" cxnId="{E1759BE5-8434-45DA-9B6F-C4AC0D8DD2AB}">
      <dgm:prSet/>
      <dgm:spPr/>
      <dgm:t>
        <a:bodyPr/>
        <a:lstStyle/>
        <a:p>
          <a:endParaRPr lang="en-US"/>
        </a:p>
      </dgm:t>
    </dgm:pt>
    <dgm:pt modelId="{847787C0-53F7-453D-8BA2-91E2D9E6C6AB}" type="sibTrans" cxnId="{E1759BE5-8434-45DA-9B6F-C4AC0D8DD2AB}">
      <dgm:prSet/>
      <dgm:spPr/>
      <dgm:t>
        <a:bodyPr/>
        <a:lstStyle/>
        <a:p>
          <a:endParaRPr lang="en-US"/>
        </a:p>
      </dgm:t>
    </dgm:pt>
    <dgm:pt modelId="{638007FA-50C2-486A-9D6C-9F7E24717FBB}">
      <dgm:prSet phldrT="[Text]"/>
      <dgm:spPr/>
      <dgm:t>
        <a:bodyPr/>
        <a:lstStyle/>
        <a:p>
          <a:r>
            <a:rPr lang="en-US" dirty="0"/>
            <a:t>Simulation</a:t>
          </a:r>
        </a:p>
      </dgm:t>
    </dgm:pt>
    <dgm:pt modelId="{A5304D12-1B01-4FC7-8480-CDB4F1097161}" type="parTrans" cxnId="{3C314B6E-E068-4E5A-AE0A-7759D390008B}">
      <dgm:prSet/>
      <dgm:spPr/>
      <dgm:t>
        <a:bodyPr/>
        <a:lstStyle/>
        <a:p>
          <a:endParaRPr lang="en-US"/>
        </a:p>
      </dgm:t>
    </dgm:pt>
    <dgm:pt modelId="{3FA151EC-544E-4A6B-A43C-71F5192C544A}" type="sibTrans" cxnId="{3C314B6E-E068-4E5A-AE0A-7759D390008B}">
      <dgm:prSet/>
      <dgm:spPr/>
      <dgm:t>
        <a:bodyPr/>
        <a:lstStyle/>
        <a:p>
          <a:endParaRPr lang="en-US"/>
        </a:p>
      </dgm:t>
    </dgm:pt>
    <dgm:pt modelId="{08940B5D-00F7-4F8C-AC45-70B977D76BF8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D287EEBB-E973-457B-AF25-2F4F5504F02A}" type="parTrans" cxnId="{42B49B9F-77A6-4DB5-8C5F-3199F707EADD}">
      <dgm:prSet/>
      <dgm:spPr/>
      <dgm:t>
        <a:bodyPr/>
        <a:lstStyle/>
        <a:p>
          <a:endParaRPr lang="en-US"/>
        </a:p>
      </dgm:t>
    </dgm:pt>
    <dgm:pt modelId="{E8E8A13B-DBBD-4D69-B245-353F6CCCEAB0}" type="sibTrans" cxnId="{42B49B9F-77A6-4DB5-8C5F-3199F707EAD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F7E97CC6-B3C8-43FE-88CC-6D93D26DBE35}" type="pres">
      <dgm:prSet presAssocID="{54E80DD8-6819-4B9A-A99F-FC0647AC1253}" presName="text_4" presStyleLbl="node1" presStyleIdx="3" presStyleCnt="6">
        <dgm:presLayoutVars>
          <dgm:bulletEnabled val="1"/>
        </dgm:presLayoutVars>
      </dgm:prSet>
      <dgm:spPr/>
    </dgm:pt>
    <dgm:pt modelId="{938E2B86-AFB3-4869-B768-AD18CA9CD794}" type="pres">
      <dgm:prSet presAssocID="{54E80DD8-6819-4B9A-A99F-FC0647AC1253}" presName="accent_4" presStyleCnt="0"/>
      <dgm:spPr/>
    </dgm:pt>
    <dgm:pt modelId="{39DE2751-3DD1-40B4-9A01-07CF58FE6477}" type="pres">
      <dgm:prSet presAssocID="{54E80DD8-6819-4B9A-A99F-FC0647AC1253}" presName="accentRepeatNode" presStyleLbl="solidFgAcc1" presStyleIdx="3" presStyleCnt="6"/>
      <dgm:spPr/>
    </dgm:pt>
    <dgm:pt modelId="{6D55B031-552C-4155-B39C-54567D7948E0}" type="pres">
      <dgm:prSet presAssocID="{638007FA-50C2-486A-9D6C-9F7E24717FBB}" presName="text_5" presStyleLbl="node1" presStyleIdx="4" presStyleCnt="6">
        <dgm:presLayoutVars>
          <dgm:bulletEnabled val="1"/>
        </dgm:presLayoutVars>
      </dgm:prSet>
      <dgm:spPr/>
    </dgm:pt>
    <dgm:pt modelId="{A9570F9B-8E21-4744-A807-9C90E483FE2D}" type="pres">
      <dgm:prSet presAssocID="{638007FA-50C2-486A-9D6C-9F7E24717FBB}" presName="accent_5" presStyleCnt="0"/>
      <dgm:spPr/>
    </dgm:pt>
    <dgm:pt modelId="{98EAAC40-9CC0-4DCE-A6A9-184C2A872472}" type="pres">
      <dgm:prSet presAssocID="{638007FA-50C2-486A-9D6C-9F7E24717FBB}" presName="accentRepeatNode" presStyleLbl="solidFgAcc1" presStyleIdx="4" presStyleCnt="6"/>
      <dgm:spPr/>
    </dgm:pt>
    <dgm:pt modelId="{A1CF9AE9-C1BC-48DD-8697-C1D8628DEF23}" type="pres">
      <dgm:prSet presAssocID="{08940B5D-00F7-4F8C-AC45-70B977D76BF8}" presName="text_6" presStyleLbl="node1" presStyleIdx="5" presStyleCnt="6">
        <dgm:presLayoutVars>
          <dgm:bulletEnabled val="1"/>
        </dgm:presLayoutVars>
      </dgm:prSet>
      <dgm:spPr/>
    </dgm:pt>
    <dgm:pt modelId="{D356C1F1-22CD-43C5-83F4-087648B388B1}" type="pres">
      <dgm:prSet presAssocID="{08940B5D-00F7-4F8C-AC45-70B977D76BF8}" presName="accent_6" presStyleCnt="0"/>
      <dgm:spPr/>
    </dgm:pt>
    <dgm:pt modelId="{4DF89166-A499-4F85-8200-1373A67DECB5}" type="pres">
      <dgm:prSet presAssocID="{08940B5D-00F7-4F8C-AC45-70B977D76BF8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3C314B6E-E068-4E5A-AE0A-7759D390008B}" srcId="{7E5AA53B-3EEE-4DE4-BB81-9044890C2946}" destId="{638007FA-50C2-486A-9D6C-9F7E24717FBB}" srcOrd="4" destOrd="0" parTransId="{A5304D12-1B01-4FC7-8480-CDB4F1097161}" sibTransId="{3FA151EC-544E-4A6B-A43C-71F5192C544A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2B49B9F-77A6-4DB5-8C5F-3199F707EADD}" srcId="{7E5AA53B-3EEE-4DE4-BB81-9044890C2946}" destId="{08940B5D-00F7-4F8C-AC45-70B977D76BF8}" srcOrd="5" destOrd="0" parTransId="{D287EEBB-E973-457B-AF25-2F4F5504F02A}" sibTransId="{E8E8A13B-DBBD-4D69-B245-353F6CCCEAB0}"/>
    <dgm:cxn modelId="{BE036AD6-29F1-461E-8B0A-2AC8AEFDC597}" type="presOf" srcId="{638007FA-50C2-486A-9D6C-9F7E24717FBB}" destId="{6D55B031-552C-4155-B39C-54567D7948E0}" srcOrd="0" destOrd="0" presId="urn:microsoft.com/office/officeart/2008/layout/VerticalCurvedList"/>
    <dgm:cxn modelId="{E1759BE5-8434-45DA-9B6F-C4AC0D8DD2AB}" srcId="{7E5AA53B-3EEE-4DE4-BB81-9044890C2946}" destId="{54E80DD8-6819-4B9A-A99F-FC0647AC1253}" srcOrd="3" destOrd="0" parTransId="{9257724C-D65C-4080-B6A8-C0C455C34F4C}" sibTransId="{847787C0-53F7-453D-8BA2-91E2D9E6C6AB}"/>
    <dgm:cxn modelId="{10C882F5-528C-4119-9782-6E69A28932D3}" type="presOf" srcId="{54E80DD8-6819-4B9A-A99F-FC0647AC1253}" destId="{F7E97CC6-B3C8-43FE-88CC-6D93D26DBE35}" srcOrd="0" destOrd="0" presId="urn:microsoft.com/office/officeart/2008/layout/VerticalCurvedList"/>
    <dgm:cxn modelId="{3EDCB4F7-2FCC-4365-9E70-EA90E7E88083}" type="presOf" srcId="{08940B5D-00F7-4F8C-AC45-70B977D76BF8}" destId="{A1CF9AE9-C1BC-48DD-8697-C1D8628DEF23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4CB87F00-C590-424F-ADE2-1053F1E00C79}" type="presParOf" srcId="{90561C55-3C6E-4D53-85E1-2C50BCDDA392}" destId="{F7E97CC6-B3C8-43FE-88CC-6D93D26DBE35}" srcOrd="7" destOrd="0" presId="urn:microsoft.com/office/officeart/2008/layout/VerticalCurvedList"/>
    <dgm:cxn modelId="{F6B99C6C-74A7-4E6D-A247-D12787EC0FCD}" type="presParOf" srcId="{90561C55-3C6E-4D53-85E1-2C50BCDDA392}" destId="{938E2B86-AFB3-4869-B768-AD18CA9CD794}" srcOrd="8" destOrd="0" presId="urn:microsoft.com/office/officeart/2008/layout/VerticalCurvedList"/>
    <dgm:cxn modelId="{AEF398D3-C1BA-41A0-8E0B-F989E7891D87}" type="presParOf" srcId="{938E2B86-AFB3-4869-B768-AD18CA9CD794}" destId="{39DE2751-3DD1-40B4-9A01-07CF58FE6477}" srcOrd="0" destOrd="0" presId="urn:microsoft.com/office/officeart/2008/layout/VerticalCurvedList"/>
    <dgm:cxn modelId="{FBF2928E-6ECC-42C0-944C-8AF834354F28}" type="presParOf" srcId="{90561C55-3C6E-4D53-85E1-2C50BCDDA392}" destId="{6D55B031-552C-4155-B39C-54567D7948E0}" srcOrd="9" destOrd="0" presId="urn:microsoft.com/office/officeart/2008/layout/VerticalCurvedList"/>
    <dgm:cxn modelId="{80DB510D-7F3A-4B7B-9D2C-EFE2CF78D5C5}" type="presParOf" srcId="{90561C55-3C6E-4D53-85E1-2C50BCDDA392}" destId="{A9570F9B-8E21-4744-A807-9C90E483FE2D}" srcOrd="10" destOrd="0" presId="urn:microsoft.com/office/officeart/2008/layout/VerticalCurvedList"/>
    <dgm:cxn modelId="{5E7D22E5-244F-461B-8B2F-CF55BF51AEC6}" type="presParOf" srcId="{A9570F9B-8E21-4744-A807-9C90E483FE2D}" destId="{98EAAC40-9CC0-4DCE-A6A9-184C2A872472}" srcOrd="0" destOrd="0" presId="urn:microsoft.com/office/officeart/2008/layout/VerticalCurvedList"/>
    <dgm:cxn modelId="{4B34E6D4-9B4E-492C-B79D-D5BD7BDBA51D}" type="presParOf" srcId="{90561C55-3C6E-4D53-85E1-2C50BCDDA392}" destId="{A1CF9AE9-C1BC-48DD-8697-C1D8628DEF23}" srcOrd="11" destOrd="0" presId="urn:microsoft.com/office/officeart/2008/layout/VerticalCurvedList"/>
    <dgm:cxn modelId="{CA6CD104-7B9F-4EAB-938B-FCFB42F6B8E9}" type="presParOf" srcId="{90561C55-3C6E-4D53-85E1-2C50BCDDA392}" destId="{D356C1F1-22CD-43C5-83F4-087648B388B1}" srcOrd="12" destOrd="0" presId="urn:microsoft.com/office/officeart/2008/layout/VerticalCurvedList"/>
    <dgm:cxn modelId="{118C78A2-6F33-49E9-A84D-6A65BE7684D0}" type="presParOf" srcId="{D356C1F1-22CD-43C5-83F4-087648B388B1}" destId="{4DF89166-A499-4F85-8200-1373A67DEC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Mechanical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Electrical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Fluid Flow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Tower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Flow Rate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Response Time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ights Uneven with solid fill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Coil Parameters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Structural Element Thickness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Manufacturing Tolerances &amp; Clearances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Definition</a:t>
          </a:r>
        </a:p>
      </dsp:txBody>
      <dsp:txXfrm>
        <a:off x="288790" y="187676"/>
        <a:ext cx="6518168" cy="375211"/>
      </dsp:txXfrm>
    </dsp:sp>
    <dsp:sp modelId="{07CB3071-D555-47DA-A36A-69EB91531FD8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 Design</a:t>
          </a:r>
        </a:p>
      </dsp:txBody>
      <dsp:txXfrm>
        <a:off x="597427" y="750422"/>
        <a:ext cx="6209531" cy="375211"/>
      </dsp:txXfrm>
    </dsp:sp>
    <dsp:sp modelId="{3F8116AC-FAC3-4E95-9865-93CCFEB191B9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Magnetic Reluctance Computation Method</a:t>
          </a:r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97CC6-B3C8-43FE-88CC-6D93D26DBE35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Multi-physics Model</a:t>
          </a:r>
        </a:p>
      </dsp:txBody>
      <dsp:txXfrm>
        <a:off x="738559" y="1875558"/>
        <a:ext cx="6068399" cy="375211"/>
      </dsp:txXfrm>
    </dsp:sp>
    <dsp:sp modelId="{39DE2751-3DD1-40B4-9A01-07CF58FE6477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5B031-552C-4155-B39C-54567D7948E0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Simulation</a:t>
          </a:r>
        </a:p>
      </dsp:txBody>
      <dsp:txXfrm>
        <a:off x="597427" y="2438303"/>
        <a:ext cx="6209531" cy="375211"/>
      </dsp:txXfrm>
    </dsp:sp>
    <dsp:sp modelId="{98EAAC40-9CC0-4DCE-A6A9-184C2A872472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F9AE9-C1BC-48DD-8697-C1D8628DEF23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</a:t>
          </a:r>
        </a:p>
      </dsp:txBody>
      <dsp:txXfrm>
        <a:off x="288790" y="3001049"/>
        <a:ext cx="6518168" cy="375211"/>
      </dsp:txXfrm>
    </dsp:sp>
    <dsp:sp modelId="{4DF89166-A499-4F85-8200-1373A67DECB5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Mechanical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Electrical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Fluid Flow</a:t>
          </a:r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Flow Rate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Weight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Response Time</a:t>
          </a:r>
        </a:p>
      </dsp:txBody>
      <dsp:txXfrm>
        <a:off x="7628474" y="2746269"/>
        <a:ext cx="322283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Coil Parameters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Structural Element Thickness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Manufacturing Tolerances &amp; Clearances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5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5001805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Multi-physics Model and Optimization of a Solenoid Valve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97049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Ms</a:t>
            </a:r>
            <a:r>
              <a:rPr lang="en-US" dirty="0">
                <a:solidFill>
                  <a:srgbClr val="7CEBFF"/>
                </a:solidFill>
              </a:rPr>
              <a:t> Thesis defense by Kutlay </a:t>
            </a:r>
            <a:r>
              <a:rPr lang="en-US" dirty="0" err="1">
                <a:solidFill>
                  <a:srgbClr val="7CEBFF"/>
                </a:solidFill>
              </a:rPr>
              <a:t>hanli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Magnetic Reluctance (Cont.)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FF352-1660-975D-2671-D5CB4AE5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8" y="1895191"/>
            <a:ext cx="7058025" cy="2790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9823C-5D50-DAFA-66E2-4246DB68A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720" y="4148499"/>
            <a:ext cx="3290954" cy="26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Modeling the Simulation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66878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7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Model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11649FE3-C341-9A21-5397-D2FE9BAE9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6166" y="3283287"/>
            <a:ext cx="1819275" cy="1657350"/>
          </a:xfrm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CAF1C734-1542-F34F-9170-29DFBBFD3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7100" y="2426039"/>
            <a:ext cx="4845049" cy="3633787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1A581-C7E8-71C0-F674-580A87985E71}"/>
              </a:ext>
            </a:extLst>
          </p:cNvPr>
          <p:cNvGrpSpPr/>
          <p:nvPr/>
        </p:nvGrpSpPr>
        <p:grpSpPr>
          <a:xfrm>
            <a:off x="3632879" y="2664163"/>
            <a:ext cx="3644221" cy="3157537"/>
            <a:chOff x="3686629" y="2288721"/>
            <a:chExt cx="3644221" cy="315753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9295FB-A4CC-7A8C-CE61-47B32A09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629" y="2288721"/>
              <a:ext cx="1905000" cy="1447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600C1B-7A11-7E31-0C6F-A118D7B7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6629" y="3541258"/>
              <a:ext cx="1724025" cy="3905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0227CEC-6766-6E84-6905-BC9895AA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450" y="3931783"/>
              <a:ext cx="358140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16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B6ED1-C9A8-F211-39EA-33DC00A9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3343955"/>
            <a:ext cx="2781300" cy="159067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E6EF5F4-8DD7-9D7C-43D1-EC1D44B74F9D}"/>
              </a:ext>
            </a:extLst>
          </p:cNvPr>
          <p:cNvGrpSpPr/>
          <p:nvPr/>
        </p:nvGrpSpPr>
        <p:grpSpPr>
          <a:xfrm>
            <a:off x="4108079" y="2096853"/>
            <a:ext cx="3686007" cy="4019923"/>
            <a:chOff x="3543300" y="1926398"/>
            <a:chExt cx="3686007" cy="40199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44B2AC-49A5-ED7F-94EB-C05AC35E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3300" y="1926398"/>
              <a:ext cx="2552700" cy="1143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FE1B28-DCEC-1366-06BD-D42E201F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3300" y="2943905"/>
              <a:ext cx="3343275" cy="800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EF3300-6031-EB40-3CE9-F73F72B7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3300" y="3641271"/>
              <a:ext cx="2657475" cy="14859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D6BC59A-6332-B394-E865-DA2D3E48F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6482" y="5127171"/>
              <a:ext cx="3552825" cy="81915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BF08FD-EE45-46D3-273A-5D3D448040F4}"/>
              </a:ext>
            </a:extLst>
          </p:cNvPr>
          <p:cNvGrpSpPr/>
          <p:nvPr/>
        </p:nvGrpSpPr>
        <p:grpSpPr>
          <a:xfrm>
            <a:off x="8308268" y="1877976"/>
            <a:ext cx="3220896" cy="4250366"/>
            <a:chOff x="8389911" y="2102868"/>
            <a:chExt cx="3220896" cy="42503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59B7C2-058F-C9CE-DD72-973FB3CD8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67158" y="2102868"/>
              <a:ext cx="2362200" cy="10001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A81F88-F306-79D1-CE16-96B512B2B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0407" y="3069398"/>
              <a:ext cx="3200400" cy="6191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3EEA8C-164A-16A7-5DEE-027FD2B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89911" y="3755008"/>
              <a:ext cx="1190625" cy="8763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0FBA393-4EBF-0CEC-B5BF-AF14EF07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67158" y="4514849"/>
              <a:ext cx="2371725" cy="9906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24C588E-3A9F-1821-0E01-02C1953F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28890" y="5334059"/>
              <a:ext cx="2133600" cy="101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5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flow model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2CC763D-0F7A-CD73-9B59-B1D20BAD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93" y="3207618"/>
            <a:ext cx="4032898" cy="1888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B62B7-348F-40EC-E06A-BA08B744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87" y="3332234"/>
            <a:ext cx="4171950" cy="25050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BE79AD-B636-7497-AA36-EA58E8B0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71" y="2139043"/>
            <a:ext cx="4784271" cy="1193191"/>
          </a:xfrm>
        </p:spPr>
        <p:txBody>
          <a:bodyPr anchor="t">
            <a:normAutofit/>
          </a:bodyPr>
          <a:lstStyle/>
          <a:p>
            <a:r>
              <a:rPr lang="en-US" dirty="0"/>
              <a:t>Adiabatic Compression/Expansion of control volumes:  Airgap and Chamber</a:t>
            </a:r>
          </a:p>
          <a:p>
            <a:r>
              <a:rPr lang="en-US" dirty="0"/>
              <a:t>Assumed ideal gas</a:t>
            </a:r>
          </a:p>
        </p:txBody>
      </p:sp>
    </p:spTree>
    <p:extLst>
      <p:ext uri="{BB962C8B-B14F-4D97-AF65-F5344CB8AC3E}">
        <p14:creationId xmlns:p14="http://schemas.microsoft.com/office/powerpoint/2010/main" val="266210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Fluid flow model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B75B37-2820-2AC0-763F-6C9E6271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42722" cy="754659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Gas Flow</a:t>
            </a:r>
          </a:p>
          <a:p>
            <a:r>
              <a:rPr lang="en-US" dirty="0"/>
              <a:t>1-D flow: uniform (specific internal energy, specific volume, specific enthalpy, temperature, pressure and specific entropy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2198F-45FE-37A6-E3B4-1CDCA630E67B}"/>
              </a:ext>
            </a:extLst>
          </p:cNvPr>
          <p:cNvGrpSpPr/>
          <p:nvPr/>
        </p:nvGrpSpPr>
        <p:grpSpPr>
          <a:xfrm>
            <a:off x="1209842" y="3047585"/>
            <a:ext cx="5562600" cy="3483844"/>
            <a:chOff x="809382" y="2628901"/>
            <a:chExt cx="5562600" cy="3483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7BE9EC-B2B3-4FCC-7BC8-11FF2364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82" y="2628901"/>
              <a:ext cx="3619500" cy="1219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86325B-5E35-431D-31CA-88500ED1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382" y="3626720"/>
              <a:ext cx="5562600" cy="11239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8DCCF2-B4F2-BD5B-62FE-E253F883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382" y="4750670"/>
              <a:ext cx="4057650" cy="136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8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Fluid flow model (CONT.)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B75B37-2820-2AC0-763F-6C9E6271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473251" cy="1013799"/>
          </a:xfrm>
        </p:spPr>
        <p:txBody>
          <a:bodyPr anchor="t"/>
          <a:lstStyle/>
          <a:p>
            <a:r>
              <a:rPr lang="en-US" dirty="0"/>
              <a:t>Gas Charge/Discharge</a:t>
            </a:r>
          </a:p>
          <a:p>
            <a:r>
              <a:rPr lang="en-US" dirty="0"/>
              <a:t>Assumed adiabatic process and ideal gas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ED545C-C586-62F2-0B37-E8BC99E0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9" y="3218062"/>
            <a:ext cx="6429375" cy="336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80413-0EFD-C56C-3937-C8128817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91" y="3560281"/>
            <a:ext cx="2305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03C6-E5AB-B18F-D29C-B6CC697A2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375807"/>
            <a:ext cx="2251814" cy="448219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Inputs</a:t>
            </a:r>
          </a:p>
          <a:p>
            <a:r>
              <a:rPr lang="en-US" dirty="0" err="1"/>
              <a:t>cr</a:t>
            </a:r>
            <a:r>
              <a:rPr lang="en-US" dirty="0"/>
              <a:t> = 0.05mm</a:t>
            </a:r>
          </a:p>
          <a:p>
            <a:r>
              <a:rPr lang="en-US" dirty="0"/>
              <a:t>ca = 0.05mm</a:t>
            </a:r>
          </a:p>
          <a:p>
            <a:r>
              <a:rPr lang="en-US" dirty="0" err="1"/>
              <a:t>hC</a:t>
            </a:r>
            <a:r>
              <a:rPr lang="en-US" dirty="0"/>
              <a:t> = 25mm</a:t>
            </a:r>
          </a:p>
          <a:p>
            <a:r>
              <a:rPr lang="en-US" dirty="0" err="1"/>
              <a:t>rCout</a:t>
            </a:r>
            <a:r>
              <a:rPr lang="en-US" dirty="0"/>
              <a:t> = 12mm</a:t>
            </a:r>
          </a:p>
          <a:p>
            <a:r>
              <a:rPr lang="en-US" dirty="0" err="1"/>
              <a:t>Dw</a:t>
            </a:r>
            <a:r>
              <a:rPr lang="en-US" dirty="0"/>
              <a:t> = 0.27mm</a:t>
            </a:r>
          </a:p>
          <a:p>
            <a:r>
              <a:rPr lang="en-US" dirty="0" err="1"/>
              <a:t>tcfr</a:t>
            </a:r>
            <a:r>
              <a:rPr lang="en-US" dirty="0"/>
              <a:t> = 1.5mm</a:t>
            </a:r>
          </a:p>
          <a:p>
            <a:r>
              <a:rPr lang="en-US" dirty="0" err="1"/>
              <a:t>tcfa</a:t>
            </a:r>
            <a:r>
              <a:rPr lang="en-US" dirty="0"/>
              <a:t> = 3mm</a:t>
            </a:r>
          </a:p>
          <a:p>
            <a:r>
              <a:rPr lang="en-US" dirty="0" err="1"/>
              <a:t>tmba</a:t>
            </a:r>
            <a:r>
              <a:rPr lang="en-US" dirty="0"/>
              <a:t> = 1mm</a:t>
            </a:r>
          </a:p>
          <a:p>
            <a:r>
              <a:rPr lang="en-US" dirty="0" err="1"/>
              <a:t>tmta</a:t>
            </a:r>
            <a:r>
              <a:rPr lang="en-US" dirty="0"/>
              <a:t> = 1mm</a:t>
            </a:r>
          </a:p>
          <a:p>
            <a:r>
              <a:rPr lang="en-US" dirty="0" err="1"/>
              <a:t>rA</a:t>
            </a:r>
            <a:r>
              <a:rPr lang="en-US" dirty="0"/>
              <a:t> = 3.95mm</a:t>
            </a:r>
          </a:p>
          <a:p>
            <a:r>
              <a:rPr lang="en-US" dirty="0" err="1"/>
              <a:t>rcham</a:t>
            </a:r>
            <a:r>
              <a:rPr lang="en-US" dirty="0"/>
              <a:t> = 2mm</a:t>
            </a:r>
          </a:p>
          <a:p>
            <a:r>
              <a:rPr lang="en-US" dirty="0" err="1"/>
              <a:t>hcham</a:t>
            </a:r>
            <a:r>
              <a:rPr lang="en-US" dirty="0"/>
              <a:t> = 2mm</a:t>
            </a:r>
          </a:p>
          <a:p>
            <a:r>
              <a:rPr lang="en-US" dirty="0" err="1"/>
              <a:t>tshell</a:t>
            </a:r>
            <a:r>
              <a:rPr lang="en-US" dirty="0"/>
              <a:t> = 2mm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ECA89-8B35-F82D-6AE3-6CB9F86F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0786" y="2375807"/>
            <a:ext cx="3200400" cy="4482193"/>
          </a:xfrm>
        </p:spPr>
        <p:txBody>
          <a:bodyPr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 R = 1</a:t>
            </a:r>
          </a:p>
          <a:p>
            <a:r>
              <a:rPr lang="en-US" dirty="0"/>
              <a:t>CSF = 0.9</a:t>
            </a:r>
          </a:p>
          <a:p>
            <a:r>
              <a:rPr lang="en-US" dirty="0"/>
              <a:t>hair = 0.5mm</a:t>
            </a:r>
          </a:p>
          <a:p>
            <a:r>
              <a:rPr lang="en-US" dirty="0"/>
              <a:t>µr = 550</a:t>
            </a:r>
          </a:p>
          <a:p>
            <a:r>
              <a:rPr lang="en-US" dirty="0"/>
              <a:t>µ0 = 1.25663706212 · 10−6 H/m</a:t>
            </a:r>
          </a:p>
          <a:p>
            <a:r>
              <a:rPr lang="en-US" sz="1800" dirty="0"/>
              <a:t>CW CC = 10 · 106 A/m2</a:t>
            </a:r>
          </a:p>
          <a:p>
            <a:r>
              <a:rPr lang="en-US" sz="1800" dirty="0" err="1"/>
              <a:t>erc</a:t>
            </a:r>
            <a:r>
              <a:rPr lang="en-US" sz="1800" dirty="0"/>
              <a:t> = 1.68 · 10−8 </a:t>
            </a:r>
            <a:r>
              <a:rPr lang="el-GR" sz="1800" dirty="0"/>
              <a:t>Ω </a:t>
            </a:r>
            <a:r>
              <a:rPr lang="en-US" sz="1800" dirty="0"/>
              <a:t>m</a:t>
            </a:r>
          </a:p>
          <a:p>
            <a:r>
              <a:rPr lang="en-US" sz="1800" dirty="0" err="1"/>
              <a:t>tpowered</a:t>
            </a:r>
            <a:r>
              <a:rPr lang="en-US" sz="1800" dirty="0"/>
              <a:t> on = 4 </a:t>
            </a:r>
            <a:r>
              <a:rPr lang="el-GR" sz="1800" dirty="0"/>
              <a:t>τ</a:t>
            </a:r>
            <a:r>
              <a:rPr lang="en-US" sz="1800" dirty="0"/>
              <a:t>open</a:t>
            </a:r>
          </a:p>
          <a:p>
            <a:r>
              <a:rPr lang="en-US" sz="1800" dirty="0" err="1"/>
              <a:t>tpowered</a:t>
            </a:r>
            <a:r>
              <a:rPr lang="en-US" sz="1800" dirty="0"/>
              <a:t> of f = 4 </a:t>
            </a:r>
            <a:r>
              <a:rPr lang="el-GR" sz="1800" dirty="0"/>
              <a:t>τ</a:t>
            </a:r>
            <a:r>
              <a:rPr lang="en-US" sz="1800" dirty="0"/>
              <a:t>close</a:t>
            </a:r>
          </a:p>
          <a:p>
            <a:r>
              <a:rPr lang="en-US" sz="1800" dirty="0"/>
              <a:t>Pu = 50bar</a:t>
            </a:r>
          </a:p>
          <a:p>
            <a:r>
              <a:rPr lang="en-US" sz="1800" dirty="0"/>
              <a:t>Pd = 1bar</a:t>
            </a:r>
          </a:p>
          <a:p>
            <a:r>
              <a:rPr lang="en-US" sz="1800" dirty="0"/>
              <a:t>Tu = Td = 273K</a:t>
            </a:r>
          </a:p>
          <a:p>
            <a:r>
              <a:rPr lang="en-US" sz="1800" dirty="0" err="1"/>
              <a:t>Kspring</a:t>
            </a:r>
            <a:r>
              <a:rPr lang="en-US" sz="1800" dirty="0"/>
              <a:t> = 25N/mm</a:t>
            </a:r>
          </a:p>
          <a:p>
            <a:r>
              <a:rPr lang="en-US" sz="1800" dirty="0" err="1"/>
              <a:t>xpreload</a:t>
            </a:r>
            <a:r>
              <a:rPr lang="en-US" sz="1800" dirty="0"/>
              <a:t> = 0.5mm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ECA313F-E4F1-6686-C367-D050691D7E19}"/>
              </a:ext>
            </a:extLst>
          </p:cNvPr>
          <p:cNvSpPr txBox="1">
            <a:spLocks/>
          </p:cNvSpPr>
          <p:nvPr/>
        </p:nvSpPr>
        <p:spPr>
          <a:xfrm>
            <a:off x="8169729" y="2375807"/>
            <a:ext cx="3200400" cy="3336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Outputs</a:t>
            </a:r>
          </a:p>
          <a:p>
            <a:r>
              <a:rPr lang="en-US" sz="1500" dirty="0" err="1"/>
              <a:t>Nturns</a:t>
            </a:r>
            <a:r>
              <a:rPr lang="en-US" sz="1500" dirty="0"/>
              <a:t> = 2229</a:t>
            </a:r>
          </a:p>
          <a:p>
            <a:r>
              <a:rPr lang="en-US" sz="1500" dirty="0" err="1"/>
              <a:t>Lwire</a:t>
            </a:r>
            <a:r>
              <a:rPr lang="en-US" sz="1500" dirty="0"/>
              <a:t> = 122.5m</a:t>
            </a:r>
          </a:p>
          <a:p>
            <a:r>
              <a:rPr lang="en-US" sz="1500" dirty="0"/>
              <a:t>Resistance = 36</a:t>
            </a:r>
            <a:r>
              <a:rPr lang="el-GR" sz="1500" dirty="0"/>
              <a:t>Ω</a:t>
            </a:r>
            <a:endParaRPr lang="en-US" sz="1500" dirty="0"/>
          </a:p>
          <a:p>
            <a:r>
              <a:rPr lang="en-US" sz="1500" dirty="0"/>
              <a:t>Imax = 0.5A</a:t>
            </a:r>
          </a:p>
          <a:p>
            <a:r>
              <a:rPr lang="en-US" sz="1500" dirty="0"/>
              <a:t>Ampere turns = 1249A</a:t>
            </a:r>
          </a:p>
          <a:p>
            <a:r>
              <a:rPr lang="en-US" sz="1500" dirty="0" err="1"/>
              <a:t>Vdd</a:t>
            </a:r>
            <a:r>
              <a:rPr lang="en-US" sz="1500" dirty="0"/>
              <a:t> = 18.5V</a:t>
            </a:r>
          </a:p>
          <a:p>
            <a:r>
              <a:rPr lang="en-US" sz="1500" dirty="0" err="1"/>
              <a:t>Hmax</a:t>
            </a:r>
            <a:r>
              <a:rPr lang="en-US" sz="1500" dirty="0"/>
              <a:t> = 46kA/m</a:t>
            </a:r>
          </a:p>
          <a:p>
            <a:r>
              <a:rPr lang="el-GR" sz="1500" dirty="0"/>
              <a:t>τ</a:t>
            </a:r>
            <a:r>
              <a:rPr lang="en-US" sz="1500" dirty="0"/>
              <a:t>open = 10.9µs</a:t>
            </a:r>
          </a:p>
          <a:p>
            <a:r>
              <a:rPr lang="el-GR" sz="1500" dirty="0"/>
              <a:t>τ</a:t>
            </a:r>
            <a:r>
              <a:rPr lang="en-US" sz="1500" dirty="0"/>
              <a:t>close = 15.5µs</a:t>
            </a:r>
          </a:p>
        </p:txBody>
      </p:sp>
    </p:spTree>
    <p:extLst>
      <p:ext uri="{BB962C8B-B14F-4D97-AF65-F5344CB8AC3E}">
        <p14:creationId xmlns:p14="http://schemas.microsoft.com/office/powerpoint/2010/main" val="77061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(Electromagnetism)</a:t>
            </a:r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5E5146E-EC00-2DEE-11B8-FE42FC44F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806" y="1877787"/>
            <a:ext cx="4441606" cy="495715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DFCBE7-CFA0-76D9-CAB0-5FD5893AF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613168"/>
          </a:xfrm>
        </p:spPr>
        <p:txBody>
          <a:bodyPr/>
          <a:lstStyle/>
          <a:p>
            <a:r>
              <a:rPr lang="en-US" dirty="0"/>
              <a:t>Magnetic flux density rises until it saturates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08FE8DE-B819-84CC-99C7-3D8CBD2E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83" y="284117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(Kinematics)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2A22B811-62AE-6C0F-2160-234507A59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8" name="Content Placeholder 7" descr="Diagram, calendar&#10;&#10;Description automatically generated">
            <a:extLst>
              <a:ext uri="{FF2B5EF4-FFF2-40B4-BE49-F238E27FC236}">
                <a16:creationId xmlns:a16="http://schemas.microsoft.com/office/drawing/2014/main" id="{B9F19359-5726-A8F7-0697-74914DD495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43237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48586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658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(Fluid Flow)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7BF630F-EE4F-74CF-5856-F68AD19FA0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633A9A1D-BCC4-64B2-A608-97B5CB4E2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34999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Requirements of an aerospace solenoid valve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0590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Optimization Steps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5914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056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Search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0A60E-2801-1FEC-39FA-2D58D4B8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3298" y="1869621"/>
            <a:ext cx="5422390" cy="4988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Coil</a:t>
            </a:r>
            <a:r>
              <a:rPr lang="fr-FR" dirty="0"/>
              <a:t> </a:t>
            </a:r>
            <a:r>
              <a:rPr lang="fr-FR" dirty="0" err="1"/>
              <a:t>Pameters</a:t>
            </a:r>
            <a:endParaRPr lang="fr-FR" dirty="0"/>
          </a:p>
          <a:p>
            <a:r>
              <a:rPr lang="fr-FR" dirty="0" err="1"/>
              <a:t>rcout</a:t>
            </a:r>
            <a:r>
              <a:rPr lang="fr-FR" dirty="0"/>
              <a:t> = 12 : 2 : 20 mm</a:t>
            </a:r>
          </a:p>
          <a:p>
            <a:r>
              <a:rPr lang="fr-FR" dirty="0" err="1"/>
              <a:t>hC</a:t>
            </a:r>
            <a:r>
              <a:rPr lang="fr-FR" dirty="0"/>
              <a:t> = 25 : 10 : 75 mm</a:t>
            </a:r>
          </a:p>
          <a:p>
            <a:r>
              <a:rPr lang="fr-FR" dirty="0" err="1"/>
              <a:t>rA</a:t>
            </a:r>
            <a:r>
              <a:rPr lang="fr-FR" dirty="0"/>
              <a:t> = 3 : 1 : 5 mm</a:t>
            </a:r>
          </a:p>
          <a:p>
            <a:pPr marL="0" indent="0">
              <a:buNone/>
            </a:pPr>
            <a:r>
              <a:rPr lang="en-US" dirty="0"/>
              <a:t>Structural Element Thickness</a:t>
            </a:r>
            <a:endParaRPr lang="fr-FR" dirty="0"/>
          </a:p>
          <a:p>
            <a:r>
              <a:rPr lang="en-US" dirty="0" err="1"/>
              <a:t>tcfr</a:t>
            </a:r>
            <a:r>
              <a:rPr lang="en-US" dirty="0"/>
              <a:t> = 1 : 0.1 : 1.5 mm</a:t>
            </a:r>
          </a:p>
          <a:p>
            <a:r>
              <a:rPr lang="en-US" dirty="0" err="1"/>
              <a:t>tcfa</a:t>
            </a:r>
            <a:r>
              <a:rPr lang="en-US" dirty="0"/>
              <a:t> = 3 : 1 : 5 mm</a:t>
            </a:r>
          </a:p>
          <a:p>
            <a:r>
              <a:rPr lang="en-US" dirty="0" err="1"/>
              <a:t>tmba</a:t>
            </a:r>
            <a:r>
              <a:rPr lang="en-US" dirty="0"/>
              <a:t> = 1 : 1 : 5 mm</a:t>
            </a:r>
          </a:p>
          <a:p>
            <a:r>
              <a:rPr lang="en-US" dirty="0" err="1"/>
              <a:t>tmta</a:t>
            </a:r>
            <a:r>
              <a:rPr lang="en-US" dirty="0"/>
              <a:t> = 1 : 1 : 5 mm</a:t>
            </a:r>
          </a:p>
          <a:p>
            <a:r>
              <a:rPr lang="en-US" dirty="0" err="1"/>
              <a:t>tshell</a:t>
            </a:r>
            <a:r>
              <a:rPr lang="en-US" dirty="0"/>
              <a:t> = 1 : 1 : 2 mm</a:t>
            </a:r>
          </a:p>
          <a:p>
            <a:pPr marL="0" indent="0">
              <a:buNone/>
            </a:pPr>
            <a:r>
              <a:rPr lang="en-US" dirty="0"/>
              <a:t>Manufacturing Tolerances &amp; Clearances</a:t>
            </a:r>
          </a:p>
          <a:p>
            <a:r>
              <a:rPr lang="nn-NO" dirty="0"/>
              <a:t>ca = 0.05 : 0.0.02 : 0.09 mm</a:t>
            </a:r>
          </a:p>
          <a:p>
            <a:r>
              <a:rPr lang="nn-NO" dirty="0"/>
              <a:t>cr = 0.05 : 0.0.02 : 0.09 mm</a:t>
            </a:r>
            <a:endParaRPr lang="en-US" dirty="0"/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DF69BF-FF10-F6D9-5658-41A6A4C89E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5626" y="1946951"/>
            <a:ext cx="4109987" cy="4792539"/>
          </a:xfrm>
        </p:spPr>
      </p:pic>
    </p:spTree>
    <p:extLst>
      <p:ext uri="{BB962C8B-B14F-4D97-AF65-F5344CB8AC3E}">
        <p14:creationId xmlns:p14="http://schemas.microsoft.com/office/powerpoint/2010/main" val="5640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 (coil parameters)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B4F3B0BF-D4DF-94FD-F799-E070C543B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4167" y="1972625"/>
            <a:ext cx="3883665" cy="2912749"/>
          </a:xfrm>
        </p:spPr>
      </p:pic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ADE32604-B994-E529-9439-E717012AC1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4552" y="1972625"/>
            <a:ext cx="3883664" cy="2912748"/>
          </a:xfr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34B1A82-A764-B206-A223-35FAE6BF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82" y="1972623"/>
            <a:ext cx="3883665" cy="2912749"/>
          </a:xfrm>
          <a:prstGeom prst="rect">
            <a:avLst/>
          </a:prstGeom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B9CC1B5-767B-2176-D245-02E92C92144E}"/>
              </a:ext>
            </a:extLst>
          </p:cNvPr>
          <p:cNvSpPr txBox="1">
            <a:spLocks/>
          </p:cNvSpPr>
          <p:nvPr/>
        </p:nvSpPr>
        <p:spPr>
          <a:xfrm>
            <a:off x="4944780" y="5208815"/>
            <a:ext cx="2302437" cy="1575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rcout</a:t>
            </a:r>
            <a:r>
              <a:rPr lang="fr-FR" dirty="0"/>
              <a:t> = 12 mm</a:t>
            </a:r>
          </a:p>
          <a:p>
            <a:r>
              <a:rPr lang="fr-FR" dirty="0" err="1"/>
              <a:t>hC</a:t>
            </a:r>
            <a:r>
              <a:rPr lang="fr-FR" dirty="0"/>
              <a:t> = 25 mm</a:t>
            </a:r>
          </a:p>
          <a:p>
            <a:r>
              <a:rPr lang="fr-FR" dirty="0" err="1"/>
              <a:t>rA</a:t>
            </a:r>
            <a:r>
              <a:rPr lang="fr-FR" dirty="0"/>
              <a:t> = 4 mm</a:t>
            </a:r>
          </a:p>
        </p:txBody>
      </p:sp>
    </p:spTree>
    <p:extLst>
      <p:ext uri="{BB962C8B-B14F-4D97-AF65-F5344CB8AC3E}">
        <p14:creationId xmlns:p14="http://schemas.microsoft.com/office/powerpoint/2010/main" val="104644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Results(Structural Element Thickness)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B9CC1B5-767B-2176-D245-02E92C92144E}"/>
              </a:ext>
            </a:extLst>
          </p:cNvPr>
          <p:cNvSpPr txBox="1">
            <a:spLocks/>
          </p:cNvSpPr>
          <p:nvPr/>
        </p:nvSpPr>
        <p:spPr>
          <a:xfrm>
            <a:off x="5086350" y="5004707"/>
            <a:ext cx="2160867" cy="1853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tcfr</a:t>
            </a:r>
            <a:r>
              <a:rPr lang="fr-FR" dirty="0"/>
              <a:t> = 1.5 mm</a:t>
            </a:r>
          </a:p>
          <a:p>
            <a:r>
              <a:rPr lang="fr-FR" dirty="0" err="1"/>
              <a:t>tcfa</a:t>
            </a:r>
            <a:r>
              <a:rPr lang="fr-FR" dirty="0"/>
              <a:t> = 3 mm</a:t>
            </a:r>
          </a:p>
          <a:p>
            <a:r>
              <a:rPr lang="fr-FR" dirty="0" err="1"/>
              <a:t>tmba</a:t>
            </a:r>
            <a:r>
              <a:rPr lang="fr-FR" dirty="0"/>
              <a:t> = 1 mm</a:t>
            </a:r>
          </a:p>
          <a:p>
            <a:r>
              <a:rPr lang="fr-FR" dirty="0" err="1"/>
              <a:t>tmta</a:t>
            </a:r>
            <a:r>
              <a:rPr lang="fr-FR" dirty="0"/>
              <a:t> = 1 mm</a:t>
            </a:r>
          </a:p>
          <a:p>
            <a:r>
              <a:rPr lang="fr-FR" dirty="0" err="1"/>
              <a:t>tshell</a:t>
            </a:r>
            <a:r>
              <a:rPr lang="fr-FR" dirty="0"/>
              <a:t> = 1 mm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0CBA0524-D7FC-0234-C181-65F4B685F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71227" y="1972625"/>
            <a:ext cx="3883666" cy="2912750"/>
          </a:xfr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FFDB17C3-C29D-F8D7-6E96-61ED20AC5B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1735" y="1972626"/>
            <a:ext cx="3883667" cy="2912750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251D8DF-E53E-5543-E9E1-AD031DBA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67" y="1972625"/>
            <a:ext cx="3883666" cy="29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Results</a:t>
            </a:r>
            <a:br>
              <a:rPr lang="en-US" dirty="0"/>
            </a:br>
            <a:r>
              <a:rPr lang="en-US" dirty="0"/>
              <a:t>(Manufacturing Tolerances &amp; Clearances)</a:t>
            </a:r>
          </a:p>
        </p:txBody>
      </p:sp>
      <p:pic>
        <p:nvPicPr>
          <p:cNvPr id="10" name="Content Placeholder 9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721E6870-8E2B-5998-8901-EA4ED8F77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326" y="2124254"/>
            <a:ext cx="6386357" cy="4392048"/>
          </a:xfrm>
        </p:spPr>
      </p:pic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C34000E-F6B9-E916-C996-7D507D5F3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4142" y="2503385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243204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Results</a:t>
            </a:r>
            <a:br>
              <a:rPr lang="en-US" dirty="0"/>
            </a:br>
            <a:r>
              <a:rPr lang="en-US" dirty="0"/>
              <a:t>(Final Design)</a:t>
            </a:r>
          </a:p>
        </p:txBody>
      </p:sp>
      <p:pic>
        <p:nvPicPr>
          <p:cNvPr id="8" name="Content Placeholder 7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5BC3863-80E9-DB7C-D3D8-0DF052CBA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5731" y="2227263"/>
            <a:ext cx="2513488" cy="363378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8095BA-8798-F9BF-5BEB-7A7118B99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30704" y="2163536"/>
            <a:ext cx="1835760" cy="385049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EF552-4C65-2D84-1A6A-E4FE474066B6}"/>
              </a:ext>
            </a:extLst>
          </p:cNvPr>
          <p:cNvSpPr txBox="1"/>
          <p:nvPr/>
        </p:nvSpPr>
        <p:spPr>
          <a:xfrm>
            <a:off x="7715251" y="2025037"/>
            <a:ext cx="130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105g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DF3C0-58FF-EFA5-98D0-5EC81DBC23CF}"/>
              </a:ext>
            </a:extLst>
          </p:cNvPr>
          <p:cNvSpPr txBox="1"/>
          <p:nvPr/>
        </p:nvSpPr>
        <p:spPr>
          <a:xfrm>
            <a:off x="7324180" y="6010982"/>
            <a:ext cx="204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8N at full range (0.5mm)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F5B3C-AF33-EF0A-9985-510E5565F541}"/>
              </a:ext>
            </a:extLst>
          </p:cNvPr>
          <p:cNvSpPr txBox="1"/>
          <p:nvPr/>
        </p:nvSpPr>
        <p:spPr>
          <a:xfrm>
            <a:off x="2337532" y="5875531"/>
            <a:ext cx="1909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36N at full range (0.5mm)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6300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2049236"/>
            <a:ext cx="3081576" cy="4653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khanli@ku.edu.tr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A7E02-2EC5-287E-168F-DCE0BB185A39}"/>
              </a:ext>
            </a:extLst>
          </p:cNvPr>
          <p:cNvSpPr txBox="1"/>
          <p:nvPr/>
        </p:nvSpPr>
        <p:spPr>
          <a:xfrm>
            <a:off x="8093744" y="2988764"/>
            <a:ext cx="360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would like to express my gratitude to my supervisor Assoc. Prof. </a:t>
            </a:r>
            <a:r>
              <a:rPr lang="en-US" dirty="0" err="1">
                <a:solidFill>
                  <a:schemeClr val="bg1"/>
                </a:solidFill>
              </a:rPr>
              <a:t>Arif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Karabeyo</a:t>
            </a:r>
            <a:r>
              <a:rPr lang="tr-TR" dirty="0">
                <a:solidFill>
                  <a:schemeClr val="bg1"/>
                </a:solidFill>
              </a:rPr>
              <a:t>ğ</a:t>
            </a:r>
            <a:r>
              <a:rPr lang="en-US" dirty="0" err="1">
                <a:solidFill>
                  <a:schemeClr val="bg1"/>
                </a:solidFill>
              </a:rPr>
              <a:t>lu</a:t>
            </a:r>
            <a:r>
              <a:rPr lang="en-US" dirty="0">
                <a:solidFill>
                  <a:schemeClr val="bg1"/>
                </a:solidFill>
              </a:rPr>
              <a:t> for their continuous support.</a:t>
            </a:r>
          </a:p>
          <a:p>
            <a:r>
              <a:rPr lang="en-US" dirty="0">
                <a:solidFill>
                  <a:schemeClr val="bg1"/>
                </a:solidFill>
              </a:rPr>
              <a:t>I wish to show my appreciation to </a:t>
            </a:r>
            <a:r>
              <a:rPr lang="en-US" dirty="0" err="1">
                <a:solidFill>
                  <a:schemeClr val="bg1"/>
                </a:solidFill>
              </a:rPr>
              <a:t>DeltaV</a:t>
            </a:r>
            <a:r>
              <a:rPr lang="en-US" dirty="0">
                <a:solidFill>
                  <a:schemeClr val="bg1"/>
                </a:solidFill>
              </a:rPr>
              <a:t> engineers and close friends Murat </a:t>
            </a:r>
            <a:r>
              <a:rPr lang="tr-TR" dirty="0">
                <a:solidFill>
                  <a:schemeClr val="bg1"/>
                </a:solidFill>
              </a:rPr>
              <a:t>Ç</a:t>
            </a:r>
            <a:r>
              <a:rPr lang="en-US" dirty="0" err="1">
                <a:solidFill>
                  <a:schemeClr val="bg1"/>
                </a:solidFill>
              </a:rPr>
              <a:t>etinkaya</a:t>
            </a:r>
            <a:r>
              <a:rPr lang="en-US" dirty="0">
                <a:solidFill>
                  <a:schemeClr val="bg1"/>
                </a:solidFill>
              </a:rPr>
              <a:t>, Recep </a:t>
            </a:r>
            <a:r>
              <a:rPr lang="en-US" dirty="0" err="1">
                <a:solidFill>
                  <a:schemeClr val="bg1"/>
                </a:solidFill>
              </a:rPr>
              <a:t>Ufuk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Utku</a:t>
            </a:r>
            <a:r>
              <a:rPr lang="en-US" dirty="0">
                <a:solidFill>
                  <a:schemeClr val="bg1"/>
                </a:solidFill>
              </a:rPr>
              <a:t> Can </a:t>
            </a:r>
            <a:r>
              <a:rPr lang="en-US" dirty="0" err="1">
                <a:solidFill>
                  <a:schemeClr val="bg1"/>
                </a:solidFill>
              </a:rPr>
              <a:t>Yıldız</a:t>
            </a:r>
            <a:r>
              <a:rPr lang="en-US" dirty="0">
                <a:solidFill>
                  <a:schemeClr val="bg1"/>
                </a:solidFill>
              </a:rPr>
              <a:t> for their support in developing and testing our models in </a:t>
            </a:r>
            <a:r>
              <a:rPr lang="en-US" dirty="0" err="1">
                <a:solidFill>
                  <a:schemeClr val="bg1"/>
                </a:solidFill>
              </a:rPr>
              <a:t>DeltaV</a:t>
            </a:r>
            <a:r>
              <a:rPr lang="en-US" dirty="0">
                <a:solidFill>
                  <a:schemeClr val="bg1"/>
                </a:solidFill>
              </a:rPr>
              <a:t> facilities. 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6B6051-95F5-F807-BAF4-7546CE287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 to ~40% overshoot in first cycle</a:t>
            </a:r>
          </a:p>
          <a:p>
            <a:r>
              <a:rPr lang="en-US" dirty="0"/>
              <a:t>Close to ~10% undershoot as upstream pressure decreases.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C7C110-E68D-3ED2-9770-39A5950024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197735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0C87BE-54AE-B827-0A82-C2C289F15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62477"/>
            <a:ext cx="5422900" cy="316335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6B6051-95F5-F807-BAF4-7546CE287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Solenoid Valves have a delay between turn on/off signals.</a:t>
            </a:r>
          </a:p>
          <a:p>
            <a:r>
              <a:rPr lang="en-US" dirty="0"/>
              <a:t>This reduces the control authority.</a:t>
            </a:r>
          </a:p>
          <a:p>
            <a:endParaRPr lang="en-US" dirty="0"/>
          </a:p>
          <a:p>
            <a:r>
              <a:rPr lang="en-US" dirty="0"/>
              <a:t>Valve opens in 38ms after power on</a:t>
            </a:r>
          </a:p>
          <a:p>
            <a:r>
              <a:rPr lang="en-US" dirty="0"/>
              <a:t>Valve closes after 162ms after power off</a:t>
            </a:r>
          </a:p>
          <a:p>
            <a:r>
              <a:rPr lang="en-US" dirty="0"/>
              <a:t>Flow duration: 149ms</a:t>
            </a:r>
          </a:p>
        </p:txBody>
      </p:sp>
    </p:spTree>
    <p:extLst>
      <p:ext uri="{BB962C8B-B14F-4D97-AF65-F5344CB8AC3E}">
        <p14:creationId xmlns:p14="http://schemas.microsoft.com/office/powerpoint/2010/main" val="30010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301103-79D7-5132-8DA8-E80E36631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Reference design is inpired by HSV by Yang et al. </a:t>
            </a:r>
            <a:r>
              <a:rPr lang="en-US" dirty="0"/>
              <a:t>Study on electromagnetic force of the new micro digital valve.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0483D9-CB5F-2D93-0319-262371FF7D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9668" y="1871410"/>
            <a:ext cx="2774838" cy="4885115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Force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r>
              <a:rPr lang="en-US" dirty="0"/>
              <a:t>Total magnetic reluctance is computed along the magnetic path shown in red.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AC42DF-3BA3-ADAC-AE97-F6940C07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6" y="3216336"/>
            <a:ext cx="2695575" cy="1238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3DEA5-2855-0315-BD99-030F8844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76" y="4242768"/>
            <a:ext cx="1781175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5D1494-4801-843E-14B3-B796DE73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809" y="5521839"/>
            <a:ext cx="57245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Magnetic Reluctance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2286847"/>
          </a:xfrm>
        </p:spPr>
        <p:txBody>
          <a:bodyPr anchor="t">
            <a:normAutofit/>
          </a:bodyPr>
          <a:lstStyle/>
          <a:p>
            <a:r>
              <a:rPr lang="en-US" dirty="0"/>
              <a:t>Magnetic reluctance of a bar is computed along the magnetic flux axis.</a:t>
            </a:r>
          </a:p>
          <a:p>
            <a:r>
              <a:rPr lang="en-US" dirty="0"/>
              <a:t>Magnetic reluctance is directly proportional with length.</a:t>
            </a:r>
          </a:p>
          <a:p>
            <a:r>
              <a:rPr lang="en-US" dirty="0"/>
              <a:t>Magnetic reluctance is inversely proportional with surface area and relative permeability.</a:t>
            </a:r>
          </a:p>
          <a:p>
            <a:endParaRPr lang="en-US" dirty="0"/>
          </a:p>
        </p:txBody>
      </p:sp>
      <p:pic>
        <p:nvPicPr>
          <p:cNvPr id="21" name="Content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DBF1C819-69FE-5952-F6E3-AFDDD9A23B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10334"/>
            <a:ext cx="5422900" cy="3267644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7E7A16-74CA-15B9-134C-B8DBBD34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38" y="4514850"/>
            <a:ext cx="1809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Magnetic Reluctance (CONT.)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ED445-A755-01F1-58FC-8E7DC6AC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21" y="1895191"/>
            <a:ext cx="6010275" cy="1095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B0099C-B015-E657-62B2-00E76D1F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21" y="4804736"/>
            <a:ext cx="6972300" cy="1990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1F1E3-984B-4923-3A49-2497E5B03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207" y="2844518"/>
            <a:ext cx="3778538" cy="2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0D88CA-BEFD-3584-847C-CB54A220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594" y="4223423"/>
            <a:ext cx="3593406" cy="2608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Magnetic Reluctance (Cont.)</a:t>
            </a:r>
          </a:p>
        </p:txBody>
      </p:sp>
      <p:pic>
        <p:nvPicPr>
          <p:cNvPr id="6" name="Content Placeholder 5" descr="Chart, diagram&#10;&#10;Description automatically generated">
            <a:extLst>
              <a:ext uri="{FF2B5EF4-FFF2-40B4-BE49-F238E27FC236}">
                <a16:creationId xmlns:a16="http://schemas.microsoft.com/office/drawing/2014/main" id="{8B580889-4802-10A7-5E4D-7F78EFE1F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2784" y="1895191"/>
            <a:ext cx="3290954" cy="493643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33CCE-F66C-0A6E-140E-8E96A3FD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988332"/>
          </a:xfrm>
        </p:spPr>
        <p:txBody>
          <a:bodyPr anchor="t"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B6E61-EF54-64DE-A120-80532AD79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66" y="1984967"/>
            <a:ext cx="5495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25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347</TotalTime>
  <Words>692</Words>
  <Application>Microsoft Office PowerPoint</Application>
  <PresentationFormat>Widescreen</PresentationFormat>
  <Paragraphs>136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Corbel</vt:lpstr>
      <vt:lpstr>Gill Sans MT</vt:lpstr>
      <vt:lpstr>Wingdings 2</vt:lpstr>
      <vt:lpstr>Dividend</vt:lpstr>
      <vt:lpstr>Multi-physics Model and Optimization of a Solenoid Valve</vt:lpstr>
      <vt:lpstr>Outline</vt:lpstr>
      <vt:lpstr>Problem definition</vt:lpstr>
      <vt:lpstr>Problem definition (cont.)</vt:lpstr>
      <vt:lpstr>Reference Design</vt:lpstr>
      <vt:lpstr>Magnetic Force</vt:lpstr>
      <vt:lpstr>Computing Magnetic Reluctance</vt:lpstr>
      <vt:lpstr>Computing Magnetic Reluctance (CONT.)</vt:lpstr>
      <vt:lpstr>Computing Magnetic Reluctance (Cont.)</vt:lpstr>
      <vt:lpstr>Computing Magnetic Reluctance (Cont.)</vt:lpstr>
      <vt:lpstr>Modeling the Simulation</vt:lpstr>
      <vt:lpstr>Mechanical Model</vt:lpstr>
      <vt:lpstr>Electrical Model</vt:lpstr>
      <vt:lpstr>Fluid flow model</vt:lpstr>
      <vt:lpstr>Fluid flow model (CONT.)</vt:lpstr>
      <vt:lpstr>Fluid flow model (CONT.)</vt:lpstr>
      <vt:lpstr>Simulation Parameters</vt:lpstr>
      <vt:lpstr>Simulation Results (Electromagnetism)</vt:lpstr>
      <vt:lpstr>Simulation Results (Kinematics)</vt:lpstr>
      <vt:lpstr>Simulation Results (Fluid Flow)</vt:lpstr>
      <vt:lpstr>Requirements of an aerospace solenoid valve</vt:lpstr>
      <vt:lpstr>Optimization Steps</vt:lpstr>
      <vt:lpstr>Optimization Search Space</vt:lpstr>
      <vt:lpstr>Optimization Results (coil parameters)</vt:lpstr>
      <vt:lpstr>Optimization Results(Structural Element Thickness)</vt:lpstr>
      <vt:lpstr>Optimization Results (Manufacturing Tolerances &amp; Clearances)</vt:lpstr>
      <vt:lpstr>Optimization Results (Final Design)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Multi-physics Model and Optimization of a Solenoid Valve</dc:title>
  <dc:creator>KUTLAY HANLI</dc:creator>
  <cp:lastModifiedBy>KUTLAY HANLI</cp:lastModifiedBy>
  <cp:revision>40</cp:revision>
  <dcterms:created xsi:type="dcterms:W3CDTF">2022-12-20T10:21:55Z</dcterms:created>
  <dcterms:modified xsi:type="dcterms:W3CDTF">2022-12-20T16:09:35Z</dcterms:modified>
</cp:coreProperties>
</file>