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7" r:id="rId3"/>
    <p:sldId id="262" r:id="rId4"/>
    <p:sldId id="263" r:id="rId5"/>
    <p:sldId id="258" r:id="rId6"/>
    <p:sldId id="272" r:id="rId7"/>
    <p:sldId id="265" r:id="rId8"/>
    <p:sldId id="264" r:id="rId9"/>
    <p:sldId id="266" r:id="rId10"/>
    <p:sldId id="269" r:id="rId11"/>
    <p:sldId id="267" r:id="rId12"/>
    <p:sldId id="268" r:id="rId13"/>
    <p:sldId id="274" r:id="rId14"/>
    <p:sldId id="275" r:id="rId15"/>
    <p:sldId id="276" r:id="rId16"/>
    <p:sldId id="277" r:id="rId17"/>
    <p:sldId id="273" r:id="rId18"/>
    <p:sldId id="278" r:id="rId19"/>
    <p:sldId id="279" r:id="rId20"/>
    <p:sldId id="281" r:id="rId21"/>
    <p:sldId id="261" r:id="rId22"/>
    <p:sldId id="283" r:id="rId23"/>
    <p:sldId id="280" r:id="rId24"/>
    <p:sldId id="282" r:id="rId25"/>
    <p:sldId id="285" r:id="rId26"/>
    <p:sldId id="286" r:id="rId27"/>
    <p:sldId id="288" r:id="rId28"/>
    <p:sldId id="2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48" autoAdjust="0"/>
  </p:normalViewPr>
  <p:slideViewPr>
    <p:cSldViewPr snapToGrid="0">
      <p:cViewPr varScale="1">
        <p:scale>
          <a:sx n="116" d="100"/>
          <a:sy n="116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Definition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Reference Design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4E80DD8-6819-4B9A-A99F-FC0647AC1253}">
      <dgm:prSet phldrT="[Text]"/>
      <dgm:spPr/>
      <dgm:t>
        <a:bodyPr/>
        <a:lstStyle/>
        <a:p>
          <a:r>
            <a:rPr lang="en-US" dirty="0"/>
            <a:t>Multi-physics Model</a:t>
          </a:r>
        </a:p>
      </dgm:t>
    </dgm:pt>
    <dgm:pt modelId="{9257724C-D65C-4080-B6A8-C0C455C34F4C}" type="parTrans" cxnId="{E1759BE5-8434-45DA-9B6F-C4AC0D8DD2AB}">
      <dgm:prSet/>
      <dgm:spPr/>
      <dgm:t>
        <a:bodyPr/>
        <a:lstStyle/>
        <a:p>
          <a:endParaRPr lang="en-US"/>
        </a:p>
      </dgm:t>
    </dgm:pt>
    <dgm:pt modelId="{847787C0-53F7-453D-8BA2-91E2D9E6C6AB}" type="sibTrans" cxnId="{E1759BE5-8434-45DA-9B6F-C4AC0D8DD2AB}">
      <dgm:prSet/>
      <dgm:spPr/>
      <dgm:t>
        <a:bodyPr/>
        <a:lstStyle/>
        <a:p>
          <a:endParaRPr lang="en-US"/>
        </a:p>
      </dgm:t>
    </dgm:pt>
    <dgm:pt modelId="{638007FA-50C2-486A-9D6C-9F7E24717FBB}">
      <dgm:prSet phldrT="[Text]"/>
      <dgm:spPr/>
      <dgm:t>
        <a:bodyPr/>
        <a:lstStyle/>
        <a:p>
          <a:r>
            <a:rPr lang="en-US" dirty="0"/>
            <a:t>Simulation</a:t>
          </a:r>
        </a:p>
      </dgm:t>
    </dgm:pt>
    <dgm:pt modelId="{A5304D12-1B01-4FC7-8480-CDB4F1097161}" type="parTrans" cxnId="{3C314B6E-E068-4E5A-AE0A-7759D390008B}">
      <dgm:prSet/>
      <dgm:spPr/>
      <dgm:t>
        <a:bodyPr/>
        <a:lstStyle/>
        <a:p>
          <a:endParaRPr lang="en-US"/>
        </a:p>
      </dgm:t>
    </dgm:pt>
    <dgm:pt modelId="{3FA151EC-544E-4A6B-A43C-71F5192C544A}" type="sibTrans" cxnId="{3C314B6E-E068-4E5A-AE0A-7759D390008B}">
      <dgm:prSet/>
      <dgm:spPr/>
      <dgm:t>
        <a:bodyPr/>
        <a:lstStyle/>
        <a:p>
          <a:endParaRPr lang="en-US"/>
        </a:p>
      </dgm:t>
    </dgm:pt>
    <dgm:pt modelId="{08940B5D-00F7-4F8C-AC45-70B977D76BF8}">
      <dgm:prSet phldrT="[Text]"/>
      <dgm:spPr/>
      <dgm:t>
        <a:bodyPr/>
        <a:lstStyle/>
        <a:p>
          <a:r>
            <a:rPr lang="en-US" dirty="0"/>
            <a:t>Optimization</a:t>
          </a:r>
        </a:p>
      </dgm:t>
    </dgm:pt>
    <dgm:pt modelId="{D287EEBB-E973-457B-AF25-2F4F5504F02A}" type="parTrans" cxnId="{42B49B9F-77A6-4DB5-8C5F-3199F707EADD}">
      <dgm:prSet/>
      <dgm:spPr/>
      <dgm:t>
        <a:bodyPr/>
        <a:lstStyle/>
        <a:p>
          <a:endParaRPr lang="en-US"/>
        </a:p>
      </dgm:t>
    </dgm:pt>
    <dgm:pt modelId="{E8E8A13B-DBBD-4D69-B245-353F6CCCEAB0}" type="sibTrans" cxnId="{42B49B9F-77A6-4DB5-8C5F-3199F707EADD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4C595A58-1A51-314B-9F87-4EBB3EC1516D}" type="pres">
      <dgm:prSet presAssocID="{54E80DD8-6819-4B9A-A99F-FC0647AC1253}" presName="text_3" presStyleLbl="node1" presStyleIdx="2" presStyleCnt="5">
        <dgm:presLayoutVars>
          <dgm:bulletEnabled val="1"/>
        </dgm:presLayoutVars>
      </dgm:prSet>
      <dgm:spPr/>
    </dgm:pt>
    <dgm:pt modelId="{9435B0F6-6A47-1246-A3E6-747CC5C97CDD}" type="pres">
      <dgm:prSet presAssocID="{54E80DD8-6819-4B9A-A99F-FC0647AC1253}" presName="accent_3" presStyleCnt="0"/>
      <dgm:spPr/>
    </dgm:pt>
    <dgm:pt modelId="{39DE2751-3DD1-40B4-9A01-07CF58FE6477}" type="pres">
      <dgm:prSet presAssocID="{54E80DD8-6819-4B9A-A99F-FC0647AC1253}" presName="accentRepeatNode" presStyleLbl="solidFgAcc1" presStyleIdx="2" presStyleCnt="5"/>
      <dgm:spPr/>
    </dgm:pt>
    <dgm:pt modelId="{35BF3E13-99B9-7E45-9E47-1D911F615C53}" type="pres">
      <dgm:prSet presAssocID="{638007FA-50C2-486A-9D6C-9F7E24717FBB}" presName="text_4" presStyleLbl="node1" presStyleIdx="3" presStyleCnt="5">
        <dgm:presLayoutVars>
          <dgm:bulletEnabled val="1"/>
        </dgm:presLayoutVars>
      </dgm:prSet>
      <dgm:spPr/>
    </dgm:pt>
    <dgm:pt modelId="{9C2B93BE-8CB7-E248-8667-F67516516821}" type="pres">
      <dgm:prSet presAssocID="{638007FA-50C2-486A-9D6C-9F7E24717FBB}" presName="accent_4" presStyleCnt="0"/>
      <dgm:spPr/>
    </dgm:pt>
    <dgm:pt modelId="{98EAAC40-9CC0-4DCE-A6A9-184C2A872472}" type="pres">
      <dgm:prSet presAssocID="{638007FA-50C2-486A-9D6C-9F7E24717FBB}" presName="accentRepeatNode" presStyleLbl="solidFgAcc1" presStyleIdx="3" presStyleCnt="5"/>
      <dgm:spPr/>
    </dgm:pt>
    <dgm:pt modelId="{4AC1E3F0-0B44-B74F-A5FC-60EF9B468683}" type="pres">
      <dgm:prSet presAssocID="{08940B5D-00F7-4F8C-AC45-70B977D76BF8}" presName="text_5" presStyleLbl="node1" presStyleIdx="4" presStyleCnt="5">
        <dgm:presLayoutVars>
          <dgm:bulletEnabled val="1"/>
        </dgm:presLayoutVars>
      </dgm:prSet>
      <dgm:spPr/>
    </dgm:pt>
    <dgm:pt modelId="{FD512DC8-FF82-B841-91A4-65B4F72FA5B4}" type="pres">
      <dgm:prSet presAssocID="{08940B5D-00F7-4F8C-AC45-70B977D76BF8}" presName="accent_5" presStyleCnt="0"/>
      <dgm:spPr/>
    </dgm:pt>
    <dgm:pt modelId="{4DF89166-A499-4F85-8200-1373A67DECB5}" type="pres">
      <dgm:prSet presAssocID="{08940B5D-00F7-4F8C-AC45-70B977D76BF8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3C314B6E-E068-4E5A-AE0A-7759D390008B}" srcId="{7E5AA53B-3EEE-4DE4-BB81-9044890C2946}" destId="{638007FA-50C2-486A-9D6C-9F7E24717FBB}" srcOrd="3" destOrd="0" parTransId="{A5304D12-1B01-4FC7-8480-CDB4F1097161}" sibTransId="{3FA151EC-544E-4A6B-A43C-71F5192C544A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51057F8B-0ED4-BE4E-A67F-1B5CAE10BDEC}" type="presOf" srcId="{54E80DD8-6819-4B9A-A99F-FC0647AC1253}" destId="{4C595A58-1A51-314B-9F87-4EBB3EC1516D}" srcOrd="0" destOrd="0" presId="urn:microsoft.com/office/officeart/2008/layout/VerticalCurvedList"/>
    <dgm:cxn modelId="{1F7CEE8C-947E-C34A-A08B-83DB07D5EBE4}" type="presOf" srcId="{638007FA-50C2-486A-9D6C-9F7E24717FBB}" destId="{35BF3E13-99B9-7E45-9E47-1D911F615C53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294649E-D81C-214C-BAF2-080168C32FD2}" type="presOf" srcId="{08940B5D-00F7-4F8C-AC45-70B977D76BF8}" destId="{4AC1E3F0-0B44-B74F-A5FC-60EF9B468683}" srcOrd="0" destOrd="0" presId="urn:microsoft.com/office/officeart/2008/layout/VerticalCurvedList"/>
    <dgm:cxn modelId="{42B49B9F-77A6-4DB5-8C5F-3199F707EADD}" srcId="{7E5AA53B-3EEE-4DE4-BB81-9044890C2946}" destId="{08940B5D-00F7-4F8C-AC45-70B977D76BF8}" srcOrd="4" destOrd="0" parTransId="{D287EEBB-E973-457B-AF25-2F4F5504F02A}" sibTransId="{E8E8A13B-DBBD-4D69-B245-353F6CCCEAB0}"/>
    <dgm:cxn modelId="{E1759BE5-8434-45DA-9B6F-C4AC0D8DD2AB}" srcId="{7E5AA53B-3EEE-4DE4-BB81-9044890C2946}" destId="{54E80DD8-6819-4B9A-A99F-FC0647AC1253}" srcOrd="2" destOrd="0" parTransId="{9257724C-D65C-4080-B6A8-C0C455C34F4C}" sibTransId="{847787C0-53F7-453D-8BA2-91E2D9E6C6AB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74268405-8A87-904E-BF82-C0D5FF6514B1}" type="presParOf" srcId="{90561C55-3C6E-4D53-85E1-2C50BCDDA392}" destId="{4C595A58-1A51-314B-9F87-4EBB3EC1516D}" srcOrd="5" destOrd="0" presId="urn:microsoft.com/office/officeart/2008/layout/VerticalCurvedList"/>
    <dgm:cxn modelId="{A2C7084A-8E19-6B40-9025-689986D2E6E2}" type="presParOf" srcId="{90561C55-3C6E-4D53-85E1-2C50BCDDA392}" destId="{9435B0F6-6A47-1246-A3E6-747CC5C97CDD}" srcOrd="6" destOrd="0" presId="urn:microsoft.com/office/officeart/2008/layout/VerticalCurvedList"/>
    <dgm:cxn modelId="{95C011EA-BC30-7F4D-8AF7-368931F5ADEE}" type="presParOf" srcId="{9435B0F6-6A47-1246-A3E6-747CC5C97CDD}" destId="{39DE2751-3DD1-40B4-9A01-07CF58FE6477}" srcOrd="0" destOrd="0" presId="urn:microsoft.com/office/officeart/2008/layout/VerticalCurvedList"/>
    <dgm:cxn modelId="{61CFD9F2-129F-314F-8E35-C15BA931140F}" type="presParOf" srcId="{90561C55-3C6E-4D53-85E1-2C50BCDDA392}" destId="{35BF3E13-99B9-7E45-9E47-1D911F615C53}" srcOrd="7" destOrd="0" presId="urn:microsoft.com/office/officeart/2008/layout/VerticalCurvedList"/>
    <dgm:cxn modelId="{65E3F711-8BCF-C248-AF67-31A5E05170CC}" type="presParOf" srcId="{90561C55-3C6E-4D53-85E1-2C50BCDDA392}" destId="{9C2B93BE-8CB7-E248-8667-F67516516821}" srcOrd="8" destOrd="0" presId="urn:microsoft.com/office/officeart/2008/layout/VerticalCurvedList"/>
    <dgm:cxn modelId="{6BEF35BE-4B55-1B43-89A5-DEBE95AD43C9}" type="presParOf" srcId="{9C2B93BE-8CB7-E248-8667-F67516516821}" destId="{98EAAC40-9CC0-4DCE-A6A9-184C2A872472}" srcOrd="0" destOrd="0" presId="urn:microsoft.com/office/officeart/2008/layout/VerticalCurvedList"/>
    <dgm:cxn modelId="{26DDA1D7-0CAE-BD41-9F8C-74D8D74CCE28}" type="presParOf" srcId="{90561C55-3C6E-4D53-85E1-2C50BCDDA392}" destId="{4AC1E3F0-0B44-B74F-A5FC-60EF9B468683}" srcOrd="9" destOrd="0" presId="urn:microsoft.com/office/officeart/2008/layout/VerticalCurvedList"/>
    <dgm:cxn modelId="{8601D1F8-65DE-114F-9FA3-91C9B8E50211}" type="presParOf" srcId="{90561C55-3C6E-4D53-85E1-2C50BCDDA392}" destId="{FD512DC8-FF82-B841-91A4-65B4F72FA5B4}" srcOrd="10" destOrd="0" presId="urn:microsoft.com/office/officeart/2008/layout/VerticalCurvedList"/>
    <dgm:cxn modelId="{DA57FC04-6661-134C-9C67-F7445C92AB20}" type="presParOf" srcId="{FD512DC8-FF82-B841-91A4-65B4F72FA5B4}" destId="{4DF89166-A499-4F85-8200-1373A67DEC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Mechanical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Electrical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Fluid Flow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E4A453A4-9CB1-B043-B485-5BD4EC9E4B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Magnetic</a:t>
          </a:r>
        </a:p>
      </dgm:t>
    </dgm:pt>
    <dgm:pt modelId="{7797BFC3-2293-1F4B-B0F2-CADCDA2C5414}" type="parTrans" cxnId="{FC0B513B-12C0-FB41-B6A0-DE26B1CD6D9A}">
      <dgm:prSet/>
      <dgm:spPr/>
      <dgm:t>
        <a:bodyPr/>
        <a:lstStyle/>
        <a:p>
          <a:endParaRPr lang="en-US"/>
        </a:p>
      </dgm:t>
    </dgm:pt>
    <dgm:pt modelId="{DC757027-B439-A040-81B9-09882DE63379}" type="sibTrans" cxnId="{FC0B513B-12C0-FB41-B6A0-DE26B1CD6D9A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4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 with solid fill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4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7E4066D1-CDE2-F848-9DAC-14FD996C3216}" type="pres">
      <dgm:prSet presAssocID="{E4A453A4-9CB1-B043-B485-5BD4EC9E4BB5}" presName="compNode" presStyleCnt="0"/>
      <dgm:spPr/>
    </dgm:pt>
    <dgm:pt modelId="{8FEAEA9C-E45A-9148-8890-765BDE450FBB}" type="pres">
      <dgm:prSet presAssocID="{E4A453A4-9CB1-B043-B485-5BD4EC9E4BB5}" presName="iconRect" presStyleLbl="node1" presStyleIdx="1" presStyleCnt="4" custScaleX="163923" custScaleY="15354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et with solid fill"/>
        </a:ext>
      </dgm:extLst>
    </dgm:pt>
    <dgm:pt modelId="{C794535C-CDF2-E045-BC0D-43EC620B4010}" type="pres">
      <dgm:prSet presAssocID="{E4A453A4-9CB1-B043-B485-5BD4EC9E4BB5}" presName="spaceRect" presStyleCnt="0"/>
      <dgm:spPr/>
    </dgm:pt>
    <dgm:pt modelId="{69B54B07-3C89-7043-AA0A-41B2A8DF4974}" type="pres">
      <dgm:prSet presAssocID="{E4A453A4-9CB1-B043-B485-5BD4EC9E4BB5}" presName="textRect" presStyleLbl="revTx" presStyleIdx="1" presStyleCnt="4">
        <dgm:presLayoutVars>
          <dgm:chMax val="1"/>
          <dgm:chPref val="1"/>
        </dgm:presLayoutVars>
      </dgm:prSet>
      <dgm:spPr/>
    </dgm:pt>
    <dgm:pt modelId="{F4426319-5B13-584F-A38B-DCA399104C2B}" type="pres">
      <dgm:prSet presAssocID="{DC757027-B439-A040-81B9-09882DE63379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2" presStyleCnt="4" custScaleX="157625" custScaleY="15762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Tower with solid fill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2" presStyleCnt="4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3" presStyleCnt="4" custScaleX="157625" custScaleY="15762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 with solid fill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259218-3479-ED4E-A9B8-3DD257FFE738}" type="presOf" srcId="{701D68F5-42F8-47BC-8FED-84C50F595DF0}" destId="{A99B5DD6-89E9-4537-B415-4205CEB9323A}" srcOrd="0" destOrd="0" presId="urn:microsoft.com/office/officeart/2018/2/layout/IconLabelList"/>
    <dgm:cxn modelId="{FC0B513B-12C0-FB41-B6A0-DE26B1CD6D9A}" srcId="{7D9C16A6-8C48-4165-8DAF-8C957C12A8FA}" destId="{E4A453A4-9CB1-B043-B485-5BD4EC9E4BB5}" srcOrd="1" destOrd="0" parTransId="{7797BFC3-2293-1F4B-B0F2-CADCDA2C5414}" sibTransId="{DC757027-B439-A040-81B9-09882DE63379}"/>
    <dgm:cxn modelId="{7F31CD40-6714-E344-BD7E-9163BFCDA667}" type="presOf" srcId="{E4A453A4-9CB1-B043-B485-5BD4EC9E4BB5}" destId="{69B54B07-3C89-7043-AA0A-41B2A8DF4974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3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2" destOrd="0" parTransId="{913FED05-DF41-48A7-B1F8-81937A468EF9}" sibTransId="{BFCE4A28-C381-46FF-935A-B11534EF7D87}"/>
    <dgm:cxn modelId="{BD5135A2-FDCE-0247-99D6-A40CB1BBA0FC}" type="presOf" srcId="{76CC3289-2662-43F0-A3C6-BA04A135F08C}" destId="{133097FC-B1F8-4953-B0AB-E8E73D968D1C}" srcOrd="0" destOrd="0" presId="urn:microsoft.com/office/officeart/2018/2/layout/IconLabelList"/>
    <dgm:cxn modelId="{B2C9C4B5-5517-7D42-89C7-DBDBD8B38FE1}" type="presOf" srcId="{91A66877-AC1C-46D9-BF2C-6024B638DEA9}" destId="{55120873-6F5C-4053-8EAD-6287A7F1097E}" srcOrd="0" destOrd="0" presId="urn:microsoft.com/office/officeart/2018/2/layout/IconLabelList"/>
    <dgm:cxn modelId="{56BD30AF-4BCF-0748-A460-C6C6D8F5388F}" type="presParOf" srcId="{8994D886-A75F-411A-A9D7-D31991FF12BD}" destId="{E1DBA6D5-BD14-4CD2-A0CC-80F867FEFA81}" srcOrd="0" destOrd="0" presId="urn:microsoft.com/office/officeart/2018/2/layout/IconLabelList"/>
    <dgm:cxn modelId="{84002AEC-279E-994C-A769-492358C88851}" type="presParOf" srcId="{E1DBA6D5-BD14-4CD2-A0CC-80F867FEFA81}" destId="{19A8DC21-3E65-409D-AD53-DA51BB9198A0}" srcOrd="0" destOrd="0" presId="urn:microsoft.com/office/officeart/2018/2/layout/IconLabelList"/>
    <dgm:cxn modelId="{301758BD-F84B-3C4B-9C5C-3238AEA0BAAF}" type="presParOf" srcId="{E1DBA6D5-BD14-4CD2-A0CC-80F867FEFA81}" destId="{B9F90A48-FF94-4C94-A587-0190406F6FD3}" srcOrd="1" destOrd="0" presId="urn:microsoft.com/office/officeart/2018/2/layout/IconLabelList"/>
    <dgm:cxn modelId="{7009BEDE-848A-3541-9829-F982FB23111D}" type="presParOf" srcId="{E1DBA6D5-BD14-4CD2-A0CC-80F867FEFA81}" destId="{A99B5DD6-89E9-4537-B415-4205CEB9323A}" srcOrd="2" destOrd="0" presId="urn:microsoft.com/office/officeart/2018/2/layout/IconLabelList"/>
    <dgm:cxn modelId="{567C543F-7E6E-4841-9C85-0555666B4A59}" type="presParOf" srcId="{8994D886-A75F-411A-A9D7-D31991FF12BD}" destId="{8B391436-B9B0-45BD-A57F-792D6376D868}" srcOrd="1" destOrd="0" presId="urn:microsoft.com/office/officeart/2018/2/layout/IconLabelList"/>
    <dgm:cxn modelId="{A8CDB10E-20AE-674A-BEE2-0E6763F164D6}" type="presParOf" srcId="{8994D886-A75F-411A-A9D7-D31991FF12BD}" destId="{7E4066D1-CDE2-F848-9DAC-14FD996C3216}" srcOrd="2" destOrd="0" presId="urn:microsoft.com/office/officeart/2018/2/layout/IconLabelList"/>
    <dgm:cxn modelId="{F7D0BBD1-C09C-CA42-A89A-B3A6468657FF}" type="presParOf" srcId="{7E4066D1-CDE2-F848-9DAC-14FD996C3216}" destId="{8FEAEA9C-E45A-9148-8890-765BDE450FBB}" srcOrd="0" destOrd="0" presId="urn:microsoft.com/office/officeart/2018/2/layout/IconLabelList"/>
    <dgm:cxn modelId="{6C9C0F95-4B2B-3347-9C13-935A99A5856A}" type="presParOf" srcId="{7E4066D1-CDE2-F848-9DAC-14FD996C3216}" destId="{C794535C-CDF2-E045-BC0D-43EC620B4010}" srcOrd="1" destOrd="0" presId="urn:microsoft.com/office/officeart/2018/2/layout/IconLabelList"/>
    <dgm:cxn modelId="{8920B08E-6190-E046-AEAC-8C622D7CAFC4}" type="presParOf" srcId="{7E4066D1-CDE2-F848-9DAC-14FD996C3216}" destId="{69B54B07-3C89-7043-AA0A-41B2A8DF4974}" srcOrd="2" destOrd="0" presId="urn:microsoft.com/office/officeart/2018/2/layout/IconLabelList"/>
    <dgm:cxn modelId="{432D34CF-34B0-9A40-AA5F-AD728C237C05}" type="presParOf" srcId="{8994D886-A75F-411A-A9D7-D31991FF12BD}" destId="{F4426319-5B13-584F-A38B-DCA399104C2B}" srcOrd="3" destOrd="0" presId="urn:microsoft.com/office/officeart/2018/2/layout/IconLabelList"/>
    <dgm:cxn modelId="{8B64A55A-2E3A-E849-AFCC-0E630085F4C8}" type="presParOf" srcId="{8994D886-A75F-411A-A9D7-D31991FF12BD}" destId="{95872155-C45D-46D3-874C-D838089A06F8}" srcOrd="4" destOrd="0" presId="urn:microsoft.com/office/officeart/2018/2/layout/IconLabelList"/>
    <dgm:cxn modelId="{320D68D3-F8F0-A849-BE16-8F80CA07A21A}" type="presParOf" srcId="{95872155-C45D-46D3-874C-D838089A06F8}" destId="{CE9DF0E8-B0DE-4E1E-9FF4-6006AD8428DB}" srcOrd="0" destOrd="0" presId="urn:microsoft.com/office/officeart/2018/2/layout/IconLabelList"/>
    <dgm:cxn modelId="{149F1749-59ED-E94D-A59C-9C19ADE80059}" type="presParOf" srcId="{95872155-C45D-46D3-874C-D838089A06F8}" destId="{AA0423A1-55B2-45E9-BFE7-3FBE5BDA65ED}" srcOrd="1" destOrd="0" presId="urn:microsoft.com/office/officeart/2018/2/layout/IconLabelList"/>
    <dgm:cxn modelId="{9954E5AB-4897-FB47-BC71-A99C465446A2}" type="presParOf" srcId="{95872155-C45D-46D3-874C-D838089A06F8}" destId="{55120873-6F5C-4053-8EAD-6287A7F1097E}" srcOrd="2" destOrd="0" presId="urn:microsoft.com/office/officeart/2018/2/layout/IconLabelList"/>
    <dgm:cxn modelId="{BBA67D64-F661-9A40-8872-3EE03CEB9252}" type="presParOf" srcId="{8994D886-A75F-411A-A9D7-D31991FF12BD}" destId="{F679C986-30E4-4F0A-A3A6-CAE528BFED76}" srcOrd="5" destOrd="0" presId="urn:microsoft.com/office/officeart/2018/2/layout/IconLabelList"/>
    <dgm:cxn modelId="{35A2EC5F-1CDA-9042-B518-32B8FD0E3E6B}" type="presParOf" srcId="{8994D886-A75F-411A-A9D7-D31991FF12BD}" destId="{2EC2FDE3-8908-45C7-A3FD-EB370213FE69}" srcOrd="6" destOrd="0" presId="urn:microsoft.com/office/officeart/2018/2/layout/IconLabelList"/>
    <dgm:cxn modelId="{4AD3D9CB-4108-6344-9A8B-D6318DB56A78}" type="presParOf" srcId="{2EC2FDE3-8908-45C7-A3FD-EB370213FE69}" destId="{6DB1FE51-13D0-4A38-AD6E-48D4371A1AF3}" srcOrd="0" destOrd="0" presId="urn:microsoft.com/office/officeart/2018/2/layout/IconLabelList"/>
    <dgm:cxn modelId="{60B6B19D-3237-5D49-87F0-C44C7F3F98CE}" type="presParOf" srcId="{2EC2FDE3-8908-45C7-A3FD-EB370213FE69}" destId="{0928538A-05CC-4A79-BD5D-92F985D1EEE5}" srcOrd="1" destOrd="0" presId="urn:microsoft.com/office/officeart/2018/2/layout/IconLabelList"/>
    <dgm:cxn modelId="{95C88A49-EC76-2340-BE04-D5DBE09AD3A1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Flow Rate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Response Time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ights Uneven with solid fill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with solid fill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Coil Parameters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Structural Element Thickness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Manufacturing Tolerances &amp; Clearances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Definition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Reference Design</a:t>
          </a:r>
        </a:p>
      </dsp:txBody>
      <dsp:txXfrm>
        <a:off x="657658" y="890913"/>
        <a:ext cx="6149301" cy="445634"/>
      </dsp:txXfrm>
    </dsp:sp>
    <dsp:sp modelId="{3F8116AC-FAC3-4E95-9865-93CCFEB191B9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95A58-1A51-314B-9F87-4EBB3EC1516D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Multi-physics Model</a:t>
          </a:r>
        </a:p>
      </dsp:txBody>
      <dsp:txXfrm>
        <a:off x="755666" y="1559151"/>
        <a:ext cx="6051292" cy="445634"/>
      </dsp:txXfrm>
    </dsp:sp>
    <dsp:sp modelId="{39DE2751-3DD1-40B4-9A01-07CF58FE6477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F3E13-99B9-7E45-9E47-1D911F615C53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Simulation</a:t>
          </a:r>
        </a:p>
      </dsp:txBody>
      <dsp:txXfrm>
        <a:off x="657658" y="2227389"/>
        <a:ext cx="6149301" cy="445634"/>
      </dsp:txXfrm>
    </dsp:sp>
    <dsp:sp modelId="{98EAAC40-9CC0-4DCE-A6A9-184C2A872472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1E3F0-0B44-B74F-A5FC-60EF9B468683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Optimization</a:t>
          </a:r>
        </a:p>
      </dsp:txBody>
      <dsp:txXfrm>
        <a:off x="338329" y="2895628"/>
        <a:ext cx="6468629" cy="445634"/>
      </dsp:txXfrm>
    </dsp:sp>
    <dsp:sp modelId="{4DF89166-A499-4F85-8200-1373A67DECB5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437238" y="776247"/>
          <a:ext cx="1680455" cy="16804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92899" y="2464957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Mechanical</a:t>
          </a:r>
          <a:endParaRPr lang="en-US" sz="3600" kern="1200" dirty="0"/>
        </a:p>
      </dsp:txBody>
      <dsp:txXfrm>
        <a:off x="92899" y="2464957"/>
        <a:ext cx="2369132" cy="720000"/>
      </dsp:txXfrm>
    </dsp:sp>
    <dsp:sp modelId="{8FEAEA9C-E45A-9148-8890-765BDE450FBB}">
      <dsp:nvSpPr>
        <dsp:cNvPr id="0" name=""/>
        <dsp:cNvSpPr/>
      </dsp:nvSpPr>
      <dsp:spPr>
        <a:xfrm>
          <a:off x="3187397" y="787124"/>
          <a:ext cx="1747599" cy="1636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54B07-3C89-7043-AA0A-41B2A8DF4974}">
      <dsp:nvSpPr>
        <dsp:cNvPr id="0" name=""/>
        <dsp:cNvSpPr/>
      </dsp:nvSpPr>
      <dsp:spPr>
        <a:xfrm>
          <a:off x="2876630" y="2454080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Magnetic</a:t>
          </a:r>
        </a:p>
      </dsp:txBody>
      <dsp:txXfrm>
        <a:off x="2876630" y="2454080"/>
        <a:ext cx="2369132" cy="720000"/>
      </dsp:txXfrm>
    </dsp:sp>
    <dsp:sp modelId="{CE9DF0E8-B0DE-4E1E-9FF4-6006AD8428DB}">
      <dsp:nvSpPr>
        <dsp:cNvPr id="0" name=""/>
        <dsp:cNvSpPr/>
      </dsp:nvSpPr>
      <dsp:spPr>
        <a:xfrm>
          <a:off x="6004700" y="776247"/>
          <a:ext cx="1680455" cy="16804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5660361" y="2464957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Electrical</a:t>
          </a:r>
        </a:p>
      </dsp:txBody>
      <dsp:txXfrm>
        <a:off x="5660361" y="2464957"/>
        <a:ext cx="2369132" cy="720000"/>
      </dsp:txXfrm>
    </dsp:sp>
    <dsp:sp modelId="{6DB1FE51-13D0-4A38-AD6E-48D4371A1AF3}">
      <dsp:nvSpPr>
        <dsp:cNvPr id="0" name=""/>
        <dsp:cNvSpPr/>
      </dsp:nvSpPr>
      <dsp:spPr>
        <a:xfrm>
          <a:off x="8788431" y="776247"/>
          <a:ext cx="1680455" cy="16804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8444092" y="2464957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Fluid Flow</a:t>
          </a:r>
        </a:p>
      </dsp:txBody>
      <dsp:txXfrm>
        <a:off x="8444092" y="2464957"/>
        <a:ext cx="236913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Flow Rate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Weight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Response Time</a:t>
          </a:r>
        </a:p>
      </dsp:txBody>
      <dsp:txXfrm>
        <a:off x="7628474" y="2746269"/>
        <a:ext cx="322283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Coil Parameters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Structural Element Thickness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Manufacturing Tolerances &amp; Clearances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0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6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5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63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5001805"/>
            <a:ext cx="10993549" cy="89524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Multi-physics Model and Optimization of a Solenoid Valve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897049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7CEBFF"/>
                </a:solidFill>
              </a:rPr>
              <a:t>Ms</a:t>
            </a:r>
            <a:r>
              <a:rPr lang="en-US" dirty="0">
                <a:solidFill>
                  <a:srgbClr val="7CEBFF"/>
                </a:solidFill>
              </a:rPr>
              <a:t> Thesis defense by Kutlay </a:t>
            </a:r>
            <a:r>
              <a:rPr lang="en-US" dirty="0" err="1">
                <a:solidFill>
                  <a:srgbClr val="7CEBFF"/>
                </a:solidFill>
              </a:rPr>
              <a:t>hanli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Model</a:t>
            </a:r>
            <a:br>
              <a:rPr lang="en-US" dirty="0"/>
            </a:br>
            <a:r>
              <a:rPr lang="en-US" dirty="0"/>
              <a:t>Computing Magnetic Reluctance (CONT.)</a:t>
            </a:r>
          </a:p>
        </p:txBody>
      </p:sp>
      <p:pic>
        <p:nvPicPr>
          <p:cNvPr id="6" name="Content Placeholder 5" descr="Chart, diagram&#10;&#10;Description automatically generated">
            <a:extLst>
              <a:ext uri="{FF2B5EF4-FFF2-40B4-BE49-F238E27FC236}">
                <a16:creationId xmlns:a16="http://schemas.microsoft.com/office/drawing/2014/main" id="{8B580889-4802-10A7-5E4D-7F78EFE1F2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2784" y="1895191"/>
            <a:ext cx="3290954" cy="4936433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B33CCE-F66C-0A6E-140E-8E96A3FD5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988332"/>
          </a:xfrm>
        </p:spPr>
        <p:txBody>
          <a:bodyPr anchor="t"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ED445-A755-01F1-58FC-8E7DC6AC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521" y="1895191"/>
            <a:ext cx="6010275" cy="1095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0099C-B015-E657-62B2-00E76D1FE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521" y="4804736"/>
            <a:ext cx="6972300" cy="1990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C1F1E3-984B-4923-3A49-2497E5B03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207" y="2844518"/>
            <a:ext cx="3778538" cy="21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6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0D88CA-BEFD-3584-847C-CB54A220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594" y="4223423"/>
            <a:ext cx="3593406" cy="2608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Model</a:t>
            </a:r>
            <a:br>
              <a:rPr lang="en-US" dirty="0"/>
            </a:br>
            <a:r>
              <a:rPr lang="en-US" dirty="0"/>
              <a:t>Computing Magnetic Reluctance (Cont.)</a:t>
            </a:r>
          </a:p>
        </p:txBody>
      </p:sp>
      <p:pic>
        <p:nvPicPr>
          <p:cNvPr id="6" name="Content Placeholder 5" descr="Chart, diagram&#10;&#10;Description automatically generated">
            <a:extLst>
              <a:ext uri="{FF2B5EF4-FFF2-40B4-BE49-F238E27FC236}">
                <a16:creationId xmlns:a16="http://schemas.microsoft.com/office/drawing/2014/main" id="{8B580889-4802-10A7-5E4D-7F78EFE1F2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12784" y="1895191"/>
            <a:ext cx="3290954" cy="4936433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B33CCE-F66C-0A6E-140E-8E96A3FD5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988332"/>
          </a:xfrm>
        </p:spPr>
        <p:txBody>
          <a:bodyPr anchor="t"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B6E61-EF54-64DE-A120-80532AD79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666" y="1984967"/>
            <a:ext cx="54959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2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Model</a:t>
            </a:r>
            <a:br>
              <a:rPr lang="en-US" dirty="0"/>
            </a:br>
            <a:r>
              <a:rPr lang="en-US" dirty="0"/>
              <a:t>Computing Magnetic Reluctance (Cont.)</a:t>
            </a:r>
          </a:p>
        </p:txBody>
      </p:sp>
      <p:pic>
        <p:nvPicPr>
          <p:cNvPr id="6" name="Content Placeholder 5" descr="Chart, diagram&#10;&#10;Description automatically generated">
            <a:extLst>
              <a:ext uri="{FF2B5EF4-FFF2-40B4-BE49-F238E27FC236}">
                <a16:creationId xmlns:a16="http://schemas.microsoft.com/office/drawing/2014/main" id="{8B580889-4802-10A7-5E4D-7F78EFE1F2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2784" y="1895191"/>
            <a:ext cx="3290954" cy="4936433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B33CCE-F66C-0A6E-140E-8E96A3FD5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988332"/>
          </a:xfrm>
        </p:spPr>
        <p:txBody>
          <a:bodyPr anchor="t"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5FF352-1660-975D-2671-D5CB4AE53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838" y="1895191"/>
            <a:ext cx="7058025" cy="2790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19823C-5D50-DAFA-66E2-4246DB68A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720" y="4148499"/>
            <a:ext cx="3290954" cy="26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5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B6ED1-C9A8-F211-39EA-33DC00A9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3343955"/>
            <a:ext cx="2781300" cy="159067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E6EF5F4-8DD7-9D7C-43D1-EC1D44B74F9D}"/>
              </a:ext>
            </a:extLst>
          </p:cNvPr>
          <p:cNvGrpSpPr/>
          <p:nvPr/>
        </p:nvGrpSpPr>
        <p:grpSpPr>
          <a:xfrm>
            <a:off x="4108079" y="2096853"/>
            <a:ext cx="3686007" cy="4019923"/>
            <a:chOff x="3543300" y="1926398"/>
            <a:chExt cx="3686007" cy="40199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844B2AC-49A5-ED7F-94EB-C05AC35EB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3300" y="1926398"/>
              <a:ext cx="2552700" cy="1143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DFE1B28-DCEC-1366-06BD-D42E201FB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3300" y="2943905"/>
              <a:ext cx="3343275" cy="800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AEF3300-6031-EB40-3CE9-F73F72B7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3300" y="3641271"/>
              <a:ext cx="2657475" cy="14859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D6BC59A-6332-B394-E865-DA2D3E48F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76482" y="5127171"/>
              <a:ext cx="3552825" cy="81915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BF08FD-EE45-46D3-273A-5D3D448040F4}"/>
              </a:ext>
            </a:extLst>
          </p:cNvPr>
          <p:cNvGrpSpPr/>
          <p:nvPr/>
        </p:nvGrpSpPr>
        <p:grpSpPr>
          <a:xfrm>
            <a:off x="8308268" y="1877976"/>
            <a:ext cx="3220896" cy="4250366"/>
            <a:chOff x="8389911" y="2102868"/>
            <a:chExt cx="3220896" cy="425036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659B7C2-058F-C9CE-DD72-973FB3CD8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67158" y="2102868"/>
              <a:ext cx="2362200" cy="10001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FA81F88-F306-79D1-CE16-96B512B2B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10407" y="3069398"/>
              <a:ext cx="3200400" cy="6191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E3EEA8C-164A-16A7-5DEE-027FD2B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89911" y="3755008"/>
              <a:ext cx="1190625" cy="8763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0FBA393-4EBF-0CEC-B5BF-AF14EF072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67158" y="4514849"/>
              <a:ext cx="2371725" cy="9906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24C588E-3A9F-1821-0E01-02C1953F5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28890" y="5334059"/>
              <a:ext cx="2133600" cy="1019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151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 flow model</a:t>
            </a:r>
            <a:br>
              <a:rPr lang="en-US" dirty="0"/>
            </a:br>
            <a:r>
              <a:rPr lang="en-US" dirty="0"/>
              <a:t>Control Volumes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2CC763D-0F7A-CD73-9B59-B1D20BAD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93" y="3207618"/>
            <a:ext cx="4032898" cy="1888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5B62B7-348F-40EC-E06A-BA08B744A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187" y="3332234"/>
            <a:ext cx="4171950" cy="25050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BE79AD-B636-7497-AA36-EA58E8B0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371" y="2139043"/>
            <a:ext cx="4784271" cy="1193191"/>
          </a:xfrm>
        </p:spPr>
        <p:txBody>
          <a:bodyPr anchor="t">
            <a:normAutofit/>
          </a:bodyPr>
          <a:lstStyle/>
          <a:p>
            <a:r>
              <a:rPr lang="en-US" dirty="0"/>
              <a:t>Adiabatic Compression/Expansion of control volumes:  Airgap and Chamber</a:t>
            </a:r>
          </a:p>
          <a:p>
            <a:r>
              <a:rPr lang="en-US" dirty="0"/>
              <a:t>Assumed ideal gas</a:t>
            </a:r>
          </a:p>
        </p:txBody>
      </p:sp>
    </p:spTree>
    <p:extLst>
      <p:ext uri="{BB962C8B-B14F-4D97-AF65-F5344CB8AC3E}">
        <p14:creationId xmlns:p14="http://schemas.microsoft.com/office/powerpoint/2010/main" val="266210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Fluid flow model</a:t>
            </a:r>
            <a:br>
              <a:rPr lang="en-US" dirty="0"/>
            </a:br>
            <a:r>
              <a:rPr lang="en-US" dirty="0"/>
              <a:t>Flow Paths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B75B37-2820-2AC0-763F-6C9E6271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42722" cy="754659"/>
          </a:xfrm>
        </p:spPr>
        <p:txBody>
          <a:bodyPr anchor="t">
            <a:normAutofit/>
          </a:bodyPr>
          <a:lstStyle/>
          <a:p>
            <a:r>
              <a:rPr lang="en-US" dirty="0"/>
              <a:t>1-D flow: uniform (specific internal energy, specific volume, specific enthalpy, temperature, pressure and specific entropy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F2198F-45FE-37A6-E3B4-1CDCA630E67B}"/>
              </a:ext>
            </a:extLst>
          </p:cNvPr>
          <p:cNvGrpSpPr/>
          <p:nvPr/>
        </p:nvGrpSpPr>
        <p:grpSpPr>
          <a:xfrm>
            <a:off x="1209842" y="2935155"/>
            <a:ext cx="5562600" cy="3483844"/>
            <a:chOff x="809382" y="2628901"/>
            <a:chExt cx="5562600" cy="3483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7BE9EC-B2B3-4FCC-7BC8-11FF23644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382" y="2628901"/>
              <a:ext cx="3619500" cy="1219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F86325B-5E35-431D-31CA-88500ED10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382" y="3626720"/>
              <a:ext cx="5562600" cy="11239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8DCCF2-B4F2-BD5B-62FE-E253F8830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382" y="4750670"/>
              <a:ext cx="4057650" cy="1362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184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Fluid flow model</a:t>
            </a:r>
            <a:br>
              <a:rPr lang="en-US" dirty="0"/>
            </a:br>
            <a:r>
              <a:rPr lang="en-US" dirty="0"/>
              <a:t>Gas Charge/Discharge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B75B37-2820-2AC0-763F-6C9E6271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473251" cy="1013799"/>
          </a:xfrm>
        </p:spPr>
        <p:txBody>
          <a:bodyPr anchor="t"/>
          <a:lstStyle/>
          <a:p>
            <a:r>
              <a:rPr lang="en-US" dirty="0"/>
              <a:t>Assumed adiabatic process and ideal gas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ED545C-C586-62F2-0B37-E8BC99E0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99" y="2793519"/>
            <a:ext cx="6429375" cy="3362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380413-0EFD-C56C-3937-C81288179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691" y="3560281"/>
            <a:ext cx="23050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4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703C6-E5AB-B18F-D29C-B6CC697A2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375807"/>
            <a:ext cx="2251814" cy="4482193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Inputs</a:t>
            </a:r>
          </a:p>
          <a:p>
            <a:r>
              <a:rPr lang="en-US" dirty="0" err="1"/>
              <a:t>cr</a:t>
            </a:r>
            <a:r>
              <a:rPr lang="en-US" dirty="0"/>
              <a:t> = 0.05mm</a:t>
            </a:r>
          </a:p>
          <a:p>
            <a:r>
              <a:rPr lang="en-US" dirty="0"/>
              <a:t>ca = 0.05mm</a:t>
            </a:r>
          </a:p>
          <a:p>
            <a:r>
              <a:rPr lang="en-US" dirty="0" err="1"/>
              <a:t>hC</a:t>
            </a:r>
            <a:r>
              <a:rPr lang="en-US" dirty="0"/>
              <a:t> = 25mm</a:t>
            </a:r>
          </a:p>
          <a:p>
            <a:r>
              <a:rPr lang="en-US" dirty="0" err="1"/>
              <a:t>rCout</a:t>
            </a:r>
            <a:r>
              <a:rPr lang="en-US" dirty="0"/>
              <a:t> = 12mm</a:t>
            </a:r>
          </a:p>
          <a:p>
            <a:r>
              <a:rPr lang="en-US" dirty="0" err="1"/>
              <a:t>Dw</a:t>
            </a:r>
            <a:r>
              <a:rPr lang="en-US" dirty="0"/>
              <a:t> = 0.27mm</a:t>
            </a:r>
          </a:p>
          <a:p>
            <a:r>
              <a:rPr lang="en-US" dirty="0" err="1"/>
              <a:t>tcfr</a:t>
            </a:r>
            <a:r>
              <a:rPr lang="en-US" dirty="0"/>
              <a:t> = 1.5mm</a:t>
            </a:r>
          </a:p>
          <a:p>
            <a:r>
              <a:rPr lang="en-US" dirty="0" err="1"/>
              <a:t>tcfa</a:t>
            </a:r>
            <a:r>
              <a:rPr lang="en-US" dirty="0"/>
              <a:t> = 3mm</a:t>
            </a:r>
          </a:p>
          <a:p>
            <a:r>
              <a:rPr lang="en-US" dirty="0" err="1"/>
              <a:t>tmba</a:t>
            </a:r>
            <a:r>
              <a:rPr lang="en-US" dirty="0"/>
              <a:t> = 1mm</a:t>
            </a:r>
          </a:p>
          <a:p>
            <a:r>
              <a:rPr lang="en-US" dirty="0" err="1"/>
              <a:t>tmta</a:t>
            </a:r>
            <a:r>
              <a:rPr lang="en-US" dirty="0"/>
              <a:t> = 1mm</a:t>
            </a:r>
          </a:p>
          <a:p>
            <a:r>
              <a:rPr lang="en-US" dirty="0" err="1"/>
              <a:t>rA</a:t>
            </a:r>
            <a:r>
              <a:rPr lang="en-US" dirty="0"/>
              <a:t> = 3.95mm</a:t>
            </a:r>
          </a:p>
          <a:p>
            <a:r>
              <a:rPr lang="en-US" dirty="0" err="1"/>
              <a:t>rcham</a:t>
            </a:r>
            <a:r>
              <a:rPr lang="en-US" dirty="0"/>
              <a:t> = 2mm</a:t>
            </a:r>
          </a:p>
          <a:p>
            <a:r>
              <a:rPr lang="en-US" dirty="0" err="1"/>
              <a:t>hcham</a:t>
            </a:r>
            <a:r>
              <a:rPr lang="en-US" dirty="0"/>
              <a:t> = 2mm</a:t>
            </a:r>
          </a:p>
          <a:p>
            <a:r>
              <a:rPr lang="en-US" dirty="0" err="1"/>
              <a:t>tshell</a:t>
            </a:r>
            <a:r>
              <a:rPr lang="en-US" dirty="0"/>
              <a:t> = 2mm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ECA89-8B35-F82D-6AE3-6CB9F86FA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0786" y="2375807"/>
            <a:ext cx="3200400" cy="4482193"/>
          </a:xfrm>
        </p:spPr>
        <p:txBody>
          <a:bodyPr anchor="t"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P R = 1</a:t>
            </a:r>
          </a:p>
          <a:p>
            <a:r>
              <a:rPr lang="en-US" dirty="0"/>
              <a:t>CSF = 0.9</a:t>
            </a:r>
          </a:p>
          <a:p>
            <a:r>
              <a:rPr lang="en-US" dirty="0"/>
              <a:t>hair = 0.5mm</a:t>
            </a:r>
          </a:p>
          <a:p>
            <a:r>
              <a:rPr lang="en-US" dirty="0"/>
              <a:t>µr = 550</a:t>
            </a:r>
          </a:p>
          <a:p>
            <a:r>
              <a:rPr lang="en-US" dirty="0"/>
              <a:t>µ0 = 1.25663706212 · 10−6 H/m</a:t>
            </a:r>
          </a:p>
          <a:p>
            <a:r>
              <a:rPr lang="en-US" sz="1800" dirty="0"/>
              <a:t>CW CC = 10 · 106 A/m2</a:t>
            </a:r>
          </a:p>
          <a:p>
            <a:r>
              <a:rPr lang="en-US" sz="1800" dirty="0" err="1"/>
              <a:t>erc</a:t>
            </a:r>
            <a:r>
              <a:rPr lang="en-US" sz="1800" dirty="0"/>
              <a:t> = 1.68 · 10−8 </a:t>
            </a:r>
            <a:r>
              <a:rPr lang="el-GR" sz="1800" dirty="0"/>
              <a:t>Ω </a:t>
            </a:r>
            <a:r>
              <a:rPr lang="en-US" sz="1800" dirty="0"/>
              <a:t>m</a:t>
            </a:r>
          </a:p>
          <a:p>
            <a:r>
              <a:rPr lang="en-US" sz="1800" dirty="0" err="1"/>
              <a:t>tpowered</a:t>
            </a:r>
            <a:r>
              <a:rPr lang="en-US" sz="1800" dirty="0"/>
              <a:t> on = 4 </a:t>
            </a:r>
            <a:r>
              <a:rPr lang="el-GR" sz="1800" dirty="0"/>
              <a:t>τ</a:t>
            </a:r>
            <a:r>
              <a:rPr lang="en-US" sz="1800" dirty="0"/>
              <a:t>open</a:t>
            </a:r>
          </a:p>
          <a:p>
            <a:r>
              <a:rPr lang="en-US" sz="1800" dirty="0" err="1"/>
              <a:t>tpowered</a:t>
            </a:r>
            <a:r>
              <a:rPr lang="en-US" sz="1800" dirty="0"/>
              <a:t> of f = 4 </a:t>
            </a:r>
            <a:r>
              <a:rPr lang="el-GR" sz="1800" dirty="0"/>
              <a:t>τ</a:t>
            </a:r>
            <a:r>
              <a:rPr lang="en-US" sz="1800" dirty="0"/>
              <a:t>close</a:t>
            </a:r>
          </a:p>
          <a:p>
            <a:r>
              <a:rPr lang="en-US" sz="1800" dirty="0"/>
              <a:t>Pu = 50bar</a:t>
            </a:r>
          </a:p>
          <a:p>
            <a:r>
              <a:rPr lang="en-US" sz="1800" dirty="0"/>
              <a:t>Pd = 1bar</a:t>
            </a:r>
          </a:p>
          <a:p>
            <a:r>
              <a:rPr lang="en-US" sz="1800" dirty="0"/>
              <a:t>Tu = Td = 273K</a:t>
            </a:r>
          </a:p>
          <a:p>
            <a:r>
              <a:rPr lang="en-US" sz="1800" dirty="0" err="1"/>
              <a:t>Kspring</a:t>
            </a:r>
            <a:r>
              <a:rPr lang="en-US" sz="1800" dirty="0"/>
              <a:t> = 25N/mm</a:t>
            </a:r>
          </a:p>
          <a:p>
            <a:r>
              <a:rPr lang="en-US" sz="1800" dirty="0" err="1"/>
              <a:t>xpreload</a:t>
            </a:r>
            <a:r>
              <a:rPr lang="en-US" sz="1800" dirty="0"/>
              <a:t> = 0.5mm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ECA313F-E4F1-6686-C367-D050691D7E19}"/>
              </a:ext>
            </a:extLst>
          </p:cNvPr>
          <p:cNvSpPr txBox="1">
            <a:spLocks/>
          </p:cNvSpPr>
          <p:nvPr/>
        </p:nvSpPr>
        <p:spPr>
          <a:xfrm>
            <a:off x="8169729" y="2375807"/>
            <a:ext cx="3200400" cy="3336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Outputs</a:t>
            </a:r>
          </a:p>
          <a:p>
            <a:r>
              <a:rPr lang="en-US" sz="1500" dirty="0" err="1"/>
              <a:t>Nturns</a:t>
            </a:r>
            <a:r>
              <a:rPr lang="en-US" sz="1500" dirty="0"/>
              <a:t> = 2229</a:t>
            </a:r>
          </a:p>
          <a:p>
            <a:r>
              <a:rPr lang="en-US" sz="1500" dirty="0" err="1"/>
              <a:t>Lwire</a:t>
            </a:r>
            <a:r>
              <a:rPr lang="en-US" sz="1500" dirty="0"/>
              <a:t> = 122.5m</a:t>
            </a:r>
          </a:p>
          <a:p>
            <a:r>
              <a:rPr lang="en-US" sz="1500" dirty="0"/>
              <a:t>Resistance = 36</a:t>
            </a:r>
            <a:r>
              <a:rPr lang="el-GR" sz="1500" dirty="0"/>
              <a:t>Ω</a:t>
            </a:r>
            <a:endParaRPr lang="en-US" sz="1500" dirty="0"/>
          </a:p>
          <a:p>
            <a:r>
              <a:rPr lang="en-US" sz="1500" dirty="0"/>
              <a:t>Imax = 0.5A</a:t>
            </a:r>
          </a:p>
          <a:p>
            <a:r>
              <a:rPr lang="en-US" sz="1500" dirty="0"/>
              <a:t>Ampere turns = 1249A</a:t>
            </a:r>
          </a:p>
          <a:p>
            <a:r>
              <a:rPr lang="en-US" sz="1500" dirty="0" err="1"/>
              <a:t>Vdd</a:t>
            </a:r>
            <a:r>
              <a:rPr lang="en-US" sz="1500" dirty="0"/>
              <a:t> = 18.5V</a:t>
            </a:r>
          </a:p>
          <a:p>
            <a:r>
              <a:rPr lang="en-US" sz="1500" dirty="0" err="1"/>
              <a:t>Hmax</a:t>
            </a:r>
            <a:r>
              <a:rPr lang="en-US" sz="1500" dirty="0"/>
              <a:t> = 46kA/m</a:t>
            </a:r>
          </a:p>
          <a:p>
            <a:r>
              <a:rPr lang="el-GR" sz="1500" dirty="0"/>
              <a:t>τ</a:t>
            </a:r>
            <a:r>
              <a:rPr lang="en-US" sz="1500" dirty="0"/>
              <a:t>open = 10.9µs</a:t>
            </a:r>
          </a:p>
          <a:p>
            <a:r>
              <a:rPr lang="el-GR" sz="1500" dirty="0"/>
              <a:t>τ</a:t>
            </a:r>
            <a:r>
              <a:rPr lang="en-US" sz="1500" dirty="0"/>
              <a:t>close = 15.5µs</a:t>
            </a:r>
          </a:p>
        </p:txBody>
      </p:sp>
    </p:spTree>
    <p:extLst>
      <p:ext uri="{BB962C8B-B14F-4D97-AF65-F5344CB8AC3E}">
        <p14:creationId xmlns:p14="http://schemas.microsoft.com/office/powerpoint/2010/main" val="770612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(Electromagnetism)</a:t>
            </a:r>
          </a:p>
        </p:txBody>
      </p:sp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35E5146E-EC00-2DEE-11B8-FE42FC44F4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8806" y="1877787"/>
            <a:ext cx="4441606" cy="4957152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DFCBE7-CFA0-76D9-CAB0-5FD5893AF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613168"/>
          </a:xfrm>
        </p:spPr>
        <p:txBody>
          <a:bodyPr/>
          <a:lstStyle/>
          <a:p>
            <a:r>
              <a:rPr lang="en-US" dirty="0"/>
              <a:t>Magnetic flux density rises until it saturates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08FE8DE-B819-84CC-99C7-3D8CBD2E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783" y="2841172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(Kinematics)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2A22B811-62AE-6C0F-2160-234507A597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9950" y="2227263"/>
            <a:ext cx="4845049" cy="3633787"/>
          </a:xfrm>
        </p:spPr>
      </p:pic>
      <p:pic>
        <p:nvPicPr>
          <p:cNvPr id="8" name="Content Placeholder 7" descr="Diagram, calendar&#10;&#10;Description automatically generated">
            <a:extLst>
              <a:ext uri="{FF2B5EF4-FFF2-40B4-BE49-F238E27FC236}">
                <a16:creationId xmlns:a16="http://schemas.microsoft.com/office/drawing/2014/main" id="{B9F19359-5726-A8F7-0697-74914DD495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227263"/>
            <a:ext cx="4845049" cy="3633787"/>
          </a:xfrm>
        </p:spPr>
      </p:pic>
    </p:spTree>
    <p:extLst>
      <p:ext uri="{BB962C8B-B14F-4D97-AF65-F5344CB8AC3E}">
        <p14:creationId xmlns:p14="http://schemas.microsoft.com/office/powerpoint/2010/main" val="143237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Outline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47035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658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(Fluid Flow)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7BF630F-EE4F-74CF-5856-F68AD19FA0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9950" y="2227263"/>
            <a:ext cx="4845049" cy="3633787"/>
          </a:xfrm>
        </p:spPr>
      </p:pic>
      <p:pic>
        <p:nvPicPr>
          <p:cNvPr id="14" name="Content Placeholder 13" descr="A picture containing chart&#10;&#10;Description automatically generated">
            <a:extLst>
              <a:ext uri="{FF2B5EF4-FFF2-40B4-BE49-F238E27FC236}">
                <a16:creationId xmlns:a16="http://schemas.microsoft.com/office/drawing/2014/main" id="{633A9A1D-BCC4-64B2-A608-97B5CB4E26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227263"/>
            <a:ext cx="4845049" cy="3633787"/>
          </a:xfrm>
        </p:spPr>
      </p:pic>
    </p:spTree>
    <p:extLst>
      <p:ext uri="{BB962C8B-B14F-4D97-AF65-F5344CB8AC3E}">
        <p14:creationId xmlns:p14="http://schemas.microsoft.com/office/powerpoint/2010/main" val="1349994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Requirements of an aerospace solenoid valve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905905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697B375-D097-809F-DCAF-7DAF03F3C0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571" y="4130533"/>
            <a:ext cx="2463877" cy="850279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FFE1C16-1BEE-7DDC-275C-2AA036D89B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3554" y="4004541"/>
            <a:ext cx="2463878" cy="1102261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50775A2D-3280-C8D4-C991-D8AE7C283E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4438" y="4333675"/>
            <a:ext cx="1783126" cy="4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Optimization Steps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45914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0563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Search 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0A60E-2801-1FEC-39FA-2D58D4B80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3298" y="1869621"/>
            <a:ext cx="5422390" cy="49883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err="1"/>
              <a:t>Coil</a:t>
            </a:r>
            <a:r>
              <a:rPr lang="fr-FR" dirty="0"/>
              <a:t> </a:t>
            </a:r>
            <a:r>
              <a:rPr lang="fr-FR" dirty="0" err="1"/>
              <a:t>Pameters</a:t>
            </a:r>
            <a:endParaRPr lang="fr-FR" dirty="0"/>
          </a:p>
          <a:p>
            <a:r>
              <a:rPr lang="fr-FR" dirty="0" err="1"/>
              <a:t>rcout</a:t>
            </a:r>
            <a:r>
              <a:rPr lang="fr-FR" dirty="0"/>
              <a:t> = 12 : 2 : 20 mm</a:t>
            </a:r>
          </a:p>
          <a:p>
            <a:r>
              <a:rPr lang="fr-FR" dirty="0" err="1"/>
              <a:t>hC</a:t>
            </a:r>
            <a:r>
              <a:rPr lang="fr-FR" dirty="0"/>
              <a:t> = 25 : 10 : 75 mm</a:t>
            </a:r>
          </a:p>
          <a:p>
            <a:r>
              <a:rPr lang="fr-FR" dirty="0" err="1"/>
              <a:t>rA</a:t>
            </a:r>
            <a:r>
              <a:rPr lang="fr-FR" dirty="0"/>
              <a:t> = 3 : 1 : 5 mm</a:t>
            </a:r>
          </a:p>
          <a:p>
            <a:pPr marL="0" indent="0">
              <a:buNone/>
            </a:pPr>
            <a:r>
              <a:rPr lang="en-US" dirty="0"/>
              <a:t>Structural Element Thickness</a:t>
            </a:r>
            <a:endParaRPr lang="fr-FR" dirty="0"/>
          </a:p>
          <a:p>
            <a:r>
              <a:rPr lang="en-US" dirty="0" err="1"/>
              <a:t>tcfr</a:t>
            </a:r>
            <a:r>
              <a:rPr lang="en-US" dirty="0"/>
              <a:t> = 1 : 0.1 : 1.5 mm</a:t>
            </a:r>
          </a:p>
          <a:p>
            <a:r>
              <a:rPr lang="en-US" dirty="0" err="1"/>
              <a:t>tcfa</a:t>
            </a:r>
            <a:r>
              <a:rPr lang="en-US" dirty="0"/>
              <a:t> = 3 : 1 : 5 mm</a:t>
            </a:r>
          </a:p>
          <a:p>
            <a:r>
              <a:rPr lang="en-US" dirty="0" err="1"/>
              <a:t>tmba</a:t>
            </a:r>
            <a:r>
              <a:rPr lang="en-US" dirty="0"/>
              <a:t> = 1 : 1 : 5 mm</a:t>
            </a:r>
          </a:p>
          <a:p>
            <a:r>
              <a:rPr lang="en-US" dirty="0" err="1"/>
              <a:t>tmta</a:t>
            </a:r>
            <a:r>
              <a:rPr lang="en-US" dirty="0"/>
              <a:t> = 1 : 1 : 5 mm</a:t>
            </a:r>
          </a:p>
          <a:p>
            <a:r>
              <a:rPr lang="en-US" dirty="0" err="1"/>
              <a:t>tshell</a:t>
            </a:r>
            <a:r>
              <a:rPr lang="en-US" dirty="0"/>
              <a:t> = 1 : 1 : 2 mm</a:t>
            </a:r>
          </a:p>
          <a:p>
            <a:pPr marL="0" indent="0">
              <a:buNone/>
            </a:pPr>
            <a:r>
              <a:rPr lang="en-US" dirty="0"/>
              <a:t>Manufacturing Tolerances &amp; Clearances</a:t>
            </a:r>
          </a:p>
          <a:p>
            <a:r>
              <a:rPr lang="nn-NO" dirty="0"/>
              <a:t>ca = 0.05 : 0.0.02 : 0.09 mm</a:t>
            </a:r>
          </a:p>
          <a:p>
            <a:r>
              <a:rPr lang="nn-NO" dirty="0"/>
              <a:t>cr = 0.05 : 0.0.02 : 0.09 mm</a:t>
            </a:r>
            <a:endParaRPr lang="en-US" dirty="0"/>
          </a:p>
        </p:txBody>
      </p:sp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96DF69BF-FF10-F6D9-5658-41A6A4C89E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5626" y="1946951"/>
            <a:ext cx="4109987" cy="4792539"/>
          </a:xfrm>
        </p:spPr>
      </p:pic>
    </p:spTree>
    <p:extLst>
      <p:ext uri="{BB962C8B-B14F-4D97-AF65-F5344CB8AC3E}">
        <p14:creationId xmlns:p14="http://schemas.microsoft.com/office/powerpoint/2010/main" val="56405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Results (coil parameters)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B4F3B0BF-D4DF-94FD-F799-E070C543B1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54167" y="1972625"/>
            <a:ext cx="3883665" cy="2912749"/>
          </a:xfrm>
        </p:spPr>
      </p:pic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ADE32604-B994-E529-9439-E717012AC1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4552" y="1972625"/>
            <a:ext cx="3883664" cy="2912748"/>
          </a:xfr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234B1A82-A764-B206-A223-35FAE6BF1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782" y="1972623"/>
            <a:ext cx="3883665" cy="2912749"/>
          </a:xfrm>
          <a:prstGeom prst="rect">
            <a:avLst/>
          </a:prstGeom>
        </p:spPr>
      </p:pic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B9CC1B5-767B-2176-D245-02E92C92144E}"/>
              </a:ext>
            </a:extLst>
          </p:cNvPr>
          <p:cNvSpPr txBox="1">
            <a:spLocks/>
          </p:cNvSpPr>
          <p:nvPr/>
        </p:nvSpPr>
        <p:spPr>
          <a:xfrm>
            <a:off x="4944780" y="5208815"/>
            <a:ext cx="2302437" cy="1575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rcout</a:t>
            </a:r>
            <a:r>
              <a:rPr lang="fr-FR" dirty="0"/>
              <a:t> = 12 mm</a:t>
            </a:r>
          </a:p>
          <a:p>
            <a:r>
              <a:rPr lang="fr-FR" dirty="0" err="1"/>
              <a:t>hC</a:t>
            </a:r>
            <a:r>
              <a:rPr lang="fr-FR" dirty="0"/>
              <a:t> = 25 mm</a:t>
            </a:r>
          </a:p>
          <a:p>
            <a:r>
              <a:rPr lang="fr-FR" dirty="0" err="1"/>
              <a:t>rA</a:t>
            </a:r>
            <a:r>
              <a:rPr lang="fr-FR" dirty="0"/>
              <a:t> = 4 mm</a:t>
            </a:r>
          </a:p>
        </p:txBody>
      </p:sp>
    </p:spTree>
    <p:extLst>
      <p:ext uri="{BB962C8B-B14F-4D97-AF65-F5344CB8AC3E}">
        <p14:creationId xmlns:p14="http://schemas.microsoft.com/office/powerpoint/2010/main" val="1046440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Results(Structural Element Thickness)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B9CC1B5-767B-2176-D245-02E92C92144E}"/>
              </a:ext>
            </a:extLst>
          </p:cNvPr>
          <p:cNvSpPr txBox="1">
            <a:spLocks/>
          </p:cNvSpPr>
          <p:nvPr/>
        </p:nvSpPr>
        <p:spPr>
          <a:xfrm>
            <a:off x="5086350" y="5004707"/>
            <a:ext cx="2160867" cy="1853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tcfr</a:t>
            </a:r>
            <a:r>
              <a:rPr lang="fr-FR" dirty="0"/>
              <a:t> = 1.5 mm</a:t>
            </a:r>
          </a:p>
          <a:p>
            <a:r>
              <a:rPr lang="fr-FR" dirty="0" err="1"/>
              <a:t>tcfa</a:t>
            </a:r>
            <a:r>
              <a:rPr lang="fr-FR" dirty="0"/>
              <a:t> = 3 mm</a:t>
            </a:r>
          </a:p>
          <a:p>
            <a:r>
              <a:rPr lang="fr-FR" dirty="0" err="1"/>
              <a:t>tmba</a:t>
            </a:r>
            <a:r>
              <a:rPr lang="fr-FR" dirty="0"/>
              <a:t> = 1 mm</a:t>
            </a:r>
          </a:p>
          <a:p>
            <a:r>
              <a:rPr lang="fr-FR" dirty="0" err="1"/>
              <a:t>tmta</a:t>
            </a:r>
            <a:r>
              <a:rPr lang="fr-FR" dirty="0"/>
              <a:t> = 1 mm</a:t>
            </a:r>
          </a:p>
          <a:p>
            <a:r>
              <a:rPr lang="fr-FR" dirty="0" err="1"/>
              <a:t>tshell</a:t>
            </a:r>
            <a:r>
              <a:rPr lang="fr-FR" dirty="0"/>
              <a:t> = 1 mm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0CBA0524-D7FC-0234-C181-65F4B685FB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71227" y="1972625"/>
            <a:ext cx="3883666" cy="2912750"/>
          </a:xfrm>
        </p:spPr>
      </p:pic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FFDB17C3-C29D-F8D7-6E96-61ED20AC5B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1735" y="1972626"/>
            <a:ext cx="3883667" cy="2912750"/>
          </a:xfr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251D8DF-E53E-5543-E9E1-AD031DBA8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167" y="1972625"/>
            <a:ext cx="3883666" cy="29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20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Results</a:t>
            </a:r>
            <a:br>
              <a:rPr lang="en-US" dirty="0"/>
            </a:br>
            <a:r>
              <a:rPr lang="en-US" dirty="0"/>
              <a:t>(Manufacturing Tolerances &amp; Clearances)</a:t>
            </a:r>
          </a:p>
        </p:txBody>
      </p:sp>
      <p:pic>
        <p:nvPicPr>
          <p:cNvPr id="10" name="Content Placeholder 9" descr="Chart, calendar, scatter chart&#10;&#10;Description automatically generated">
            <a:extLst>
              <a:ext uri="{FF2B5EF4-FFF2-40B4-BE49-F238E27FC236}">
                <a16:creationId xmlns:a16="http://schemas.microsoft.com/office/drawing/2014/main" id="{721E6870-8E2B-5998-8901-EA4ED8F77C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1326" y="2124254"/>
            <a:ext cx="6386357" cy="4392048"/>
          </a:xfrm>
        </p:spPr>
      </p:pic>
      <p:pic>
        <p:nvPicPr>
          <p:cNvPr id="12" name="Content Placeholder 11" descr="A picture containing chart&#10;&#10;Description automatically generated">
            <a:extLst>
              <a:ext uri="{FF2B5EF4-FFF2-40B4-BE49-F238E27FC236}">
                <a16:creationId xmlns:a16="http://schemas.microsoft.com/office/drawing/2014/main" id="{FC34000E-F6B9-E916-C996-7D507D5F34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64142" y="2503385"/>
            <a:ext cx="4845049" cy="3633787"/>
          </a:xfrm>
        </p:spPr>
      </p:pic>
    </p:spTree>
    <p:extLst>
      <p:ext uri="{BB962C8B-B14F-4D97-AF65-F5344CB8AC3E}">
        <p14:creationId xmlns:p14="http://schemas.microsoft.com/office/powerpoint/2010/main" val="2432048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Results</a:t>
            </a:r>
            <a:br>
              <a:rPr lang="en-US" dirty="0"/>
            </a:br>
            <a:r>
              <a:rPr lang="en-US" dirty="0"/>
              <a:t>(Final Design)</a:t>
            </a:r>
          </a:p>
        </p:txBody>
      </p:sp>
      <p:pic>
        <p:nvPicPr>
          <p:cNvPr id="8" name="Content Placeholder 7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E5BC3863-80E9-DB7C-D3D8-0DF052CBAA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5731" y="2227263"/>
            <a:ext cx="2513488" cy="3633787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F8095BA-8798-F9BF-5BEB-7A7118B99C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30704" y="2163536"/>
            <a:ext cx="1835760" cy="385049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DEF552-4C65-2D84-1A6A-E4FE474066B6}"/>
              </a:ext>
            </a:extLst>
          </p:cNvPr>
          <p:cNvSpPr txBox="1"/>
          <p:nvPr/>
        </p:nvSpPr>
        <p:spPr>
          <a:xfrm>
            <a:off x="7715251" y="2025037"/>
            <a:ext cx="130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105g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CDF3C0-58FF-EFA5-98D0-5EC81DBC23CF}"/>
              </a:ext>
            </a:extLst>
          </p:cNvPr>
          <p:cNvSpPr txBox="1"/>
          <p:nvPr/>
        </p:nvSpPr>
        <p:spPr>
          <a:xfrm>
            <a:off x="7324180" y="6010982"/>
            <a:ext cx="2048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8N at full range (0.5mm)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9F5B3C-AF33-EF0A-9985-510E5565F541}"/>
              </a:ext>
            </a:extLst>
          </p:cNvPr>
          <p:cNvSpPr txBox="1"/>
          <p:nvPr/>
        </p:nvSpPr>
        <p:spPr>
          <a:xfrm>
            <a:off x="2337532" y="5875531"/>
            <a:ext cx="1909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36N at full range (0.5mm)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6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6300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2049236"/>
            <a:ext cx="3081576" cy="4653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khanli@ku.edu.tr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7A7E02-2EC5-287E-168F-DCE0BB185A39}"/>
              </a:ext>
            </a:extLst>
          </p:cNvPr>
          <p:cNvSpPr txBox="1"/>
          <p:nvPr/>
        </p:nvSpPr>
        <p:spPr>
          <a:xfrm>
            <a:off x="8093744" y="2988764"/>
            <a:ext cx="3600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would like to express my gratitude to my supervisor Assoc. Prof. </a:t>
            </a:r>
            <a:r>
              <a:rPr lang="en-US" dirty="0" err="1">
                <a:solidFill>
                  <a:schemeClr val="bg1"/>
                </a:solidFill>
              </a:rPr>
              <a:t>Arif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Karabeyo</a:t>
            </a:r>
            <a:r>
              <a:rPr lang="tr-TR" dirty="0">
                <a:solidFill>
                  <a:schemeClr val="bg1"/>
                </a:solidFill>
              </a:rPr>
              <a:t>ğ</a:t>
            </a:r>
            <a:r>
              <a:rPr lang="en-US" dirty="0" err="1">
                <a:solidFill>
                  <a:schemeClr val="bg1"/>
                </a:solidFill>
              </a:rPr>
              <a:t>lu</a:t>
            </a:r>
            <a:r>
              <a:rPr lang="en-US" dirty="0">
                <a:solidFill>
                  <a:schemeClr val="bg1"/>
                </a:solidFill>
              </a:rPr>
              <a:t> for their continuous support.</a:t>
            </a:r>
          </a:p>
          <a:p>
            <a:r>
              <a:rPr lang="en-US" dirty="0">
                <a:solidFill>
                  <a:schemeClr val="bg1"/>
                </a:solidFill>
              </a:rPr>
              <a:t>I wish to show my appreciation to </a:t>
            </a:r>
            <a:r>
              <a:rPr lang="en-US" dirty="0" err="1">
                <a:solidFill>
                  <a:schemeClr val="bg1"/>
                </a:solidFill>
              </a:rPr>
              <a:t>DeltaV</a:t>
            </a:r>
            <a:r>
              <a:rPr lang="en-US" dirty="0">
                <a:solidFill>
                  <a:schemeClr val="bg1"/>
                </a:solidFill>
              </a:rPr>
              <a:t> engineers and close friends Murat </a:t>
            </a:r>
            <a:r>
              <a:rPr lang="tr-TR" dirty="0">
                <a:solidFill>
                  <a:schemeClr val="bg1"/>
                </a:solidFill>
              </a:rPr>
              <a:t>Ç</a:t>
            </a:r>
            <a:r>
              <a:rPr lang="en-US" dirty="0" err="1">
                <a:solidFill>
                  <a:schemeClr val="bg1"/>
                </a:solidFill>
              </a:rPr>
              <a:t>etinkaya</a:t>
            </a:r>
            <a:r>
              <a:rPr lang="en-US" dirty="0">
                <a:solidFill>
                  <a:schemeClr val="bg1"/>
                </a:solidFill>
              </a:rPr>
              <a:t>, Recep </a:t>
            </a:r>
            <a:r>
              <a:rPr lang="en-US" dirty="0" err="1">
                <a:solidFill>
                  <a:schemeClr val="bg1"/>
                </a:solidFill>
              </a:rPr>
              <a:t>Ufuk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Utku</a:t>
            </a:r>
            <a:r>
              <a:rPr lang="en-US" dirty="0">
                <a:solidFill>
                  <a:schemeClr val="bg1"/>
                </a:solidFill>
              </a:rPr>
              <a:t> Can </a:t>
            </a:r>
            <a:r>
              <a:rPr lang="en-US" dirty="0" err="1">
                <a:solidFill>
                  <a:schemeClr val="bg1"/>
                </a:solidFill>
              </a:rPr>
              <a:t>Yıldız</a:t>
            </a:r>
            <a:r>
              <a:rPr lang="en-US" dirty="0">
                <a:solidFill>
                  <a:schemeClr val="bg1"/>
                </a:solidFill>
              </a:rPr>
              <a:t> for their support in developing and testing our models in </a:t>
            </a:r>
            <a:r>
              <a:rPr lang="en-US" dirty="0" err="1">
                <a:solidFill>
                  <a:schemeClr val="bg1"/>
                </a:solidFill>
              </a:rPr>
              <a:t>DeltaV</a:t>
            </a:r>
            <a:r>
              <a:rPr lang="en-US" dirty="0">
                <a:solidFill>
                  <a:schemeClr val="bg1"/>
                </a:solidFill>
              </a:rPr>
              <a:t> facilities. 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0C87BE-54AE-B827-0A82-C2C289F15B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462477"/>
            <a:ext cx="5422900" cy="316335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6B6051-95F5-F807-BAF4-7546CE287C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Solenoid Valves have a delay between turn on/off signals.</a:t>
            </a:r>
          </a:p>
          <a:p>
            <a:r>
              <a:rPr lang="en-US" dirty="0"/>
              <a:t>This reduces the control authority.</a:t>
            </a:r>
          </a:p>
          <a:p>
            <a:endParaRPr lang="en-US" dirty="0"/>
          </a:p>
          <a:p>
            <a:r>
              <a:rPr lang="en-US" dirty="0"/>
              <a:t>Valve opens in 38ms after power on</a:t>
            </a:r>
          </a:p>
          <a:p>
            <a:r>
              <a:rPr lang="en-US" dirty="0"/>
              <a:t>Valve closes after 162ms after power off</a:t>
            </a:r>
          </a:p>
          <a:p>
            <a:r>
              <a:rPr lang="en-US" dirty="0"/>
              <a:t>Flow duration: 149ms</a:t>
            </a:r>
          </a:p>
        </p:txBody>
      </p:sp>
    </p:spTree>
    <p:extLst>
      <p:ext uri="{BB962C8B-B14F-4D97-AF65-F5344CB8AC3E}">
        <p14:creationId xmlns:p14="http://schemas.microsoft.com/office/powerpoint/2010/main" val="300109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(cont.)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6B6051-95F5-F807-BAF4-7546CE287C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Up to ~40% overshoot in first cycle</a:t>
            </a:r>
          </a:p>
          <a:p>
            <a:r>
              <a:rPr lang="en-US" dirty="0"/>
              <a:t>Close to ~10% undershoot as upstream pressure decreases.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C7C110-E68D-3ED2-9770-39A5950024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9950" y="2227263"/>
            <a:ext cx="4845049" cy="3633787"/>
          </a:xfrm>
        </p:spPr>
      </p:pic>
    </p:spTree>
    <p:extLst>
      <p:ext uri="{BB962C8B-B14F-4D97-AF65-F5344CB8AC3E}">
        <p14:creationId xmlns:p14="http://schemas.microsoft.com/office/powerpoint/2010/main" val="197735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301103-79D7-5132-8DA8-E80E366310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Reference design is inpired by HSV by Yang et al. </a:t>
            </a:r>
            <a:r>
              <a:rPr lang="en-US" dirty="0"/>
              <a:t>Study on electromagnetic force of the new micro digital valve.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F0483D9-CB5F-2D93-0319-262371FF7D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9668" y="1871410"/>
            <a:ext cx="2774838" cy="4885115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Modeling the Simulation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161335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974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Model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11649FE3-C341-9A21-5397-D2FE9BAE97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6166" y="3283287"/>
            <a:ext cx="1819275" cy="1657350"/>
          </a:xfrm>
        </p:spPr>
      </p:pic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CAF1C734-1542-F34F-9170-29DFBBFD3A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77100" y="2426039"/>
            <a:ext cx="4845049" cy="3633787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9FAAC92-49A5-04A8-6607-769454CC8306}"/>
              </a:ext>
            </a:extLst>
          </p:cNvPr>
          <p:cNvGrpSpPr/>
          <p:nvPr/>
        </p:nvGrpSpPr>
        <p:grpSpPr>
          <a:xfrm>
            <a:off x="3632879" y="2532619"/>
            <a:ext cx="3644221" cy="3289081"/>
            <a:chOff x="3632879" y="2532619"/>
            <a:chExt cx="3644221" cy="3289081"/>
          </a:xfrm>
        </p:grpSpPr>
        <p:pic>
          <p:nvPicPr>
            <p:cNvPr id="4" name="Picture 3" descr="Text, letter&#10;&#10;Description automatically generated">
              <a:extLst>
                <a:ext uri="{FF2B5EF4-FFF2-40B4-BE49-F238E27FC236}">
                  <a16:creationId xmlns:a16="http://schemas.microsoft.com/office/drawing/2014/main" id="{0487FC9E-4992-0119-06F9-99571A994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8385" y="2532619"/>
              <a:ext cx="2978456" cy="150133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A600C1B-7A11-7E31-0C6F-A118D7B76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2879" y="3916700"/>
              <a:ext cx="1724025" cy="3905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0227CEC-6766-6E84-6905-BC9895AAD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95700" y="4307225"/>
              <a:ext cx="3581400" cy="1514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116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Model</a:t>
            </a:r>
            <a:br>
              <a:rPr lang="en-US" dirty="0"/>
            </a:br>
            <a:r>
              <a:rPr lang="en-US" dirty="0"/>
              <a:t>Magneto </a:t>
            </a:r>
            <a:r>
              <a:rPr lang="en-US" dirty="0" err="1"/>
              <a:t>Motıve</a:t>
            </a:r>
            <a:r>
              <a:rPr lang="en-US" dirty="0"/>
              <a:t> Force</a:t>
            </a:r>
          </a:p>
        </p:txBody>
      </p:sp>
      <p:pic>
        <p:nvPicPr>
          <p:cNvPr id="6" name="Content Placeholder 5" descr="Chart, diagram&#10;&#10;Description automatically generated">
            <a:extLst>
              <a:ext uri="{FF2B5EF4-FFF2-40B4-BE49-F238E27FC236}">
                <a16:creationId xmlns:a16="http://schemas.microsoft.com/office/drawing/2014/main" id="{8B580889-4802-10A7-5E4D-7F78EFE1F2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2784" y="1895191"/>
            <a:ext cx="3290954" cy="4936433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B33CCE-F66C-0A6E-140E-8E96A3FD5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988332"/>
          </a:xfrm>
        </p:spPr>
        <p:txBody>
          <a:bodyPr anchor="t"/>
          <a:lstStyle/>
          <a:p>
            <a:r>
              <a:rPr lang="en-US" dirty="0"/>
              <a:t>Total magnetic reluctance is computed along the magnetic path shown in red.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AC42DF-3BA3-ADAC-AE97-F6940C077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76" y="3216336"/>
            <a:ext cx="2695575" cy="1238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23DEA5-2855-0315-BD99-030F8844A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76" y="4242768"/>
            <a:ext cx="1781175" cy="1200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5D1494-4801-843E-14B3-B796DE73B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809" y="5521839"/>
            <a:ext cx="57245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3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Model</a:t>
            </a:r>
            <a:br>
              <a:rPr lang="en-US" dirty="0"/>
            </a:br>
            <a:r>
              <a:rPr lang="en-US" dirty="0"/>
              <a:t>Computing Magnetic Reluctance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B33CCE-F66C-0A6E-140E-8E96A3FD5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2286847"/>
          </a:xfrm>
        </p:spPr>
        <p:txBody>
          <a:bodyPr anchor="t">
            <a:normAutofit/>
          </a:bodyPr>
          <a:lstStyle/>
          <a:p>
            <a:r>
              <a:rPr lang="en-US" dirty="0"/>
              <a:t>Magnetic reluctance of a bar is computed along the magnetic flux axis.</a:t>
            </a:r>
          </a:p>
          <a:p>
            <a:r>
              <a:rPr lang="en-US" dirty="0"/>
              <a:t>Magnetic reluctance is directly proportional with length.</a:t>
            </a:r>
          </a:p>
          <a:p>
            <a:r>
              <a:rPr lang="en-US" dirty="0"/>
              <a:t>Magnetic reluctance is inversely proportional with surface area and relative permeability.</a:t>
            </a:r>
          </a:p>
          <a:p>
            <a:endParaRPr lang="en-US" dirty="0"/>
          </a:p>
        </p:txBody>
      </p:sp>
      <p:pic>
        <p:nvPicPr>
          <p:cNvPr id="21" name="Content Placeholder 20" descr="A picture containing icon&#10;&#10;Description automatically generated">
            <a:extLst>
              <a:ext uri="{FF2B5EF4-FFF2-40B4-BE49-F238E27FC236}">
                <a16:creationId xmlns:a16="http://schemas.microsoft.com/office/drawing/2014/main" id="{DBF1C819-69FE-5952-F6E3-AFDDD9A23B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410334"/>
            <a:ext cx="5422900" cy="3267644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7E7A16-74CA-15B9-134C-B8DBBD342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738" y="4514850"/>
            <a:ext cx="1809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556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386</TotalTime>
  <Words>704</Words>
  <Application>Microsoft Macintosh PowerPoint</Application>
  <PresentationFormat>Widescreen</PresentationFormat>
  <Paragraphs>134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Corbel</vt:lpstr>
      <vt:lpstr>Gill Sans MT</vt:lpstr>
      <vt:lpstr>Wingdings 2</vt:lpstr>
      <vt:lpstr>Dividend</vt:lpstr>
      <vt:lpstr>Multi-physics Model and Optimization of a Solenoid Valve</vt:lpstr>
      <vt:lpstr>Outline</vt:lpstr>
      <vt:lpstr>Problem definition</vt:lpstr>
      <vt:lpstr>Problem definition (cont.)</vt:lpstr>
      <vt:lpstr>Reference Design</vt:lpstr>
      <vt:lpstr>Modeling the Simulation</vt:lpstr>
      <vt:lpstr>Mechanical Model</vt:lpstr>
      <vt:lpstr>Magnetic Model Magneto Motıve Force</vt:lpstr>
      <vt:lpstr>Magnetic Model Computing Magnetic Reluctance</vt:lpstr>
      <vt:lpstr>Magnetic Model Computing Magnetic Reluctance (CONT.)</vt:lpstr>
      <vt:lpstr>Magnetic Model Computing Magnetic Reluctance (Cont.)</vt:lpstr>
      <vt:lpstr>Magnetic Model Computing Magnetic Reluctance (Cont.)</vt:lpstr>
      <vt:lpstr>Electrical Model</vt:lpstr>
      <vt:lpstr>Fluid flow model Control Volumes</vt:lpstr>
      <vt:lpstr>Fluid flow model Flow Paths</vt:lpstr>
      <vt:lpstr>Fluid flow model Gas Charge/Discharge</vt:lpstr>
      <vt:lpstr>Simulation Parameters</vt:lpstr>
      <vt:lpstr>Simulation Results (Electromagnetism)</vt:lpstr>
      <vt:lpstr>Simulation Results (Kinematics)</vt:lpstr>
      <vt:lpstr>Simulation Results (Fluid Flow)</vt:lpstr>
      <vt:lpstr>Requirements of an aerospace solenoid valve</vt:lpstr>
      <vt:lpstr>Optimization Steps</vt:lpstr>
      <vt:lpstr>Optimization Search Space</vt:lpstr>
      <vt:lpstr>Optimization Results (coil parameters)</vt:lpstr>
      <vt:lpstr>Optimization Results(Structural Element Thickness)</vt:lpstr>
      <vt:lpstr>Optimization Results (Manufacturing Tolerances &amp; Clearances)</vt:lpstr>
      <vt:lpstr>Optimization Results (Final Design)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Multi-physics Model and Optimization of a Solenoid Valve</dc:title>
  <dc:creator>KUTLAY HANLI</dc:creator>
  <cp:lastModifiedBy>KUTLAY HANLI</cp:lastModifiedBy>
  <cp:revision>43</cp:revision>
  <dcterms:created xsi:type="dcterms:W3CDTF">2022-12-20T10:21:55Z</dcterms:created>
  <dcterms:modified xsi:type="dcterms:W3CDTF">2022-12-21T16:36:13Z</dcterms:modified>
</cp:coreProperties>
</file>