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3" r:id="rId2"/>
    <p:sldId id="275" r:id="rId3"/>
    <p:sldId id="276" r:id="rId4"/>
    <p:sldId id="260" r:id="rId5"/>
    <p:sldId id="261" r:id="rId6"/>
    <p:sldId id="262" r:id="rId7"/>
    <p:sldId id="274" r:id="rId8"/>
    <p:sldId id="263" r:id="rId9"/>
    <p:sldId id="279" r:id="rId10"/>
    <p:sldId id="27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 Ismail" initials="KI" lastIdx="1" clrIdx="0">
    <p:extLst>
      <p:ext uri="{19B8F6BF-5375-455C-9EA6-DF929625EA0E}">
        <p15:presenceInfo xmlns:p15="http://schemas.microsoft.com/office/powerpoint/2012/main" userId="S::KhanIsmail@JohnDeere.com::18422ba6-79fd-4980-b143-91fab0da8b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44"/>
    <a:srgbClr val="00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71011" autoAdjust="0"/>
  </p:normalViewPr>
  <p:slideViewPr>
    <p:cSldViewPr snapToGrid="0">
      <p:cViewPr varScale="1">
        <p:scale>
          <a:sx n="78" d="100"/>
          <a:sy n="78" d="100"/>
        </p:scale>
        <p:origin x="1650" y="84"/>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0EB3D-0D3D-4037-A9C7-2628BD99286F}"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64125-B32A-4ED9-AFA7-F684303F30E7}" type="slidenum">
              <a:rPr lang="en-US" smtClean="0"/>
              <a:t>‹#›</a:t>
            </a:fld>
            <a:endParaRPr lang="en-US"/>
          </a:p>
        </p:txBody>
      </p:sp>
    </p:spTree>
    <p:extLst>
      <p:ext uri="{BB962C8B-B14F-4D97-AF65-F5344CB8AC3E}">
        <p14:creationId xmlns:p14="http://schemas.microsoft.com/office/powerpoint/2010/main" val="2986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64125-B32A-4ED9-AFA7-F684303F30E7}" type="slidenum">
              <a:rPr lang="en-US" smtClean="0"/>
              <a:t>1</a:t>
            </a:fld>
            <a:endParaRPr lang="en-US"/>
          </a:p>
        </p:txBody>
      </p:sp>
    </p:spTree>
    <p:extLst>
      <p:ext uri="{BB962C8B-B14F-4D97-AF65-F5344CB8AC3E}">
        <p14:creationId xmlns:p14="http://schemas.microsoft.com/office/powerpoint/2010/main" val="179011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64125-B32A-4ED9-AFA7-F684303F30E7}" type="slidenum">
              <a:rPr lang="en-US" smtClean="0"/>
              <a:t>10</a:t>
            </a:fld>
            <a:endParaRPr lang="en-US"/>
          </a:p>
        </p:txBody>
      </p:sp>
    </p:spTree>
    <p:extLst>
      <p:ext uri="{BB962C8B-B14F-4D97-AF65-F5344CB8AC3E}">
        <p14:creationId xmlns:p14="http://schemas.microsoft.com/office/powerpoint/2010/main" val="66965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Mansourian Insurance is a private healthcare insurance provider. The company uses advanced analytics to improve the healthcare industry. We believe that health metrics amongst different demographic groups along with their physical, mental and behavioral attributes can be used to cater better coverage and insurance policies. </a:t>
            </a:r>
          </a:p>
          <a:p>
            <a:endParaRPr lang="en-US" dirty="0"/>
          </a:p>
          <a:p>
            <a:r>
              <a:rPr lang="en-US" dirty="0"/>
              <a:t>Today we are looking at the how demographics, health and fitness trends affect physical health data (measured in the number of days an individual felt sick in the past month) for the State of Connecticut, New Jersey &amp; New York respectively.</a:t>
            </a:r>
          </a:p>
        </p:txBody>
      </p:sp>
      <p:sp>
        <p:nvSpPr>
          <p:cNvPr id="4" name="Slide Number Placeholder 3"/>
          <p:cNvSpPr>
            <a:spLocks noGrp="1"/>
          </p:cNvSpPr>
          <p:nvPr>
            <p:ph type="sldNum" sz="quarter" idx="5"/>
          </p:nvPr>
        </p:nvSpPr>
        <p:spPr/>
        <p:txBody>
          <a:bodyPr/>
          <a:lstStyle/>
          <a:p>
            <a:fld id="{A0164125-B32A-4ED9-AFA7-F684303F30E7}" type="slidenum">
              <a:rPr lang="en-US" smtClean="0"/>
              <a:t>2</a:t>
            </a:fld>
            <a:endParaRPr lang="en-US"/>
          </a:p>
        </p:txBody>
      </p:sp>
    </p:spTree>
    <p:extLst>
      <p:ext uri="{BB962C8B-B14F-4D97-AF65-F5344CB8AC3E}">
        <p14:creationId xmlns:p14="http://schemas.microsoft.com/office/powerpoint/2010/main" val="209153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analysis, I used the 2014 published CDC data based on the annual surveys performed. </a:t>
            </a:r>
          </a:p>
          <a:p>
            <a:endParaRPr lang="en-US" dirty="0"/>
          </a:p>
          <a:p>
            <a:r>
              <a:rPr lang="en-US" dirty="0"/>
              <a:t>Assumptions: </a:t>
            </a:r>
            <a:r>
              <a:rPr lang="en-US" sz="1200" b="0" i="0" kern="1200" dirty="0">
                <a:solidFill>
                  <a:schemeClr val="tx1"/>
                </a:solidFill>
                <a:effectLst/>
                <a:latin typeface="+mn-lt"/>
                <a:ea typeface="+mn-ea"/>
                <a:cs typeface="+mn-cs"/>
              </a:rPr>
              <a:t>From Physical health, no. of days between 1 - 30 are considered. All other data points are dropped which recorded zero days sick, no response &amp; ‘not sure’. Since we are interested in the number of "bad" days, assumption is made that PHYSHLTH = 88.0 (0 days) is insignificant as zero bad days would skew the mean.</a:t>
            </a:r>
            <a:endParaRPr lang="en-US" dirty="0"/>
          </a:p>
          <a:p>
            <a:endParaRPr lang="en-US" dirty="0"/>
          </a:p>
          <a:p>
            <a:r>
              <a:rPr lang="en-US" dirty="0"/>
              <a:t>On the right is a screen capture of the raw dataset as it was imported from the given text file. </a:t>
            </a:r>
          </a:p>
          <a:p>
            <a:endParaRPr lang="en-US" dirty="0"/>
          </a:p>
          <a:p>
            <a:r>
              <a:rPr lang="en-US" dirty="0"/>
              <a:t>On the left is screen capture of Physical Health versus some of the independent variables grouped by each State. </a:t>
            </a:r>
          </a:p>
        </p:txBody>
      </p:sp>
      <p:sp>
        <p:nvSpPr>
          <p:cNvPr id="4" name="Slide Number Placeholder 3"/>
          <p:cNvSpPr>
            <a:spLocks noGrp="1"/>
          </p:cNvSpPr>
          <p:nvPr>
            <p:ph type="sldNum" sz="quarter" idx="5"/>
          </p:nvPr>
        </p:nvSpPr>
        <p:spPr/>
        <p:txBody>
          <a:bodyPr/>
          <a:lstStyle/>
          <a:p>
            <a:fld id="{A0164125-B32A-4ED9-AFA7-F684303F30E7}" type="slidenum">
              <a:rPr lang="en-US" smtClean="0"/>
              <a:t>3</a:t>
            </a:fld>
            <a:endParaRPr lang="en-US"/>
          </a:p>
        </p:txBody>
      </p:sp>
    </p:spTree>
    <p:extLst>
      <p:ext uri="{BB962C8B-B14F-4D97-AF65-F5344CB8AC3E}">
        <p14:creationId xmlns:p14="http://schemas.microsoft.com/office/powerpoint/2010/main" val="128971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investigate what the trend looks like for the residents who felt sick in the last 30 days. </a:t>
            </a:r>
          </a:p>
          <a:p>
            <a:endParaRPr lang="en-US" dirty="0"/>
          </a:p>
          <a:p>
            <a:r>
              <a:rPr lang="en-US" dirty="0"/>
              <a:t>Note that majority of the population felt sick for 10 days or less, which is an average time for how long it takes for someone to get through a common cold.</a:t>
            </a:r>
          </a:p>
          <a:p>
            <a:endParaRPr lang="en-US" dirty="0"/>
          </a:p>
          <a:p>
            <a:r>
              <a:rPr lang="en-US" dirty="0"/>
              <a:t>There were highest number of people sick across all three States who suffered through bad physical health for 30 days.</a:t>
            </a:r>
          </a:p>
        </p:txBody>
      </p:sp>
      <p:sp>
        <p:nvSpPr>
          <p:cNvPr id="4" name="Slide Number Placeholder 3"/>
          <p:cNvSpPr>
            <a:spLocks noGrp="1"/>
          </p:cNvSpPr>
          <p:nvPr>
            <p:ph type="sldNum" sz="quarter" idx="5"/>
          </p:nvPr>
        </p:nvSpPr>
        <p:spPr/>
        <p:txBody>
          <a:bodyPr/>
          <a:lstStyle/>
          <a:p>
            <a:fld id="{A0164125-B32A-4ED9-AFA7-F684303F30E7}" type="slidenum">
              <a:rPr lang="en-US" smtClean="0"/>
              <a:t>4</a:t>
            </a:fld>
            <a:endParaRPr lang="en-US"/>
          </a:p>
        </p:txBody>
      </p:sp>
    </p:spTree>
    <p:extLst>
      <p:ext uri="{BB962C8B-B14F-4D97-AF65-F5344CB8AC3E}">
        <p14:creationId xmlns:p14="http://schemas.microsoft.com/office/powerpoint/2010/main" val="33548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comparison of physical health across the three States can be done looking at this boxplot and the Statistics available on the next slide. </a:t>
            </a:r>
          </a:p>
          <a:p>
            <a:endParaRPr lang="en-US" dirty="0"/>
          </a:p>
          <a:p>
            <a:r>
              <a:rPr lang="en-US" dirty="0"/>
              <a:t>Connecticut and New York share the same median of 5.0 days sick, whereas for New Jersey the median was a point higher at 6.0 days.</a:t>
            </a:r>
          </a:p>
          <a:p>
            <a:endParaRPr lang="en-US" dirty="0"/>
          </a:p>
        </p:txBody>
      </p:sp>
      <p:sp>
        <p:nvSpPr>
          <p:cNvPr id="4" name="Slide Number Placeholder 3"/>
          <p:cNvSpPr>
            <a:spLocks noGrp="1"/>
          </p:cNvSpPr>
          <p:nvPr>
            <p:ph type="sldNum" sz="quarter" idx="5"/>
          </p:nvPr>
        </p:nvSpPr>
        <p:spPr/>
        <p:txBody>
          <a:bodyPr/>
          <a:lstStyle/>
          <a:p>
            <a:fld id="{A0164125-B32A-4ED9-AFA7-F684303F30E7}" type="slidenum">
              <a:rPr lang="en-US" smtClean="0"/>
              <a:t>5</a:t>
            </a:fld>
            <a:endParaRPr lang="en-US"/>
          </a:p>
        </p:txBody>
      </p:sp>
    </p:spTree>
    <p:extLst>
      <p:ext uri="{BB962C8B-B14F-4D97-AF65-F5344CB8AC3E}">
        <p14:creationId xmlns:p14="http://schemas.microsoft.com/office/powerpoint/2010/main" val="58416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a one-way analysis of variance or the ANOVA , </a:t>
            </a:r>
            <a:r>
              <a:rPr lang="en-US" sz="1200" b="0" i="0" kern="1200" dirty="0">
                <a:solidFill>
                  <a:schemeClr val="tx1"/>
                </a:solidFill>
                <a:effectLst/>
                <a:latin typeface="+mn-lt"/>
                <a:ea typeface="+mn-ea"/>
                <a:cs typeface="+mn-cs"/>
              </a:rPr>
              <a:t>to determine whether there are any statistically significant differences between the means of three or more independent (unrelated) groups, or the three states in this case.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hypotheses for the test are listed below. A significance level of 0.05 indicates a 5% risk of concluding that a difference exists when there is no actual difference.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null hypothesis (H0) is that the group means are all equal.</a:t>
            </a:r>
          </a:p>
          <a:p>
            <a:r>
              <a:rPr lang="en-US" sz="1200" b="0" i="0" kern="1200" dirty="0">
                <a:solidFill>
                  <a:schemeClr val="tx1"/>
                </a:solidFill>
                <a:effectLst/>
                <a:latin typeface="+mn-lt"/>
                <a:ea typeface="+mn-ea"/>
                <a:cs typeface="+mn-cs"/>
              </a:rPr>
              <a:t>The alternative hypothesis (HA) is that not all group means are equal.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P-Value = 5.72e-06 which is less than 0.05, therefore these results are </a:t>
            </a:r>
            <a:r>
              <a:rPr lang="en-US" sz="1200" b="1" i="0" kern="1200" dirty="0">
                <a:solidFill>
                  <a:schemeClr val="tx1"/>
                </a:solidFill>
                <a:effectLst/>
                <a:latin typeface="+mn-lt"/>
                <a:ea typeface="+mn-ea"/>
                <a:cs typeface="+mn-cs"/>
              </a:rPr>
              <a:t>statistically significant</a:t>
            </a:r>
            <a:r>
              <a:rPr lang="en-US" sz="1200" b="0" i="0" kern="1200" dirty="0">
                <a:solidFill>
                  <a:schemeClr val="tx1"/>
                </a:solidFill>
                <a:effectLst/>
                <a:latin typeface="+mn-lt"/>
                <a:ea typeface="+mn-ea"/>
                <a:cs typeface="+mn-cs"/>
              </a:rPr>
              <a:t> meaning there are significant differences in sick days across the three states.</a:t>
            </a:r>
          </a:p>
          <a:p>
            <a:endParaRPr lang="en-US" dirty="0"/>
          </a:p>
        </p:txBody>
      </p:sp>
      <p:sp>
        <p:nvSpPr>
          <p:cNvPr id="4" name="Slide Number Placeholder 3"/>
          <p:cNvSpPr>
            <a:spLocks noGrp="1"/>
          </p:cNvSpPr>
          <p:nvPr>
            <p:ph type="sldNum" sz="quarter" idx="5"/>
          </p:nvPr>
        </p:nvSpPr>
        <p:spPr/>
        <p:txBody>
          <a:bodyPr/>
          <a:lstStyle/>
          <a:p>
            <a:fld id="{A0164125-B32A-4ED9-AFA7-F684303F30E7}" type="slidenum">
              <a:rPr lang="en-US" smtClean="0"/>
              <a:t>6</a:t>
            </a:fld>
            <a:endParaRPr lang="en-US"/>
          </a:p>
        </p:txBody>
      </p:sp>
    </p:spTree>
    <p:extLst>
      <p:ext uri="{BB962C8B-B14F-4D97-AF65-F5344CB8AC3E}">
        <p14:creationId xmlns:p14="http://schemas.microsoft.com/office/powerpoint/2010/main" val="364976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knew that there are inherit differences in the sample dataset, the next step was to measure physical health as a metric across demographic and behavioral trends. </a:t>
            </a:r>
          </a:p>
          <a:p>
            <a:endParaRPr lang="en-US" dirty="0"/>
          </a:p>
          <a:p>
            <a:r>
              <a:rPr lang="en-US" dirty="0"/>
              <a:t>Here is an example of SEX(Male or Female) vs Health &amp; Exercise (Yes, No) vs Health. The idea is to look for any outstanding trends regardless of an individual’s State of residence. In general, there were more women who suffered bad physical health for 30 days than men. </a:t>
            </a:r>
          </a:p>
          <a:p>
            <a:endParaRPr lang="en-US" dirty="0"/>
          </a:p>
          <a:p>
            <a:r>
              <a:rPr lang="en-US" dirty="0"/>
              <a:t>While the number of people who felt sick under 10 days is higher for those who regularly exercised, the number switches when you look at the other extreme of physical health. There are more people who suffered bad physical health for 30 days who did NOT work out than the ones who did. </a:t>
            </a:r>
          </a:p>
        </p:txBody>
      </p:sp>
      <p:sp>
        <p:nvSpPr>
          <p:cNvPr id="4" name="Slide Number Placeholder 3"/>
          <p:cNvSpPr>
            <a:spLocks noGrp="1"/>
          </p:cNvSpPr>
          <p:nvPr>
            <p:ph type="sldNum" sz="quarter" idx="5"/>
          </p:nvPr>
        </p:nvSpPr>
        <p:spPr/>
        <p:txBody>
          <a:bodyPr/>
          <a:lstStyle/>
          <a:p>
            <a:fld id="{A0164125-B32A-4ED9-AFA7-F684303F30E7}" type="slidenum">
              <a:rPr lang="en-US" smtClean="0"/>
              <a:t>7</a:t>
            </a:fld>
            <a:endParaRPr lang="en-US"/>
          </a:p>
        </p:txBody>
      </p:sp>
    </p:spTree>
    <p:extLst>
      <p:ext uri="{BB962C8B-B14F-4D97-AF65-F5344CB8AC3E}">
        <p14:creationId xmlns:p14="http://schemas.microsoft.com/office/powerpoint/2010/main" val="369888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EXERCISE &amp; SEX shown above are with the dummy coded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Running correlations amongst these variables, we see weak positive relationships for Weight &amp; BMI, whereas there is a negative relationship for Exercise &amp; Sex.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relationships between Weight and Physical Health, as well as BMI and Physical Health are also not statistically significant.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moderate and significant correlation between Exercise and Physical Health, which means that individuals who do not exercise regularly also tend to report more sick days. </a:t>
            </a:r>
          </a:p>
        </p:txBody>
      </p:sp>
      <p:sp>
        <p:nvSpPr>
          <p:cNvPr id="4" name="Slide Number Placeholder 3"/>
          <p:cNvSpPr>
            <a:spLocks noGrp="1"/>
          </p:cNvSpPr>
          <p:nvPr>
            <p:ph type="sldNum" sz="quarter" idx="5"/>
          </p:nvPr>
        </p:nvSpPr>
        <p:spPr/>
        <p:txBody>
          <a:bodyPr/>
          <a:lstStyle/>
          <a:p>
            <a:fld id="{A0164125-B32A-4ED9-AFA7-F684303F30E7}" type="slidenum">
              <a:rPr lang="en-US" smtClean="0"/>
              <a:t>8</a:t>
            </a:fld>
            <a:endParaRPr lang="en-US"/>
          </a:p>
        </p:txBody>
      </p:sp>
    </p:spTree>
    <p:extLst>
      <p:ext uri="{BB962C8B-B14F-4D97-AF65-F5344CB8AC3E}">
        <p14:creationId xmlns:p14="http://schemas.microsoft.com/office/powerpoint/2010/main" val="28161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a multiple regression model to understand the impact of Exercise, Weight, Sex, and BMI (which served as the independent variables) on Physical Health (the dependent variable). For all 4 independent variables, the P-value is less than 0.05 stating that results are statistically significant, meaning that changes in each of the independent variables are related to change in physical health. </a:t>
            </a:r>
          </a:p>
          <a:p>
            <a:endParaRPr lang="en-US" dirty="0"/>
          </a:p>
          <a:p>
            <a:r>
              <a:rPr lang="en-US" sz="1200" b="0" i="0" kern="1200" dirty="0">
                <a:solidFill>
                  <a:schemeClr val="tx1"/>
                </a:solidFill>
                <a:effectLst/>
                <a:latin typeface="+mn-lt"/>
                <a:ea typeface="+mn-ea"/>
                <a:cs typeface="+mn-cs"/>
              </a:rPr>
              <a:t>In this case, the R-Squared value is much less than 0.50. However, studies that try to explain human behavior generally have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values less than 50%. Because people are harder to predict than things like physical processes. Therefore, we can still draw important conclusions from the analysis, and we can do so by looking at the statistically significant coefficients of each independent variable.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Regression coefficients represent the mean change in the independent variable for one unit of change in physical health (dependent variable). So, these results suggest for each one unit increase in BMI is associated with a slight increase in physical health, whereas a one unit increase in weight is associated with a slight decrease in physical health. The negative relationship with exercise show that people who did not exercise suffered a decrease in physical health.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Prob(F-statistics) depicts the probability of null hypothesis(all the regression parameters are zero) being true. As per the above results, probability is close to zero. This implies that overall, the regression is meaningful. </a:t>
            </a:r>
            <a:endParaRPr lang="en-US" b="1" dirty="0"/>
          </a:p>
        </p:txBody>
      </p:sp>
      <p:sp>
        <p:nvSpPr>
          <p:cNvPr id="4" name="Slide Number Placeholder 3"/>
          <p:cNvSpPr>
            <a:spLocks noGrp="1"/>
          </p:cNvSpPr>
          <p:nvPr>
            <p:ph type="sldNum" sz="quarter" idx="5"/>
          </p:nvPr>
        </p:nvSpPr>
        <p:spPr/>
        <p:txBody>
          <a:bodyPr/>
          <a:lstStyle/>
          <a:p>
            <a:fld id="{A0164125-B32A-4ED9-AFA7-F684303F30E7}" type="slidenum">
              <a:rPr lang="en-US" smtClean="0"/>
              <a:t>9</a:t>
            </a:fld>
            <a:endParaRPr lang="en-US"/>
          </a:p>
        </p:txBody>
      </p:sp>
    </p:spTree>
    <p:extLst>
      <p:ext uri="{BB962C8B-B14F-4D97-AF65-F5344CB8AC3E}">
        <p14:creationId xmlns:p14="http://schemas.microsoft.com/office/powerpoint/2010/main" val="294124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2/17/2021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2/17/2021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E8741B5-9C01-4B19-A1E4-0E767BEC8D57}"/>
              </a:ext>
            </a:extLst>
          </p:cNvPr>
          <p:cNvSpPr>
            <a:spLocks noGrp="1"/>
          </p:cNvSpPr>
          <p:nvPr>
            <p:ph type="ctrTitle"/>
          </p:nvPr>
        </p:nvSpPr>
        <p:spPr>
          <a:xfrm>
            <a:off x="1523331" y="2746905"/>
            <a:ext cx="9142288" cy="1574495"/>
          </a:xfrm>
        </p:spPr>
        <p:txBody>
          <a:bodyPr>
            <a:normAutofit/>
          </a:bodyPr>
          <a:lstStyle/>
          <a:p>
            <a:r>
              <a:rPr lang="en-US" sz="5200" dirty="0">
                <a:latin typeface="Open Sans" panose="020B0606030504020204" pitchFamily="34" charset="0"/>
                <a:ea typeface="Open Sans" panose="020B0606030504020204" pitchFamily="34" charset="0"/>
                <a:cs typeface="Open Sans" panose="020B0606030504020204" pitchFamily="34" charset="0"/>
              </a:rPr>
              <a:t>Technical Operations Analyst</a:t>
            </a:r>
            <a:br>
              <a:rPr lang="en-US" sz="52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United Airlines</a:t>
            </a:r>
            <a:endParaRPr lang="en-US" sz="5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3">
            <a:extLst>
              <a:ext uri="{FF2B5EF4-FFF2-40B4-BE49-F238E27FC236}">
                <a16:creationId xmlns:a16="http://schemas.microsoft.com/office/drawing/2014/main" id="{329905F8-6130-4DDC-890E-495D579F853B}"/>
              </a:ext>
            </a:extLst>
          </p:cNvPr>
          <p:cNvSpPr>
            <a:spLocks noGrp="1"/>
          </p:cNvSpPr>
          <p:nvPr>
            <p:ph type="subTitle" idx="1"/>
          </p:nvPr>
        </p:nvSpPr>
        <p:spPr>
          <a:xfrm>
            <a:off x="4377984" y="5156923"/>
            <a:ext cx="3432982" cy="865554"/>
          </a:xfrm>
        </p:spPr>
        <p:txBody>
          <a:bodyPr>
            <a:normAutofit lnSpcReduction="10000"/>
          </a:bodyPr>
          <a:lstStyle/>
          <a:p>
            <a:r>
              <a:rPr lang="en-US" dirty="0">
                <a:latin typeface="Open Sans" panose="020B0606030504020204" pitchFamily="34" charset="0"/>
                <a:ea typeface="Open Sans" panose="020B0606030504020204" pitchFamily="34" charset="0"/>
                <a:cs typeface="Open Sans" panose="020B0606030504020204" pitchFamily="34" charset="0"/>
              </a:rPr>
              <a:t>Ismail Khan</a:t>
            </a:r>
          </a:p>
          <a:p>
            <a:r>
              <a:rPr lang="en-US" dirty="0">
                <a:latin typeface="Open Sans" panose="020B0606030504020204" pitchFamily="34" charset="0"/>
                <a:ea typeface="Open Sans" panose="020B0606030504020204" pitchFamily="34" charset="0"/>
                <a:cs typeface="Open Sans" panose="020B0606030504020204" pitchFamily="34" charset="0"/>
              </a:rPr>
              <a:t>February 18</a:t>
            </a:r>
            <a:r>
              <a:rPr lang="en-US" baseline="30000" dirty="0">
                <a:latin typeface="Open Sans" panose="020B0606030504020204" pitchFamily="34" charset="0"/>
                <a:ea typeface="Open Sans" panose="020B0606030504020204" pitchFamily="34" charset="0"/>
                <a:cs typeface="Open Sans" panose="020B0606030504020204" pitchFamily="34" charset="0"/>
              </a:rPr>
              <a:t>th</a:t>
            </a:r>
            <a:r>
              <a:rPr lang="en-US" dirty="0">
                <a:latin typeface="Open Sans" panose="020B0606030504020204" pitchFamily="34" charset="0"/>
                <a:ea typeface="Open Sans" panose="020B0606030504020204" pitchFamily="34" charset="0"/>
                <a:cs typeface="Open Sans" panose="020B0606030504020204" pitchFamily="34" charset="0"/>
              </a:rPr>
              <a:t>, 2021</a:t>
            </a:r>
          </a:p>
        </p:txBody>
      </p:sp>
      <p:pic>
        <p:nvPicPr>
          <p:cNvPr id="18" name="Graphic 7" descr="Airplane">
            <a:extLst>
              <a:ext uri="{FF2B5EF4-FFF2-40B4-BE49-F238E27FC236}">
                <a16:creationId xmlns:a16="http://schemas.microsoft.com/office/drawing/2014/main" id="{1BBAA9FD-81D2-4890-AE8E-FD65F5A539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8784" y="417762"/>
            <a:ext cx="1911382" cy="1911382"/>
          </a:xfrm>
          <a:prstGeom prst="rect">
            <a:avLst/>
          </a:prstGeom>
        </p:spPr>
      </p:pic>
    </p:spTree>
    <p:extLst>
      <p:ext uri="{BB962C8B-B14F-4D97-AF65-F5344CB8AC3E}">
        <p14:creationId xmlns:p14="http://schemas.microsoft.com/office/powerpoint/2010/main" val="372761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7">
            <a:extLst>
              <a:ext uri="{FF2B5EF4-FFF2-40B4-BE49-F238E27FC236}">
                <a16:creationId xmlns:a16="http://schemas.microsoft.com/office/drawing/2014/main" id="{889024B2-C06D-4764-BCF9-D5A187EF31A9}"/>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Taking it Further</a:t>
            </a:r>
          </a:p>
        </p:txBody>
      </p:sp>
      <p:sp>
        <p:nvSpPr>
          <p:cNvPr id="5" name="Content Placeholder 2">
            <a:extLst>
              <a:ext uri="{FF2B5EF4-FFF2-40B4-BE49-F238E27FC236}">
                <a16:creationId xmlns:a16="http://schemas.microsoft.com/office/drawing/2014/main" id="{E6C6A898-6415-4F5B-BD6C-10C4F31346B3}"/>
              </a:ext>
            </a:extLst>
          </p:cNvPr>
          <p:cNvSpPr txBox="1">
            <a:spLocks/>
          </p:cNvSpPr>
          <p:nvPr/>
        </p:nvSpPr>
        <p:spPr>
          <a:xfrm>
            <a:off x="838200" y="2310444"/>
            <a:ext cx="10515600" cy="36214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Open Sans" panose="020B0606030504020204" pitchFamily="34" charset="0"/>
                <a:ea typeface="Open Sans" panose="020B0606030504020204" pitchFamily="34" charset="0"/>
                <a:cs typeface="Open Sans" panose="020B0606030504020204" pitchFamily="34" charset="0"/>
              </a:rPr>
              <a:t>Finding where the significance lies between other variables</a:t>
            </a:r>
          </a:p>
          <a:p>
            <a:r>
              <a:rPr lang="en-US" sz="1600" dirty="0">
                <a:latin typeface="Open Sans" panose="020B0606030504020204" pitchFamily="34" charset="0"/>
                <a:ea typeface="Open Sans" panose="020B0606030504020204" pitchFamily="34" charset="0"/>
                <a:cs typeface="Open Sans" panose="020B0606030504020204" pitchFamily="34" charset="0"/>
              </a:rPr>
              <a:t>Understand how physical health is different amongst other races</a:t>
            </a:r>
          </a:p>
          <a:p>
            <a:r>
              <a:rPr lang="en-US" sz="1600" dirty="0">
                <a:latin typeface="Open Sans" panose="020B0606030504020204" pitchFamily="34" charset="0"/>
                <a:ea typeface="Open Sans" panose="020B0606030504020204" pitchFamily="34" charset="0"/>
                <a:cs typeface="Open Sans" panose="020B0606030504020204" pitchFamily="34" charset="0"/>
              </a:rPr>
              <a:t>Investigate physical health data based on disease trends in the region. Such as how seasonal flu is impacting physical health. </a:t>
            </a:r>
          </a:p>
          <a:p>
            <a:r>
              <a:rPr lang="en-US" sz="1600" dirty="0">
                <a:latin typeface="Open Sans" panose="020B0606030504020204" pitchFamily="34" charset="0"/>
                <a:ea typeface="Open Sans" panose="020B0606030504020204" pitchFamily="34" charset="0"/>
                <a:cs typeface="Open Sans" panose="020B0606030504020204" pitchFamily="34" charset="0"/>
              </a:rPr>
              <a:t>Compare healthcare expenditure per 100k residents versus number of bad physical health days suffered by citizens</a:t>
            </a:r>
          </a:p>
          <a:p>
            <a:r>
              <a:rPr lang="en-US" sz="1600" dirty="0">
                <a:latin typeface="Open Sans" panose="020B0606030504020204" pitchFamily="34" charset="0"/>
                <a:ea typeface="Open Sans" panose="020B0606030504020204" pitchFamily="34" charset="0"/>
                <a:cs typeface="Open Sans" panose="020B0606030504020204" pitchFamily="34" charset="0"/>
              </a:rPr>
              <a:t>Compare health amongst all SES (Socio-Economic Status) levels</a:t>
            </a:r>
          </a:p>
          <a:p>
            <a:r>
              <a:rPr lang="en-US" sz="1600" dirty="0">
                <a:latin typeface="Open Sans" panose="020B0606030504020204" pitchFamily="34" charset="0"/>
                <a:ea typeface="Open Sans" panose="020B0606030504020204" pitchFamily="34" charset="0"/>
                <a:cs typeface="Open Sans" panose="020B0606030504020204" pitchFamily="34" charset="0"/>
              </a:rPr>
              <a:t>Conduct Post-hoc analyses to run comparative studies: </a:t>
            </a:r>
          </a:p>
          <a:p>
            <a:pPr lvl="1">
              <a:buFont typeface="Courier New" panose="02070309020205020404" pitchFamily="49" charset="0"/>
              <a:buChar char="o"/>
            </a:pPr>
            <a:r>
              <a:rPr lang="en-US" sz="1400" dirty="0">
                <a:latin typeface="Open Sans" panose="020B0606030504020204" pitchFamily="34" charset="0"/>
                <a:ea typeface="Open Sans" panose="020B0606030504020204" pitchFamily="34" charset="0"/>
                <a:cs typeface="Open Sans" panose="020B0606030504020204" pitchFamily="34" charset="0"/>
              </a:rPr>
              <a:t>Duncan’s Multiple Range Test (MRT)</a:t>
            </a:r>
          </a:p>
          <a:p>
            <a:pPr lvl="1">
              <a:buFont typeface="Courier New" panose="02070309020205020404" pitchFamily="49" charset="0"/>
              <a:buChar char="o"/>
            </a:pPr>
            <a:r>
              <a:rPr lang="en-US" sz="1400" dirty="0">
                <a:latin typeface="Open Sans" panose="020B0606030504020204" pitchFamily="34" charset="0"/>
                <a:ea typeface="Open Sans" panose="020B0606030504020204" pitchFamily="34" charset="0"/>
                <a:cs typeface="Open Sans" panose="020B0606030504020204" pitchFamily="34" charset="0"/>
              </a:rPr>
              <a:t>Tukey Honest Significance Difference (HSD)</a:t>
            </a:r>
          </a:p>
          <a:p>
            <a:r>
              <a:rPr lang="en-US" sz="1600" dirty="0">
                <a:latin typeface="Open Sans" panose="020B0606030504020204" pitchFamily="34" charset="0"/>
                <a:ea typeface="Open Sans" panose="020B0606030504020204" pitchFamily="34" charset="0"/>
                <a:cs typeface="Open Sans" panose="020B0606030504020204" pitchFamily="34" charset="0"/>
              </a:rPr>
              <a:t>Use the regression model to create supervised machine learning algorithm to predict physical health status based on given features.</a:t>
            </a:r>
          </a:p>
        </p:txBody>
      </p:sp>
    </p:spTree>
    <p:extLst>
      <p:ext uri="{BB962C8B-B14F-4D97-AF65-F5344CB8AC3E}">
        <p14:creationId xmlns:p14="http://schemas.microsoft.com/office/powerpoint/2010/main" val="262249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002244"/>
          </a:solidFill>
        </p:spPr>
      </p:pic>
      <p:sp>
        <p:nvSpPr>
          <p:cNvPr id="4" name="TextBox 3">
            <a:extLst>
              <a:ext uri="{FF2B5EF4-FFF2-40B4-BE49-F238E27FC236}">
                <a16:creationId xmlns:a16="http://schemas.microsoft.com/office/drawing/2014/main" id="{497F06A9-6D53-481B-BC79-6D4074DCD4D8}"/>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6000" kern="1200" dirty="0">
              <a:solidFill>
                <a:srgbClr val="FFFFFF"/>
              </a:solidFill>
              <a:latin typeface="+mj-lt"/>
              <a:ea typeface="+mj-ea"/>
              <a:cs typeface="+mj-cs"/>
            </a:endParaRPr>
          </a:p>
        </p:txBody>
      </p:sp>
      <p:pic>
        <p:nvPicPr>
          <p:cNvPr id="42" name="Graphic 41" descr="Question mark">
            <a:extLst>
              <a:ext uri="{FF2B5EF4-FFF2-40B4-BE49-F238E27FC236}">
                <a16:creationId xmlns:a16="http://schemas.microsoft.com/office/drawing/2014/main" id="{3ED32FBE-A3B2-4C0E-980F-180D2DF865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3830" y="1766831"/>
            <a:ext cx="3324338" cy="3324338"/>
          </a:xfrm>
          <a:prstGeom prst="rect">
            <a:avLst/>
          </a:prstGeom>
        </p:spPr>
      </p:pic>
    </p:spTree>
    <p:extLst>
      <p:ext uri="{BB962C8B-B14F-4D97-AF65-F5344CB8AC3E}">
        <p14:creationId xmlns:p14="http://schemas.microsoft.com/office/powerpoint/2010/main" val="145604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9089C2-0179-4A39-8F15-5EAB995D7A2D}"/>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4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a:t>
            </a: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9E14B4F3-74E4-453E-BFC6-C6D5C88D3120}"/>
              </a:ext>
            </a:extLst>
          </p:cNvPr>
          <p:cNvSpPr>
            <a:spLocks noGrp="1"/>
          </p:cNvSpPr>
          <p:nvPr>
            <p:ph type="body" idx="1"/>
          </p:nvPr>
        </p:nvSpPr>
        <p:spPr>
          <a:xfrm>
            <a:off x="5328049" y="637762"/>
            <a:ext cx="6188425" cy="5576770"/>
          </a:xfrm>
        </p:spPr>
        <p:txBody>
          <a:bodyPr vert="horz" lIns="91440" tIns="45720" rIns="91440" bIns="45720" rtlCol="0" anchor="ctr">
            <a:normAutofit/>
          </a:bodyPr>
          <a:lstStyle/>
          <a:p>
            <a:pPr marL="457200" indent="-457200">
              <a:buFont typeface="Arial" panose="020B0604020202020204" pitchFamily="34" charset="0"/>
              <a:buChar char="•"/>
            </a:pPr>
            <a:r>
              <a:rPr lang="en-US"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Mansourian Insurance is a growing private healthcare insurance provider. The company was founded on the premise that advanced analytics can improve the health insurance industry.</a:t>
            </a:r>
          </a:p>
          <a:p>
            <a:pPr marL="457200" indent="-457200">
              <a:buFont typeface="Arial" panose="020B0604020202020204" pitchFamily="34" charset="0"/>
              <a:buChar char="•"/>
            </a:pPr>
            <a:r>
              <a:rPr lang="en-US"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Based on the yearly CDC data, analyze the 2014 published survey results for three States. </a:t>
            </a:r>
          </a:p>
          <a:p>
            <a:pPr marL="457200" indent="-457200">
              <a:buFont typeface="Arial" panose="020B0604020202020204" pitchFamily="34" charset="0"/>
              <a:buChar char="•"/>
            </a:pPr>
            <a:r>
              <a:rPr lang="en-US"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Understand the demographics, health, and fitness trends affecting Physical Health for the residents of these States.</a:t>
            </a:r>
          </a:p>
          <a:p>
            <a:pPr marL="457200" indent="-457200">
              <a:buFont typeface="Arial" panose="020B0604020202020204" pitchFamily="34" charset="0"/>
              <a:buChar char="•"/>
            </a:pPr>
            <a:endParaRPr lang="en-US" kern="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029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Table&#10;&#10;Description automatically generated">
            <a:extLst>
              <a:ext uri="{FF2B5EF4-FFF2-40B4-BE49-F238E27FC236}">
                <a16:creationId xmlns:a16="http://schemas.microsoft.com/office/drawing/2014/main" id="{1C7D8B33-2615-4F9B-B3C3-9B49F73830BB}"/>
              </a:ext>
            </a:extLst>
          </p:cNvPr>
          <p:cNvPicPr>
            <a:picLocks noChangeAspect="1"/>
          </p:cNvPicPr>
          <p:nvPr/>
        </p:nvPicPr>
        <p:blipFill rotWithShape="1">
          <a:blip r:embed="rId3"/>
          <a:srcRect t="2999" r="-1" b="13257"/>
          <a:stretch/>
        </p:blipFill>
        <p:spPr>
          <a:xfrm>
            <a:off x="209548" y="2116137"/>
            <a:ext cx="5899007" cy="3929063"/>
          </a:xfrm>
          <a:prstGeom prst="rect">
            <a:avLst/>
          </a:prstGeom>
          <a:ln w="12700">
            <a:solidFill>
              <a:schemeClr val="tx1">
                <a:lumMod val="75000"/>
                <a:lumOff val="25000"/>
              </a:schemeClr>
            </a:solidFill>
          </a:ln>
        </p:spPr>
      </p:pic>
      <p:pic>
        <p:nvPicPr>
          <p:cNvPr id="6" name="Content Placeholder 5" descr="Table&#10;&#10;Description automatically generated">
            <a:extLst>
              <a:ext uri="{FF2B5EF4-FFF2-40B4-BE49-F238E27FC236}">
                <a16:creationId xmlns:a16="http://schemas.microsoft.com/office/drawing/2014/main" id="{62E24967-5F2D-4005-BECC-86BB8BAA4B0B}"/>
              </a:ext>
            </a:extLst>
          </p:cNvPr>
          <p:cNvPicPr>
            <a:picLocks noGrp="1" noChangeAspect="1"/>
          </p:cNvPicPr>
          <p:nvPr>
            <p:ph idx="1"/>
          </p:nvPr>
        </p:nvPicPr>
        <p:blipFill rotWithShape="1">
          <a:blip r:embed="rId4"/>
          <a:srcRect l="179" t="4" r="15592"/>
          <a:stretch/>
        </p:blipFill>
        <p:spPr>
          <a:xfrm>
            <a:off x="6108555" y="2116136"/>
            <a:ext cx="5899007" cy="3929063"/>
          </a:xfrm>
          <a:prstGeom prst="rect">
            <a:avLst/>
          </a:prstGeom>
          <a:ln w="12700">
            <a:solidFill>
              <a:schemeClr val="tx1">
                <a:lumMod val="75000"/>
                <a:lumOff val="25000"/>
              </a:schemeClr>
            </a:solidFill>
          </a:ln>
        </p:spPr>
      </p:pic>
      <p:sp>
        <p:nvSpPr>
          <p:cNvPr id="4" name="Title 3">
            <a:extLst>
              <a:ext uri="{FF2B5EF4-FFF2-40B4-BE49-F238E27FC236}">
                <a16:creationId xmlns:a16="http://schemas.microsoft.com/office/drawing/2014/main" id="{3D03F2FA-D8C9-47F4-A134-56DA6F15CA29}"/>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40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 Gathering &amp; Cleansing</a:t>
            </a:r>
          </a:p>
        </p:txBody>
      </p:sp>
    </p:spTree>
    <p:extLst>
      <p:ext uri="{BB962C8B-B14F-4D97-AF65-F5344CB8AC3E}">
        <p14:creationId xmlns:p14="http://schemas.microsoft.com/office/powerpoint/2010/main" val="95277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45977-3CE9-4C65-8E09-9EAC63F2E3AC}"/>
              </a:ext>
            </a:extLst>
          </p:cNvPr>
          <p:cNvSpPr>
            <a:spLocks noGrp="1"/>
          </p:cNvSpPr>
          <p:nvPr>
            <p:ph type="title"/>
          </p:nvPr>
        </p:nvSpPr>
        <p:spPr>
          <a:xfrm>
            <a:off x="556532" y="643467"/>
            <a:ext cx="11210925" cy="744836"/>
          </a:xfrm>
        </p:spPr>
        <p:txBody>
          <a:bodyPr>
            <a:normAutofit/>
          </a:bodyPr>
          <a:lstStyle/>
          <a:p>
            <a:pPr algn="ctr"/>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Tri-State Physical Health Histogram</a:t>
            </a:r>
          </a:p>
        </p:txBody>
      </p:sp>
      <p:pic>
        <p:nvPicPr>
          <p:cNvPr id="4" name="slide5">
            <a:extLst>
              <a:ext uri="{FF2B5EF4-FFF2-40B4-BE49-F238E27FC236}">
                <a16:creationId xmlns:a16="http://schemas.microsoft.com/office/drawing/2014/main" id="{84B86BBA-2FB4-4EC1-ADE2-6E17AE2A8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96588"/>
            <a:ext cx="9977717" cy="528819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FC5C4CF-670D-4815-8BA2-B3E29385BACA}"/>
              </a:ext>
            </a:extLst>
          </p:cNvPr>
          <p:cNvSpPr>
            <a:spLocks noGrp="1"/>
          </p:cNvSpPr>
          <p:nvPr>
            <p:ph type="title"/>
          </p:nvPr>
        </p:nvSpPr>
        <p:spPr>
          <a:xfrm>
            <a:off x="556532" y="643467"/>
            <a:ext cx="11210925" cy="744836"/>
          </a:xfrm>
        </p:spPr>
        <p:txBody>
          <a:bodyPr>
            <a:normAutofit/>
          </a:bodyPr>
          <a:lstStyle/>
          <a:p>
            <a:pPr algn="ctr"/>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Tri-State Physical Health Boxplot</a:t>
            </a:r>
          </a:p>
        </p:txBody>
      </p:sp>
      <p:pic>
        <p:nvPicPr>
          <p:cNvPr id="1026" name="Picture 2" descr="Chart, box and whisker chart&#10;&#10;Description automatically generated">
            <a:extLst>
              <a:ext uri="{FF2B5EF4-FFF2-40B4-BE49-F238E27FC236}">
                <a16:creationId xmlns:a16="http://schemas.microsoft.com/office/drawing/2014/main" id="{D7EF7016-A83F-4849-8411-BB8F33C14A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0873" y="1506072"/>
            <a:ext cx="6930254" cy="500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7">
            <a:extLst>
              <a:ext uri="{FF2B5EF4-FFF2-40B4-BE49-F238E27FC236}">
                <a16:creationId xmlns:a16="http://schemas.microsoft.com/office/drawing/2014/main" id="{4D57CD54-E9B1-42D1-898A-7B9D6E675D38}"/>
              </a:ext>
            </a:extLst>
          </p:cNvPr>
          <p:cNvSpPr>
            <a:spLocks noGrp="1"/>
          </p:cNvSpPr>
          <p:nvPr>
            <p:ph type="title"/>
          </p:nvPr>
        </p:nvSpPr>
        <p:spPr>
          <a:xfrm>
            <a:off x="556532" y="643467"/>
            <a:ext cx="11210925" cy="744836"/>
          </a:xfrm>
        </p:spPr>
        <p:txBody>
          <a:bodyPr vert="horz" lIns="91440" tIns="45720" rIns="91440" bIns="45720" rtlCol="0">
            <a:normAutofit/>
          </a:bodyPr>
          <a:lstStyle/>
          <a:p>
            <a:pPr algn="ctr"/>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Tri-State Physical Health Statistics</a:t>
            </a:r>
          </a:p>
        </p:txBody>
      </p:sp>
      <p:graphicFrame>
        <p:nvGraphicFramePr>
          <p:cNvPr id="3" name="Table 3">
            <a:extLst>
              <a:ext uri="{FF2B5EF4-FFF2-40B4-BE49-F238E27FC236}">
                <a16:creationId xmlns:a16="http://schemas.microsoft.com/office/drawing/2014/main" id="{57E51B13-D446-4E64-A0E0-DD963D44BA61}"/>
              </a:ext>
            </a:extLst>
          </p:cNvPr>
          <p:cNvGraphicFramePr>
            <a:graphicFrameLocks noGrp="1"/>
          </p:cNvGraphicFramePr>
          <p:nvPr>
            <p:extLst>
              <p:ext uri="{D42A27DB-BD31-4B8C-83A1-F6EECF244321}">
                <p14:modId xmlns:p14="http://schemas.microsoft.com/office/powerpoint/2010/main" val="2723901733"/>
              </p:ext>
            </p:extLst>
          </p:nvPr>
        </p:nvGraphicFramePr>
        <p:xfrm>
          <a:off x="556532" y="2135070"/>
          <a:ext cx="11210925" cy="3976096"/>
        </p:xfrm>
        <a:graphic>
          <a:graphicData uri="http://schemas.openxmlformats.org/drawingml/2006/table">
            <a:tbl>
              <a:tblPr firstRow="1" bandRow="1">
                <a:tableStyleId>{5C22544A-7EE6-4342-B048-85BDC9FD1C3A}</a:tableStyleId>
              </a:tblPr>
              <a:tblGrid>
                <a:gridCol w="4038092">
                  <a:extLst>
                    <a:ext uri="{9D8B030D-6E8A-4147-A177-3AD203B41FA5}">
                      <a16:colId xmlns:a16="http://schemas.microsoft.com/office/drawing/2014/main" val="2524884979"/>
                    </a:ext>
                  </a:extLst>
                </a:gridCol>
                <a:gridCol w="1800230">
                  <a:extLst>
                    <a:ext uri="{9D8B030D-6E8A-4147-A177-3AD203B41FA5}">
                      <a16:colId xmlns:a16="http://schemas.microsoft.com/office/drawing/2014/main" val="2510282384"/>
                    </a:ext>
                  </a:extLst>
                </a:gridCol>
                <a:gridCol w="2253173">
                  <a:extLst>
                    <a:ext uri="{9D8B030D-6E8A-4147-A177-3AD203B41FA5}">
                      <a16:colId xmlns:a16="http://schemas.microsoft.com/office/drawing/2014/main" val="2998763031"/>
                    </a:ext>
                  </a:extLst>
                </a:gridCol>
                <a:gridCol w="3119430">
                  <a:extLst>
                    <a:ext uri="{9D8B030D-6E8A-4147-A177-3AD203B41FA5}">
                      <a16:colId xmlns:a16="http://schemas.microsoft.com/office/drawing/2014/main" val="1328386891"/>
                    </a:ext>
                  </a:extLst>
                </a:gridCol>
              </a:tblGrid>
              <a:tr h="0">
                <a:tc>
                  <a:txBody>
                    <a:bodyPr/>
                    <a:lstStyle/>
                    <a:p>
                      <a:pPr algn="ctr"/>
                      <a:r>
                        <a:rPr lang="en-US" sz="2400" b="0" dirty="0">
                          <a:latin typeface="Open Sans" panose="020B0606030504020204" pitchFamily="34" charset="0"/>
                          <a:ea typeface="Open Sans" panose="020B0606030504020204" pitchFamily="34" charset="0"/>
                          <a:cs typeface="Open Sans" panose="020B0606030504020204" pitchFamily="34" charset="0"/>
                        </a:rPr>
                        <a:t>State</a:t>
                      </a:r>
                    </a:p>
                  </a:txBody>
                  <a:tcPr marL="186945" marR="186945" marT="93473" marB="93473" anchor="ctr">
                    <a:solidFill>
                      <a:srgbClr val="002244"/>
                    </a:solidFill>
                  </a:tcPr>
                </a:tc>
                <a:tc>
                  <a:txBody>
                    <a:bodyPr/>
                    <a:lstStyle/>
                    <a:p>
                      <a:pPr algn="ctr"/>
                      <a:r>
                        <a:rPr lang="en-US" sz="2400" b="0" dirty="0">
                          <a:latin typeface="Open Sans" panose="020B0606030504020204" pitchFamily="34" charset="0"/>
                          <a:ea typeface="Open Sans" panose="020B0606030504020204" pitchFamily="34" charset="0"/>
                          <a:cs typeface="Open Sans" panose="020B0606030504020204" pitchFamily="34" charset="0"/>
                        </a:rPr>
                        <a:t>Mean (days)</a:t>
                      </a:r>
                    </a:p>
                  </a:txBody>
                  <a:tcPr marL="186945" marR="186945" marT="93473" marB="93473" anchor="ctr">
                    <a:solidFill>
                      <a:srgbClr val="002244"/>
                    </a:solidFill>
                  </a:tcPr>
                </a:tc>
                <a:tc>
                  <a:txBody>
                    <a:bodyPr/>
                    <a:lstStyle/>
                    <a:p>
                      <a:pPr algn="ctr"/>
                      <a:r>
                        <a:rPr lang="en-US" sz="2400" b="0" dirty="0">
                          <a:latin typeface="Open Sans" panose="020B0606030504020204" pitchFamily="34" charset="0"/>
                          <a:ea typeface="Open Sans" panose="020B0606030504020204" pitchFamily="34" charset="0"/>
                          <a:cs typeface="Open Sans" panose="020B0606030504020204" pitchFamily="34" charset="0"/>
                        </a:rPr>
                        <a:t>Median (days)</a:t>
                      </a:r>
                    </a:p>
                  </a:txBody>
                  <a:tcPr marL="186945" marR="186945" marT="93473" marB="93473" anchor="ctr">
                    <a:solidFill>
                      <a:srgbClr val="002244"/>
                    </a:solidFill>
                  </a:tcPr>
                </a:tc>
                <a:tc>
                  <a:txBody>
                    <a:bodyPr/>
                    <a:lstStyle/>
                    <a:p>
                      <a:pPr algn="ctr"/>
                      <a:r>
                        <a:rPr lang="en-US" sz="2400" b="0" dirty="0">
                          <a:latin typeface="Open Sans" panose="020B0606030504020204" pitchFamily="34" charset="0"/>
                          <a:ea typeface="Open Sans" panose="020B0606030504020204" pitchFamily="34" charset="0"/>
                          <a:cs typeface="Open Sans" panose="020B0606030504020204" pitchFamily="34" charset="0"/>
                        </a:rPr>
                        <a:t>Standard Deviation</a:t>
                      </a:r>
                    </a:p>
                    <a:p>
                      <a:pPr algn="ctr"/>
                      <a:r>
                        <a:rPr lang="en-US" sz="2400" b="0" dirty="0">
                          <a:latin typeface="Open Sans" panose="020B0606030504020204" pitchFamily="34" charset="0"/>
                          <a:ea typeface="Open Sans" panose="020B0606030504020204" pitchFamily="34" charset="0"/>
                          <a:cs typeface="Open Sans" panose="020B0606030504020204" pitchFamily="34" charset="0"/>
                        </a:rPr>
                        <a:t>(days)</a:t>
                      </a:r>
                    </a:p>
                  </a:txBody>
                  <a:tcPr marL="186945" marR="186945" marT="93473" marB="93473" anchor="ctr">
                    <a:solidFill>
                      <a:srgbClr val="002244"/>
                    </a:solidFill>
                  </a:tcPr>
                </a:tc>
                <a:extLst>
                  <a:ext uri="{0D108BD9-81ED-4DB2-BD59-A6C34878D82A}">
                    <a16:rowId xmlns:a16="http://schemas.microsoft.com/office/drawing/2014/main" val="127857298"/>
                  </a:ext>
                </a:extLst>
              </a:tr>
              <a:tr h="611526">
                <a:tc>
                  <a:txBody>
                    <a:bodyPr/>
                    <a:lstStyle/>
                    <a:p>
                      <a:pPr algn="l"/>
                      <a:r>
                        <a:rPr lang="en-US" sz="2200" dirty="0">
                          <a:latin typeface="Open Sans" panose="020B0606030504020204" pitchFamily="34" charset="0"/>
                          <a:ea typeface="Open Sans" panose="020B0606030504020204" pitchFamily="34" charset="0"/>
                          <a:cs typeface="Open Sans" panose="020B0606030504020204" pitchFamily="34" charset="0"/>
                        </a:rPr>
                        <a:t>CONNECTICUT </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10.43</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5.0</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10.67</a:t>
                      </a:r>
                    </a:p>
                  </a:txBody>
                  <a:tcPr marL="186945" marR="186945" marT="93473" marB="93473" anchor="ctr"/>
                </a:tc>
                <a:extLst>
                  <a:ext uri="{0D108BD9-81ED-4DB2-BD59-A6C34878D82A}">
                    <a16:rowId xmlns:a16="http://schemas.microsoft.com/office/drawing/2014/main" val="74600015"/>
                  </a:ext>
                </a:extLst>
              </a:tr>
              <a:tr h="611526">
                <a:tc>
                  <a:txBody>
                    <a:bodyPr/>
                    <a:lstStyle/>
                    <a:p>
                      <a:pPr algn="l"/>
                      <a:r>
                        <a:rPr lang="en-US" sz="2200" dirty="0">
                          <a:latin typeface="Open Sans" panose="020B0606030504020204" pitchFamily="34" charset="0"/>
                          <a:ea typeface="Open Sans" panose="020B0606030504020204" pitchFamily="34" charset="0"/>
                          <a:cs typeface="Open Sans" panose="020B0606030504020204" pitchFamily="34" charset="0"/>
                        </a:rPr>
                        <a:t>NEW JERSEY </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11.73</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6.0</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11.23</a:t>
                      </a:r>
                    </a:p>
                  </a:txBody>
                  <a:tcPr marL="186945" marR="186945" marT="93473" marB="93473" anchor="ctr"/>
                </a:tc>
                <a:extLst>
                  <a:ext uri="{0D108BD9-81ED-4DB2-BD59-A6C34878D82A}">
                    <a16:rowId xmlns:a16="http://schemas.microsoft.com/office/drawing/2014/main" val="1417098424"/>
                  </a:ext>
                </a:extLst>
              </a:tr>
              <a:tr h="611526">
                <a:tc>
                  <a:txBody>
                    <a:bodyPr/>
                    <a:lstStyle/>
                    <a:p>
                      <a:pPr algn="l"/>
                      <a:r>
                        <a:rPr lang="en-US" sz="2200" dirty="0">
                          <a:latin typeface="Open Sans" panose="020B0606030504020204" pitchFamily="34" charset="0"/>
                          <a:ea typeface="Open Sans" panose="020B0606030504020204" pitchFamily="34" charset="0"/>
                          <a:cs typeface="Open Sans" panose="020B0606030504020204" pitchFamily="34" charset="0"/>
                        </a:rPr>
                        <a:t>NEW YORK </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10.93</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5.0</a:t>
                      </a:r>
                    </a:p>
                  </a:txBody>
                  <a:tcPr marL="186945" marR="186945" marT="93473" marB="93473" anchor="ctr"/>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10.80</a:t>
                      </a:r>
                    </a:p>
                  </a:txBody>
                  <a:tcPr marL="186945" marR="186945" marT="93473" marB="93473" anchor="ctr"/>
                </a:tc>
                <a:extLst>
                  <a:ext uri="{0D108BD9-81ED-4DB2-BD59-A6C34878D82A}">
                    <a16:rowId xmlns:a16="http://schemas.microsoft.com/office/drawing/2014/main" val="3990888697"/>
                  </a:ext>
                </a:extLst>
              </a:tr>
              <a:tr h="611526">
                <a:tc>
                  <a:txBody>
                    <a:bodyPr/>
                    <a:lstStyle/>
                    <a:p>
                      <a:pPr algn="l"/>
                      <a:r>
                        <a:rPr lang="en-US" sz="2200" dirty="0">
                          <a:latin typeface="Open Sans" panose="020B0606030504020204" pitchFamily="34" charset="0"/>
                          <a:ea typeface="Open Sans" panose="020B0606030504020204" pitchFamily="34" charset="0"/>
                          <a:cs typeface="Open Sans" panose="020B0606030504020204" pitchFamily="34" charset="0"/>
                        </a:rPr>
                        <a:t>ANOVA, Statistic</a:t>
                      </a:r>
                    </a:p>
                  </a:txBody>
                  <a:tcPr marL="186945" marR="186945" marT="93473" marB="93473" anchor="ctr"/>
                </a:tc>
                <a:tc gridSpan="3">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12.09</a:t>
                      </a:r>
                    </a:p>
                  </a:txBody>
                  <a:tcPr marL="186945" marR="186945" marT="93473" marB="93473"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268427247"/>
                  </a:ext>
                </a:extLst>
              </a:tr>
              <a:tr h="611526">
                <a:tc>
                  <a:txBody>
                    <a:bodyPr/>
                    <a:lstStyle/>
                    <a:p>
                      <a:pPr algn="l"/>
                      <a:r>
                        <a:rPr lang="en-US" sz="2200" dirty="0">
                          <a:latin typeface="Open Sans" panose="020B0606030504020204" pitchFamily="34" charset="0"/>
                          <a:ea typeface="Open Sans" panose="020B0606030504020204" pitchFamily="34" charset="0"/>
                          <a:cs typeface="Open Sans" panose="020B0606030504020204" pitchFamily="34" charset="0"/>
                        </a:rPr>
                        <a:t>ANOVA, P-Value</a:t>
                      </a:r>
                    </a:p>
                  </a:txBody>
                  <a:tcPr marL="186945" marR="186945" marT="93473" marB="93473" anchor="ctr"/>
                </a:tc>
                <a:tc gridSpan="3">
                  <a:txBody>
                    <a:bodyPr/>
                    <a:lstStyle/>
                    <a:p>
                      <a:pPr algn="ctr"/>
                      <a:r>
                        <a:rPr lang="en-US" sz="2200" kern="1200" dirty="0">
                          <a:effectLst/>
                          <a:latin typeface="Open Sans" panose="020B0606030504020204" pitchFamily="34" charset="0"/>
                          <a:ea typeface="Open Sans" panose="020B0606030504020204" pitchFamily="34" charset="0"/>
                          <a:cs typeface="Open Sans" panose="020B0606030504020204" pitchFamily="34" charset="0"/>
                        </a:rPr>
                        <a:t>5.72 × 10</a:t>
                      </a:r>
                      <a:r>
                        <a:rPr lang="en-US" sz="2200" b="1" kern="1200" baseline="30000" dirty="0">
                          <a:effectLst/>
                          <a:latin typeface="Open Sans" panose="020B0606030504020204" pitchFamily="34" charset="0"/>
                          <a:ea typeface="Open Sans" panose="020B0606030504020204" pitchFamily="34" charset="0"/>
                          <a:cs typeface="Open Sans" panose="020B0606030504020204" pitchFamily="34" charset="0"/>
                        </a:rPr>
                        <a:t>-</a:t>
                      </a:r>
                      <a:r>
                        <a:rPr lang="en-US" sz="2200" kern="1200" baseline="30000" dirty="0">
                          <a:effectLst/>
                          <a:latin typeface="Open Sans" panose="020B0606030504020204" pitchFamily="34" charset="0"/>
                          <a:ea typeface="Open Sans" panose="020B0606030504020204" pitchFamily="34" charset="0"/>
                          <a:cs typeface="Open Sans" panose="020B0606030504020204" pitchFamily="34" charset="0"/>
                        </a:rPr>
                        <a:t>6</a:t>
                      </a:r>
                      <a:endParaRPr lang="en-US" sz="2200" dirty="0">
                        <a:latin typeface="Open Sans" panose="020B0606030504020204" pitchFamily="34" charset="0"/>
                        <a:ea typeface="Open Sans" panose="020B0606030504020204" pitchFamily="34" charset="0"/>
                        <a:cs typeface="Open Sans" panose="020B0606030504020204" pitchFamily="34" charset="0"/>
                      </a:endParaRPr>
                    </a:p>
                  </a:txBody>
                  <a:tcPr marL="186945" marR="186945" marT="93473" marB="93473"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10136165"/>
                  </a:ext>
                </a:extLst>
              </a:tr>
            </a:tbl>
          </a:graphicData>
        </a:graphic>
      </p:graphicFrame>
    </p:spTree>
    <p:extLst>
      <p:ext uri="{BB962C8B-B14F-4D97-AF65-F5344CB8AC3E}">
        <p14:creationId xmlns:p14="http://schemas.microsoft.com/office/powerpoint/2010/main" val="132840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0C4ED-F4CE-4D21-AAD0-343AD84E5F08}"/>
              </a:ext>
            </a:extLst>
          </p:cNvPr>
          <p:cNvSpPr>
            <a:spLocks noGrp="1"/>
          </p:cNvSpPr>
          <p:nvPr>
            <p:ph type="title"/>
          </p:nvPr>
        </p:nvSpPr>
        <p:spPr>
          <a:xfrm>
            <a:off x="556532" y="643467"/>
            <a:ext cx="11210925" cy="744836"/>
          </a:xfrm>
        </p:spPr>
        <p:txBody>
          <a:bodyPr>
            <a:normAutofit/>
          </a:bodyPr>
          <a:lstStyle/>
          <a:p>
            <a:pPr algn="ctr"/>
            <a:r>
              <a:rPr lang="en-US"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Impact of Exercise &amp; Sex on Physical Health</a:t>
            </a:r>
          </a:p>
        </p:txBody>
      </p:sp>
      <p:pic>
        <p:nvPicPr>
          <p:cNvPr id="3" name="slide4">
            <a:extLst>
              <a:ext uri="{FF2B5EF4-FFF2-40B4-BE49-F238E27FC236}">
                <a16:creationId xmlns:a16="http://schemas.microsoft.com/office/drawing/2014/main" id="{658990CF-33BE-4C5A-A8AD-CDFC5C88B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253" y="1498188"/>
            <a:ext cx="9705494" cy="5143912"/>
          </a:xfrm>
          <a:prstGeom prst="rect">
            <a:avLst/>
          </a:prstGeom>
        </p:spPr>
      </p:pic>
    </p:spTree>
    <p:extLst>
      <p:ext uri="{BB962C8B-B14F-4D97-AF65-F5344CB8AC3E}">
        <p14:creationId xmlns:p14="http://schemas.microsoft.com/office/powerpoint/2010/main" val="105647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7">
            <a:extLst>
              <a:ext uri="{FF2B5EF4-FFF2-40B4-BE49-F238E27FC236}">
                <a16:creationId xmlns:a16="http://schemas.microsoft.com/office/drawing/2014/main" id="{889024B2-C06D-4764-BCF9-D5A187EF31A9}"/>
              </a:ext>
            </a:extLst>
          </p:cNvPr>
          <p:cNvSpPr txBox="1">
            <a:spLocks/>
          </p:cNvSpPr>
          <p:nvPr/>
        </p:nvSpPr>
        <p:spPr>
          <a:xfrm>
            <a:off x="556532" y="643467"/>
            <a:ext cx="11210925" cy="7448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Correlations Between Dependent Variables &amp; Physical Health</a:t>
            </a:r>
          </a:p>
        </p:txBody>
      </p:sp>
      <p:graphicFrame>
        <p:nvGraphicFramePr>
          <p:cNvPr id="2" name="Table 1">
            <a:extLst>
              <a:ext uri="{FF2B5EF4-FFF2-40B4-BE49-F238E27FC236}">
                <a16:creationId xmlns:a16="http://schemas.microsoft.com/office/drawing/2014/main" id="{BB4108CA-ACE2-4144-B3FF-AFDD20A5561A}"/>
              </a:ext>
            </a:extLst>
          </p:cNvPr>
          <p:cNvGraphicFramePr>
            <a:graphicFrameLocks noGrp="1"/>
          </p:cNvGraphicFramePr>
          <p:nvPr>
            <p:extLst>
              <p:ext uri="{D42A27DB-BD31-4B8C-83A1-F6EECF244321}">
                <p14:modId xmlns:p14="http://schemas.microsoft.com/office/powerpoint/2010/main" val="194438603"/>
              </p:ext>
            </p:extLst>
          </p:nvPr>
        </p:nvGraphicFramePr>
        <p:xfrm>
          <a:off x="534004" y="2383098"/>
          <a:ext cx="11123991" cy="3255700"/>
        </p:xfrm>
        <a:graphic>
          <a:graphicData uri="http://schemas.openxmlformats.org/drawingml/2006/table">
            <a:tbl>
              <a:tblPr firstRow="1" bandRow="1">
                <a:tableStyleId>{5C22544A-7EE6-4342-B048-85BDC9FD1C3A}</a:tableStyleId>
              </a:tblPr>
              <a:tblGrid>
                <a:gridCol w="1860567">
                  <a:extLst>
                    <a:ext uri="{9D8B030D-6E8A-4147-A177-3AD203B41FA5}">
                      <a16:colId xmlns:a16="http://schemas.microsoft.com/office/drawing/2014/main" val="1559762804"/>
                    </a:ext>
                  </a:extLst>
                </a:gridCol>
                <a:gridCol w="2233799">
                  <a:extLst>
                    <a:ext uri="{9D8B030D-6E8A-4147-A177-3AD203B41FA5}">
                      <a16:colId xmlns:a16="http://schemas.microsoft.com/office/drawing/2014/main" val="1641048000"/>
                    </a:ext>
                  </a:extLst>
                </a:gridCol>
                <a:gridCol w="1969523">
                  <a:extLst>
                    <a:ext uri="{9D8B030D-6E8A-4147-A177-3AD203B41FA5}">
                      <a16:colId xmlns:a16="http://schemas.microsoft.com/office/drawing/2014/main" val="8290735"/>
                    </a:ext>
                  </a:extLst>
                </a:gridCol>
                <a:gridCol w="1765520">
                  <a:extLst>
                    <a:ext uri="{9D8B030D-6E8A-4147-A177-3AD203B41FA5}">
                      <a16:colId xmlns:a16="http://schemas.microsoft.com/office/drawing/2014/main" val="4289758078"/>
                    </a:ext>
                  </a:extLst>
                </a:gridCol>
                <a:gridCol w="1647291">
                  <a:extLst>
                    <a:ext uri="{9D8B030D-6E8A-4147-A177-3AD203B41FA5}">
                      <a16:colId xmlns:a16="http://schemas.microsoft.com/office/drawing/2014/main" val="1788490241"/>
                    </a:ext>
                  </a:extLst>
                </a:gridCol>
                <a:gridCol w="1647291">
                  <a:extLst>
                    <a:ext uri="{9D8B030D-6E8A-4147-A177-3AD203B41FA5}">
                      <a16:colId xmlns:a16="http://schemas.microsoft.com/office/drawing/2014/main" val="2716747359"/>
                    </a:ext>
                  </a:extLst>
                </a:gridCol>
              </a:tblGrid>
              <a:tr h="622110">
                <a:tc>
                  <a:txBody>
                    <a:bodyPr/>
                    <a:lstStyle/>
                    <a:p>
                      <a:pPr algn="ctr" fontAlgn="b"/>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noFill/>
                  </a:tcPr>
                </a:tc>
                <a:tc>
                  <a:txBody>
                    <a:bodyPr/>
                    <a:lstStyle/>
                    <a:p>
                      <a:pPr algn="ctr" fontAlgn="t"/>
                      <a:r>
                        <a:rPr lang="en-US" sz="2200" b="0" u="none" strike="noStrike" dirty="0">
                          <a:effectLst/>
                          <a:latin typeface="Open Sans" panose="020B0606030504020204" pitchFamily="34" charset="0"/>
                          <a:ea typeface="Open Sans" panose="020B0606030504020204" pitchFamily="34" charset="0"/>
                          <a:cs typeface="Open Sans" panose="020B0606030504020204" pitchFamily="34" charset="0"/>
                        </a:rPr>
                        <a:t>PHYSHLTH</a:t>
                      </a:r>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t"/>
                      <a:r>
                        <a:rPr lang="en-US" sz="2200" b="0" u="none" strike="noStrike" dirty="0">
                          <a:effectLst/>
                          <a:latin typeface="Open Sans" panose="020B0606030504020204" pitchFamily="34" charset="0"/>
                          <a:ea typeface="Open Sans" panose="020B0606030504020204" pitchFamily="34" charset="0"/>
                          <a:cs typeface="Open Sans" panose="020B0606030504020204" pitchFamily="34" charset="0"/>
                        </a:rPr>
                        <a:t>EXERCISE</a:t>
                      </a:r>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t"/>
                      <a:r>
                        <a:rPr lang="en-US" sz="2200" b="0" u="none" strike="noStrike" dirty="0">
                          <a:effectLst/>
                          <a:latin typeface="Open Sans" panose="020B0606030504020204" pitchFamily="34" charset="0"/>
                          <a:ea typeface="Open Sans" panose="020B0606030504020204" pitchFamily="34" charset="0"/>
                          <a:cs typeface="Open Sans" panose="020B0606030504020204" pitchFamily="34" charset="0"/>
                        </a:rPr>
                        <a:t>WEIGHT</a:t>
                      </a:r>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t"/>
                      <a:r>
                        <a:rPr lang="en-US" sz="2200" b="0" u="none" strike="noStrike" dirty="0">
                          <a:effectLst/>
                          <a:latin typeface="Open Sans" panose="020B0606030504020204" pitchFamily="34" charset="0"/>
                          <a:ea typeface="Open Sans" panose="020B0606030504020204" pitchFamily="34" charset="0"/>
                          <a:cs typeface="Open Sans" panose="020B0606030504020204" pitchFamily="34" charset="0"/>
                        </a:rPr>
                        <a:t>SEX</a:t>
                      </a:r>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t"/>
                      <a:r>
                        <a:rPr lang="en-US" sz="2200" b="0" u="none" strike="noStrike" dirty="0">
                          <a:effectLst/>
                          <a:latin typeface="Open Sans" panose="020B0606030504020204" pitchFamily="34" charset="0"/>
                          <a:ea typeface="Open Sans" panose="020B0606030504020204" pitchFamily="34" charset="0"/>
                          <a:cs typeface="Open Sans" panose="020B0606030504020204" pitchFamily="34" charset="0"/>
                        </a:rPr>
                        <a:t>BMI</a:t>
                      </a:r>
                      <a:endParaRPr lang="en-US" sz="2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extLst>
                  <a:ext uri="{0D108BD9-81ED-4DB2-BD59-A6C34878D82A}">
                    <a16:rowId xmlns:a16="http://schemas.microsoft.com/office/drawing/2014/main" val="2126175692"/>
                  </a:ext>
                </a:extLst>
              </a:tr>
              <a:tr h="526718">
                <a:tc>
                  <a:txBody>
                    <a:bodyPr/>
                    <a:lstStyle/>
                    <a:p>
                      <a:pPr algn="ctr" fontAlgn="t"/>
                      <a:r>
                        <a:rPr lang="en-US" sz="22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PHYSHLTH</a:t>
                      </a:r>
                      <a:endParaRPr lang="en-US" sz="2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b"/>
                      <a:r>
                        <a:rPr lang="en-US" sz="1800" b="1" u="none" strike="noStrike" dirty="0">
                          <a:effectLst/>
                          <a:latin typeface="Open Sans" panose="020B0606030504020204" pitchFamily="34" charset="0"/>
                          <a:ea typeface="Open Sans" panose="020B0606030504020204" pitchFamily="34" charset="0"/>
                          <a:cs typeface="Open Sans" panose="020B0606030504020204" pitchFamily="34" charset="0"/>
                        </a:rPr>
                        <a:t>1</a:t>
                      </a:r>
                      <a:endPar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b="1" u="none" strike="noStrike" dirty="0">
                          <a:effectLst/>
                          <a:latin typeface="Open Sans" panose="020B0606030504020204" pitchFamily="34" charset="0"/>
                          <a:ea typeface="Open Sans" panose="020B0606030504020204" pitchFamily="34" charset="0"/>
                          <a:cs typeface="Open Sans" panose="020B0606030504020204" pitchFamily="34" charset="0"/>
                        </a:rPr>
                        <a:t>- 0.285597</a:t>
                      </a:r>
                      <a:endPar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b="1" u="none" strike="noStrike" dirty="0">
                          <a:effectLst/>
                          <a:latin typeface="Open Sans" panose="020B0606030504020204" pitchFamily="34" charset="0"/>
                          <a:ea typeface="Open Sans" panose="020B0606030504020204" pitchFamily="34" charset="0"/>
                          <a:cs typeface="Open Sans" panose="020B0606030504020204" pitchFamily="34" charset="0"/>
                        </a:rPr>
                        <a:t>0.076465</a:t>
                      </a:r>
                      <a:endPar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b="1" u="none" strike="noStrike" dirty="0">
                          <a:effectLst/>
                          <a:latin typeface="Open Sans" panose="020B0606030504020204" pitchFamily="34" charset="0"/>
                          <a:ea typeface="Open Sans" panose="020B0606030504020204" pitchFamily="34" charset="0"/>
                          <a:cs typeface="Open Sans" panose="020B0606030504020204" pitchFamily="34" charset="0"/>
                        </a:rPr>
                        <a:t>- 0.012965</a:t>
                      </a:r>
                      <a:endPar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b="1" u="none" strike="noStrike" dirty="0">
                          <a:effectLst/>
                          <a:latin typeface="Open Sans" panose="020B0606030504020204" pitchFamily="34" charset="0"/>
                          <a:ea typeface="Open Sans" panose="020B0606030504020204" pitchFamily="34" charset="0"/>
                          <a:cs typeface="Open Sans" panose="020B0606030504020204" pitchFamily="34" charset="0"/>
                        </a:rPr>
                        <a:t>0.118236</a:t>
                      </a:r>
                      <a:endPar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extLst>
                  <a:ext uri="{0D108BD9-81ED-4DB2-BD59-A6C34878D82A}">
                    <a16:rowId xmlns:a16="http://schemas.microsoft.com/office/drawing/2014/main" val="2900934669"/>
                  </a:ext>
                </a:extLst>
              </a:tr>
              <a:tr h="526718">
                <a:tc>
                  <a:txBody>
                    <a:bodyPr/>
                    <a:lstStyle/>
                    <a:p>
                      <a:pPr algn="ctr" fontAlgn="t"/>
                      <a:r>
                        <a:rPr lang="en-US" sz="2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EXERCISE</a:t>
                      </a:r>
                      <a:endParaRPr lang="en-US" sz="2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- 0.285597</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- 1</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- 0.090831</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- 0.05867</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- 0.143793</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extLst>
                  <a:ext uri="{0D108BD9-81ED-4DB2-BD59-A6C34878D82A}">
                    <a16:rowId xmlns:a16="http://schemas.microsoft.com/office/drawing/2014/main" val="554642182"/>
                  </a:ext>
                </a:extLst>
              </a:tr>
              <a:tr h="526718">
                <a:tc>
                  <a:txBody>
                    <a:bodyPr/>
                    <a:lstStyle/>
                    <a:p>
                      <a:pPr algn="ctr" fontAlgn="t"/>
                      <a:r>
                        <a:rPr lang="en-US" sz="2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WEIGHT</a:t>
                      </a:r>
                      <a:endParaRPr lang="en-US" sz="2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0.076465</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0.090831</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1</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- 0.37463</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0.866612</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extLst>
                  <a:ext uri="{0D108BD9-81ED-4DB2-BD59-A6C34878D82A}">
                    <a16:rowId xmlns:a16="http://schemas.microsoft.com/office/drawing/2014/main" val="421528881"/>
                  </a:ext>
                </a:extLst>
              </a:tr>
              <a:tr h="526718">
                <a:tc>
                  <a:txBody>
                    <a:bodyPr/>
                    <a:lstStyle/>
                    <a:p>
                      <a:pPr algn="ctr" fontAlgn="t"/>
                      <a:r>
                        <a:rPr lang="en-US" sz="2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SEX</a:t>
                      </a:r>
                      <a:endParaRPr lang="en-US" sz="2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0.012965</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- 0.05867</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- 0.37463</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1</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- 0.05174</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extLst>
                  <a:ext uri="{0D108BD9-81ED-4DB2-BD59-A6C34878D82A}">
                    <a16:rowId xmlns:a16="http://schemas.microsoft.com/office/drawing/2014/main" val="1548034711"/>
                  </a:ext>
                </a:extLst>
              </a:tr>
              <a:tr h="526718">
                <a:tc>
                  <a:txBody>
                    <a:bodyPr/>
                    <a:lstStyle/>
                    <a:p>
                      <a:pPr algn="ctr" fontAlgn="t"/>
                      <a:r>
                        <a:rPr lang="en-US" sz="2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BMI</a:t>
                      </a:r>
                      <a:endParaRPr lang="en-US" sz="2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solidFill>
                      <a:srgbClr val="002244"/>
                    </a:solidFill>
                  </a:tcP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0.118236</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a:effectLst/>
                          <a:latin typeface="Open Sans" panose="020B0606030504020204" pitchFamily="34" charset="0"/>
                          <a:ea typeface="Open Sans" panose="020B0606030504020204" pitchFamily="34" charset="0"/>
                          <a:cs typeface="Open Sans" panose="020B0606030504020204" pitchFamily="34" charset="0"/>
                        </a:rPr>
                        <a:t>0.143793</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0.866612</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- 0.05174</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1</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6801" marR="36801" marT="36801" marB="0" anchor="ctr"/>
                </a:tc>
                <a:extLst>
                  <a:ext uri="{0D108BD9-81ED-4DB2-BD59-A6C34878D82A}">
                    <a16:rowId xmlns:a16="http://schemas.microsoft.com/office/drawing/2014/main" val="3449414471"/>
                  </a:ext>
                </a:extLst>
              </a:tr>
            </a:tbl>
          </a:graphicData>
        </a:graphic>
      </p:graphicFrame>
    </p:spTree>
    <p:extLst>
      <p:ext uri="{BB962C8B-B14F-4D97-AF65-F5344CB8AC3E}">
        <p14:creationId xmlns:p14="http://schemas.microsoft.com/office/powerpoint/2010/main" val="414946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7">
            <a:extLst>
              <a:ext uri="{FF2B5EF4-FFF2-40B4-BE49-F238E27FC236}">
                <a16:creationId xmlns:a16="http://schemas.microsoft.com/office/drawing/2014/main" id="{889024B2-C06D-4764-BCF9-D5A187EF31A9}"/>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Multiple Linear Regression Model</a:t>
            </a:r>
            <a:endParaRPr lang="en-US"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5" name="Table 4">
            <a:extLst>
              <a:ext uri="{FF2B5EF4-FFF2-40B4-BE49-F238E27FC236}">
                <a16:creationId xmlns:a16="http://schemas.microsoft.com/office/drawing/2014/main" id="{25E84CF3-3DEB-4329-8ABE-D513C622D031}"/>
              </a:ext>
            </a:extLst>
          </p:cNvPr>
          <p:cNvGraphicFramePr>
            <a:graphicFrameLocks noGrp="1"/>
          </p:cNvGraphicFramePr>
          <p:nvPr>
            <p:extLst>
              <p:ext uri="{D42A27DB-BD31-4B8C-83A1-F6EECF244321}">
                <p14:modId xmlns:p14="http://schemas.microsoft.com/office/powerpoint/2010/main" val="695952089"/>
              </p:ext>
            </p:extLst>
          </p:nvPr>
        </p:nvGraphicFramePr>
        <p:xfrm>
          <a:off x="838202" y="1555917"/>
          <a:ext cx="10512423" cy="1617660"/>
        </p:xfrm>
        <a:graphic>
          <a:graphicData uri="http://schemas.openxmlformats.org/drawingml/2006/table">
            <a:tbl>
              <a:tblPr firstRow="1">
                <a:tableStyleId>{5C22544A-7EE6-4342-B048-85BDC9FD1C3A}</a:tableStyleId>
              </a:tblPr>
              <a:tblGrid>
                <a:gridCol w="2334048">
                  <a:extLst>
                    <a:ext uri="{9D8B030D-6E8A-4147-A177-3AD203B41FA5}">
                      <a16:colId xmlns:a16="http://schemas.microsoft.com/office/drawing/2014/main" val="4000867008"/>
                    </a:ext>
                  </a:extLst>
                </a:gridCol>
                <a:gridCol w="1700158">
                  <a:extLst>
                    <a:ext uri="{9D8B030D-6E8A-4147-A177-3AD203B41FA5}">
                      <a16:colId xmlns:a16="http://schemas.microsoft.com/office/drawing/2014/main" val="2350083219"/>
                    </a:ext>
                  </a:extLst>
                </a:gridCol>
                <a:gridCol w="1946185">
                  <a:extLst>
                    <a:ext uri="{9D8B030D-6E8A-4147-A177-3AD203B41FA5}">
                      <a16:colId xmlns:a16="http://schemas.microsoft.com/office/drawing/2014/main" val="154470789"/>
                    </a:ext>
                  </a:extLst>
                </a:gridCol>
                <a:gridCol w="2514279">
                  <a:extLst>
                    <a:ext uri="{9D8B030D-6E8A-4147-A177-3AD203B41FA5}">
                      <a16:colId xmlns:a16="http://schemas.microsoft.com/office/drawing/2014/main" val="3396331865"/>
                    </a:ext>
                  </a:extLst>
                </a:gridCol>
                <a:gridCol w="2017753">
                  <a:extLst>
                    <a:ext uri="{9D8B030D-6E8A-4147-A177-3AD203B41FA5}">
                      <a16:colId xmlns:a16="http://schemas.microsoft.com/office/drawing/2014/main" val="1170865019"/>
                    </a:ext>
                  </a:extLst>
                </a:gridCol>
              </a:tblGrid>
              <a:tr h="404415">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Dep. Variable</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Model</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Method</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Prob (F-statistic)</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Log-Likelihood</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extLst>
                  <a:ext uri="{0D108BD9-81ED-4DB2-BD59-A6C34878D82A}">
                    <a16:rowId xmlns:a16="http://schemas.microsoft.com/office/drawing/2014/main" val="2677787027"/>
                  </a:ext>
                </a:extLst>
              </a:tr>
              <a:tr h="404415">
                <a:tc>
                  <a:txBody>
                    <a:bodyPr/>
                    <a:lstStyle/>
                    <a:p>
                      <a:pPr algn="ctr" fontAlgn="b"/>
                      <a:r>
                        <a:rPr lang="en-US" sz="1800" b="0" u="none" strike="noStrike" dirty="0">
                          <a:effectLst/>
                          <a:latin typeface="Open Sans" panose="020B0606030504020204" pitchFamily="34" charset="0"/>
                          <a:ea typeface="Open Sans" panose="020B0606030504020204" pitchFamily="34" charset="0"/>
                          <a:cs typeface="Open Sans" panose="020B0606030504020204" pitchFamily="34" charset="0"/>
                        </a:rPr>
                        <a:t>PHYSHLTH</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OLS</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Least Squares</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5.06 × 10</a:t>
                      </a:r>
                      <a:r>
                        <a:rPr lang="en-US" sz="1800" b="1" i="0" kern="1200" baseline="300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b="0" i="0" kern="1200" baseline="300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174</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-32549</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extLst>
                  <a:ext uri="{0D108BD9-81ED-4DB2-BD59-A6C34878D82A}">
                    <a16:rowId xmlns:a16="http://schemas.microsoft.com/office/drawing/2014/main" val="2224319975"/>
                  </a:ext>
                </a:extLst>
              </a:tr>
              <a:tr h="404415">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R-squared</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Adj. R-squared</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F-statistic</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No. Observations</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tc>
                  <a:txBody>
                    <a:bodyPr/>
                    <a:lstStyle/>
                    <a:p>
                      <a:pPr algn="ctr" fontAlgn="b"/>
                      <a:r>
                        <a:rPr lang="en-US" sz="1800" b="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Df Model</a:t>
                      </a:r>
                      <a:endPar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solidFill>
                      <a:srgbClr val="002244"/>
                    </a:solidFill>
                  </a:tcPr>
                </a:tc>
                <a:extLst>
                  <a:ext uri="{0D108BD9-81ED-4DB2-BD59-A6C34878D82A}">
                    <a16:rowId xmlns:a16="http://schemas.microsoft.com/office/drawing/2014/main" val="1387236459"/>
                  </a:ext>
                </a:extLst>
              </a:tr>
              <a:tr h="404415">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0.09</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0.089</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212.3</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a:effectLst/>
                          <a:latin typeface="Open Sans" panose="020B0606030504020204" pitchFamily="34" charset="0"/>
                          <a:ea typeface="Open Sans" panose="020B0606030504020204" pitchFamily="34" charset="0"/>
                          <a:cs typeface="Open Sans" panose="020B0606030504020204" pitchFamily="34" charset="0"/>
                        </a:rPr>
                        <a:t>8636</a:t>
                      </a:r>
                      <a:endPar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tc>
                  <a:txBody>
                    <a:bodyPr/>
                    <a:lstStyle/>
                    <a:p>
                      <a:pPr algn="ctr" fontAlgn="b"/>
                      <a:r>
                        <a:rPr lang="en-US" sz="1800" b="0" u="none" strike="noStrike" dirty="0">
                          <a:effectLst/>
                          <a:latin typeface="Open Sans" panose="020B0606030504020204" pitchFamily="34" charset="0"/>
                          <a:ea typeface="Open Sans" panose="020B0606030504020204" pitchFamily="34" charset="0"/>
                          <a:cs typeface="Open Sans" panose="020B0606030504020204" pitchFamily="34" charset="0"/>
                        </a:rPr>
                        <a:t>4</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35507" marR="35507" marT="35507" marB="0" anchor="ctr"/>
                </a:tc>
                <a:extLst>
                  <a:ext uri="{0D108BD9-81ED-4DB2-BD59-A6C34878D82A}">
                    <a16:rowId xmlns:a16="http://schemas.microsoft.com/office/drawing/2014/main" val="1326537487"/>
                  </a:ext>
                </a:extLst>
              </a:tr>
            </a:tbl>
          </a:graphicData>
        </a:graphic>
      </p:graphicFrame>
      <p:graphicFrame>
        <p:nvGraphicFramePr>
          <p:cNvPr id="6" name="Table 10">
            <a:extLst>
              <a:ext uri="{FF2B5EF4-FFF2-40B4-BE49-F238E27FC236}">
                <a16:creationId xmlns:a16="http://schemas.microsoft.com/office/drawing/2014/main" id="{B26870C3-32B0-460B-B404-607CAED05635}"/>
              </a:ext>
            </a:extLst>
          </p:cNvPr>
          <p:cNvGraphicFramePr>
            <a:graphicFrameLocks noGrp="1"/>
          </p:cNvGraphicFramePr>
          <p:nvPr>
            <p:extLst>
              <p:ext uri="{D42A27DB-BD31-4B8C-83A1-F6EECF244321}">
                <p14:modId xmlns:p14="http://schemas.microsoft.com/office/powerpoint/2010/main" val="295103395"/>
              </p:ext>
            </p:extLst>
          </p:nvPr>
        </p:nvGraphicFramePr>
        <p:xfrm>
          <a:off x="838202" y="3341191"/>
          <a:ext cx="10512425" cy="3318510"/>
        </p:xfrm>
        <a:graphic>
          <a:graphicData uri="http://schemas.openxmlformats.org/drawingml/2006/table">
            <a:tbl>
              <a:tblPr firstRow="1">
                <a:tableStyleId>{5C22544A-7EE6-4342-B048-85BDC9FD1C3A}</a:tableStyleId>
              </a:tblPr>
              <a:tblGrid>
                <a:gridCol w="2102485">
                  <a:extLst>
                    <a:ext uri="{9D8B030D-6E8A-4147-A177-3AD203B41FA5}">
                      <a16:colId xmlns:a16="http://schemas.microsoft.com/office/drawing/2014/main" val="4248082827"/>
                    </a:ext>
                  </a:extLst>
                </a:gridCol>
                <a:gridCol w="2102485">
                  <a:extLst>
                    <a:ext uri="{9D8B030D-6E8A-4147-A177-3AD203B41FA5}">
                      <a16:colId xmlns:a16="http://schemas.microsoft.com/office/drawing/2014/main" val="1362000286"/>
                    </a:ext>
                  </a:extLst>
                </a:gridCol>
                <a:gridCol w="2102485">
                  <a:extLst>
                    <a:ext uri="{9D8B030D-6E8A-4147-A177-3AD203B41FA5}">
                      <a16:colId xmlns:a16="http://schemas.microsoft.com/office/drawing/2014/main" val="3713309987"/>
                    </a:ext>
                  </a:extLst>
                </a:gridCol>
                <a:gridCol w="2102485">
                  <a:extLst>
                    <a:ext uri="{9D8B030D-6E8A-4147-A177-3AD203B41FA5}">
                      <a16:colId xmlns:a16="http://schemas.microsoft.com/office/drawing/2014/main" val="4193953519"/>
                    </a:ext>
                  </a:extLst>
                </a:gridCol>
                <a:gridCol w="2102485">
                  <a:extLst>
                    <a:ext uri="{9D8B030D-6E8A-4147-A177-3AD203B41FA5}">
                      <a16:colId xmlns:a16="http://schemas.microsoft.com/office/drawing/2014/main" val="1707879647"/>
                    </a:ext>
                  </a:extLst>
                </a:gridCol>
              </a:tblGrid>
              <a:tr h="553085">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p>
                  </a:txBody>
                  <a:tcPr marL="12268" marR="12268" marT="12268" marB="0" anchor="ctr">
                    <a:solidFill>
                      <a:schemeClr val="bg1"/>
                    </a:solidFill>
                  </a:tcPr>
                </a:tc>
                <a:tc>
                  <a:txBody>
                    <a:bodyPr/>
                    <a:lstStyle/>
                    <a:p>
                      <a:pPr algn="ctr" fontAlgn="ctr"/>
                      <a:r>
                        <a:rPr lang="en-US" sz="18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Coefficients</a:t>
                      </a:r>
                    </a:p>
                  </a:txBody>
                  <a:tcPr marL="12268" marR="12268" marT="12268" marB="0" anchor="ctr">
                    <a:solidFill>
                      <a:srgbClr val="002244"/>
                    </a:solidFill>
                  </a:tcPr>
                </a:tc>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Standard Error</a:t>
                      </a:r>
                    </a:p>
                  </a:txBody>
                  <a:tcPr marL="12268" marR="12268" marT="12268" marB="0" anchor="ctr">
                    <a:solidFill>
                      <a:srgbClr val="002244"/>
                    </a:solidFill>
                  </a:tcPr>
                </a:tc>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t-value</a:t>
                      </a:r>
                    </a:p>
                  </a:txBody>
                  <a:tcPr marL="12268" marR="12268" marT="12268" marB="0" anchor="ctr">
                    <a:solidFill>
                      <a:srgbClr val="002244"/>
                    </a:solidFill>
                  </a:tcPr>
                </a:tc>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P &gt; |t|</a:t>
                      </a:r>
                    </a:p>
                  </a:txBody>
                  <a:tcPr marL="12268" marR="12268" marT="12268" marB="0" anchor="ctr">
                    <a:solidFill>
                      <a:srgbClr val="002244"/>
                    </a:solidFill>
                  </a:tcPr>
                </a:tc>
                <a:extLst>
                  <a:ext uri="{0D108BD9-81ED-4DB2-BD59-A6C34878D82A}">
                    <a16:rowId xmlns:a16="http://schemas.microsoft.com/office/drawing/2014/main" val="231412623"/>
                  </a:ext>
                </a:extLst>
              </a:tr>
              <a:tr h="553085">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Y-Intercept</a:t>
                      </a:r>
                    </a:p>
                  </a:txBody>
                  <a:tcPr marL="12268" marR="12268" marT="12268" marB="0" anchor="ctr">
                    <a:solidFill>
                      <a:srgbClr val="002244"/>
                    </a:solidFill>
                  </a:tcP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12.542</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0.597</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20.999</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0.000</a:t>
                      </a:r>
                    </a:p>
                  </a:txBody>
                  <a:tcPr marL="12268" marR="12268" marT="12268" marB="0" anchor="ctr"/>
                </a:tc>
                <a:extLst>
                  <a:ext uri="{0D108BD9-81ED-4DB2-BD59-A6C34878D82A}">
                    <a16:rowId xmlns:a16="http://schemas.microsoft.com/office/drawing/2014/main" val="2321258051"/>
                  </a:ext>
                </a:extLst>
              </a:tr>
              <a:tr h="553085">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EXERCISE</a:t>
                      </a:r>
                    </a:p>
                  </a:txBody>
                  <a:tcPr marL="12268" marR="12268" marT="12268" marB="0" anchor="ctr">
                    <a:solidFill>
                      <a:srgbClr val="002244"/>
                    </a:solidFill>
                  </a:tcP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- 6.432</a:t>
                      </a:r>
                    </a:p>
                  </a:txBody>
                  <a:tcPr marL="12268" marR="12268" marT="12268" marB="0" anchor="ctr"/>
                </a:tc>
                <a:tc>
                  <a:txBody>
                    <a:bodyPr/>
                    <a:lstStyle/>
                    <a:p>
                      <a:pPr algn="ctr" fontAlgn="ctr"/>
                      <a:r>
                        <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0.245</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- 26.21</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0.000</a:t>
                      </a:r>
                    </a:p>
                  </a:txBody>
                  <a:tcPr marL="12268" marR="12268" marT="12268" marB="0" anchor="ctr"/>
                </a:tc>
                <a:extLst>
                  <a:ext uri="{0D108BD9-81ED-4DB2-BD59-A6C34878D82A}">
                    <a16:rowId xmlns:a16="http://schemas.microsoft.com/office/drawing/2014/main" val="390715615"/>
                  </a:ext>
                </a:extLst>
              </a:tr>
              <a:tr h="553085">
                <a:tc>
                  <a:txBody>
                    <a:bodyPr/>
                    <a:lstStyle/>
                    <a:p>
                      <a:pPr algn="ctr" fontAlgn="ctr"/>
                      <a:r>
                        <a:rPr lang="en-US" sz="1800" b="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WEIGHT</a:t>
                      </a:r>
                    </a:p>
                  </a:txBody>
                  <a:tcPr marL="12268" marR="12268" marT="12268" marB="0" anchor="ctr">
                    <a:solidFill>
                      <a:srgbClr val="002244"/>
                    </a:solidFill>
                  </a:tcP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- 0.027</a:t>
                      </a:r>
                    </a:p>
                  </a:txBody>
                  <a:tcPr marL="12268" marR="12268" marT="12268" marB="0" anchor="ctr"/>
                </a:tc>
                <a:tc>
                  <a:txBody>
                    <a:bodyPr/>
                    <a:lstStyle/>
                    <a:p>
                      <a:pPr algn="ctr" fontAlgn="ctr"/>
                      <a:r>
                        <a:rPr lang="en-US" sz="18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0.006</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- 4.276</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0.000</a:t>
                      </a:r>
                    </a:p>
                  </a:txBody>
                  <a:tcPr marL="12268" marR="12268" marT="12268" marB="0" anchor="ctr"/>
                </a:tc>
                <a:extLst>
                  <a:ext uri="{0D108BD9-81ED-4DB2-BD59-A6C34878D82A}">
                    <a16:rowId xmlns:a16="http://schemas.microsoft.com/office/drawing/2014/main" val="572291504"/>
                  </a:ext>
                </a:extLst>
              </a:tr>
              <a:tr h="553085">
                <a:tc>
                  <a:txBody>
                    <a:bodyPr/>
                    <a:lstStyle/>
                    <a:p>
                      <a:pPr algn="ctr" fontAlgn="ctr"/>
                      <a:r>
                        <a:rPr lang="en-US" sz="18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SEX</a:t>
                      </a:r>
                    </a:p>
                  </a:txBody>
                  <a:tcPr marL="12268" marR="12268" marT="12268" marB="0" anchor="ctr">
                    <a:solidFill>
                      <a:srgbClr val="002244"/>
                    </a:solidFill>
                  </a:tcP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- 0.847</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0.308</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- 2.754</a:t>
                      </a:r>
                    </a:p>
                  </a:txBody>
                  <a:tcPr marL="12268" marR="12268" marT="12268" marB="0" anchor="ctr"/>
                </a:tc>
                <a:tc>
                  <a:txBody>
                    <a:bodyPr/>
                    <a:lstStyle/>
                    <a:p>
                      <a:pPr algn="ctr" fontAlgn="ct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0.006</a:t>
                      </a:r>
                    </a:p>
                  </a:txBody>
                  <a:tcPr marL="12268" marR="12268" marT="12268" marB="0" anchor="ctr"/>
                </a:tc>
                <a:extLst>
                  <a:ext uri="{0D108BD9-81ED-4DB2-BD59-A6C34878D82A}">
                    <a16:rowId xmlns:a16="http://schemas.microsoft.com/office/drawing/2014/main" val="894104422"/>
                  </a:ext>
                </a:extLst>
              </a:tr>
              <a:tr h="553085">
                <a:tc>
                  <a:txBody>
                    <a:bodyPr/>
                    <a:lstStyle/>
                    <a:p>
                      <a:pPr algn="ctr" fontAlgn="ctr"/>
                      <a:r>
                        <a:rPr lang="en-US" sz="18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BMI</a:t>
                      </a:r>
                    </a:p>
                  </a:txBody>
                  <a:tcPr marL="12268" marR="12268" marT="12268" marB="0" anchor="ctr">
                    <a:solidFill>
                      <a:srgbClr val="002244"/>
                    </a:solidFill>
                  </a:tcPr>
                </a:tc>
                <a:tc>
                  <a:txBody>
                    <a:bodyPr/>
                    <a:lstStyle/>
                    <a:p>
                      <a:pPr algn="ctr" fontAlgn="ctr"/>
                      <a:r>
                        <a:rPr lang="en-US" sz="18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0.003</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2268" marR="12268" marT="12268" marB="0" anchor="ctr"/>
                </a:tc>
                <a:tc>
                  <a:txBody>
                    <a:bodyPr/>
                    <a:lstStyle/>
                    <a:p>
                      <a:pPr algn="ctr" fontAlgn="ctr"/>
                      <a:r>
                        <a:rPr lang="en-US" sz="18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0.000</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2268" marR="12268" marT="12268" marB="0" anchor="ctr"/>
                </a:tc>
                <a:tc>
                  <a:txBody>
                    <a:bodyPr/>
                    <a:lstStyle/>
                    <a:p>
                      <a:pPr algn="ctr" fontAlgn="ctr"/>
                      <a:r>
                        <a:rPr lang="en-US" sz="18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6.989</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2268" marR="12268" marT="12268" marB="0" anchor="ctr"/>
                </a:tc>
                <a:tc>
                  <a:txBody>
                    <a:bodyPr/>
                    <a:lstStyle/>
                    <a:p>
                      <a:pPr algn="ctr" fontAlgn="ctr"/>
                      <a:r>
                        <a:rPr lang="en-US" sz="1800" b="0" i="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0.000</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12268" marR="12268" marT="12268" marB="0" anchor="ctr"/>
                </a:tc>
                <a:extLst>
                  <a:ext uri="{0D108BD9-81ED-4DB2-BD59-A6C34878D82A}">
                    <a16:rowId xmlns:a16="http://schemas.microsoft.com/office/drawing/2014/main" val="3834367049"/>
                  </a:ext>
                </a:extLst>
              </a:tr>
            </a:tbl>
          </a:graphicData>
        </a:graphic>
      </p:graphicFrame>
    </p:spTree>
    <p:extLst>
      <p:ext uri="{BB962C8B-B14F-4D97-AF65-F5344CB8AC3E}">
        <p14:creationId xmlns:p14="http://schemas.microsoft.com/office/powerpoint/2010/main" val="235879510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1377</Words>
  <Application>Microsoft Office PowerPoint</Application>
  <PresentationFormat>Widescreen</PresentationFormat>
  <Paragraphs>189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Open Sans</vt:lpstr>
      <vt:lpstr>Office Theme</vt:lpstr>
      <vt:lpstr>Technical Operations Analyst United Airlines</vt:lpstr>
      <vt:lpstr>Problem Statement</vt:lpstr>
      <vt:lpstr>Data Gathering &amp; Cleansing</vt:lpstr>
      <vt:lpstr>Tri-State Physical Health Histogram</vt:lpstr>
      <vt:lpstr>Tri-State Physical Health Boxplot</vt:lpstr>
      <vt:lpstr>Tri-State Physical Health Statistics</vt:lpstr>
      <vt:lpstr>Impact of Exercise &amp; Sex on Physical Health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Operations Analyst United Airlines</dc:title>
  <dc:creator>Khan Ismail</dc:creator>
  <cp:lastModifiedBy>Khan Ismail</cp:lastModifiedBy>
  <cp:revision>50</cp:revision>
  <dcterms:created xsi:type="dcterms:W3CDTF">2021-02-16T21:01:06Z</dcterms:created>
  <dcterms:modified xsi:type="dcterms:W3CDTF">2021-02-17T20:39:34Z</dcterms:modified>
</cp:coreProperties>
</file>