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516" autoAdjust="0"/>
  </p:normalViewPr>
  <p:slideViewPr>
    <p:cSldViewPr snapToGrid="0">
      <p:cViewPr varScale="1">
        <p:scale>
          <a:sx n="64" d="100"/>
          <a:sy n="64" d="100"/>
        </p:scale>
        <p:origin x="23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97A54-539D-4780-85C9-483ADA2E04C3}"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ACA16-E2CC-4508-8BC7-03171C6020B1}" type="slidenum">
              <a:rPr lang="en-US" smtClean="0"/>
              <a:t>‹#›</a:t>
            </a:fld>
            <a:endParaRPr lang="en-US"/>
          </a:p>
        </p:txBody>
      </p:sp>
    </p:spTree>
    <p:extLst>
      <p:ext uri="{BB962C8B-B14F-4D97-AF65-F5344CB8AC3E}">
        <p14:creationId xmlns:p14="http://schemas.microsoft.com/office/powerpoint/2010/main" val="123830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Pulling data from the webpages and storing into pandas dataset</a:t>
            </a:r>
          </a:p>
          <a:p>
            <a:endParaRPr lang="en-US" b="0" dirty="0"/>
          </a:p>
        </p:txBody>
      </p:sp>
      <p:sp>
        <p:nvSpPr>
          <p:cNvPr id="4" name="Slide Number Placeholder 3"/>
          <p:cNvSpPr>
            <a:spLocks noGrp="1"/>
          </p:cNvSpPr>
          <p:nvPr>
            <p:ph type="sldNum" sz="quarter" idx="5"/>
          </p:nvPr>
        </p:nvSpPr>
        <p:spPr/>
        <p:txBody>
          <a:bodyPr/>
          <a:lstStyle/>
          <a:p>
            <a:fld id="{B48ACA16-E2CC-4508-8BC7-03171C6020B1}" type="slidenum">
              <a:rPr lang="en-US" smtClean="0"/>
              <a:t>4</a:t>
            </a:fld>
            <a:endParaRPr lang="en-US"/>
          </a:p>
        </p:txBody>
      </p:sp>
    </p:spTree>
    <p:extLst>
      <p:ext uri="{BB962C8B-B14F-4D97-AF65-F5344CB8AC3E}">
        <p14:creationId xmlns:p14="http://schemas.microsoft.com/office/powerpoint/2010/main" val="63664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Geocode to obtain latitude &amp; longitude data for Dallas, TX neighborhoods. Creating separate dataframe for neighborhood coordinates.</a:t>
            </a:r>
          </a:p>
        </p:txBody>
      </p:sp>
      <p:sp>
        <p:nvSpPr>
          <p:cNvPr id="4" name="Slide Number Placeholder 3"/>
          <p:cNvSpPr>
            <a:spLocks noGrp="1"/>
          </p:cNvSpPr>
          <p:nvPr>
            <p:ph type="sldNum" sz="quarter" idx="5"/>
          </p:nvPr>
        </p:nvSpPr>
        <p:spPr/>
        <p:txBody>
          <a:bodyPr/>
          <a:lstStyle/>
          <a:p>
            <a:fld id="{B48ACA16-E2CC-4508-8BC7-03171C6020B1}" type="slidenum">
              <a:rPr lang="en-US" smtClean="0"/>
              <a:t>5</a:t>
            </a:fld>
            <a:endParaRPr lang="en-US"/>
          </a:p>
        </p:txBody>
      </p:sp>
    </p:spTree>
    <p:extLst>
      <p:ext uri="{BB962C8B-B14F-4D97-AF65-F5344CB8AC3E}">
        <p14:creationId xmlns:p14="http://schemas.microsoft.com/office/powerpoint/2010/main" val="151003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folium, displaying neighborhoods on a map.</a:t>
            </a:r>
          </a:p>
        </p:txBody>
      </p:sp>
      <p:sp>
        <p:nvSpPr>
          <p:cNvPr id="4" name="Slide Number Placeholder 3"/>
          <p:cNvSpPr>
            <a:spLocks noGrp="1"/>
          </p:cNvSpPr>
          <p:nvPr>
            <p:ph type="sldNum" sz="quarter" idx="5"/>
          </p:nvPr>
        </p:nvSpPr>
        <p:spPr/>
        <p:txBody>
          <a:bodyPr/>
          <a:lstStyle/>
          <a:p>
            <a:fld id="{B48ACA16-E2CC-4508-8BC7-03171C6020B1}" type="slidenum">
              <a:rPr lang="en-US" smtClean="0"/>
              <a:t>6</a:t>
            </a:fld>
            <a:endParaRPr lang="en-US"/>
          </a:p>
        </p:txBody>
      </p:sp>
    </p:spTree>
    <p:extLst>
      <p:ext uri="{BB962C8B-B14F-4D97-AF65-F5344CB8AC3E}">
        <p14:creationId xmlns:p14="http://schemas.microsoft.com/office/powerpoint/2010/main" val="274002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Foursquare is a trusted, independent location data platform. Users Connect to API to search, discover and rank venues and get real-time data access.</a:t>
            </a:r>
          </a:p>
          <a:p>
            <a:r>
              <a:rPr lang="en-US" dirty="0"/>
              <a:t>Foursquare API is used to obtain venues close to each neighborhood coordinate(s).</a:t>
            </a:r>
          </a:p>
        </p:txBody>
      </p:sp>
      <p:sp>
        <p:nvSpPr>
          <p:cNvPr id="4" name="Slide Number Placeholder 3"/>
          <p:cNvSpPr>
            <a:spLocks noGrp="1"/>
          </p:cNvSpPr>
          <p:nvPr>
            <p:ph type="sldNum" sz="quarter" idx="5"/>
          </p:nvPr>
        </p:nvSpPr>
        <p:spPr/>
        <p:txBody>
          <a:bodyPr/>
          <a:lstStyle/>
          <a:p>
            <a:fld id="{B48ACA16-E2CC-4508-8BC7-03171C6020B1}" type="slidenum">
              <a:rPr lang="en-US" smtClean="0"/>
              <a:t>7</a:t>
            </a:fld>
            <a:endParaRPr lang="en-US"/>
          </a:p>
        </p:txBody>
      </p:sp>
    </p:spTree>
    <p:extLst>
      <p:ext uri="{BB962C8B-B14F-4D97-AF65-F5344CB8AC3E}">
        <p14:creationId xmlns:p14="http://schemas.microsoft.com/office/powerpoint/2010/main" val="2315970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One-hot encoding to develop a dataframe to show counts of venue categories shown in each column, available for each neighborhood</a:t>
            </a:r>
          </a:p>
          <a:p>
            <a:endParaRPr lang="en-US" sz="1200" b="0" i="0" kern="1200" dirty="0">
              <a:solidFill>
                <a:schemeClr val="tx1"/>
              </a:solidFill>
              <a:effectLst/>
              <a:latin typeface="+mn-lt"/>
              <a:ea typeface="+mn-ea"/>
              <a:cs typeface="+mn-cs"/>
            </a:endParaRPr>
          </a:p>
          <a:p>
            <a:r>
              <a:rPr lang="en-US" dirty="0"/>
              <a:t>Grouping data by neighborhood to understand total different types of venues.</a:t>
            </a:r>
          </a:p>
        </p:txBody>
      </p:sp>
      <p:sp>
        <p:nvSpPr>
          <p:cNvPr id="4" name="Slide Number Placeholder 3"/>
          <p:cNvSpPr>
            <a:spLocks noGrp="1"/>
          </p:cNvSpPr>
          <p:nvPr>
            <p:ph type="sldNum" sz="quarter" idx="5"/>
          </p:nvPr>
        </p:nvSpPr>
        <p:spPr/>
        <p:txBody>
          <a:bodyPr/>
          <a:lstStyle/>
          <a:p>
            <a:fld id="{B48ACA16-E2CC-4508-8BC7-03171C6020B1}" type="slidenum">
              <a:rPr lang="en-US" smtClean="0"/>
              <a:t>8</a:t>
            </a:fld>
            <a:endParaRPr lang="en-US"/>
          </a:p>
        </p:txBody>
      </p:sp>
    </p:spTree>
    <p:extLst>
      <p:ext uri="{BB962C8B-B14F-4D97-AF65-F5344CB8AC3E}">
        <p14:creationId xmlns:p14="http://schemas.microsoft.com/office/powerpoint/2010/main" val="504195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Defining function to identify most common venues in </a:t>
            </a:r>
            <a:r>
              <a:rPr lang="en-US" dirty="0" err="1"/>
              <a:t>Dallas,TX</a:t>
            </a:r>
            <a:endParaRPr lang="en-US" dirty="0"/>
          </a:p>
        </p:txBody>
      </p:sp>
      <p:sp>
        <p:nvSpPr>
          <p:cNvPr id="4" name="Slide Number Placeholder 3"/>
          <p:cNvSpPr>
            <a:spLocks noGrp="1"/>
          </p:cNvSpPr>
          <p:nvPr>
            <p:ph type="sldNum" sz="quarter" idx="5"/>
          </p:nvPr>
        </p:nvSpPr>
        <p:spPr/>
        <p:txBody>
          <a:bodyPr/>
          <a:lstStyle/>
          <a:p>
            <a:fld id="{B48ACA16-E2CC-4508-8BC7-03171C6020B1}" type="slidenum">
              <a:rPr lang="en-US" smtClean="0"/>
              <a:t>9</a:t>
            </a:fld>
            <a:endParaRPr lang="en-US"/>
          </a:p>
        </p:txBody>
      </p:sp>
    </p:spTree>
    <p:extLst>
      <p:ext uri="{BB962C8B-B14F-4D97-AF65-F5344CB8AC3E}">
        <p14:creationId xmlns:p14="http://schemas.microsoft.com/office/powerpoint/2010/main" val="154626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Elbow Method, optimum K value is identified for this dataset.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48ACA16-E2CC-4508-8BC7-03171C6020B1}" type="slidenum">
              <a:rPr lang="en-US" smtClean="0"/>
              <a:t>10</a:t>
            </a:fld>
            <a:endParaRPr lang="en-US"/>
          </a:p>
        </p:txBody>
      </p:sp>
    </p:spTree>
    <p:extLst>
      <p:ext uri="{BB962C8B-B14F-4D97-AF65-F5344CB8AC3E}">
        <p14:creationId xmlns:p14="http://schemas.microsoft.com/office/powerpoint/2010/main" val="245471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k = 5, </a:t>
            </a:r>
            <a:r>
              <a:rPr lang="en-US" sz="1200" b="0" i="0" kern="1200" dirty="0">
                <a:solidFill>
                  <a:schemeClr val="tx1"/>
                </a:solidFill>
                <a:effectLst/>
                <a:latin typeface="+mn-lt"/>
                <a:ea typeface="+mn-ea"/>
                <a:cs typeface="+mn-cs"/>
              </a:rPr>
              <a:t>Cluster labels are created in the dataset to plot them on the map. First we merge the two </a:t>
            </a:r>
            <a:r>
              <a:rPr lang="en-US" sz="1200" b="0" i="0" kern="1200" dirty="0" err="1">
                <a:solidFill>
                  <a:schemeClr val="tx1"/>
                </a:solidFill>
                <a:effectLst/>
                <a:latin typeface="+mn-lt"/>
                <a:ea typeface="+mn-ea"/>
                <a:cs typeface="+mn-cs"/>
              </a:rPr>
              <a:t>dataframes</a:t>
            </a:r>
            <a:r>
              <a:rPr lang="en-US" sz="1200" b="0" i="0" kern="1200" dirty="0">
                <a:solidFill>
                  <a:schemeClr val="tx1"/>
                </a:solidFill>
                <a:effectLst/>
                <a:latin typeface="+mn-lt"/>
                <a:ea typeface="+mn-ea"/>
                <a:cs typeface="+mn-cs"/>
              </a:rPr>
              <a:t> to make one dataset of cluster labels, location data and most common venues. </a:t>
            </a:r>
            <a:endParaRPr lang="en-US" dirty="0"/>
          </a:p>
        </p:txBody>
      </p:sp>
      <p:sp>
        <p:nvSpPr>
          <p:cNvPr id="4" name="Slide Number Placeholder 3"/>
          <p:cNvSpPr>
            <a:spLocks noGrp="1"/>
          </p:cNvSpPr>
          <p:nvPr>
            <p:ph type="sldNum" sz="quarter" idx="5"/>
          </p:nvPr>
        </p:nvSpPr>
        <p:spPr/>
        <p:txBody>
          <a:bodyPr/>
          <a:lstStyle/>
          <a:p>
            <a:fld id="{B48ACA16-E2CC-4508-8BC7-03171C6020B1}" type="slidenum">
              <a:rPr lang="en-US" smtClean="0"/>
              <a:t>11</a:t>
            </a:fld>
            <a:endParaRPr lang="en-US"/>
          </a:p>
        </p:txBody>
      </p:sp>
    </p:spTree>
    <p:extLst>
      <p:ext uri="{BB962C8B-B14F-4D97-AF65-F5344CB8AC3E}">
        <p14:creationId xmlns:p14="http://schemas.microsoft.com/office/powerpoint/2010/main" val="691921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6AA0BF0-C104-4A1C-B80F-B02D1C186D32}"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4000833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A0BF0-C104-4A1C-B80F-B02D1C186D32}"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42734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A0BF0-C104-4A1C-B80F-B02D1C186D32}"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08255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AA0BF0-C104-4A1C-B80F-B02D1C186D32}"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43785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6AA0BF0-C104-4A1C-B80F-B02D1C186D32}"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3620625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6AA0BF0-C104-4A1C-B80F-B02D1C186D32}" type="datetimeFigureOut">
              <a:rPr lang="en-US" smtClean="0"/>
              <a:t>2/17/2021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7589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6AA0BF0-C104-4A1C-B80F-B02D1C186D32}"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C0907-864F-4683-9495-3151AD0399D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586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A0BF0-C104-4A1C-B80F-B02D1C186D32}"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66957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A0BF0-C104-4A1C-B80F-B02D1C186D32}"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20935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6AA0BF0-C104-4A1C-B80F-B02D1C186D32}" type="datetimeFigureOut">
              <a:rPr lang="en-US" smtClean="0"/>
              <a:t>2/17/2021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1342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6AA0BF0-C104-4A1C-B80F-B02D1C186D32}" type="datetimeFigureOut">
              <a:rPr lang="en-US" smtClean="0"/>
              <a:t>2/17/2021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30C0907-864F-4683-9495-3151AD0399DE}" type="slidenum">
              <a:rPr lang="en-US" smtClean="0"/>
              <a:t>‹#›</a:t>
            </a:fld>
            <a:endParaRPr lang="en-US"/>
          </a:p>
        </p:txBody>
      </p:sp>
    </p:spTree>
    <p:extLst>
      <p:ext uri="{BB962C8B-B14F-4D97-AF65-F5344CB8AC3E}">
        <p14:creationId xmlns:p14="http://schemas.microsoft.com/office/powerpoint/2010/main" val="92570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6AA0BF0-C104-4A1C-B80F-B02D1C186D32}" type="datetimeFigureOut">
              <a:rPr lang="en-US" smtClean="0"/>
              <a:t>2/17/2021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30C0907-864F-4683-9495-3151AD0399DE}" type="slidenum">
              <a:rPr lang="en-US" smtClean="0"/>
              <a:t>‹#›</a:t>
            </a:fld>
            <a:endParaRPr lang="en-US"/>
          </a:p>
        </p:txBody>
      </p:sp>
    </p:spTree>
    <p:extLst>
      <p:ext uri="{BB962C8B-B14F-4D97-AF65-F5344CB8AC3E}">
        <p14:creationId xmlns:p14="http://schemas.microsoft.com/office/powerpoint/2010/main" val="2261093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ighborhoods.dmagazine.com/%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1BFB-D19F-4D02-85D9-7F6729042CAB}"/>
              </a:ext>
            </a:extLst>
          </p:cNvPr>
          <p:cNvSpPr>
            <a:spLocks noGrp="1"/>
          </p:cNvSpPr>
          <p:nvPr>
            <p:ph type="ctrTitle"/>
          </p:nvPr>
        </p:nvSpPr>
        <p:spPr/>
        <p:txBody>
          <a:bodyPr/>
          <a:lstStyle/>
          <a:p>
            <a:r>
              <a:rPr lang="en-US" dirty="0"/>
              <a:t>Dallas restaurant Analysis</a:t>
            </a:r>
          </a:p>
        </p:txBody>
      </p:sp>
      <p:sp>
        <p:nvSpPr>
          <p:cNvPr id="3" name="Subtitle 2">
            <a:extLst>
              <a:ext uri="{FF2B5EF4-FFF2-40B4-BE49-F238E27FC236}">
                <a16:creationId xmlns:a16="http://schemas.microsoft.com/office/drawing/2014/main" id="{0D73EAAC-9AFE-4605-9FB2-116E07C357D7}"/>
              </a:ext>
            </a:extLst>
          </p:cNvPr>
          <p:cNvSpPr>
            <a:spLocks noGrp="1"/>
          </p:cNvSpPr>
          <p:nvPr>
            <p:ph type="subTitle" idx="1"/>
          </p:nvPr>
        </p:nvSpPr>
        <p:spPr/>
        <p:txBody>
          <a:bodyPr/>
          <a:lstStyle/>
          <a:p>
            <a:r>
              <a:rPr lang="en-US" dirty="0"/>
              <a:t>Data Science Capstone Project</a:t>
            </a:r>
          </a:p>
        </p:txBody>
      </p:sp>
    </p:spTree>
    <p:extLst>
      <p:ext uri="{BB962C8B-B14F-4D97-AF65-F5344CB8AC3E}">
        <p14:creationId xmlns:p14="http://schemas.microsoft.com/office/powerpoint/2010/main" val="61373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EBAEE-A44D-4D18-B11A-7D6D75246E8F}"/>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K-means clustering</a:t>
            </a:r>
          </a:p>
        </p:txBody>
      </p:sp>
      <p:pic>
        <p:nvPicPr>
          <p:cNvPr id="4" name="Picture 3">
            <a:extLst>
              <a:ext uri="{FF2B5EF4-FFF2-40B4-BE49-F238E27FC236}">
                <a16:creationId xmlns:a16="http://schemas.microsoft.com/office/drawing/2014/main" id="{5F345220-4B83-423E-ADDF-7FDB67C3A13A}"/>
              </a:ext>
            </a:extLst>
          </p:cNvPr>
          <p:cNvPicPr/>
          <p:nvPr/>
        </p:nvPicPr>
        <p:blipFill>
          <a:blip r:embed="rId3"/>
          <a:stretch>
            <a:fillRect/>
          </a:stretch>
        </p:blipFill>
        <p:spPr>
          <a:xfrm>
            <a:off x="3526890" y="640078"/>
            <a:ext cx="5138220" cy="3301307"/>
          </a:xfrm>
          <a:prstGeom prst="rect">
            <a:avLst/>
          </a:prstGeom>
        </p:spPr>
      </p:pic>
      <p:sp>
        <p:nvSpPr>
          <p:cNvPr id="7" name="Content Placeholder 2">
            <a:extLst>
              <a:ext uri="{FF2B5EF4-FFF2-40B4-BE49-F238E27FC236}">
                <a16:creationId xmlns:a16="http://schemas.microsoft.com/office/drawing/2014/main" id="{64BA9B03-5D72-48B8-BE40-AA975EB0B981}"/>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Finding optimum K for clustering dataset</a:t>
            </a:r>
          </a:p>
        </p:txBody>
      </p:sp>
    </p:spTree>
    <p:extLst>
      <p:ext uri="{BB962C8B-B14F-4D97-AF65-F5344CB8AC3E}">
        <p14:creationId xmlns:p14="http://schemas.microsoft.com/office/powerpoint/2010/main" val="129237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E1DF4-2FB9-4CC3-9FB4-BBF1D9B3B34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Clustering dataset</a:t>
            </a:r>
          </a:p>
        </p:txBody>
      </p:sp>
      <p:pic>
        <p:nvPicPr>
          <p:cNvPr id="4" name="Picture 3">
            <a:extLst>
              <a:ext uri="{FF2B5EF4-FFF2-40B4-BE49-F238E27FC236}">
                <a16:creationId xmlns:a16="http://schemas.microsoft.com/office/drawing/2014/main" id="{370FD112-8E2A-40C3-9843-5FDF5B625876}"/>
              </a:ext>
            </a:extLst>
          </p:cNvPr>
          <p:cNvPicPr>
            <a:picLocks noChangeAspect="1"/>
          </p:cNvPicPr>
          <p:nvPr/>
        </p:nvPicPr>
        <p:blipFill>
          <a:blip r:embed="rId3"/>
          <a:stretch>
            <a:fillRect/>
          </a:stretch>
        </p:blipFill>
        <p:spPr>
          <a:xfrm>
            <a:off x="1925611" y="799830"/>
            <a:ext cx="8340777" cy="3044383"/>
          </a:xfrm>
          <a:prstGeom prst="rect">
            <a:avLst/>
          </a:prstGeom>
        </p:spPr>
      </p:pic>
      <p:sp>
        <p:nvSpPr>
          <p:cNvPr id="7" name="Content Placeholder 2">
            <a:extLst>
              <a:ext uri="{FF2B5EF4-FFF2-40B4-BE49-F238E27FC236}">
                <a16:creationId xmlns:a16="http://schemas.microsoft.com/office/drawing/2014/main" id="{5A859F73-A30C-495E-B2BC-0DA00009E0CF}"/>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Matching cluster labels to the dataset so they can be plotted on a map</a:t>
            </a:r>
          </a:p>
        </p:txBody>
      </p:sp>
    </p:spTree>
    <p:extLst>
      <p:ext uri="{BB962C8B-B14F-4D97-AF65-F5344CB8AC3E}">
        <p14:creationId xmlns:p14="http://schemas.microsoft.com/office/powerpoint/2010/main" val="33458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C5A55-77E4-441F-A08B-C94C0AC056AF}"/>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Restaurant cluster map</a:t>
            </a:r>
          </a:p>
        </p:txBody>
      </p:sp>
      <p:pic>
        <p:nvPicPr>
          <p:cNvPr id="4" name="Picture 3">
            <a:extLst>
              <a:ext uri="{FF2B5EF4-FFF2-40B4-BE49-F238E27FC236}">
                <a16:creationId xmlns:a16="http://schemas.microsoft.com/office/drawing/2014/main" id="{441924F2-6AFC-4893-A9B6-8ADDF6513289}"/>
              </a:ext>
            </a:extLst>
          </p:cNvPr>
          <p:cNvPicPr/>
          <p:nvPr/>
        </p:nvPicPr>
        <p:blipFill>
          <a:blip r:embed="rId2"/>
          <a:stretch>
            <a:fillRect/>
          </a:stretch>
        </p:blipFill>
        <p:spPr>
          <a:xfrm>
            <a:off x="2428393" y="503854"/>
            <a:ext cx="7335214" cy="3369082"/>
          </a:xfrm>
          <a:prstGeom prst="rect">
            <a:avLst/>
          </a:prstGeom>
        </p:spPr>
      </p:pic>
      <p:sp>
        <p:nvSpPr>
          <p:cNvPr id="7" name="Content Placeholder 2">
            <a:extLst>
              <a:ext uri="{FF2B5EF4-FFF2-40B4-BE49-F238E27FC236}">
                <a16:creationId xmlns:a16="http://schemas.microsoft.com/office/drawing/2014/main" id="{A8A108EB-DEF5-4CDF-9331-80F42FAFD6CC}"/>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Map of clusters in Dallas, TX</a:t>
            </a:r>
          </a:p>
        </p:txBody>
      </p:sp>
    </p:spTree>
    <p:extLst>
      <p:ext uri="{BB962C8B-B14F-4D97-AF65-F5344CB8AC3E}">
        <p14:creationId xmlns:p14="http://schemas.microsoft.com/office/powerpoint/2010/main" val="8191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85F4C-E059-4F0C-B2F8-6FFCE0A22FFF}"/>
              </a:ext>
            </a:extLst>
          </p:cNvPr>
          <p:cNvSpPr>
            <a:spLocks noGrp="1"/>
          </p:cNvSpPr>
          <p:nvPr>
            <p:ph type="title"/>
          </p:nvPr>
        </p:nvSpPr>
        <p:spPr>
          <a:xfrm>
            <a:off x="2231136" y="467418"/>
            <a:ext cx="7729728" cy="1188720"/>
          </a:xfrm>
          <a:solidFill>
            <a:srgbClr val="FFFFFF"/>
          </a:solidFill>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F25C313-F11F-4C50-9AF7-A3C29C353179}"/>
              </a:ext>
            </a:extLst>
          </p:cNvPr>
          <p:cNvSpPr>
            <a:spLocks noGrp="1"/>
          </p:cNvSpPr>
          <p:nvPr>
            <p:ph idx="1"/>
          </p:nvPr>
        </p:nvSpPr>
        <p:spPr>
          <a:xfrm>
            <a:off x="1706062" y="2291262"/>
            <a:ext cx="8779512" cy="2879256"/>
          </a:xfrm>
        </p:spPr>
        <p:txBody>
          <a:bodyPr>
            <a:normAutofit/>
          </a:bodyPr>
          <a:lstStyle/>
          <a:p>
            <a:r>
              <a:rPr lang="en-US" dirty="0">
                <a:solidFill>
                  <a:srgbClr val="404040"/>
                </a:solidFill>
              </a:rPr>
              <a:t>As represented in the above maps, best place to open a new restaurant based on location data available would be the SOUTH side of Dallas city. This is because there isn't a high concentration of restaurants available there and would make a suitable place to inaugurate a new restaurant.</a:t>
            </a:r>
          </a:p>
          <a:p>
            <a:r>
              <a:rPr lang="en-US" dirty="0">
                <a:solidFill>
                  <a:srgbClr val="404040"/>
                </a:solidFill>
              </a:rPr>
              <a:t>As with any study, there are limitations to this analysis. One of the biggest missing component is the Socio-Economic-Status (SES) of the neighborhoods. That would determine whether if would make business sense to operate a high-end restaurant in areas where average income is less than $50,000.</a:t>
            </a:r>
          </a:p>
          <a:p>
            <a:endParaRPr lang="en-US" dirty="0">
              <a:solidFill>
                <a:srgbClr val="404040"/>
              </a:solidFill>
            </a:endParaRPr>
          </a:p>
        </p:txBody>
      </p:sp>
    </p:spTree>
    <p:extLst>
      <p:ext uri="{BB962C8B-B14F-4D97-AF65-F5344CB8AC3E}">
        <p14:creationId xmlns:p14="http://schemas.microsoft.com/office/powerpoint/2010/main" val="206478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7362BF4-4DA6-43C2-9EEC-9167283F4968}"/>
              </a:ext>
            </a:extLst>
          </p:cNvPr>
          <p:cNvSpPr>
            <a:spLocks noGrp="1"/>
          </p:cNvSpPr>
          <p:nvPr>
            <p:ph type="title"/>
          </p:nvPr>
        </p:nvSpPr>
        <p:spPr>
          <a:xfrm>
            <a:off x="914399" y="964692"/>
            <a:ext cx="10368793" cy="1188720"/>
          </a:xfrm>
          <a:solidFill>
            <a:srgbClr val="FFFFFF">
              <a:alpha val="10000"/>
            </a:srgbClr>
          </a:solidFill>
          <a:ln>
            <a:solidFill>
              <a:schemeClr val="tx1"/>
            </a:solidFill>
          </a:ln>
        </p:spPr>
        <p:txBody>
          <a:bodyPr>
            <a:normAutofit/>
          </a:bodyPr>
          <a:lstStyle/>
          <a:p>
            <a:r>
              <a:rPr lang="en-US" dirty="0">
                <a:solidFill>
                  <a:schemeClr val="tx1"/>
                </a:solidFill>
              </a:rPr>
              <a:t>Problem statement</a:t>
            </a:r>
          </a:p>
        </p:txBody>
      </p:sp>
      <p:sp>
        <p:nvSpPr>
          <p:cNvPr id="5" name="Content Placeholder 4">
            <a:extLst>
              <a:ext uri="{FF2B5EF4-FFF2-40B4-BE49-F238E27FC236}">
                <a16:creationId xmlns:a16="http://schemas.microsoft.com/office/drawing/2014/main" id="{8DEC92F3-70E1-4B9A-A8D0-B25A3CF2D78A}"/>
              </a:ext>
            </a:extLst>
          </p:cNvPr>
          <p:cNvSpPr>
            <a:spLocks noGrp="1"/>
          </p:cNvSpPr>
          <p:nvPr>
            <p:ph idx="1"/>
          </p:nvPr>
        </p:nvSpPr>
        <p:spPr>
          <a:xfrm>
            <a:off x="911603" y="3242052"/>
            <a:ext cx="10368793" cy="2303072"/>
          </a:xfrm>
        </p:spPr>
        <p:txBody>
          <a:bodyPr>
            <a:normAutofit/>
          </a:bodyPr>
          <a:lstStyle/>
          <a:p>
            <a:r>
              <a:rPr lang="en-US" dirty="0"/>
              <a:t>This report contains an analysis for new restaurant location in Dallas Metro Area in Texas, USA. The client is interested in understanding different types of restaurants available in the Dallas metro area and looking for recommendations identifying the best place to open a new restaurant. </a:t>
            </a:r>
          </a:p>
          <a:p>
            <a:r>
              <a:rPr lang="en-US" dirty="0"/>
              <a:t>With an estimated 2019 population of 1,343,573, it is the ninth most-populous city in the U.S. and the third largest in Texas. Over 41 colleges and universities are located within its metropolitan area, which is the most of any metropolitan area in Texas. The city has a population from a myriad of ethnic and religious backgrounds and one of the largest LGBT communities in the U.S.</a:t>
            </a:r>
          </a:p>
          <a:p>
            <a:pPr marL="0" indent="0">
              <a:buNone/>
            </a:pPr>
            <a:endParaRPr lang="en-US" dirty="0"/>
          </a:p>
        </p:txBody>
      </p:sp>
    </p:spTree>
    <p:extLst>
      <p:ext uri="{BB962C8B-B14F-4D97-AF65-F5344CB8AC3E}">
        <p14:creationId xmlns:p14="http://schemas.microsoft.com/office/powerpoint/2010/main" val="6609163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EE0AE-8BDB-4387-A545-8F4534ED8FF3}"/>
              </a:ext>
            </a:extLst>
          </p:cNvPr>
          <p:cNvSpPr>
            <a:spLocks noGrp="1"/>
          </p:cNvSpPr>
          <p:nvPr>
            <p:ph type="title"/>
          </p:nvPr>
        </p:nvSpPr>
        <p:spPr>
          <a:xfrm>
            <a:off x="2231136" y="964692"/>
            <a:ext cx="7729728" cy="1188720"/>
          </a:xfrm>
          <a:solidFill>
            <a:srgbClr val="FFFFFF">
              <a:alpha val="10000"/>
            </a:srgbClr>
          </a:solidFill>
          <a:ln>
            <a:solidFill>
              <a:schemeClr val="tx1"/>
            </a:solidFill>
          </a:ln>
        </p:spPr>
        <p:txBody>
          <a:bodyPr>
            <a:normAutofit/>
          </a:bodyPr>
          <a:lstStyle/>
          <a:p>
            <a:r>
              <a:rPr lang="en-US" dirty="0">
                <a:solidFill>
                  <a:schemeClr val="tx1"/>
                </a:solidFill>
              </a:rPr>
              <a:t>Data acquisition</a:t>
            </a:r>
          </a:p>
        </p:txBody>
      </p:sp>
      <p:sp>
        <p:nvSpPr>
          <p:cNvPr id="3" name="Content Placeholder 2">
            <a:extLst>
              <a:ext uri="{FF2B5EF4-FFF2-40B4-BE49-F238E27FC236}">
                <a16:creationId xmlns:a16="http://schemas.microsoft.com/office/drawing/2014/main" id="{5B54F1A5-C785-4666-8310-D70E38B6B4C2}"/>
              </a:ext>
            </a:extLst>
          </p:cNvPr>
          <p:cNvSpPr>
            <a:spLocks noGrp="1"/>
          </p:cNvSpPr>
          <p:nvPr>
            <p:ph idx="1"/>
          </p:nvPr>
        </p:nvSpPr>
        <p:spPr>
          <a:xfrm>
            <a:off x="2231136" y="3445143"/>
            <a:ext cx="7729728" cy="1188721"/>
          </a:xfrm>
        </p:spPr>
        <p:txBody>
          <a:bodyPr>
            <a:normAutofit/>
          </a:bodyPr>
          <a:lstStyle/>
          <a:p>
            <a:r>
              <a:rPr lang="en-US" dirty="0"/>
              <a:t>Demographic data can be obtained via "</a:t>
            </a:r>
            <a:r>
              <a:rPr lang="en-US" u="sng" dirty="0">
                <a:hlinkClick r:id="rId2"/>
              </a:rPr>
              <a:t>https://neighborhoods.dmagazine.com/"</a:t>
            </a:r>
            <a:r>
              <a:rPr lang="en-US" dirty="0"/>
              <a:t> whereas location data (coordinates) can be obtained using geocode.</a:t>
            </a:r>
          </a:p>
          <a:p>
            <a:pPr marL="0" indent="0">
              <a:buNone/>
            </a:pPr>
            <a:endParaRPr lang="en-US" dirty="0"/>
          </a:p>
        </p:txBody>
      </p:sp>
    </p:spTree>
    <p:extLst>
      <p:ext uri="{BB962C8B-B14F-4D97-AF65-F5344CB8AC3E}">
        <p14:creationId xmlns:p14="http://schemas.microsoft.com/office/powerpoint/2010/main" val="10301330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EE0AE-8BDB-4387-A545-8F4534ED8FF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Data gathering</a:t>
            </a:r>
          </a:p>
        </p:txBody>
      </p:sp>
      <p:sp>
        <p:nvSpPr>
          <p:cNvPr id="11" name="TextBox 10">
            <a:extLst>
              <a:ext uri="{FF2B5EF4-FFF2-40B4-BE49-F238E27FC236}">
                <a16:creationId xmlns:a16="http://schemas.microsoft.com/office/drawing/2014/main" id="{31BAC6DF-482D-44C2-BFF3-0D13107E67C1}"/>
              </a:ext>
            </a:extLst>
          </p:cNvPr>
          <p:cNvSpPr txBox="1"/>
          <p:nvPr/>
        </p:nvSpPr>
        <p:spPr>
          <a:xfrm>
            <a:off x="2695194" y="5688535"/>
            <a:ext cx="6801612" cy="536125"/>
          </a:xfrm>
          <a:prstGeom prst="rect">
            <a:avLst/>
          </a:prstGeom>
        </p:spPr>
        <p:txBody>
          <a:bodyPr vert="horz" lIns="91440" tIns="45720" rIns="91440" bIns="45720" rtlCol="0">
            <a:normAutofit/>
          </a:bodyPr>
          <a:lstStyle/>
          <a:p>
            <a:pPr algn="ctr" defTabSz="914400">
              <a:spcBef>
                <a:spcPts val="1000"/>
              </a:spcBef>
              <a:buClr>
                <a:schemeClr val="accent2"/>
              </a:buClr>
            </a:pPr>
            <a:r>
              <a:rPr lang="en-US" kern="1200" dirty="0">
                <a:solidFill>
                  <a:srgbClr val="FFFFFF"/>
                </a:solidFill>
                <a:latin typeface="+mn-lt"/>
                <a:ea typeface="+mn-ea"/>
                <a:cs typeface="+mn-cs"/>
              </a:rPr>
              <a:t>Scraping webpage to store data as pandas dataframe</a:t>
            </a:r>
          </a:p>
        </p:txBody>
      </p:sp>
      <p:pic>
        <p:nvPicPr>
          <p:cNvPr id="7" name="Picture 6" descr="A picture containing building, table, decorated, filled&#10;&#10;Description automatically generated">
            <a:extLst>
              <a:ext uri="{FF2B5EF4-FFF2-40B4-BE49-F238E27FC236}">
                <a16:creationId xmlns:a16="http://schemas.microsoft.com/office/drawing/2014/main" id="{FC8ABF50-53BC-4D8A-907D-D3D75AE29F8E}"/>
              </a:ext>
            </a:extLst>
          </p:cNvPr>
          <p:cNvPicPr>
            <a:picLocks noChangeAspect="1"/>
          </p:cNvPicPr>
          <p:nvPr/>
        </p:nvPicPr>
        <p:blipFill>
          <a:blip r:embed="rId3"/>
          <a:stretch>
            <a:fillRect/>
          </a:stretch>
        </p:blipFill>
        <p:spPr>
          <a:xfrm>
            <a:off x="684020" y="640078"/>
            <a:ext cx="10823959" cy="3301307"/>
          </a:xfrm>
          <a:prstGeom prst="rect">
            <a:avLst/>
          </a:prstGeom>
        </p:spPr>
      </p:pic>
    </p:spTree>
    <p:extLst>
      <p:ext uri="{BB962C8B-B14F-4D97-AF65-F5344CB8AC3E}">
        <p14:creationId xmlns:p14="http://schemas.microsoft.com/office/powerpoint/2010/main" val="152565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E1375-EEA5-419A-BFE5-1196AF46765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Location Data</a:t>
            </a:r>
          </a:p>
        </p:txBody>
      </p:sp>
      <p:sp>
        <p:nvSpPr>
          <p:cNvPr id="9" name="Content Placeholder 8">
            <a:extLst>
              <a:ext uri="{FF2B5EF4-FFF2-40B4-BE49-F238E27FC236}">
                <a16:creationId xmlns:a16="http://schemas.microsoft.com/office/drawing/2014/main" id="{9D8C2F7D-4937-4124-950D-71B25F1ED952}"/>
              </a:ext>
            </a:extLst>
          </p:cNvPr>
          <p:cNvSpPr>
            <a:spLocks noGrp="1"/>
          </p:cNvSpPr>
          <p:nvPr>
            <p:ph idx="1"/>
          </p:nvPr>
        </p:nvSpPr>
        <p:spPr>
          <a:xfrm>
            <a:off x="2695194" y="5688535"/>
            <a:ext cx="6943756" cy="536125"/>
          </a:xfrm>
        </p:spPr>
        <p:txBody>
          <a:bodyPr vert="horz" lIns="91440" tIns="45720" rIns="91440" bIns="45720" rtlCol="0">
            <a:normAutofit/>
          </a:bodyPr>
          <a:lstStyle/>
          <a:p>
            <a:pPr marL="0" indent="0" algn="ctr">
              <a:lnSpc>
                <a:spcPct val="90000"/>
              </a:lnSpc>
              <a:buNone/>
            </a:pPr>
            <a:r>
              <a:rPr lang="en-US" sz="1500" dirty="0">
                <a:solidFill>
                  <a:schemeClr val="bg1"/>
                </a:solidFill>
              </a:rPr>
              <a:t>Using geocode to obtain coordinate data for Dallas neighborhood as shown in slide #4</a:t>
            </a:r>
          </a:p>
        </p:txBody>
      </p:sp>
      <p:pic>
        <p:nvPicPr>
          <p:cNvPr id="4" name="Content Placeholder 3" descr="Text&#10;&#10;Description automatically generated">
            <a:extLst>
              <a:ext uri="{FF2B5EF4-FFF2-40B4-BE49-F238E27FC236}">
                <a16:creationId xmlns:a16="http://schemas.microsoft.com/office/drawing/2014/main" id="{5D1086B9-C8C8-4E8F-B604-4CF3A844A3D9}"/>
              </a:ext>
            </a:extLst>
          </p:cNvPr>
          <p:cNvPicPr>
            <a:picLocks noChangeAspect="1"/>
          </p:cNvPicPr>
          <p:nvPr/>
        </p:nvPicPr>
        <p:blipFill>
          <a:blip r:embed="rId3"/>
          <a:stretch>
            <a:fillRect/>
          </a:stretch>
        </p:blipFill>
        <p:spPr>
          <a:xfrm>
            <a:off x="3363209" y="1007989"/>
            <a:ext cx="5465581" cy="2645758"/>
          </a:xfrm>
          <a:prstGeom prst="rect">
            <a:avLst/>
          </a:prstGeom>
        </p:spPr>
      </p:pic>
    </p:spTree>
    <p:extLst>
      <p:ext uri="{BB962C8B-B14F-4D97-AF65-F5344CB8AC3E}">
        <p14:creationId xmlns:p14="http://schemas.microsoft.com/office/powerpoint/2010/main" val="300790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7DE63-ADA6-4569-81DF-2D109CCE8C9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Dallas map</a:t>
            </a:r>
          </a:p>
        </p:txBody>
      </p:sp>
      <p:pic>
        <p:nvPicPr>
          <p:cNvPr id="4" name="Picture 3">
            <a:extLst>
              <a:ext uri="{FF2B5EF4-FFF2-40B4-BE49-F238E27FC236}">
                <a16:creationId xmlns:a16="http://schemas.microsoft.com/office/drawing/2014/main" id="{304FF7A3-54A4-44F0-AC17-EEA6088ABD6A}"/>
              </a:ext>
            </a:extLst>
          </p:cNvPr>
          <p:cNvPicPr/>
          <p:nvPr/>
        </p:nvPicPr>
        <p:blipFill>
          <a:blip r:embed="rId3"/>
          <a:stretch>
            <a:fillRect/>
          </a:stretch>
        </p:blipFill>
        <p:spPr>
          <a:xfrm>
            <a:off x="2695194" y="709357"/>
            <a:ext cx="6801612" cy="3162749"/>
          </a:xfrm>
          <a:prstGeom prst="rect">
            <a:avLst/>
          </a:prstGeom>
        </p:spPr>
      </p:pic>
      <p:sp>
        <p:nvSpPr>
          <p:cNvPr id="7" name="Content Placeholder 8">
            <a:extLst>
              <a:ext uri="{FF2B5EF4-FFF2-40B4-BE49-F238E27FC236}">
                <a16:creationId xmlns:a16="http://schemas.microsoft.com/office/drawing/2014/main" id="{CB7C66F3-454E-4DEA-870D-7E395A5E33C4}"/>
              </a:ext>
            </a:extLst>
          </p:cNvPr>
          <p:cNvSpPr>
            <a:spLocks noGrp="1"/>
          </p:cNvSpPr>
          <p:nvPr>
            <p:ph idx="1"/>
          </p:nvPr>
        </p:nvSpPr>
        <p:spPr>
          <a:xfrm>
            <a:off x="2695194" y="5688535"/>
            <a:ext cx="6943756" cy="536125"/>
          </a:xfrm>
        </p:spPr>
        <p:txBody>
          <a:bodyPr vert="horz" lIns="91440" tIns="45720" rIns="91440" bIns="45720" rtlCol="0">
            <a:normAutofit/>
          </a:bodyPr>
          <a:lstStyle/>
          <a:p>
            <a:pPr marL="0" indent="0" algn="ctr">
              <a:lnSpc>
                <a:spcPct val="90000"/>
              </a:lnSpc>
              <a:buNone/>
            </a:pPr>
            <a:r>
              <a:rPr lang="en-US" sz="1500" dirty="0">
                <a:solidFill>
                  <a:schemeClr val="bg1"/>
                </a:solidFill>
              </a:rPr>
              <a:t>Map of Dallas Metro neighborhoods</a:t>
            </a:r>
          </a:p>
        </p:txBody>
      </p:sp>
    </p:spTree>
    <p:extLst>
      <p:ext uri="{BB962C8B-B14F-4D97-AF65-F5344CB8AC3E}">
        <p14:creationId xmlns:p14="http://schemas.microsoft.com/office/powerpoint/2010/main" val="145297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0FDA5-E421-4035-B2D3-CCFEA9BF60D0}"/>
              </a:ext>
            </a:extLst>
          </p:cNvPr>
          <p:cNvSpPr>
            <a:spLocks noGrp="1"/>
          </p:cNvSpPr>
          <p:nvPr>
            <p:ph type="title"/>
          </p:nvPr>
        </p:nvSpPr>
        <p:spPr>
          <a:xfrm>
            <a:off x="2231136" y="3781241"/>
            <a:ext cx="7729729" cy="855406"/>
          </a:xfrm>
          <a:noFill/>
          <a:ln>
            <a:solidFill>
              <a:schemeClr val="bg1"/>
            </a:solidFill>
          </a:ln>
        </p:spPr>
        <p:txBody>
          <a:bodyPr>
            <a:normAutofit/>
          </a:bodyPr>
          <a:lstStyle/>
          <a:p>
            <a:r>
              <a:rPr lang="en-US" sz="2400">
                <a:solidFill>
                  <a:schemeClr val="bg1"/>
                </a:solidFill>
              </a:rPr>
              <a:t>Foursquare api</a:t>
            </a:r>
          </a:p>
        </p:txBody>
      </p:sp>
      <p:pic>
        <p:nvPicPr>
          <p:cNvPr id="4" name="Picture 3">
            <a:extLst>
              <a:ext uri="{FF2B5EF4-FFF2-40B4-BE49-F238E27FC236}">
                <a16:creationId xmlns:a16="http://schemas.microsoft.com/office/drawing/2014/main" id="{5C8F11BE-CF41-40FD-B5C4-EBC2DAE48964}"/>
              </a:ext>
            </a:extLst>
          </p:cNvPr>
          <p:cNvPicPr>
            <a:picLocks noChangeAspect="1"/>
          </p:cNvPicPr>
          <p:nvPr/>
        </p:nvPicPr>
        <p:blipFill rotWithShape="1">
          <a:blip r:embed="rId3"/>
          <a:srcRect b="12791"/>
          <a:stretch/>
        </p:blipFill>
        <p:spPr>
          <a:xfrm>
            <a:off x="20" y="-2"/>
            <a:ext cx="12191980" cy="3429000"/>
          </a:xfrm>
          <a:prstGeom prst="rect">
            <a:avLst/>
          </a:prstGeom>
        </p:spPr>
      </p:pic>
      <p:sp>
        <p:nvSpPr>
          <p:cNvPr id="3" name="Content Placeholder 2">
            <a:extLst>
              <a:ext uri="{FF2B5EF4-FFF2-40B4-BE49-F238E27FC236}">
                <a16:creationId xmlns:a16="http://schemas.microsoft.com/office/drawing/2014/main" id="{ABFA4FAF-EB14-4D0D-A484-F79F58FCEA8D}"/>
              </a:ext>
            </a:extLst>
          </p:cNvPr>
          <p:cNvSpPr>
            <a:spLocks noGrp="1"/>
          </p:cNvSpPr>
          <p:nvPr>
            <p:ph idx="1"/>
          </p:nvPr>
        </p:nvSpPr>
        <p:spPr>
          <a:xfrm>
            <a:off x="1716222" y="4879632"/>
            <a:ext cx="8759555" cy="1271556"/>
          </a:xfrm>
        </p:spPr>
        <p:txBody>
          <a:bodyPr>
            <a:normAutofit/>
          </a:bodyPr>
          <a:lstStyle/>
          <a:p>
            <a:pPr marL="0" indent="0" algn="ctr">
              <a:buNone/>
            </a:pPr>
            <a:r>
              <a:rPr lang="en-US" dirty="0">
                <a:solidFill>
                  <a:schemeClr val="bg1"/>
                </a:solidFill>
              </a:rPr>
              <a:t>FOURSQUARE API is used to pull venue(s) information for each Dallas Neighborhoods. Refer to </a:t>
            </a:r>
            <a:r>
              <a:rPr lang="en-US" dirty="0" err="1">
                <a:solidFill>
                  <a:schemeClr val="bg1"/>
                </a:solidFill>
              </a:rPr>
              <a:t>jupyter</a:t>
            </a:r>
            <a:r>
              <a:rPr lang="en-US" dirty="0">
                <a:solidFill>
                  <a:schemeClr val="bg1"/>
                </a:solidFill>
              </a:rPr>
              <a:t> notebook for the code. </a:t>
            </a:r>
          </a:p>
        </p:txBody>
      </p:sp>
    </p:spTree>
    <p:extLst>
      <p:ext uri="{BB962C8B-B14F-4D97-AF65-F5344CB8AC3E}">
        <p14:creationId xmlns:p14="http://schemas.microsoft.com/office/powerpoint/2010/main" val="164443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32693-EC76-4B45-9452-84EF6CB7E425}"/>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One-hot encoding</a:t>
            </a:r>
          </a:p>
        </p:txBody>
      </p:sp>
      <p:sp>
        <p:nvSpPr>
          <p:cNvPr id="7" name="Content Placeholder 2">
            <a:extLst>
              <a:ext uri="{FF2B5EF4-FFF2-40B4-BE49-F238E27FC236}">
                <a16:creationId xmlns:a16="http://schemas.microsoft.com/office/drawing/2014/main" id="{C5AF480C-D80F-4AAA-B554-EFAEAFA3AAF3}"/>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Converting venue categories as columns against neighborhoods to understand the types of restaurants in each location.</a:t>
            </a:r>
          </a:p>
        </p:txBody>
      </p:sp>
      <p:pic>
        <p:nvPicPr>
          <p:cNvPr id="8" name="Picture 7">
            <a:extLst>
              <a:ext uri="{FF2B5EF4-FFF2-40B4-BE49-F238E27FC236}">
                <a16:creationId xmlns:a16="http://schemas.microsoft.com/office/drawing/2014/main" id="{0CDE4814-2673-437F-919C-9512B32F4F87}"/>
              </a:ext>
            </a:extLst>
          </p:cNvPr>
          <p:cNvPicPr>
            <a:picLocks noChangeAspect="1"/>
          </p:cNvPicPr>
          <p:nvPr/>
        </p:nvPicPr>
        <p:blipFill rotWithShape="1">
          <a:blip r:embed="rId3"/>
          <a:srcRect r="742" b="3688"/>
          <a:stretch/>
        </p:blipFill>
        <p:spPr>
          <a:xfrm>
            <a:off x="829103" y="564820"/>
            <a:ext cx="10533794" cy="3167425"/>
          </a:xfrm>
          <a:prstGeom prst="rect">
            <a:avLst/>
          </a:prstGeom>
        </p:spPr>
      </p:pic>
    </p:spTree>
    <p:extLst>
      <p:ext uri="{BB962C8B-B14F-4D97-AF65-F5344CB8AC3E}">
        <p14:creationId xmlns:p14="http://schemas.microsoft.com/office/powerpoint/2010/main" val="164950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A6254-88E2-47AA-9C51-429F1AA6DDA8}"/>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Most common venues</a:t>
            </a:r>
          </a:p>
        </p:txBody>
      </p:sp>
      <p:pic>
        <p:nvPicPr>
          <p:cNvPr id="4" name="Picture 3">
            <a:extLst>
              <a:ext uri="{FF2B5EF4-FFF2-40B4-BE49-F238E27FC236}">
                <a16:creationId xmlns:a16="http://schemas.microsoft.com/office/drawing/2014/main" id="{F0DD1F8E-05BE-4F9B-99A7-44186C3AFA55}"/>
              </a:ext>
            </a:extLst>
          </p:cNvPr>
          <p:cNvPicPr>
            <a:picLocks noChangeAspect="1"/>
          </p:cNvPicPr>
          <p:nvPr/>
        </p:nvPicPr>
        <p:blipFill>
          <a:blip r:embed="rId3"/>
          <a:stretch>
            <a:fillRect/>
          </a:stretch>
        </p:blipFill>
        <p:spPr>
          <a:xfrm>
            <a:off x="2060079" y="1070265"/>
            <a:ext cx="8071841" cy="2603167"/>
          </a:xfrm>
          <a:prstGeom prst="rect">
            <a:avLst/>
          </a:prstGeom>
        </p:spPr>
      </p:pic>
      <p:sp>
        <p:nvSpPr>
          <p:cNvPr id="7" name="Content Placeholder 2">
            <a:extLst>
              <a:ext uri="{FF2B5EF4-FFF2-40B4-BE49-F238E27FC236}">
                <a16:creationId xmlns:a16="http://schemas.microsoft.com/office/drawing/2014/main" id="{4E3A3664-677F-4B84-981C-54417843FA71}"/>
              </a:ext>
            </a:extLst>
          </p:cNvPr>
          <p:cNvSpPr txBox="1">
            <a:spLocks/>
          </p:cNvSpPr>
          <p:nvPr/>
        </p:nvSpPr>
        <p:spPr>
          <a:xfrm>
            <a:off x="1716222" y="5669904"/>
            <a:ext cx="8759555" cy="97349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Understanding which type of restaurants are most common in each neighborhood. This will help identify what kind of restaurant should be opened in each part of the town.  </a:t>
            </a:r>
          </a:p>
        </p:txBody>
      </p:sp>
    </p:spTree>
    <p:extLst>
      <p:ext uri="{BB962C8B-B14F-4D97-AF65-F5344CB8AC3E}">
        <p14:creationId xmlns:p14="http://schemas.microsoft.com/office/powerpoint/2010/main" val="32603352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602</Words>
  <Application>Microsoft Office PowerPoint</Application>
  <PresentationFormat>Widescreen</PresentationFormat>
  <Paragraphs>47</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Dallas restaurant Analysis</vt:lpstr>
      <vt:lpstr>Problem statement</vt:lpstr>
      <vt:lpstr>Data acquisition</vt:lpstr>
      <vt:lpstr>Data gathering</vt:lpstr>
      <vt:lpstr>Location Data</vt:lpstr>
      <vt:lpstr>Dallas map</vt:lpstr>
      <vt:lpstr>Foursquare api</vt:lpstr>
      <vt:lpstr>One-hot encoding</vt:lpstr>
      <vt:lpstr>Most common venues</vt:lpstr>
      <vt:lpstr>K-means clustering</vt:lpstr>
      <vt:lpstr>Clustering dataset</vt:lpstr>
      <vt:lpstr>Restaurant cluster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restaurant Analysis</dc:title>
  <dc:creator>Khan Ismail</dc:creator>
  <cp:lastModifiedBy>Khan Ismail</cp:lastModifiedBy>
  <cp:revision>22</cp:revision>
  <dcterms:created xsi:type="dcterms:W3CDTF">2020-10-24T22:11:38Z</dcterms:created>
  <dcterms:modified xsi:type="dcterms:W3CDTF">2021-02-17T18:00:03Z</dcterms:modified>
</cp:coreProperties>
</file>