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97" r:id="rId5"/>
    <p:sldId id="354" r:id="rId6"/>
    <p:sldId id="356" r:id="rId7"/>
    <p:sldId id="35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5A7"/>
    <a:srgbClr val="595959"/>
    <a:srgbClr val="B6B6B6"/>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D5D03-2511-4DDF-94F6-A14949DF41A1}" v="1" dt="2022-03-29T10:56:29.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3940"/>
        <p:guide orient="horz" pos="495"/>
        <p:guide pos="5474"/>
        <p:guide pos="290"/>
        <p:guide pos="325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hanna (iDEAS-Apps &amp; Data)" userId="a2c5a322-6828-4c77-ab56-5c6668bb8ba5" providerId="ADAL" clId="{625D5D03-2511-4DDF-94F6-A14949DF41A1}"/>
    <pc:docChg chg="undo custSel modSld">
      <pc:chgData name="Sachin Khanna (iDEAS-Apps &amp; Data)" userId="a2c5a322-6828-4c77-ab56-5c6668bb8ba5" providerId="ADAL" clId="{625D5D03-2511-4DDF-94F6-A14949DF41A1}" dt="2022-03-29T10:59:20.996" v="432" actId="20577"/>
      <pc:docMkLst>
        <pc:docMk/>
      </pc:docMkLst>
      <pc:sldChg chg="modSp mod">
        <pc:chgData name="Sachin Khanna (iDEAS-Apps &amp; Data)" userId="a2c5a322-6828-4c77-ab56-5c6668bb8ba5" providerId="ADAL" clId="{625D5D03-2511-4DDF-94F6-A14949DF41A1}" dt="2022-03-29T10:59:20.996" v="432" actId="20577"/>
        <pc:sldMkLst>
          <pc:docMk/>
          <pc:sldMk cId="0" sldId="297"/>
        </pc:sldMkLst>
        <pc:spChg chg="mod">
          <ac:chgData name="Sachin Khanna (iDEAS-Apps &amp; Data)" userId="a2c5a322-6828-4c77-ab56-5c6668bb8ba5" providerId="ADAL" clId="{625D5D03-2511-4DDF-94F6-A14949DF41A1}" dt="2022-03-29T10:59:20.996" v="432" actId="20577"/>
          <ac:spMkLst>
            <pc:docMk/>
            <pc:sldMk cId="0" sldId="297"/>
            <ac:spMk id="8" creationId="{00000000-0000-0000-0000-000000000000}"/>
          </ac:spMkLst>
        </pc:spChg>
      </pc:sldChg>
      <pc:sldChg chg="addSp delSp modSp mod">
        <pc:chgData name="Sachin Khanna (iDEAS-Apps &amp; Data)" userId="a2c5a322-6828-4c77-ab56-5c6668bb8ba5" providerId="ADAL" clId="{625D5D03-2511-4DDF-94F6-A14949DF41A1}" dt="2022-03-29T10:57:07.676" v="366" actId="20577"/>
        <pc:sldMkLst>
          <pc:docMk/>
          <pc:sldMk cId="0" sldId="354"/>
        </pc:sldMkLst>
        <pc:spChg chg="mod">
          <ac:chgData name="Sachin Khanna (iDEAS-Apps &amp; Data)" userId="a2c5a322-6828-4c77-ab56-5c6668bb8ba5" providerId="ADAL" clId="{625D5D03-2511-4DDF-94F6-A14949DF41A1}" dt="2022-03-29T10:57:07.676" v="366" actId="20577"/>
          <ac:spMkLst>
            <pc:docMk/>
            <pc:sldMk cId="0" sldId="354"/>
            <ac:spMk id="7" creationId="{EBD24C83-3F06-4CD9-B431-A336D7C8AE14}"/>
          </ac:spMkLst>
        </pc:spChg>
        <pc:picChg chg="add mod">
          <ac:chgData name="Sachin Khanna (iDEAS-Apps &amp; Data)" userId="a2c5a322-6828-4c77-ab56-5c6668bb8ba5" providerId="ADAL" clId="{625D5D03-2511-4DDF-94F6-A14949DF41A1}" dt="2022-03-29T10:56:41.563" v="365" actId="14100"/>
          <ac:picMkLst>
            <pc:docMk/>
            <pc:sldMk cId="0" sldId="354"/>
            <ac:picMk id="4" creationId="{187B43BC-454B-44A0-996E-7800F9CE67E2}"/>
          </ac:picMkLst>
        </pc:picChg>
        <pc:picChg chg="del">
          <ac:chgData name="Sachin Khanna (iDEAS-Apps &amp; Data)" userId="a2c5a322-6828-4c77-ab56-5c6668bb8ba5" providerId="ADAL" clId="{625D5D03-2511-4DDF-94F6-A14949DF41A1}" dt="2022-03-29T10:55:27.571" v="357" actId="478"/>
          <ac:picMkLst>
            <pc:docMk/>
            <pc:sldMk cId="0" sldId="354"/>
            <ac:picMk id="6" creationId="{9342A71C-D5CD-49AE-A4F1-90D79F0F5F95}"/>
          </ac:picMkLst>
        </pc:picChg>
      </pc:sldChg>
      <pc:sldChg chg="modSp mod">
        <pc:chgData name="Sachin Khanna (iDEAS-Apps &amp; Data)" userId="a2c5a322-6828-4c77-ab56-5c6668bb8ba5" providerId="ADAL" clId="{625D5D03-2511-4DDF-94F6-A14949DF41A1}" dt="2022-03-29T10:59:00.932" v="422" actId="20577"/>
        <pc:sldMkLst>
          <pc:docMk/>
          <pc:sldMk cId="2866579237" sldId="355"/>
        </pc:sldMkLst>
        <pc:spChg chg="mod">
          <ac:chgData name="Sachin Khanna (iDEAS-Apps &amp; Data)" userId="a2c5a322-6828-4c77-ab56-5c6668bb8ba5" providerId="ADAL" clId="{625D5D03-2511-4DDF-94F6-A14949DF41A1}" dt="2022-03-29T10:59:00.932" v="422" actId="20577"/>
          <ac:spMkLst>
            <pc:docMk/>
            <pc:sldMk cId="2866579237" sldId="355"/>
            <ac:spMk id="3" creationId="{53EDADB8-0C83-40F7-BE0E-A44BD3F713F0}"/>
          </ac:spMkLst>
        </pc:spChg>
      </pc:sldChg>
      <pc:sldChg chg="modSp mod">
        <pc:chgData name="Sachin Khanna (iDEAS-Apps &amp; Data)" userId="a2c5a322-6828-4c77-ab56-5c6668bb8ba5" providerId="ADAL" clId="{625D5D03-2511-4DDF-94F6-A14949DF41A1}" dt="2022-03-29T10:58:23.848" v="389" actId="20577"/>
        <pc:sldMkLst>
          <pc:docMk/>
          <pc:sldMk cId="2258152836" sldId="356"/>
        </pc:sldMkLst>
        <pc:spChg chg="mod">
          <ac:chgData name="Sachin Khanna (iDEAS-Apps &amp; Data)" userId="a2c5a322-6828-4c77-ab56-5c6668bb8ba5" providerId="ADAL" clId="{625D5D03-2511-4DDF-94F6-A14949DF41A1}" dt="2022-03-29T10:58:23.848" v="389" actId="20577"/>
          <ac:spMkLst>
            <pc:docMk/>
            <pc:sldMk cId="2258152836" sldId="356"/>
            <ac:spMk id="5" creationId="{B881C5F6-6A82-40FD-9495-4D0BF9D62052}"/>
          </ac:spMkLst>
        </pc:spChg>
        <pc:graphicFrameChg chg="modGraphic">
          <ac:chgData name="Sachin Khanna (iDEAS-Apps &amp; Data)" userId="a2c5a322-6828-4c77-ab56-5c6668bb8ba5" providerId="ADAL" clId="{625D5D03-2511-4DDF-94F6-A14949DF41A1}" dt="2022-03-29T10:57:46.175" v="367" actId="20577"/>
          <ac:graphicFrameMkLst>
            <pc:docMk/>
            <pc:sldMk cId="2258152836" sldId="356"/>
            <ac:graphicFrameMk id="4" creationId="{91A0DA93-1D6E-4FA9-B975-47139C4D810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3/29/2022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3/29/2022</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Agenda slide:</a:t>
            </a:r>
          </a:p>
          <a:p>
            <a:endParaRPr lang="en-US"/>
          </a:p>
          <a:p>
            <a:r>
              <a:rPr lang="en-US"/>
              <a:t>Heading – Agenda -  Font size</a:t>
            </a:r>
            <a:r>
              <a:rPr lang="en-US" baseline="0"/>
              <a:t> 30, Arial Bold</a:t>
            </a:r>
          </a:p>
          <a:p>
            <a:endParaRPr lang="en-US" baseline="0"/>
          </a:p>
          <a:p>
            <a:r>
              <a:rPr lang="en-US" baseline="0"/>
              <a:t>Please restrict this slide with just 5 agenda points. If you have more than 5 points on the agenda slide please add another slide. If you have only 3 then you can use just one slide and delete the other 2 points. </a:t>
            </a:r>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56500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10644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a:t>Click icon to add picture</a:t>
            </a:r>
            <a:endParaRPr lang="en-IN"/>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a:t>Paragraph text should be left aligned. Adjust the height of this text box when needed. Make sure this box is </a:t>
            </a:r>
            <a:r>
              <a:rPr lang="en-IN" err="1"/>
              <a:t>centered</a:t>
            </a:r>
            <a:r>
              <a:rPr lang="en-IN"/>
              <a:t> horizontally on the page and to the image. 20 </a:t>
            </a:r>
            <a:r>
              <a:rPr lang="en-IN" err="1"/>
              <a:t>pt</a:t>
            </a:r>
            <a:r>
              <a:rPr lang="en-IN"/>
              <a:t> text should be used. Keep text as minimal as possible.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a:t>Click icon to add picture</a:t>
            </a:r>
            <a:endParaRPr lang="en-IN"/>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a:t>The horizontal image should be center aligned</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Add Highlights of the topic and only </a:t>
            </a:r>
            <a:br>
              <a:rPr lang="en-US"/>
            </a:br>
            <a:r>
              <a:rPr lang="en-US"/>
              <a:t>5 lines of text is allowed, beyond </a:t>
            </a:r>
            <a:br>
              <a:rPr lang="en-US"/>
            </a:br>
            <a:r>
              <a:rPr lang="en-US"/>
              <a:t>that it will not be readable.</a:t>
            </a:r>
            <a:endParaRPr lang="en-IN"/>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Case Study Heading</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Column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Bar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1</a:t>
            </a:r>
            <a:endParaRPr lang="en-IN"/>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2</a:t>
            </a:r>
            <a:endParaRPr lang="en-IN"/>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3</a:t>
            </a:r>
            <a:endParaRPr lang="en-IN"/>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4</a:t>
            </a:r>
            <a:endParaRPr lang="en-IN"/>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a:t>.</a:t>
            </a:r>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INSERT TEXT Subject Matter</a:t>
            </a:r>
            <a:endParaRPr lang="en-IN"/>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a:t>Agenda</a:t>
            </a:r>
            <a:endParaRPr lang="en-IN"/>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a:t>Click here to add Customer / Partner Logo</a:t>
            </a:r>
            <a:endParaRPr lang="en-IN"/>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a:t>Thank you</a:t>
            </a:r>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extLst>
      <p:ext uri="{BB962C8B-B14F-4D97-AF65-F5344CB8AC3E}">
        <p14:creationId xmlns:p14="http://schemas.microsoft.com/office/powerpoint/2010/main" val="23470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a:t>Please use bullet points on this slide when the content is heavy break it up into highlights, don’t use paragraphs of text</a:t>
            </a:r>
            <a:endParaRPr lang="en-US"/>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1</a:t>
            </a:r>
            <a:endParaRPr lang="en-IN"/>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2</a:t>
            </a:r>
            <a:endParaRPr lang="en-IN"/>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INSERT COLUMN HEADING HERE</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a:t>Insert 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a:t>Click Icon to Add Picture</a:t>
            </a:r>
            <a:endParaRPr lang="en-IN"/>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a:t>Insert Text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a:t>Vertical image with paragraph text</a:t>
            </a:r>
            <a:endParaRPr lang="en-IN"/>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a:solidFill>
                  <a:schemeClr val="tx1">
                    <a:lumMod val="65000"/>
                    <a:lumOff val="35000"/>
                  </a:schemeClr>
                </a:solidFill>
                <a:cs typeface="Arial"/>
              </a:rPr>
              <a:t>the image. Insert Text </a:t>
            </a:r>
            <a:r>
              <a:rPr lang="en-US" err="1">
                <a:solidFill>
                  <a:schemeClr val="tx1">
                    <a:lumMod val="65000"/>
                    <a:lumOff val="35000"/>
                  </a:schemeClr>
                </a:solidFill>
                <a:cs typeface="Arial"/>
              </a:rPr>
              <a:t>Here.</a:t>
            </a:r>
            <a:r>
              <a:rPr lang="en-US">
                <a:solidFill>
                  <a:schemeClr val="tx1">
                    <a:lumMod val="65000"/>
                    <a:lumOff val="35000"/>
                  </a:schemeClr>
                </a:solidFill>
                <a:cs typeface="Arial"/>
              </a:rPr>
              <a:t> Keep text as minimal as possible.</a:t>
            </a:r>
            <a:endParaRPr lang="en-US">
              <a:solidFill>
                <a:schemeClr val="tx1">
                  <a:lumMod val="65000"/>
                  <a:lumOff val="35000"/>
                </a:schemeClr>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a:solidFill>
                  <a:schemeClr val="tx1">
                    <a:lumMod val="65000"/>
                    <a:lumOff val="35000"/>
                  </a:schemeClr>
                </a:solidFill>
                <a:cs typeface="Arial"/>
              </a:rPr>
              <a:t>This vertical image should be aligned left and centered vertically on the slide. </a:t>
            </a:r>
            <a:br>
              <a:rPr lang="en-US">
                <a:solidFill>
                  <a:schemeClr val="tx1">
                    <a:lumMod val="65000"/>
                    <a:lumOff val="35000"/>
                  </a:schemeClr>
                </a:solidFill>
                <a:cs typeface="Arial"/>
              </a:rPr>
            </a:br>
            <a:br>
              <a:rPr lang="en-US">
                <a:solidFill>
                  <a:schemeClr val="tx1">
                    <a:lumMod val="65000"/>
                    <a:lumOff val="35000"/>
                  </a:schemeClr>
                </a:solidFill>
                <a:cs typeface="Arial"/>
              </a:rPr>
            </a:br>
            <a:r>
              <a:rPr lang="en-US">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a:t>Vertical image with bullet points</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a:solidFill>
                  <a:schemeClr val="tx1"/>
                </a:solidFill>
              </a:rPr>
              <a:t>© 2012 WIPRO LTD  |  WWW.WIPRO.COM  |  </a:t>
            </a:r>
            <a:r>
              <a:rPr lang="en-US" sz="800" b="0" i="0" u="none" kern="1200">
                <a:solidFill>
                  <a:schemeClr val="tx1"/>
                </a:solidFill>
                <a:effectLst/>
                <a:latin typeface="Arial" pitchFamily="34" charset="0"/>
                <a:ea typeface="+mn-ea"/>
                <a:cs typeface="Arial" pitchFamily="34" charset="0"/>
              </a:rPr>
              <a:t>CONFIDENTIAL</a:t>
            </a:r>
            <a:endParaRPr lang="en-US" b="0" u="none">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7" name="TextBox 6">
            <a:extLst>
              <a:ext uri="{FF2B5EF4-FFF2-40B4-BE49-F238E27FC236}">
                <a16:creationId xmlns:a16="http://schemas.microsoft.com/office/drawing/2014/main" id="{69A62AFE-504F-48E1-9567-1291A4E107C5}"/>
              </a:ext>
            </a:extLst>
          </p:cNvPr>
          <p:cNvSpPr txBox="1"/>
          <p:nvPr userDrawn="1">
            <p:extLst>
              <p:ext uri="{1162E1C5-73C7-4A58-AE30-91384D911F3F}">
                <p184:classification xmlns:p184="http://schemas.microsoft.com/office/powerpoint/2018/4/main" val="ftr"/>
              </p:ext>
            </p:extLst>
          </p:nvPr>
        </p:nvSpPr>
        <p:spPr>
          <a:xfrm>
            <a:off x="0" y="6705600"/>
            <a:ext cx="919163"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 to Wipro</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Lst>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60375" y="145522"/>
            <a:ext cx="8189776" cy="477054"/>
          </a:xfrm>
        </p:spPr>
        <p:txBody>
          <a:bodyPr/>
          <a:lstStyle/>
          <a:p>
            <a:r>
              <a:rPr lang="en-US" sz="2500"/>
              <a:t>PostgreSQL </a:t>
            </a:r>
            <a:r>
              <a:rPr lang="en-US" sz="2500" dirty="0"/>
              <a:t>to Yugabyte Db Migration </a:t>
            </a:r>
          </a:p>
        </p:txBody>
      </p:sp>
      <p:sp>
        <p:nvSpPr>
          <p:cNvPr id="9" name="Text Placeholder 8"/>
          <p:cNvSpPr>
            <a:spLocks noGrp="1"/>
          </p:cNvSpPr>
          <p:nvPr>
            <p:ph type="body" sz="quarter" idx="10"/>
          </p:nvPr>
        </p:nvSpPr>
        <p:spPr>
          <a:xfrm>
            <a:off x="1231367" y="2336825"/>
            <a:ext cx="7557748" cy="652462"/>
          </a:xfrm>
        </p:spPr>
        <p:txBody>
          <a:bodyPr>
            <a:normAutofit/>
          </a:bodyPr>
          <a:lstStyle/>
          <a:p>
            <a:r>
              <a:rPr lang="en-US" dirty="0"/>
              <a:t>Migration Strategy and Solution Design</a:t>
            </a:r>
          </a:p>
          <a:p>
            <a:endParaRPr lang="en-US" dirty="0"/>
          </a:p>
        </p:txBody>
      </p:sp>
      <p:sp>
        <p:nvSpPr>
          <p:cNvPr id="10" name="Text Placeholder 9"/>
          <p:cNvSpPr>
            <a:spLocks noGrp="1"/>
          </p:cNvSpPr>
          <p:nvPr>
            <p:ph type="body" sz="quarter" idx="11"/>
          </p:nvPr>
        </p:nvSpPr>
        <p:spPr>
          <a:xfrm>
            <a:off x="1231367" y="3367105"/>
            <a:ext cx="7557748" cy="652462"/>
          </a:xfrm>
        </p:spPr>
        <p:txBody>
          <a:bodyPr/>
          <a:lstStyle/>
          <a:p>
            <a:r>
              <a:rPr lang="en-US" dirty="0"/>
              <a:t>Implementation Steps</a:t>
            </a:r>
          </a:p>
        </p:txBody>
      </p:sp>
      <p:sp>
        <p:nvSpPr>
          <p:cNvPr id="11" name="Text Placeholder 10"/>
          <p:cNvSpPr>
            <a:spLocks noGrp="1"/>
          </p:cNvSpPr>
          <p:nvPr>
            <p:ph type="body" sz="quarter" idx="12"/>
          </p:nvPr>
        </p:nvSpPr>
        <p:spPr>
          <a:xfrm>
            <a:off x="1231367" y="4389469"/>
            <a:ext cx="7557748" cy="652462"/>
          </a:xfrm>
        </p:spPr>
        <p:txBody>
          <a:bodyPr/>
          <a:lstStyle/>
          <a:p>
            <a:r>
              <a:rPr lang="en-US" dirty="0"/>
              <a:t>Features and Future Enhancement</a:t>
            </a:r>
          </a:p>
        </p:txBody>
      </p:sp>
      <p:sp>
        <p:nvSpPr>
          <p:cNvPr id="14" name="Text Placeholder 13"/>
          <p:cNvSpPr>
            <a:spLocks noGrp="1"/>
          </p:cNvSpPr>
          <p:nvPr>
            <p:ph type="body" sz="quarter" idx="15"/>
          </p:nvPr>
        </p:nvSpPr>
        <p:spPr>
          <a:xfrm>
            <a:off x="686403" y="2332062"/>
            <a:ext cx="352425" cy="668792"/>
          </a:xfrm>
        </p:spPr>
        <p:txBody>
          <a:bodyPr/>
          <a:lstStyle/>
          <a:p>
            <a:r>
              <a:rPr lang="en-US" dirty="0"/>
              <a:t>1</a:t>
            </a:r>
          </a:p>
        </p:txBody>
      </p:sp>
      <p:sp>
        <p:nvSpPr>
          <p:cNvPr id="15" name="Text Placeholder 14"/>
          <p:cNvSpPr>
            <a:spLocks noGrp="1"/>
          </p:cNvSpPr>
          <p:nvPr>
            <p:ph type="body" sz="quarter" idx="16"/>
          </p:nvPr>
        </p:nvSpPr>
        <p:spPr>
          <a:xfrm>
            <a:off x="686403" y="3370401"/>
            <a:ext cx="352425" cy="668792"/>
          </a:xfrm>
        </p:spPr>
        <p:txBody>
          <a:bodyPr/>
          <a:lstStyle/>
          <a:p>
            <a:r>
              <a:rPr lang="en-US"/>
              <a:t>2</a:t>
            </a:r>
          </a:p>
        </p:txBody>
      </p:sp>
      <p:sp>
        <p:nvSpPr>
          <p:cNvPr id="16" name="Text Placeholder 15"/>
          <p:cNvSpPr>
            <a:spLocks noGrp="1"/>
          </p:cNvSpPr>
          <p:nvPr>
            <p:ph type="body" sz="quarter" idx="17"/>
          </p:nvPr>
        </p:nvSpPr>
        <p:spPr>
          <a:xfrm>
            <a:off x="686403" y="4408740"/>
            <a:ext cx="352425" cy="668792"/>
          </a:xfrm>
        </p:spPr>
        <p:txBody>
          <a:bodyPr/>
          <a:lstStyle/>
          <a:p>
            <a:r>
              <a:rPr lang="en-US" dirty="0"/>
              <a:t>3</a:t>
            </a:r>
          </a:p>
        </p:txBody>
      </p:sp>
      <p:sp>
        <p:nvSpPr>
          <p:cNvPr id="13" name="TextBox 12">
            <a:extLst>
              <a:ext uri="{FF2B5EF4-FFF2-40B4-BE49-F238E27FC236}">
                <a16:creationId xmlns:a16="http://schemas.microsoft.com/office/drawing/2014/main" id="{6726162B-8404-4ACF-A1A6-B16D9E24158D}"/>
              </a:ext>
            </a:extLst>
          </p:cNvPr>
          <p:cNvSpPr txBox="1"/>
          <p:nvPr/>
        </p:nvSpPr>
        <p:spPr>
          <a:xfrm>
            <a:off x="325227" y="1012132"/>
            <a:ext cx="4613096" cy="477054"/>
          </a:xfrm>
          <a:prstGeom prst="rect">
            <a:avLst/>
          </a:prstGeom>
          <a:noFill/>
        </p:spPr>
        <p:txBody>
          <a:bodyPr wrap="square">
            <a:spAutoFit/>
          </a:bodyPr>
          <a:lstStyle/>
          <a:p>
            <a:r>
              <a:rPr lang="en-US" sz="2500" b="1" dirty="0">
                <a:solidFill>
                  <a:srgbClr val="595959"/>
                </a:solidFill>
                <a:cs typeface="Arial"/>
              </a:rPr>
              <a:t>Agenda - </a:t>
            </a:r>
            <a:endParaRPr lang="en-IN" sz="2500" b="1" dirty="0">
              <a:solidFill>
                <a:srgbClr val="595959"/>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Migration Strategy and Solution Design</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369870" y="914400"/>
            <a:ext cx="8589194" cy="5943600"/>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7" name="TextBox 6">
            <a:extLst>
              <a:ext uri="{FF2B5EF4-FFF2-40B4-BE49-F238E27FC236}">
                <a16:creationId xmlns:a16="http://schemas.microsoft.com/office/drawing/2014/main" id="{EBD24C83-3F06-4CD9-B431-A336D7C8AE14}"/>
              </a:ext>
            </a:extLst>
          </p:cNvPr>
          <p:cNvSpPr txBox="1"/>
          <p:nvPr/>
        </p:nvSpPr>
        <p:spPr>
          <a:xfrm>
            <a:off x="4310849" y="803550"/>
            <a:ext cx="4648216" cy="5463034"/>
          </a:xfrm>
          <a:prstGeom prst="rect">
            <a:avLst/>
          </a:prstGeom>
          <a:noFill/>
        </p:spPr>
        <p:txBody>
          <a:bodyPr wrap="square" rtlCol="0">
            <a:spAutoFit/>
          </a:bodyPr>
          <a:lstStyle/>
          <a:p>
            <a:pPr marL="342900" indent="-342900">
              <a:buFont typeface="+mj-lt"/>
              <a:buAutoNum type="arabicPeriod"/>
            </a:pPr>
            <a:endParaRPr lang="en-US" sz="1200" b="1" dirty="0">
              <a:solidFill>
                <a:schemeClr val="tx1">
                  <a:lumMod val="50000"/>
                  <a:lumOff val="50000"/>
                </a:schemeClr>
              </a:solidFill>
            </a:endParaRP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Create target yugabyte Database and required extensions on  present on PostgreSQL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Export data from Source PostgreSQL database to staging area.</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Pull DDL’s from PostgreSQL using </a:t>
            </a:r>
            <a:r>
              <a:rPr lang="en-US" sz="1300" b="1" dirty="0" err="1">
                <a:solidFill>
                  <a:schemeClr val="tx1">
                    <a:lumMod val="50000"/>
                    <a:lumOff val="50000"/>
                  </a:schemeClr>
                </a:solidFill>
              </a:rPr>
              <a:t>ybsql_dump</a:t>
            </a:r>
            <a:r>
              <a:rPr lang="en-US" sz="1300" b="1" dirty="0">
                <a:solidFill>
                  <a:schemeClr val="tx1">
                    <a:lumMod val="50000"/>
                    <a:lumOff val="50000"/>
                  </a:schemeClr>
                </a:solidFill>
              </a:rPr>
              <a:t>. Yugabyte utility to generate yugabyte compatible DDLs.</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Push generated DDLs from to Yugabyte Database cluster. </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Drop foreign key Constraints from Yugabyte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Import data generated from step 2 to Yugabyte DB.</a:t>
            </a: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Build foreign key constraints on Yugabyte </a:t>
            </a:r>
            <a:r>
              <a:rPr lang="en-US" sz="1300" b="1" dirty="0" err="1">
                <a:solidFill>
                  <a:schemeClr val="tx1">
                    <a:lumMod val="50000"/>
                    <a:lumOff val="50000"/>
                  </a:schemeClr>
                </a:solidFill>
              </a:rPr>
              <a:t>db</a:t>
            </a:r>
            <a:endParaRPr lang="en-US" sz="1300" b="1" dirty="0">
              <a:solidFill>
                <a:schemeClr val="tx1">
                  <a:lumMod val="50000"/>
                  <a:lumOff val="50000"/>
                </a:schemeClr>
              </a:solidFill>
            </a:endParaRPr>
          </a:p>
          <a:p>
            <a:pPr marL="342900" indent="-342900">
              <a:buFont typeface="+mj-lt"/>
              <a:buAutoNum type="arabicPeriod"/>
            </a:pPr>
            <a:endParaRPr lang="en-US" sz="1300" b="1" dirty="0">
              <a:solidFill>
                <a:schemeClr val="tx1">
                  <a:lumMod val="50000"/>
                  <a:lumOff val="50000"/>
                </a:schemeClr>
              </a:solidFill>
            </a:endParaRPr>
          </a:p>
          <a:p>
            <a:pPr marL="342900" indent="-342900">
              <a:buFont typeface="+mj-lt"/>
              <a:buAutoNum type="arabicPeriod"/>
            </a:pPr>
            <a:r>
              <a:rPr lang="en-US" sz="1300" b="1" dirty="0">
                <a:solidFill>
                  <a:schemeClr val="tx1">
                    <a:lumMod val="50000"/>
                    <a:lumOff val="50000"/>
                  </a:schemeClr>
                </a:solidFill>
              </a:rPr>
              <a:t>Perform object and data validation at Yugabyte DB.</a:t>
            </a:r>
          </a:p>
          <a:p>
            <a:pPr marL="342900" indent="-342900">
              <a:buFont typeface="+mj-lt"/>
              <a:buAutoNum type="arabicPeriod"/>
            </a:pPr>
            <a:endParaRPr lang="en-US" sz="1300" b="1" dirty="0">
              <a:solidFill>
                <a:schemeClr val="tx1">
                  <a:lumMod val="50000"/>
                  <a:lumOff val="50000"/>
                </a:schemeClr>
              </a:solidFill>
            </a:endParaRPr>
          </a:p>
          <a:p>
            <a:endParaRPr lang="en-US" sz="1300" b="1" dirty="0">
              <a:solidFill>
                <a:schemeClr val="tx1">
                  <a:lumMod val="50000"/>
                  <a:lumOff val="50000"/>
                </a:schemeClr>
              </a:solidFill>
            </a:endParaRPr>
          </a:p>
          <a:p>
            <a:r>
              <a:rPr lang="en-US" sz="1300" b="1" dirty="0">
                <a:solidFill>
                  <a:schemeClr val="tx1">
                    <a:lumMod val="50000"/>
                    <a:lumOff val="50000"/>
                  </a:schemeClr>
                </a:solidFill>
              </a:rPr>
              <a:t>Note : Data copy part can be done using PostgreSQL logical replication to avoid down time. </a:t>
            </a:r>
          </a:p>
          <a:p>
            <a:endParaRPr lang="en-US" sz="1200" b="1" dirty="0">
              <a:solidFill>
                <a:schemeClr val="tx1">
                  <a:lumMod val="50000"/>
                  <a:lumOff val="50000"/>
                </a:schemeClr>
              </a:solidFill>
            </a:endParaRPr>
          </a:p>
        </p:txBody>
      </p:sp>
      <p:pic>
        <p:nvPicPr>
          <p:cNvPr id="4" name="Picture 3" descr="Graphical user interface, application, Teams&#10;&#10;Description automatically generated">
            <a:extLst>
              <a:ext uri="{FF2B5EF4-FFF2-40B4-BE49-F238E27FC236}">
                <a16:creationId xmlns:a16="http://schemas.microsoft.com/office/drawing/2014/main" id="{187B43BC-454B-44A0-996E-7800F9CE67E2}"/>
              </a:ext>
            </a:extLst>
          </p:cNvPr>
          <p:cNvPicPr>
            <a:picLocks noChangeAspect="1"/>
          </p:cNvPicPr>
          <p:nvPr/>
        </p:nvPicPr>
        <p:blipFill>
          <a:blip r:embed="rId3"/>
          <a:stretch>
            <a:fillRect/>
          </a:stretch>
        </p:blipFill>
        <p:spPr>
          <a:xfrm>
            <a:off x="0" y="1447799"/>
            <a:ext cx="4191856" cy="41824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Execution Steps </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71920" y="493160"/>
            <a:ext cx="8712485" cy="1027415"/>
          </a:xfrm>
        </p:spPr>
        <p:txBody>
          <a:bodyPr>
            <a:normAutofit/>
          </a:bodyPr>
          <a:lstStyle/>
          <a:p>
            <a:pPr marL="457200" lvl="1" indent="0">
              <a:buNone/>
            </a:pPr>
            <a:endParaRPr lang="en-US" dirty="0"/>
          </a:p>
          <a:p>
            <a:pPr marL="457200" lvl="1" indent="0">
              <a:buNone/>
            </a:pPr>
            <a:r>
              <a:rPr lang="en-IN" sz="1200" b="1" dirty="0"/>
              <a:t>Pre-Requisite</a:t>
            </a:r>
            <a:r>
              <a:rPr lang="en-IN" sz="1200" dirty="0"/>
              <a:t>: </a:t>
            </a:r>
            <a:r>
              <a:rPr lang="en-IN" sz="1200" dirty="0" err="1"/>
              <a:t>PosgreSQL</a:t>
            </a:r>
            <a:r>
              <a:rPr lang="en-IN" sz="1200" dirty="0"/>
              <a:t> client, </a:t>
            </a:r>
            <a:r>
              <a:rPr lang="en-IN" sz="1200" dirty="0" err="1"/>
              <a:t>Yubavyte</a:t>
            </a:r>
            <a:r>
              <a:rPr lang="en-IN" sz="1200" dirty="0"/>
              <a:t> Client needs to installed on staging </a:t>
            </a:r>
            <a:r>
              <a:rPr lang="en-IN" sz="1200" dirty="0" err="1"/>
              <a:t>VM.Set</a:t>
            </a:r>
            <a:r>
              <a:rPr lang="en-IN" sz="1200" dirty="0"/>
              <a:t> </a:t>
            </a:r>
          </a:p>
          <a:p>
            <a:pPr marL="457200" lvl="1" indent="0">
              <a:buNone/>
            </a:pPr>
            <a:r>
              <a:rPr lang="en-IN" sz="1200" dirty="0"/>
              <a:t>Connection Parameter in source file. A file named .</a:t>
            </a:r>
            <a:r>
              <a:rPr lang="en-IN" sz="1200" dirty="0" err="1"/>
              <a:t>srcfile</a:t>
            </a:r>
            <a:r>
              <a:rPr lang="en-IN" sz="1200" dirty="0"/>
              <a:t> present in the main directory of tar. This will have connection details for all source and target database endpoints. </a:t>
            </a: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marL="457200" lvl="1" indent="0">
              <a:buNone/>
            </a:pPr>
            <a:endParaRPr lang="en-IN" dirty="0"/>
          </a:p>
          <a:p>
            <a:pPr marL="457200" lvl="1" indent="0">
              <a:buNone/>
            </a:pPr>
            <a:endParaRPr lang="en-IN" dirty="0"/>
          </a:p>
        </p:txBody>
      </p:sp>
      <p:graphicFrame>
        <p:nvGraphicFramePr>
          <p:cNvPr id="4" name="Table 5">
            <a:extLst>
              <a:ext uri="{FF2B5EF4-FFF2-40B4-BE49-F238E27FC236}">
                <a16:creationId xmlns:a16="http://schemas.microsoft.com/office/drawing/2014/main" id="{91A0DA93-1D6E-4FA9-B975-47139C4D810F}"/>
              </a:ext>
            </a:extLst>
          </p:cNvPr>
          <p:cNvGraphicFramePr>
            <a:graphicFrameLocks noGrp="1"/>
          </p:cNvGraphicFramePr>
          <p:nvPr>
            <p:extLst>
              <p:ext uri="{D42A27DB-BD31-4B8C-83A1-F6EECF244321}">
                <p14:modId xmlns:p14="http://schemas.microsoft.com/office/powerpoint/2010/main" val="3975237901"/>
              </p:ext>
            </p:extLst>
          </p:nvPr>
        </p:nvGraphicFramePr>
        <p:xfrm>
          <a:off x="460376" y="1520575"/>
          <a:ext cx="8324029" cy="4053008"/>
        </p:xfrm>
        <a:graphic>
          <a:graphicData uri="http://schemas.openxmlformats.org/drawingml/2006/table">
            <a:tbl>
              <a:tblPr firstRow="1" bandRow="1">
                <a:tableStyleId>{5C22544A-7EE6-4342-B048-85BDC9FD1C3A}</a:tableStyleId>
              </a:tblPr>
              <a:tblGrid>
                <a:gridCol w="602063">
                  <a:extLst>
                    <a:ext uri="{9D8B030D-6E8A-4147-A177-3AD203B41FA5}">
                      <a16:colId xmlns:a16="http://schemas.microsoft.com/office/drawing/2014/main" val="2872213446"/>
                    </a:ext>
                  </a:extLst>
                </a:gridCol>
                <a:gridCol w="2374429">
                  <a:extLst>
                    <a:ext uri="{9D8B030D-6E8A-4147-A177-3AD203B41FA5}">
                      <a16:colId xmlns:a16="http://schemas.microsoft.com/office/drawing/2014/main" val="3004008679"/>
                    </a:ext>
                  </a:extLst>
                </a:gridCol>
                <a:gridCol w="5347537">
                  <a:extLst>
                    <a:ext uri="{9D8B030D-6E8A-4147-A177-3AD203B41FA5}">
                      <a16:colId xmlns:a16="http://schemas.microsoft.com/office/drawing/2014/main" val="2378187812"/>
                    </a:ext>
                  </a:extLst>
                </a:gridCol>
              </a:tblGrid>
              <a:tr h="616449">
                <a:tc>
                  <a:txBody>
                    <a:bodyPr/>
                    <a:lstStyle/>
                    <a:p>
                      <a:r>
                        <a:rPr lang="en-US" sz="1200" dirty="0" err="1"/>
                        <a:t>Sr.No</a:t>
                      </a:r>
                      <a:endParaRPr lang="en-IN" sz="1200" dirty="0"/>
                    </a:p>
                  </a:txBody>
                  <a:tcPr/>
                </a:tc>
                <a:tc>
                  <a:txBody>
                    <a:bodyPr/>
                    <a:lstStyle/>
                    <a:p>
                      <a:r>
                        <a:rPr lang="en-US" sz="1200" dirty="0"/>
                        <a:t>Script Name</a:t>
                      </a:r>
                      <a:endParaRPr lang="en-IN" sz="1200" dirty="0"/>
                    </a:p>
                  </a:txBody>
                  <a:tcPr/>
                </a:tc>
                <a:tc>
                  <a:txBody>
                    <a:bodyPr/>
                    <a:lstStyle/>
                    <a:p>
                      <a:r>
                        <a:rPr lang="en-US" sz="1200" dirty="0"/>
                        <a:t>Functional Description</a:t>
                      </a:r>
                      <a:endParaRPr lang="en-IN" sz="1200" dirty="0"/>
                    </a:p>
                  </a:txBody>
                  <a:tcPr/>
                </a:tc>
                <a:extLst>
                  <a:ext uri="{0D108BD9-81ED-4DB2-BD59-A6C34878D82A}">
                    <a16:rowId xmlns:a16="http://schemas.microsoft.com/office/drawing/2014/main" val="342028206"/>
                  </a:ext>
                </a:extLst>
              </a:tr>
              <a:tr h="482886">
                <a:tc>
                  <a:txBody>
                    <a:bodyPr/>
                    <a:lstStyle/>
                    <a:p>
                      <a:r>
                        <a:rPr lang="en-US" sz="1200" dirty="0"/>
                        <a:t>1</a:t>
                      </a:r>
                      <a:endParaRPr lang="en-IN" sz="1200" dirty="0"/>
                    </a:p>
                  </a:txBody>
                  <a:tcPr/>
                </a:tc>
                <a:tc>
                  <a:txBody>
                    <a:bodyPr/>
                    <a:lstStyle/>
                    <a:p>
                      <a:r>
                        <a:rPr lang="en-IN" sz="1200" dirty="0"/>
                        <a:t>Run getDDL.sh </a:t>
                      </a:r>
                    </a:p>
                  </a:txBody>
                  <a:tcPr/>
                </a:tc>
                <a:tc>
                  <a:txBody>
                    <a:bodyPr/>
                    <a:lstStyle/>
                    <a:p>
                      <a:r>
                        <a:rPr lang="en-IN" sz="1200" dirty="0"/>
                        <a:t>Create transformed DDL (PostgreSQL) for table, primary, foreign key and index objects.  </a:t>
                      </a:r>
                    </a:p>
                  </a:txBody>
                  <a:tcPr/>
                </a:tc>
                <a:extLst>
                  <a:ext uri="{0D108BD9-81ED-4DB2-BD59-A6C34878D82A}">
                    <a16:rowId xmlns:a16="http://schemas.microsoft.com/office/drawing/2014/main" val="3443504564"/>
                  </a:ext>
                </a:extLst>
              </a:tr>
              <a:tr h="585627">
                <a:tc>
                  <a:txBody>
                    <a:bodyPr/>
                    <a:lstStyle/>
                    <a:p>
                      <a:r>
                        <a:rPr lang="en-US" sz="1200" dirty="0"/>
                        <a:t>2</a:t>
                      </a:r>
                      <a:endParaRPr lang="en-IN" sz="1200" dirty="0"/>
                    </a:p>
                  </a:txBody>
                  <a:tcPr/>
                </a:tc>
                <a:tc>
                  <a:txBody>
                    <a:bodyPr/>
                    <a:lstStyle/>
                    <a:p>
                      <a:r>
                        <a:rPr lang="en-IN" sz="1200" dirty="0"/>
                        <a:t>Run pushDDL.sh </a:t>
                      </a:r>
                    </a:p>
                  </a:txBody>
                  <a:tcPr/>
                </a:tc>
                <a:tc>
                  <a:txBody>
                    <a:bodyPr/>
                    <a:lstStyle/>
                    <a:p>
                      <a:r>
                        <a:rPr lang="en-IN" sz="1200" dirty="0"/>
                        <a:t>Pull out </a:t>
                      </a:r>
                      <a:r>
                        <a:rPr lang="en-IN" sz="1200" dirty="0" err="1"/>
                        <a:t>yugabyte</a:t>
                      </a:r>
                      <a:r>
                        <a:rPr lang="en-IN" sz="1200" dirty="0"/>
                        <a:t> compatible DDL using </a:t>
                      </a:r>
                      <a:r>
                        <a:rPr lang="en-IN" sz="1200" dirty="0" err="1"/>
                        <a:t>ybsql_dump</a:t>
                      </a:r>
                      <a:r>
                        <a:rPr lang="en-IN" sz="1200" dirty="0"/>
                        <a:t> and then create the table objects on </a:t>
                      </a:r>
                      <a:r>
                        <a:rPr lang="en-IN" sz="1200" dirty="0" err="1"/>
                        <a:t>Yugabyte</a:t>
                      </a:r>
                      <a:r>
                        <a:rPr lang="en-IN" sz="1200" dirty="0"/>
                        <a:t> Database. </a:t>
                      </a:r>
                    </a:p>
                  </a:txBody>
                  <a:tcPr/>
                </a:tc>
                <a:extLst>
                  <a:ext uri="{0D108BD9-81ED-4DB2-BD59-A6C34878D82A}">
                    <a16:rowId xmlns:a16="http://schemas.microsoft.com/office/drawing/2014/main" val="1542086386"/>
                  </a:ext>
                </a:extLst>
              </a:tr>
              <a:tr h="325691">
                <a:tc>
                  <a:txBody>
                    <a:bodyPr/>
                    <a:lstStyle/>
                    <a:p>
                      <a:r>
                        <a:rPr lang="en-US" sz="1200" dirty="0"/>
                        <a:t>3</a:t>
                      </a:r>
                      <a:endParaRPr lang="en-IN" sz="1200" dirty="0"/>
                    </a:p>
                  </a:txBody>
                  <a:tcPr/>
                </a:tc>
                <a:tc>
                  <a:txBody>
                    <a:bodyPr/>
                    <a:lstStyle/>
                    <a:p>
                      <a:r>
                        <a:rPr lang="en-IN" sz="1200" dirty="0"/>
                        <a:t>Validation and verification</a:t>
                      </a:r>
                    </a:p>
                  </a:txBody>
                  <a:tcPr/>
                </a:tc>
                <a:tc>
                  <a:txBody>
                    <a:bodyPr/>
                    <a:lstStyle/>
                    <a:p>
                      <a:r>
                        <a:rPr lang="en-IN" sz="1200" dirty="0"/>
                        <a:t>Using External tools like Db and Data reconciliatory </a:t>
                      </a:r>
                    </a:p>
                  </a:txBody>
                  <a:tcPr/>
                </a:tc>
                <a:extLst>
                  <a:ext uri="{0D108BD9-81ED-4DB2-BD59-A6C34878D82A}">
                    <a16:rowId xmlns:a16="http://schemas.microsoft.com/office/drawing/2014/main" val="820354376"/>
                  </a:ext>
                </a:extLst>
              </a:tr>
              <a:tr h="352257">
                <a:tc>
                  <a:txBody>
                    <a:bodyPr/>
                    <a:lstStyle/>
                    <a:p>
                      <a:r>
                        <a:rPr lang="en-US" sz="1200" dirty="0"/>
                        <a:t>4</a:t>
                      </a:r>
                      <a:endParaRPr lang="en-IN" sz="1200" dirty="0"/>
                    </a:p>
                  </a:txBody>
                  <a:tcPr/>
                </a:tc>
                <a:tc>
                  <a:txBody>
                    <a:bodyPr/>
                    <a:lstStyle/>
                    <a:p>
                      <a:r>
                        <a:rPr lang="en-IN" sz="1200" dirty="0"/>
                        <a:t>Run getData.sh </a:t>
                      </a:r>
                    </a:p>
                  </a:txBody>
                  <a:tcPr/>
                </a:tc>
                <a:tc>
                  <a:txBody>
                    <a:bodyPr/>
                    <a:lstStyle/>
                    <a:p>
                      <a:r>
                        <a:rPr lang="en-IN" sz="1200" dirty="0"/>
                        <a:t>Create column delimited data file from source. </a:t>
                      </a:r>
                    </a:p>
                  </a:txBody>
                  <a:tcPr/>
                </a:tc>
                <a:extLst>
                  <a:ext uri="{0D108BD9-81ED-4DB2-BD59-A6C34878D82A}">
                    <a16:rowId xmlns:a16="http://schemas.microsoft.com/office/drawing/2014/main" val="804416159"/>
                  </a:ext>
                </a:extLst>
              </a:tr>
              <a:tr h="352257">
                <a:tc>
                  <a:txBody>
                    <a:bodyPr/>
                    <a:lstStyle/>
                    <a:p>
                      <a:r>
                        <a:rPr lang="en-US" sz="1200" dirty="0"/>
                        <a:t>5</a:t>
                      </a:r>
                      <a:endParaRPr lang="en-IN" sz="1200" dirty="0"/>
                    </a:p>
                  </a:txBody>
                  <a:tcPr/>
                </a:tc>
                <a:tc>
                  <a:txBody>
                    <a:bodyPr/>
                    <a:lstStyle/>
                    <a:p>
                      <a:r>
                        <a:rPr lang="en-IN" sz="1200" dirty="0"/>
                        <a:t>Run pushData.sh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Load data in both PostgreSQL and Yuga byte tables.( Data push PostgreSQL in optional ) </a:t>
                      </a:r>
                    </a:p>
                  </a:txBody>
                  <a:tcPr/>
                </a:tc>
                <a:extLst>
                  <a:ext uri="{0D108BD9-81ED-4DB2-BD59-A6C34878D82A}">
                    <a16:rowId xmlns:a16="http://schemas.microsoft.com/office/drawing/2014/main" val="711661047"/>
                  </a:ext>
                </a:extLst>
              </a:tr>
              <a:tr h="616449">
                <a:tc>
                  <a:txBody>
                    <a:bodyPr/>
                    <a:lstStyle/>
                    <a:p>
                      <a:r>
                        <a:rPr lang="en-US" sz="1200" dirty="0"/>
                        <a:t>6</a:t>
                      </a:r>
                      <a:endParaRPr lang="en-IN" sz="1200" dirty="0"/>
                    </a:p>
                  </a:txBody>
                  <a:tcPr/>
                </a:tc>
                <a:tc>
                  <a:txBody>
                    <a:bodyPr/>
                    <a:lstStyle/>
                    <a:p>
                      <a:r>
                        <a:rPr lang="en-IN" sz="1200" dirty="0"/>
                        <a:t>Rum pushIndx.sh</a:t>
                      </a:r>
                    </a:p>
                  </a:txBody>
                  <a:tcPr/>
                </a:tc>
                <a:tc>
                  <a:txBody>
                    <a:bodyPr/>
                    <a:lstStyle/>
                    <a:p>
                      <a:r>
                        <a:rPr lang="en-US" sz="1200" dirty="0"/>
                        <a:t>Builds index and foreign key constraints in target database.</a:t>
                      </a:r>
                      <a:endParaRPr lang="en-IN" sz="1200" dirty="0"/>
                    </a:p>
                  </a:txBody>
                  <a:tcPr/>
                </a:tc>
                <a:extLst>
                  <a:ext uri="{0D108BD9-81ED-4DB2-BD59-A6C34878D82A}">
                    <a16:rowId xmlns:a16="http://schemas.microsoft.com/office/drawing/2014/main" val="2179058496"/>
                  </a:ext>
                </a:extLst>
              </a:tr>
              <a:tr h="616449">
                <a:tc>
                  <a:txBody>
                    <a:bodyPr/>
                    <a:lstStyle/>
                    <a:p>
                      <a:r>
                        <a:rPr lang="en-US" sz="1200" dirty="0"/>
                        <a:t>7</a:t>
                      </a:r>
                      <a:endParaRPr lang="en-IN" sz="1200" dirty="0"/>
                    </a:p>
                  </a:txBody>
                  <a:tcPr/>
                </a:tc>
                <a:tc>
                  <a:txBody>
                    <a:bodyPr/>
                    <a:lstStyle/>
                    <a:p>
                      <a:r>
                        <a:rPr lang="en-IN" sz="1200" dirty="0"/>
                        <a:t>Validation and verification</a:t>
                      </a:r>
                    </a:p>
                  </a:txBody>
                  <a:tcPr/>
                </a:tc>
                <a:tc>
                  <a:txBody>
                    <a:bodyPr/>
                    <a:lstStyle/>
                    <a:p>
                      <a:r>
                        <a:rPr lang="en-IN" sz="1200" dirty="0"/>
                        <a:t>Using External tools like Db and Data reconciliatory </a:t>
                      </a:r>
                    </a:p>
                  </a:txBody>
                  <a:tcPr/>
                </a:tc>
                <a:extLst>
                  <a:ext uri="{0D108BD9-81ED-4DB2-BD59-A6C34878D82A}">
                    <a16:rowId xmlns:a16="http://schemas.microsoft.com/office/drawing/2014/main" val="3933026900"/>
                  </a:ext>
                </a:extLst>
              </a:tr>
            </a:tbl>
          </a:graphicData>
        </a:graphic>
      </p:graphicFrame>
    </p:spTree>
    <p:extLst>
      <p:ext uri="{BB962C8B-B14F-4D97-AF65-F5344CB8AC3E}">
        <p14:creationId xmlns:p14="http://schemas.microsoft.com/office/powerpoint/2010/main" val="225815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Features and Future Enhancement</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195209" y="914399"/>
            <a:ext cx="8681663" cy="5558319"/>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3" name="TextBox 2">
            <a:extLst>
              <a:ext uri="{FF2B5EF4-FFF2-40B4-BE49-F238E27FC236}">
                <a16:creationId xmlns:a16="http://schemas.microsoft.com/office/drawing/2014/main" id="{53EDADB8-0C83-40F7-BE0E-A44BD3F713F0}"/>
              </a:ext>
            </a:extLst>
          </p:cNvPr>
          <p:cNvSpPr txBox="1"/>
          <p:nvPr/>
        </p:nvSpPr>
        <p:spPr>
          <a:xfrm>
            <a:off x="636998" y="1243173"/>
            <a:ext cx="8052978"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50000"/>
                    <a:lumOff val="50000"/>
                  </a:schemeClr>
                </a:solidFill>
              </a:rPr>
              <a:t>This is implemented using shell scripts and SQL Server .</a:t>
            </a:r>
            <a:r>
              <a:rPr lang="en-US" dirty="0" err="1">
                <a:solidFill>
                  <a:schemeClr val="tx1">
                    <a:lumMod val="50000"/>
                    <a:lumOff val="50000"/>
                  </a:schemeClr>
                </a:solidFill>
              </a:rPr>
              <a:t>sql</a:t>
            </a:r>
            <a:r>
              <a:rPr lang="en-US" dirty="0">
                <a:solidFill>
                  <a:schemeClr val="tx1">
                    <a:lumMod val="50000"/>
                    <a:lumOff val="50000"/>
                  </a:schemeClr>
                </a:solidFill>
              </a:rPr>
              <a:t> files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The customizable for schema choice and data type mapping. We can migrate only a set a schema as per business needs.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Data type mapping can be changed as per business needs.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Staging host and </a:t>
            </a:r>
            <a:r>
              <a:rPr lang="en-IN" dirty="0" err="1">
                <a:solidFill>
                  <a:schemeClr val="tx1">
                    <a:lumMod val="50000"/>
                    <a:lumOff val="50000"/>
                  </a:schemeClr>
                </a:solidFill>
              </a:rPr>
              <a:t>Yugabyte</a:t>
            </a:r>
            <a:r>
              <a:rPr lang="en-IN" dirty="0">
                <a:solidFill>
                  <a:schemeClr val="tx1">
                    <a:lumMod val="50000"/>
                    <a:lumOff val="50000"/>
                  </a:schemeClr>
                </a:solidFill>
              </a:rPr>
              <a:t> target database can be one host. </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Validation and Verification is not covered in the project. Needs to be used by other utilities like </a:t>
            </a:r>
            <a:r>
              <a:rPr lang="en-IN" dirty="0" err="1">
                <a:solidFill>
                  <a:schemeClr val="tx1">
                    <a:lumMod val="50000"/>
                    <a:lumOff val="50000"/>
                  </a:schemeClr>
                </a:solidFill>
              </a:rPr>
              <a:t>db</a:t>
            </a:r>
            <a:r>
              <a:rPr lang="en-IN" dirty="0">
                <a:solidFill>
                  <a:schemeClr val="tx1">
                    <a:lumMod val="50000"/>
                    <a:lumOff val="50000"/>
                  </a:schemeClr>
                </a:solidFill>
              </a:rPr>
              <a:t> and data reconciliatory tools.</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Re-start can be done from any point of failure. Re-start logic is being further enhanced and developed. All operation will be logged in Source DB table for tracking and monitoring.</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dirty="0">
                <a:solidFill>
                  <a:schemeClr val="tx1">
                    <a:lumMod val="50000"/>
                    <a:lumOff val="50000"/>
                  </a:schemeClr>
                </a:solidFill>
              </a:rPr>
              <a:t>The code can be called from GUI interface also like a web page or stand along GUI.</a:t>
            </a:r>
          </a:p>
        </p:txBody>
      </p:sp>
    </p:spTree>
    <p:extLst>
      <p:ext uri="{BB962C8B-B14F-4D97-AF65-F5344CB8AC3E}">
        <p14:creationId xmlns:p14="http://schemas.microsoft.com/office/powerpoint/2010/main" val="2866579237"/>
      </p:ext>
    </p:extLst>
  </p:cSld>
  <p:clrMapOvr>
    <a:masterClrMapping/>
  </p:clrMapOvr>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1A477E43B3DA744855C78E9EE6AFF95" ma:contentTypeVersion="9" ma:contentTypeDescription="Create a new document." ma:contentTypeScope="" ma:versionID="797e6bf0af40bf556fd0a71b3fe633ac">
  <xsd:schema xmlns:xsd="http://www.w3.org/2001/XMLSchema" xmlns:xs="http://www.w3.org/2001/XMLSchema" xmlns:p="http://schemas.microsoft.com/office/2006/metadata/properties" xmlns:ns2="22e547e3-7103-4b8a-a6dd-755a6b611d81" targetNamespace="http://schemas.microsoft.com/office/2006/metadata/properties" ma:root="true" ma:fieldsID="2d4ac9a148cc80d263df7872b207617e" ns2:_="">
    <xsd:import namespace="22e547e3-7103-4b8a-a6dd-755a6b611d81"/>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547e3-7103-4b8a-a6dd-755a6b611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B81D87-5F44-4C61-918D-EC8EAEE1D0D4}">
  <ds:schemaRefs>
    <ds:schemaRef ds:uri="22e547e3-7103-4b8a-a6dd-755a6b611d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D42353E-F26C-44AE-8EFE-2008F8D874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547e3-7103-4b8a-a6dd-755a6b611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047FB-713B-4ADE-87B8-E923192C86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3338</TotalTime>
  <Words>829</Words>
  <Application>Microsoft Office PowerPoint</Application>
  <PresentationFormat>On-screen Show (4:3)</PresentationFormat>
  <Paragraphs>122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MT</vt:lpstr>
      <vt:lpstr>Webdings</vt:lpstr>
      <vt:lpstr>blank</vt:lpstr>
      <vt:lpstr>PostgreSQL to Yugabyte Db Migration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Sachin Khanna (iDEAS-Apps &amp; Data)</dc:creator>
  <cp:lastModifiedBy>Sachin Khanna (iDEAS-Apps &amp; Data)</cp:lastModifiedBy>
  <cp:revision>26</cp:revision>
  <dcterms:modified xsi:type="dcterms:W3CDTF">2022-03-29T10:59:22Z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0x01010021A477E43B3DA744855C78E9EE6AFF95</vt:lpwstr>
  </property>
  <property fmtid="{D5CDD505-2E9C-101B-9397-08002B2CF9AE}" pid="6" name="MSIP_Label_f65b3423-ec78-4b3c-9693-96b88a3857c2_Enabled">
    <vt:lpwstr>true</vt:lpwstr>
  </property>
  <property fmtid="{D5CDD505-2E9C-101B-9397-08002B2CF9AE}" pid="7" name="MSIP_Label_f65b3423-ec78-4b3c-9693-96b88a3857c2_SetDate">
    <vt:lpwstr>2022-02-14T04:27:56Z</vt:lpwstr>
  </property>
  <property fmtid="{D5CDD505-2E9C-101B-9397-08002B2CF9AE}" pid="8" name="MSIP_Label_f65b3423-ec78-4b3c-9693-96b88a3857c2_Method">
    <vt:lpwstr>Privileged</vt:lpwstr>
  </property>
  <property fmtid="{D5CDD505-2E9C-101B-9397-08002B2CF9AE}" pid="9" name="MSIP_Label_f65b3423-ec78-4b3c-9693-96b88a3857c2_Name">
    <vt:lpwstr>Internal to Wipro</vt:lpwstr>
  </property>
  <property fmtid="{D5CDD505-2E9C-101B-9397-08002B2CF9AE}" pid="10" name="MSIP_Label_f65b3423-ec78-4b3c-9693-96b88a3857c2_SiteId">
    <vt:lpwstr>258ac4e4-146a-411e-9dc8-79a9e12fd6da</vt:lpwstr>
  </property>
  <property fmtid="{D5CDD505-2E9C-101B-9397-08002B2CF9AE}" pid="11" name="MSIP_Label_f65b3423-ec78-4b3c-9693-96b88a3857c2_ActionId">
    <vt:lpwstr>c900fa51-7eee-4b5e-8023-f118378c1ac0</vt:lpwstr>
  </property>
  <property fmtid="{D5CDD505-2E9C-101B-9397-08002B2CF9AE}" pid="12" name="MSIP_Label_f65b3423-ec78-4b3c-9693-96b88a3857c2_ContentBits">
    <vt:lpwstr>2</vt:lpwstr>
  </property>
  <property fmtid="{D5CDD505-2E9C-101B-9397-08002B2CF9AE}" pid="13" name="ClassificationContentMarkingFooterLocations">
    <vt:lpwstr>blank:7</vt:lpwstr>
  </property>
  <property fmtid="{D5CDD505-2E9C-101B-9397-08002B2CF9AE}" pid="14" name="ClassificationContentMarkingFooterText">
    <vt:lpwstr>Internal to Wipro</vt:lpwstr>
  </property>
</Properties>
</file>