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E0D7C-398C-425C-A121-312440A7EA09}" type="datetimeFigureOut">
              <a:rPr lang="en-US" smtClean="0"/>
              <a:t>1/30/2021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6249C-B982-44DD-8F70-F1AD211FD549}" type="slidenum">
              <a:rPr lang="en-US" smtClean="0"/>
              <a:t>‹#›</a:t>
            </a:fld>
            <a:endParaRPr lang="en-US"/>
          </a:p>
        </p:txBody>
      </p:sp>
    </p:spTree>
    <p:extLst>
      <p:ext uri="{BB962C8B-B14F-4D97-AF65-F5344CB8AC3E}">
        <p14:creationId xmlns:p14="http://schemas.microsoft.com/office/powerpoint/2010/main" val="2974541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143125" y="685801"/>
            <a:ext cx="2571750" cy="3428999"/>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685800" y="4343378"/>
            <a:ext cx="5486400" cy="4114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a6d7b17f3_0_43:notes"/>
          <p:cNvSpPr>
            <a:spLocks noGrp="1" noRot="1" noChangeAspect="1"/>
          </p:cNvSpPr>
          <p:nvPr>
            <p:ph type="sldImg" idx="2"/>
          </p:nvPr>
        </p:nvSpPr>
        <p:spPr>
          <a:xfrm>
            <a:off x="2143125" y="685801"/>
            <a:ext cx="2571750" cy="3428999"/>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a6d7b17f3_0_43:notes"/>
          <p:cNvSpPr txBox="1">
            <a:spLocks noGrp="1"/>
          </p:cNvSpPr>
          <p:nvPr>
            <p:ph type="body" idx="1"/>
          </p:nvPr>
        </p:nvSpPr>
        <p:spPr>
          <a:xfrm>
            <a:off x="685800" y="4343378"/>
            <a:ext cx="5486400" cy="4114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143125" y="685801"/>
            <a:ext cx="2571750" cy="3428999"/>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685800" y="4343378"/>
            <a:ext cx="5486400" cy="4114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143125" y="685801"/>
            <a:ext cx="2571750" cy="3428999"/>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685800" y="4343378"/>
            <a:ext cx="5486400" cy="4114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143125" y="685801"/>
            <a:ext cx="2571750" cy="3428999"/>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685800" y="4343378"/>
            <a:ext cx="5486400" cy="4114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143125" y="685801"/>
            <a:ext cx="2571750" cy="3428999"/>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685800" y="4343378"/>
            <a:ext cx="5486400" cy="4114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D5494-A671-41E2-A620-67896E3D6C28}"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78273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5494-A671-41E2-A620-67896E3D6C28}"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48044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5494-A671-41E2-A620-67896E3D6C28}"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1421060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570316"/>
            <a:ext cx="6797992" cy="228125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3279309"/>
            <a:ext cx="6797992" cy="9410192"/>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13259816"/>
            <a:ext cx="1737264" cy="71289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3" y="13259816"/>
            <a:ext cx="2417063" cy="712893"/>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13259816"/>
            <a:ext cx="1737264" cy="712893"/>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5196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5494-A671-41E2-A620-67896E3D6C28}"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131617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D5494-A671-41E2-A620-67896E3D6C28}"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249449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D5494-A671-41E2-A620-67896E3D6C28}"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346435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D5494-A671-41E2-A620-67896E3D6C28}" type="datetimeFigureOut">
              <a:rPr lang="en-US" smtClean="0"/>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377413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D5494-A671-41E2-A620-67896E3D6C28}" type="datetimeFigureOut">
              <a:rPr lang="en-US" smtClean="0"/>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274340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D5494-A671-41E2-A620-67896E3D6C28}" type="datetimeFigureOut">
              <a:rPr lang="en-US" smtClean="0"/>
              <a:t>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25351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5494-A671-41E2-A620-67896E3D6C28}"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406479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5494-A671-41E2-A620-67896E3D6C28}"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B32E8-A0EE-4356-BDDC-9EE96A40A243}" type="slidenum">
              <a:rPr lang="en-US" smtClean="0"/>
              <a:t>‹#›</a:t>
            </a:fld>
            <a:endParaRPr lang="en-US"/>
          </a:p>
        </p:txBody>
      </p:sp>
    </p:spTree>
    <p:extLst>
      <p:ext uri="{BB962C8B-B14F-4D97-AF65-F5344CB8AC3E}">
        <p14:creationId xmlns:p14="http://schemas.microsoft.com/office/powerpoint/2010/main" val="2320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D5494-A671-41E2-A620-67896E3D6C28}" type="datetimeFigureOut">
              <a:rPr lang="en-US" smtClean="0"/>
              <a:t>1/30/2021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B32E8-A0EE-4356-BDDC-9EE96A40A243}" type="slidenum">
              <a:rPr lang="en-US" smtClean="0"/>
              <a:t>‹#›</a:t>
            </a:fld>
            <a:endParaRPr lang="en-US"/>
          </a:p>
        </p:txBody>
      </p:sp>
    </p:spTree>
    <p:extLst>
      <p:ext uri="{BB962C8B-B14F-4D97-AF65-F5344CB8AC3E}">
        <p14:creationId xmlns:p14="http://schemas.microsoft.com/office/powerpoint/2010/main" val="113673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kaggle.com/shrutimehta/zomato-restaurant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shrutimehta/zomato-restaurants-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EDA on </a:t>
            </a:r>
            <a:r>
              <a:rPr lang="en-US" dirty="0" err="1" smtClean="0"/>
              <a:t>Zomato</a:t>
            </a:r>
            <a:r>
              <a:rPr lang="en-US" dirty="0" smtClean="0"/>
              <a:t> data set</a:t>
            </a:r>
            <a:endParaRPr lang="en-US" dirty="0"/>
          </a:p>
        </p:txBody>
      </p:sp>
      <p:sp>
        <p:nvSpPr>
          <p:cNvPr id="3" name="Subtitle 2"/>
          <p:cNvSpPr>
            <a:spLocks noGrp="1"/>
          </p:cNvSpPr>
          <p:nvPr>
            <p:ph type="subTitle" idx="1"/>
          </p:nvPr>
        </p:nvSpPr>
        <p:spPr/>
        <p:txBody>
          <a:bodyPr/>
          <a:lstStyle/>
          <a:p>
            <a:r>
              <a:rPr lang="en-US" dirty="0" err="1" smtClean="0"/>
              <a:t>Coursera</a:t>
            </a:r>
            <a:r>
              <a:rPr lang="en-US" dirty="0" smtClean="0"/>
              <a:t>-Capstone Project</a:t>
            </a:r>
            <a:endParaRPr lang="en-US" dirty="0"/>
          </a:p>
        </p:txBody>
      </p:sp>
      <p:pic>
        <p:nvPicPr>
          <p:cNvPr id="1026" name="Picture 2" descr="C:\Users\User\Desktop\1.PNG"/>
          <p:cNvPicPr>
            <a:picLocks noChangeAspect="1" noChangeArrowheads="1"/>
          </p:cNvPicPr>
          <p:nvPr/>
        </p:nvPicPr>
        <p:blipFill rotWithShape="1">
          <a:blip r:embed="rId2">
            <a:extLst>
              <a:ext uri="{28A0092B-C50C-407E-A947-70E740481C1C}">
                <a14:useLocalDpi xmlns:a14="http://schemas.microsoft.com/office/drawing/2010/main" val="0"/>
              </a:ext>
            </a:extLst>
          </a:blip>
          <a:srcRect t="16134" b="18012"/>
          <a:stretch/>
        </p:blipFill>
        <p:spPr bwMode="auto">
          <a:xfrm>
            <a:off x="2743200" y="569119"/>
            <a:ext cx="3629025" cy="16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66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2"/>
          <p:cNvPicPr preferRelativeResize="0"/>
          <p:nvPr/>
        </p:nvPicPr>
        <p:blipFill>
          <a:blip r:embed="rId3">
            <a:alphaModFix/>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199207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3"/>
          <p:cNvPicPr preferRelativeResize="0"/>
          <p:nvPr/>
        </p:nvPicPr>
        <p:blipFill>
          <a:blip r:embed="rId3">
            <a:alphaModFix/>
          </a:blip>
          <a:stretch>
            <a:fillRect/>
          </a:stretch>
        </p:blipFill>
        <p:spPr>
          <a:xfrm>
            <a:off x="3" y="2"/>
            <a:ext cx="9143999" cy="6778068"/>
          </a:xfrm>
          <a:prstGeom prst="rect">
            <a:avLst/>
          </a:prstGeom>
          <a:noFill/>
          <a:ln>
            <a:noFill/>
          </a:ln>
        </p:spPr>
      </p:pic>
    </p:spTree>
    <p:extLst>
      <p:ext uri="{BB962C8B-B14F-4D97-AF65-F5344CB8AC3E}">
        <p14:creationId xmlns:p14="http://schemas.microsoft.com/office/powerpoint/2010/main" val="164342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4"/>
          <p:cNvPicPr preferRelativeResize="0"/>
          <p:nvPr/>
        </p:nvPicPr>
        <p:blipFill>
          <a:blip r:embed="rId3">
            <a:alphaModFix/>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349812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anose="02020603050405020304" pitchFamily="18" charset="0"/>
                <a:ea typeface="Roboto"/>
                <a:cs typeface="Times New Roman" panose="02020603050405020304" pitchFamily="18" charset="0"/>
                <a:sym typeface="Roboto"/>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Capital city of India i.e. New Delhi is having 11 districts with a total population of 257,803. However, the much larger metro area has a population that exceeds 26 million.</a:t>
            </a:r>
          </a:p>
          <a:p>
            <a:r>
              <a:rPr lang="en-US" dirty="0">
                <a:latin typeface="Times New Roman" panose="02020603050405020304" pitchFamily="18" charset="0"/>
                <a:cs typeface="Times New Roman" panose="02020603050405020304" pitchFamily="18" charset="0"/>
              </a:rPr>
              <a:t>Terms Delhi and New Delhi are used interchangeably to refer to the National Capital Territory of Delhi (NCT), these are two distinct entities, with New Delhi forming a smaller part of Delhi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local language of New Delhi is Hindi. However, English is also spoken as a formal/official language in businesses private and government organizations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Delhi population comprising of diverse culture has diverse food items in habits as well. There are many restaurants in New Delhi serving Chinese , Italian , French, Continental etc. So as a part of this project , I will list and </a:t>
            </a:r>
            <a:r>
              <a:rPr lang="en-US" dirty="0" err="1">
                <a:latin typeface="Times New Roman" panose="02020603050405020304" pitchFamily="18" charset="0"/>
                <a:cs typeface="Times New Roman" panose="02020603050405020304" pitchFamily="18" charset="0"/>
              </a:rPr>
              <a:t>visualise</a:t>
            </a:r>
            <a:r>
              <a:rPr lang="en-US" dirty="0">
                <a:latin typeface="Times New Roman" panose="02020603050405020304" pitchFamily="18" charset="0"/>
                <a:cs typeface="Times New Roman" panose="02020603050405020304" pitchFamily="18" charset="0"/>
              </a:rPr>
              <a:t> all major parts of New Delhi and will work on food supply data. People who wish to enquire about the food habits followed by Delhi people may get benefitted from this analysis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60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anose="02020603050405020304" pitchFamily="18" charset="0"/>
                <a:ea typeface="Roboto"/>
                <a:cs typeface="Times New Roman" panose="02020603050405020304" pitchFamily="18" charset="0"/>
                <a:sym typeface="Roboto"/>
              </a:rPr>
              <a:t>Aims/Objectives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To know the following</a:t>
            </a:r>
          </a:p>
          <a:p>
            <a:endParaRPr lang="en-US" sz="2800" dirty="0">
              <a:highlight>
                <a:srgbClr val="FFFFFF"/>
              </a:highlight>
              <a:latin typeface="Times New Roman" panose="02020603050405020304" pitchFamily="18" charset="0"/>
              <a:cs typeface="Times New Roman" panose="02020603050405020304" pitchFamily="18" charset="0"/>
              <a:sym typeface="Georgia"/>
            </a:endParaRPr>
          </a:p>
          <a:p>
            <a:pPr>
              <a:buFontTx/>
              <a:buChar char="-"/>
            </a:pPr>
            <a:r>
              <a:rPr lang="en-US" sz="2800" dirty="0" smtClean="0">
                <a:highlight>
                  <a:srgbClr val="FFFFFF"/>
                </a:highlight>
                <a:latin typeface="Times New Roman" panose="02020603050405020304" pitchFamily="18" charset="0"/>
                <a:cs typeface="Times New Roman" panose="02020603050405020304" pitchFamily="18" charset="0"/>
                <a:sym typeface="Georgia"/>
              </a:rPr>
              <a:t>B</a:t>
            </a:r>
            <a:r>
              <a:rPr lang="en-US" sz="2800"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est location in New Delhi City for Chinese Cuisines</a:t>
            </a:r>
          </a:p>
          <a:p>
            <a:pPr>
              <a:buFontTx/>
              <a:buChar char="-"/>
            </a:pPr>
            <a:r>
              <a:rPr lang="en-US" sz="2800"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A</a:t>
            </a:r>
            <a:r>
              <a:rPr lang="en-US" sz="2800"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reas having less number of restaurants </a:t>
            </a:r>
          </a:p>
          <a:p>
            <a:pPr>
              <a:buFontTx/>
              <a:buChar char="-"/>
            </a:pPr>
            <a:r>
              <a:rPr lang="en-US" sz="2800"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Be</a:t>
            </a:r>
            <a:r>
              <a:rPr lang="en-US" sz="2800"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st place to stay if I prefer going to restaurants frequently</a:t>
            </a:r>
          </a:p>
          <a:p>
            <a:pPr>
              <a:buFontTx/>
              <a:buChar char="-"/>
            </a:pPr>
            <a:r>
              <a:rPr lang="en-US" sz="2800"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Where exactly should I not look for any good restaurant</a:t>
            </a:r>
            <a:endParaRPr lang="en-US" sz="2800"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anose="02020603050405020304" pitchFamily="18" charset="0"/>
                <a:ea typeface="Roboto"/>
                <a:cs typeface="Times New Roman" panose="02020603050405020304" pitchFamily="18" charset="0"/>
                <a:sym typeface="Roboto"/>
              </a:rPr>
              <a:t>Data Sources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749300" lvl="0" indent="-317500">
              <a:lnSpc>
                <a:spcPct val="158000"/>
              </a:lnSpc>
              <a:spcBef>
                <a:spcPts val="3200"/>
              </a:spcBef>
              <a:buClr>
                <a:schemeClr val="dk1"/>
              </a:buClr>
              <a:buSzPts val="1400"/>
              <a:buFont typeface="Georgia"/>
              <a:buChar char="●"/>
            </a:pP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New Delhi Restaurants data that contains list Locality, Restaurant </a:t>
            </a:r>
            <a:r>
              <a:rPr lang="en-US" dirty="0" err="1"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name,Rating</a:t>
            </a: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along with their latitude and longitude.</a:t>
            </a:r>
          </a:p>
          <a:p>
            <a:pPr marL="749300" lvl="0" indent="-317500">
              <a:lnSpc>
                <a:spcPct val="158000"/>
              </a:lnSpc>
              <a:spcBef>
                <a:spcPts val="0"/>
              </a:spcBef>
              <a:buClr>
                <a:schemeClr val="dk1"/>
              </a:buClr>
              <a:buSzPts val="1400"/>
              <a:buFont typeface="Georgia"/>
              <a:buChar char="●"/>
            </a:pP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Data source : </a:t>
            </a:r>
            <a:r>
              <a:rPr lang="en-US" dirty="0" err="1" smtClean="0">
                <a:solidFill>
                  <a:schemeClr val="hlink"/>
                </a:solidFill>
                <a:highlight>
                  <a:srgbClr val="FFFFFF"/>
                </a:highlight>
                <a:uFill>
                  <a:noFill/>
                </a:uFill>
                <a:latin typeface="Times New Roman" panose="02020603050405020304" pitchFamily="18" charset="0"/>
                <a:ea typeface="Georgia"/>
                <a:cs typeface="Times New Roman" panose="02020603050405020304" pitchFamily="18" charset="0"/>
                <a:sym typeface="Georgia"/>
                <a:hlinkClick r:id="rId2"/>
              </a:rPr>
              <a:t>Zomato</a:t>
            </a:r>
            <a:r>
              <a:rPr lang="en-US" dirty="0" smtClean="0">
                <a:solidFill>
                  <a:schemeClr val="hlink"/>
                </a:solidFill>
                <a:highlight>
                  <a:srgbClr val="FFFFFF"/>
                </a:highlight>
                <a:uFill>
                  <a:noFill/>
                </a:uFill>
                <a:latin typeface="Times New Roman" panose="02020603050405020304" pitchFamily="18" charset="0"/>
                <a:ea typeface="Georgia"/>
                <a:cs typeface="Times New Roman" panose="02020603050405020304" pitchFamily="18" charset="0"/>
                <a:sym typeface="Georgia"/>
                <a:hlinkClick r:id="rId2"/>
              </a:rPr>
              <a:t> </a:t>
            </a:r>
            <a:r>
              <a:rPr lang="en-US" dirty="0" err="1" smtClean="0">
                <a:solidFill>
                  <a:schemeClr val="hlink"/>
                </a:solidFill>
                <a:highlight>
                  <a:srgbClr val="FFFFFF"/>
                </a:highlight>
                <a:uFill>
                  <a:noFill/>
                </a:uFill>
                <a:latin typeface="Times New Roman" panose="02020603050405020304" pitchFamily="18" charset="0"/>
                <a:ea typeface="Georgia"/>
                <a:cs typeface="Times New Roman" panose="02020603050405020304" pitchFamily="18" charset="0"/>
                <a:sym typeface="Georgia"/>
                <a:hlinkClick r:id="rId2"/>
              </a:rPr>
              <a:t>kaggel</a:t>
            </a:r>
            <a:r>
              <a:rPr lang="en-US" dirty="0" smtClean="0">
                <a:solidFill>
                  <a:schemeClr val="hlink"/>
                </a:solidFill>
                <a:highlight>
                  <a:srgbClr val="FFFFFF"/>
                </a:highlight>
                <a:uFill>
                  <a:noFill/>
                </a:uFill>
                <a:latin typeface="Times New Roman" panose="02020603050405020304" pitchFamily="18" charset="0"/>
                <a:ea typeface="Georgia"/>
                <a:cs typeface="Times New Roman" panose="02020603050405020304" pitchFamily="18" charset="0"/>
                <a:sym typeface="Georgia"/>
                <a:hlinkClick r:id="rId2"/>
              </a:rPr>
              <a:t> dataset</a:t>
            </a:r>
            <a:endParaRPr lang="en-US" dirty="0" smtClean="0">
              <a:solidFill>
                <a:schemeClr val="hlink"/>
              </a:solidFill>
              <a:highlight>
                <a:srgbClr val="FFFFFF"/>
              </a:highlight>
              <a:latin typeface="Times New Roman" panose="02020603050405020304" pitchFamily="18" charset="0"/>
              <a:ea typeface="Georgia"/>
              <a:cs typeface="Times New Roman" panose="02020603050405020304" pitchFamily="18" charset="0"/>
              <a:sym typeface="Georgia"/>
            </a:endParaRPr>
          </a:p>
          <a:p>
            <a:pPr marL="749300" lvl="0" indent="-317500">
              <a:lnSpc>
                <a:spcPct val="158000"/>
              </a:lnSpc>
              <a:spcBef>
                <a:spcPts val="0"/>
              </a:spcBef>
              <a:buClr>
                <a:schemeClr val="dk1"/>
              </a:buClr>
              <a:buSzPts val="1400"/>
              <a:buFont typeface="Georgia"/>
              <a:buChar char="●"/>
            </a:pP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Description : This data set contains the required information. And we will use this data set to explore various locality of new </a:t>
            </a:r>
            <a:r>
              <a:rPr lang="en-US" dirty="0" err="1"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delhi</a:t>
            </a: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city.</a:t>
            </a:r>
          </a:p>
          <a:p>
            <a:pPr marL="749300" lvl="0" indent="-317500">
              <a:lnSpc>
                <a:spcPct val="158000"/>
              </a:lnSpc>
              <a:spcBef>
                <a:spcPts val="0"/>
              </a:spcBef>
              <a:buClr>
                <a:schemeClr val="dk1"/>
              </a:buClr>
              <a:buSzPts val="1400"/>
              <a:buFont typeface="Georgia"/>
              <a:buChar char="●"/>
            </a:pP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Nearby places in each locality of new </a:t>
            </a:r>
            <a:r>
              <a:rPr lang="en-US" dirty="0" err="1"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delhi</a:t>
            </a: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 city.</a:t>
            </a:r>
          </a:p>
          <a:p>
            <a:pPr marL="749300" lvl="0" indent="-317500">
              <a:lnSpc>
                <a:spcPct val="158000"/>
              </a:lnSpc>
              <a:spcBef>
                <a:spcPts val="0"/>
              </a:spcBef>
              <a:buClr>
                <a:schemeClr val="dk1"/>
              </a:buClr>
              <a:buSzPts val="1400"/>
              <a:buFont typeface="Georgia"/>
              <a:buChar char="●"/>
            </a:pPr>
            <a:r>
              <a:rPr lang="en-US" dirty="0" smtClean="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rPr>
              <a:t>Data source : </a:t>
            </a:r>
            <a:r>
              <a:rPr lang="en-US" dirty="0" err="1" smtClean="0">
                <a:solidFill>
                  <a:schemeClr val="hlink"/>
                </a:solidFill>
                <a:highlight>
                  <a:srgbClr val="FFFFFF"/>
                </a:highlight>
                <a:uFill>
                  <a:noFill/>
                </a:uFill>
                <a:latin typeface="Times New Roman" panose="02020603050405020304" pitchFamily="18" charset="0"/>
                <a:ea typeface="Georgia"/>
                <a:cs typeface="Times New Roman" panose="02020603050405020304" pitchFamily="18" charset="0"/>
                <a:sym typeface="Georgia"/>
                <a:hlinkClick r:id="rId3"/>
              </a:rPr>
              <a:t>Fousquare</a:t>
            </a:r>
            <a:r>
              <a:rPr lang="en-US" dirty="0" smtClean="0">
                <a:solidFill>
                  <a:schemeClr val="hlink"/>
                </a:solidFill>
                <a:highlight>
                  <a:srgbClr val="FFFFFF"/>
                </a:highlight>
                <a:uFill>
                  <a:noFill/>
                </a:uFill>
                <a:latin typeface="Times New Roman" panose="02020603050405020304" pitchFamily="18" charset="0"/>
                <a:ea typeface="Georgia"/>
                <a:cs typeface="Times New Roman" panose="02020603050405020304" pitchFamily="18" charset="0"/>
                <a:sym typeface="Georgia"/>
                <a:hlinkClick r:id="rId3"/>
              </a:rPr>
              <a:t> API</a:t>
            </a:r>
            <a:endParaRPr lang="en-US" dirty="0" smtClean="0">
              <a:solidFill>
                <a:schemeClr val="hlink"/>
              </a:solidFill>
              <a:highlight>
                <a:srgbClr val="FFFFFF"/>
              </a:highlight>
              <a:latin typeface="Times New Roman" panose="02020603050405020304" pitchFamily="18" charset="0"/>
              <a:ea typeface="Georgia"/>
              <a:cs typeface="Times New Roman" panose="02020603050405020304" pitchFamily="18" charset="0"/>
              <a:sym typeface="Georgia"/>
            </a:endParaRPr>
          </a:p>
          <a:p>
            <a:pPr marL="749300" lvl="0" indent="-317500">
              <a:lnSpc>
                <a:spcPct val="158000"/>
              </a:lnSpc>
              <a:spcBef>
                <a:spcPts val="0"/>
              </a:spcBef>
              <a:buClr>
                <a:schemeClr val="dk1"/>
              </a:buClr>
              <a:buSzPts val="1400"/>
              <a:buFont typeface="Georgia"/>
              <a:buChar char="●"/>
            </a:pPr>
            <a:endPar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endParaRPr>
          </a:p>
        </p:txBody>
      </p:sp>
    </p:spTree>
    <p:extLst>
      <p:ext uri="{BB962C8B-B14F-4D97-AF65-F5344CB8AC3E}">
        <p14:creationId xmlns:p14="http://schemas.microsoft.com/office/powerpoint/2010/main" val="160864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anose="02020603050405020304" pitchFamily="18" charset="0"/>
                <a:ea typeface="Roboto"/>
                <a:cs typeface="Times New Roman" panose="02020603050405020304" pitchFamily="18" charset="0"/>
                <a:sym typeface="Roboto"/>
              </a:rPr>
              <a:t>Approach towards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749300" lvl="0" indent="-330200">
              <a:lnSpc>
                <a:spcPct val="158000"/>
              </a:lnSpc>
              <a:spcBef>
                <a:spcPts val="1400"/>
              </a:spcBef>
              <a:buClr>
                <a:schemeClr val="dk1"/>
              </a:buClr>
              <a:buSzPts val="1600"/>
              <a:buFont typeface="Georgia"/>
              <a:buChar char="●"/>
            </a:pPr>
            <a:r>
              <a:rPr lang="en-US" dirty="0" smtClean="0">
                <a:solidFill>
                  <a:schemeClr val="dk1"/>
                </a:solidFill>
                <a:highlight>
                  <a:srgbClr val="FFFFFF"/>
                </a:highlight>
                <a:latin typeface="Georgia"/>
                <a:ea typeface="Georgia"/>
                <a:cs typeface="Georgia"/>
                <a:sym typeface="Georgia"/>
              </a:rPr>
              <a:t>Collect the new </a:t>
            </a:r>
            <a:r>
              <a:rPr lang="en-US" dirty="0" err="1" smtClean="0">
                <a:solidFill>
                  <a:schemeClr val="dk1"/>
                </a:solidFill>
                <a:highlight>
                  <a:srgbClr val="FFFFFF"/>
                </a:highlight>
                <a:latin typeface="Georgia"/>
                <a:ea typeface="Georgia"/>
                <a:cs typeface="Georgia"/>
                <a:sym typeface="Georgia"/>
              </a:rPr>
              <a:t>delhi</a:t>
            </a:r>
            <a:r>
              <a:rPr lang="en-US" dirty="0" smtClean="0">
                <a:solidFill>
                  <a:schemeClr val="dk1"/>
                </a:solidFill>
                <a:highlight>
                  <a:srgbClr val="FFFFFF"/>
                </a:highlight>
                <a:latin typeface="Georgia"/>
                <a:ea typeface="Georgia"/>
                <a:cs typeface="Georgia"/>
                <a:sym typeface="Georgia"/>
              </a:rPr>
              <a:t> city data from </a:t>
            </a:r>
            <a:r>
              <a:rPr lang="en-US" dirty="0" err="1" smtClean="0">
                <a:solidFill>
                  <a:schemeClr val="hlink"/>
                </a:solidFill>
                <a:highlight>
                  <a:srgbClr val="FFFFFF"/>
                </a:highlight>
                <a:uFill>
                  <a:noFill/>
                </a:uFill>
                <a:latin typeface="Georgia"/>
                <a:ea typeface="Georgia"/>
                <a:cs typeface="Georgia"/>
                <a:sym typeface="Georgia"/>
                <a:hlinkClick r:id="rId2"/>
              </a:rPr>
              <a:t>Zomato</a:t>
            </a:r>
            <a:r>
              <a:rPr lang="en-US" dirty="0" smtClean="0">
                <a:solidFill>
                  <a:schemeClr val="hlink"/>
                </a:solidFill>
                <a:highlight>
                  <a:srgbClr val="FFFFFF"/>
                </a:highlight>
                <a:uFill>
                  <a:noFill/>
                </a:uFill>
                <a:latin typeface="Georgia"/>
                <a:ea typeface="Georgia"/>
                <a:cs typeface="Georgia"/>
                <a:sym typeface="Georgia"/>
                <a:hlinkClick r:id="rId2"/>
              </a:rPr>
              <a:t> </a:t>
            </a:r>
            <a:r>
              <a:rPr lang="en-US" dirty="0" err="1" smtClean="0">
                <a:solidFill>
                  <a:schemeClr val="hlink"/>
                </a:solidFill>
                <a:highlight>
                  <a:srgbClr val="FFFFFF"/>
                </a:highlight>
                <a:uFill>
                  <a:noFill/>
                </a:uFill>
                <a:latin typeface="Georgia"/>
                <a:ea typeface="Georgia"/>
                <a:cs typeface="Georgia"/>
                <a:sym typeface="Georgia"/>
                <a:hlinkClick r:id="rId2"/>
              </a:rPr>
              <a:t>kaggel</a:t>
            </a:r>
            <a:r>
              <a:rPr lang="en-US" dirty="0" smtClean="0">
                <a:solidFill>
                  <a:schemeClr val="hlink"/>
                </a:solidFill>
                <a:highlight>
                  <a:srgbClr val="FFFFFF"/>
                </a:highlight>
                <a:uFill>
                  <a:noFill/>
                </a:uFill>
                <a:latin typeface="Georgia"/>
                <a:ea typeface="Georgia"/>
                <a:cs typeface="Georgia"/>
                <a:sym typeface="Georgia"/>
                <a:hlinkClick r:id="rId2"/>
              </a:rPr>
              <a:t> dataset</a:t>
            </a:r>
            <a:endParaRPr lang="en-US" dirty="0" smtClean="0">
              <a:solidFill>
                <a:schemeClr val="hlink"/>
              </a:solidFill>
              <a:highlight>
                <a:srgbClr val="FFFFFF"/>
              </a:highlight>
              <a:latin typeface="Georgia"/>
              <a:ea typeface="Georgia"/>
              <a:cs typeface="Georgia"/>
              <a:sym typeface="Georgia"/>
            </a:endParaRPr>
          </a:p>
          <a:p>
            <a:pPr marL="749300" lvl="0" indent="-330200">
              <a:lnSpc>
                <a:spcPct val="158000"/>
              </a:lnSpc>
              <a:spcBef>
                <a:spcPts val="0"/>
              </a:spcBef>
              <a:buClr>
                <a:schemeClr val="dk1"/>
              </a:buClr>
              <a:buSzPts val="1600"/>
              <a:buFont typeface="Georgia"/>
              <a:buChar char="●"/>
            </a:pPr>
            <a:r>
              <a:rPr lang="en-US" dirty="0" smtClean="0">
                <a:solidFill>
                  <a:schemeClr val="dk1"/>
                </a:solidFill>
                <a:highlight>
                  <a:srgbClr val="FFFFFF"/>
                </a:highlight>
                <a:latin typeface="Georgia"/>
                <a:ea typeface="Georgia"/>
                <a:cs typeface="Georgia"/>
                <a:sym typeface="Georgia"/>
              </a:rPr>
              <a:t>Using </a:t>
            </a:r>
            <a:r>
              <a:rPr lang="en-US" dirty="0" err="1" smtClean="0">
                <a:solidFill>
                  <a:schemeClr val="dk1"/>
                </a:solidFill>
                <a:highlight>
                  <a:srgbClr val="FFFFFF"/>
                </a:highlight>
                <a:latin typeface="Georgia"/>
                <a:ea typeface="Georgia"/>
                <a:cs typeface="Georgia"/>
                <a:sym typeface="Georgia"/>
              </a:rPr>
              <a:t>FourSquare</a:t>
            </a:r>
            <a:r>
              <a:rPr lang="en-US" dirty="0" smtClean="0">
                <a:solidFill>
                  <a:schemeClr val="dk1"/>
                </a:solidFill>
                <a:highlight>
                  <a:srgbClr val="FFFFFF"/>
                </a:highlight>
                <a:latin typeface="Georgia"/>
                <a:ea typeface="Georgia"/>
                <a:cs typeface="Georgia"/>
                <a:sym typeface="Georgia"/>
              </a:rPr>
              <a:t> API we will find all venues for each neighborhood.</a:t>
            </a:r>
          </a:p>
          <a:p>
            <a:pPr marL="749300" lvl="0" indent="-330200">
              <a:lnSpc>
                <a:spcPct val="158000"/>
              </a:lnSpc>
              <a:spcBef>
                <a:spcPts val="0"/>
              </a:spcBef>
              <a:buClr>
                <a:schemeClr val="dk1"/>
              </a:buClr>
              <a:buSzPts val="1600"/>
              <a:buFont typeface="Georgia"/>
              <a:buChar char="●"/>
            </a:pPr>
            <a:r>
              <a:rPr lang="en-US" dirty="0" smtClean="0">
                <a:solidFill>
                  <a:schemeClr val="dk1"/>
                </a:solidFill>
                <a:highlight>
                  <a:srgbClr val="FFFFFF"/>
                </a:highlight>
                <a:latin typeface="Georgia"/>
                <a:ea typeface="Georgia"/>
                <a:cs typeface="Georgia"/>
                <a:sym typeface="Georgia"/>
              </a:rPr>
              <a:t>Filter out all venues that are nearby by locality.</a:t>
            </a:r>
          </a:p>
          <a:p>
            <a:pPr marL="749300" lvl="0" indent="-330200">
              <a:lnSpc>
                <a:spcPct val="158000"/>
              </a:lnSpc>
              <a:spcBef>
                <a:spcPts val="0"/>
              </a:spcBef>
              <a:buClr>
                <a:schemeClr val="dk1"/>
              </a:buClr>
              <a:buSzPts val="1600"/>
              <a:buFont typeface="Georgia"/>
              <a:buChar char="●"/>
            </a:pPr>
            <a:r>
              <a:rPr lang="en-US" dirty="0" smtClean="0">
                <a:solidFill>
                  <a:schemeClr val="dk1"/>
                </a:solidFill>
                <a:highlight>
                  <a:srgbClr val="FFFFFF"/>
                </a:highlight>
                <a:latin typeface="Georgia"/>
                <a:ea typeface="Georgia"/>
                <a:cs typeface="Georgia"/>
                <a:sym typeface="Georgia"/>
              </a:rPr>
              <a:t>Using aggregative rating for each </a:t>
            </a:r>
            <a:r>
              <a:rPr lang="en-US" dirty="0" err="1" smtClean="0">
                <a:solidFill>
                  <a:schemeClr val="dk1"/>
                </a:solidFill>
                <a:highlight>
                  <a:srgbClr val="FFFFFF"/>
                </a:highlight>
                <a:latin typeface="Georgia"/>
                <a:ea typeface="Georgia"/>
                <a:cs typeface="Georgia"/>
                <a:sym typeface="Georgia"/>
              </a:rPr>
              <a:t>resturant</a:t>
            </a:r>
            <a:r>
              <a:rPr lang="en-US" dirty="0" smtClean="0">
                <a:solidFill>
                  <a:schemeClr val="dk1"/>
                </a:solidFill>
                <a:highlight>
                  <a:srgbClr val="FFFFFF"/>
                </a:highlight>
                <a:latin typeface="Georgia"/>
                <a:ea typeface="Georgia"/>
                <a:cs typeface="Georgia"/>
                <a:sym typeface="Georgia"/>
              </a:rPr>
              <a:t> to find the best places.</a:t>
            </a:r>
          </a:p>
          <a:p>
            <a:pPr marL="749300" lvl="0" indent="-330200">
              <a:lnSpc>
                <a:spcPct val="158000"/>
              </a:lnSpc>
              <a:spcBef>
                <a:spcPts val="0"/>
              </a:spcBef>
              <a:buClr>
                <a:schemeClr val="dk1"/>
              </a:buClr>
              <a:buSzPts val="1600"/>
              <a:buFont typeface="Georgia"/>
              <a:buChar char="●"/>
            </a:pPr>
            <a:r>
              <a:rPr lang="en-US" dirty="0" smtClean="0">
                <a:solidFill>
                  <a:schemeClr val="dk1"/>
                </a:solidFill>
                <a:highlight>
                  <a:srgbClr val="FFFFFF"/>
                </a:highlight>
                <a:latin typeface="Georgia"/>
                <a:ea typeface="Georgia"/>
                <a:cs typeface="Georgia"/>
                <a:sym typeface="Georgia"/>
              </a:rPr>
              <a:t>Visualize the Ranking of neighborhoods using folium library(python</a:t>
            </a:r>
            <a:endParaRPr lang="en-US" dirty="0">
              <a:solidFill>
                <a:schemeClr val="dk1"/>
              </a:solidFill>
              <a:highlight>
                <a:srgbClr val="FFFFFF"/>
              </a:highlight>
              <a:latin typeface="Times New Roman" panose="02020603050405020304" pitchFamily="18" charset="0"/>
              <a:ea typeface="Georgia"/>
              <a:cs typeface="Times New Roman" panose="02020603050405020304" pitchFamily="18" charset="0"/>
              <a:sym typeface="Georgia"/>
            </a:endParaRPr>
          </a:p>
        </p:txBody>
      </p:sp>
    </p:spTree>
    <p:extLst>
      <p:ext uri="{BB962C8B-B14F-4D97-AF65-F5344CB8AC3E}">
        <p14:creationId xmlns:p14="http://schemas.microsoft.com/office/powerpoint/2010/main" val="353823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229600" cy="1143000"/>
          </a:xfrm>
        </p:spPr>
        <p:txBody>
          <a:bodyPr>
            <a:normAutofit/>
          </a:bodyPr>
          <a:lstStyle/>
          <a:p>
            <a:pPr lvl="0"/>
            <a:r>
              <a:rPr lang="en-US" dirty="0" smtClean="0">
                <a:latin typeface="Times New Roman" panose="02020603050405020304" pitchFamily="18" charset="0"/>
                <a:ea typeface="Roboto"/>
                <a:cs typeface="Times New Roman" panose="02020603050405020304" pitchFamily="18" charset="0"/>
                <a:sym typeface="Roboto"/>
              </a:rPr>
              <a:t>Results Obtained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47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9"/>
          <p:cNvPicPr preferRelativeResize="0"/>
          <p:nvPr/>
        </p:nvPicPr>
        <p:blipFill>
          <a:blip r:embed="rId3">
            <a:alphaModFix/>
          </a:blip>
          <a:stretch>
            <a:fillRect/>
          </a:stretch>
        </p:blipFill>
        <p:spPr>
          <a:xfrm>
            <a:off x="3" y="0"/>
            <a:ext cx="9143999" cy="6858000"/>
          </a:xfrm>
          <a:prstGeom prst="rect">
            <a:avLst/>
          </a:prstGeom>
          <a:noFill/>
          <a:ln>
            <a:noFill/>
          </a:ln>
        </p:spPr>
      </p:pic>
    </p:spTree>
    <p:extLst>
      <p:ext uri="{BB962C8B-B14F-4D97-AF65-F5344CB8AC3E}">
        <p14:creationId xmlns:p14="http://schemas.microsoft.com/office/powerpoint/2010/main" val="45545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0"/>
          <p:cNvPicPr preferRelativeResize="0"/>
          <p:nvPr/>
        </p:nvPicPr>
        <p:blipFill>
          <a:blip r:embed="rId3">
            <a:alphaModFix/>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33901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1"/>
          <p:cNvPicPr preferRelativeResize="0"/>
          <p:nvPr/>
        </p:nvPicPr>
        <p:blipFill>
          <a:blip r:embed="rId3">
            <a:alphaModFix/>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362772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348</Words>
  <Application>Microsoft Office PowerPoint</Application>
  <PresentationFormat>On-screen Show (4:3)</PresentationFormat>
  <Paragraphs>27</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EDA on Zomato data set</vt:lpstr>
      <vt:lpstr>Introduction</vt:lpstr>
      <vt:lpstr>Aims/Objectives</vt:lpstr>
      <vt:lpstr>Data Sources</vt:lpstr>
      <vt:lpstr>Approach towards analysis</vt:lpstr>
      <vt:lpstr>Results Obtained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Zomato data set</dc:title>
  <dc:creator>User</dc:creator>
  <cp:lastModifiedBy>User</cp:lastModifiedBy>
  <cp:revision>1</cp:revision>
  <dcterms:created xsi:type="dcterms:W3CDTF">2021-01-29T20:30:43Z</dcterms:created>
  <dcterms:modified xsi:type="dcterms:W3CDTF">2021-01-29T20:40:23Z</dcterms:modified>
</cp:coreProperties>
</file>