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9" r:id="rId4"/>
    <p:sldId id="260" r:id="rId5"/>
    <p:sldId id="257" r:id="rId6"/>
    <p:sldId id="261" r:id="rId7"/>
    <p:sldId id="264" r:id="rId8"/>
    <p:sldId id="265" r:id="rId9"/>
    <p:sldId id="267" r:id="rId10"/>
    <p:sldId id="269" r:id="rId11"/>
    <p:sldId id="266"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F89"/>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764" autoAdjust="0"/>
  </p:normalViewPr>
  <p:slideViewPr>
    <p:cSldViewPr snapToGrid="0">
      <p:cViewPr varScale="1">
        <p:scale>
          <a:sx n="50" d="100"/>
          <a:sy n="50" d="100"/>
        </p:scale>
        <p:origin x="12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805F0-55BD-488F-95BA-CD2E1734E5B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411E92-4577-43FB-AEA1-190D21AA092C}">
      <dgm:prSet/>
      <dgm:spPr/>
      <dgm:t>
        <a:bodyPr/>
        <a:lstStyle/>
        <a:p>
          <a:pPr>
            <a:lnSpc>
              <a:spcPct val="100000"/>
            </a:lnSpc>
          </a:pPr>
          <a:r>
            <a:rPr lang="en-US" b="0" i="0" dirty="0"/>
            <a:t>Data analysis  </a:t>
          </a:r>
          <a:endParaRPr lang="en-US" dirty="0"/>
        </a:p>
      </dgm:t>
    </dgm:pt>
    <dgm:pt modelId="{A22BA1AE-BCDC-411C-917E-35FC20D92AA9}" type="parTrans" cxnId="{E7CB58F4-FE5D-443C-97E5-27BD9CA8C6FB}">
      <dgm:prSet/>
      <dgm:spPr/>
      <dgm:t>
        <a:bodyPr/>
        <a:lstStyle/>
        <a:p>
          <a:endParaRPr lang="en-US"/>
        </a:p>
      </dgm:t>
    </dgm:pt>
    <dgm:pt modelId="{7BDB8F6A-B95C-4799-B8ED-2D9B1EC43D6C}" type="sibTrans" cxnId="{E7CB58F4-FE5D-443C-97E5-27BD9CA8C6FB}">
      <dgm:prSet/>
      <dgm:spPr/>
      <dgm:t>
        <a:bodyPr/>
        <a:lstStyle/>
        <a:p>
          <a:endParaRPr lang="en-US"/>
        </a:p>
      </dgm:t>
    </dgm:pt>
    <dgm:pt modelId="{FAC83892-BD1E-487D-8D05-1A5550556E30}">
      <dgm:prSet custT="1"/>
      <dgm:spPr/>
      <dgm:t>
        <a:bodyPr/>
        <a:lstStyle/>
        <a:p>
          <a:pPr>
            <a:lnSpc>
              <a:spcPct val="100000"/>
            </a:lnSpc>
          </a:pPr>
          <a:r>
            <a:rPr lang="en-US" sz="1200" b="0" i="0" dirty="0"/>
            <a:t>Describe, Condense, Visualize and Evaluate Data</a:t>
          </a:r>
          <a:endParaRPr lang="en-US" sz="1200" dirty="0"/>
        </a:p>
      </dgm:t>
    </dgm:pt>
    <dgm:pt modelId="{A9163047-D4D8-4FCA-B2B9-E9BEEAF57A28}" type="parTrans" cxnId="{B1C8C90E-5217-49AD-9452-8469D70749C0}">
      <dgm:prSet/>
      <dgm:spPr/>
      <dgm:t>
        <a:bodyPr/>
        <a:lstStyle/>
        <a:p>
          <a:endParaRPr lang="en-US"/>
        </a:p>
      </dgm:t>
    </dgm:pt>
    <dgm:pt modelId="{221696B0-86AA-42D5-8969-53899D27AA06}" type="sibTrans" cxnId="{B1C8C90E-5217-49AD-9452-8469D70749C0}">
      <dgm:prSet/>
      <dgm:spPr/>
      <dgm:t>
        <a:bodyPr/>
        <a:lstStyle/>
        <a:p>
          <a:endParaRPr lang="en-US"/>
        </a:p>
      </dgm:t>
    </dgm:pt>
    <dgm:pt modelId="{2E5584EF-4BAD-4C74-87A4-1F1FC0147B45}">
      <dgm:prSet/>
      <dgm:spPr/>
      <dgm:t>
        <a:bodyPr/>
        <a:lstStyle/>
        <a:p>
          <a:pPr>
            <a:lnSpc>
              <a:spcPct val="100000"/>
            </a:lnSpc>
          </a:pPr>
          <a:r>
            <a:rPr lang="en-US" b="0" i="0" dirty="0"/>
            <a:t>Feature selection </a:t>
          </a:r>
          <a:endParaRPr lang="en-US" dirty="0"/>
        </a:p>
      </dgm:t>
    </dgm:pt>
    <dgm:pt modelId="{3702D6B9-A886-4033-9C7C-FA375ED0756C}" type="parTrans" cxnId="{9CA5C77F-B7AD-4C75-AE1A-AECEB0DD6612}">
      <dgm:prSet/>
      <dgm:spPr/>
      <dgm:t>
        <a:bodyPr/>
        <a:lstStyle/>
        <a:p>
          <a:endParaRPr lang="en-US"/>
        </a:p>
      </dgm:t>
    </dgm:pt>
    <dgm:pt modelId="{0A9EC241-E879-4F54-8FF9-4C0F8EEC1670}" type="sibTrans" cxnId="{9CA5C77F-B7AD-4C75-AE1A-AECEB0DD6612}">
      <dgm:prSet/>
      <dgm:spPr/>
      <dgm:t>
        <a:bodyPr/>
        <a:lstStyle/>
        <a:p>
          <a:endParaRPr lang="en-US"/>
        </a:p>
      </dgm:t>
    </dgm:pt>
    <dgm:pt modelId="{8CCC00A7-8B67-4850-ADA4-9465A27F54D6}">
      <dgm:prSet custT="1"/>
      <dgm:spPr/>
      <dgm:t>
        <a:bodyPr/>
        <a:lstStyle/>
        <a:p>
          <a:pPr>
            <a:lnSpc>
              <a:spcPct val="100000"/>
            </a:lnSpc>
          </a:pPr>
          <a:r>
            <a:rPr lang="en-US" sz="1200" dirty="0"/>
            <a:t>Reduce dimensionality(input variables), noise, computational cost and  improve performance </a:t>
          </a:r>
        </a:p>
      </dgm:t>
    </dgm:pt>
    <dgm:pt modelId="{EF039C0D-0392-41F8-8EE9-88AB32C53172}" type="parTrans" cxnId="{43887850-9ABB-43FB-96D9-89237F2866A5}">
      <dgm:prSet/>
      <dgm:spPr/>
      <dgm:t>
        <a:bodyPr/>
        <a:lstStyle/>
        <a:p>
          <a:endParaRPr lang="en-US"/>
        </a:p>
      </dgm:t>
    </dgm:pt>
    <dgm:pt modelId="{9DB9AF63-BA3E-40FB-A137-8B8A0B80A3B0}" type="sibTrans" cxnId="{43887850-9ABB-43FB-96D9-89237F2866A5}">
      <dgm:prSet/>
      <dgm:spPr/>
      <dgm:t>
        <a:bodyPr/>
        <a:lstStyle/>
        <a:p>
          <a:endParaRPr lang="en-US"/>
        </a:p>
      </dgm:t>
    </dgm:pt>
    <dgm:pt modelId="{E7441926-157B-460D-A7CD-647A70481B0F}">
      <dgm:prSet/>
      <dgm:spPr/>
      <dgm:t>
        <a:bodyPr/>
        <a:lstStyle/>
        <a:p>
          <a:pPr>
            <a:lnSpc>
              <a:spcPct val="100000"/>
            </a:lnSpc>
          </a:pPr>
          <a:r>
            <a:rPr lang="en-US" b="0" i="0" dirty="0"/>
            <a:t>Feature engineering </a:t>
          </a:r>
          <a:endParaRPr lang="en-US" dirty="0"/>
        </a:p>
      </dgm:t>
    </dgm:pt>
    <dgm:pt modelId="{EAA50FC6-E6EC-429E-917A-93C73DB66D5F}" type="parTrans" cxnId="{88870457-226D-4D17-B146-382D5F1DC471}">
      <dgm:prSet/>
      <dgm:spPr/>
      <dgm:t>
        <a:bodyPr/>
        <a:lstStyle/>
        <a:p>
          <a:endParaRPr lang="en-US"/>
        </a:p>
      </dgm:t>
    </dgm:pt>
    <dgm:pt modelId="{0897194A-ADC7-4E0E-B229-38C4C240BE5C}" type="sibTrans" cxnId="{88870457-226D-4D17-B146-382D5F1DC471}">
      <dgm:prSet/>
      <dgm:spPr/>
      <dgm:t>
        <a:bodyPr/>
        <a:lstStyle/>
        <a:p>
          <a:endParaRPr lang="en-US"/>
        </a:p>
      </dgm:t>
    </dgm:pt>
    <dgm:pt modelId="{5DC875B5-542F-4BD4-9BDB-31CEDE00D25C}">
      <dgm:prSet/>
      <dgm:spPr/>
      <dgm:t>
        <a:bodyPr/>
        <a:lstStyle/>
        <a:p>
          <a:pPr>
            <a:lnSpc>
              <a:spcPct val="100000"/>
            </a:lnSpc>
          </a:pPr>
          <a:r>
            <a:rPr lang="en-US" b="0" i="0" dirty="0"/>
            <a:t>Algorithm selection </a:t>
          </a:r>
          <a:endParaRPr lang="en-US" dirty="0"/>
        </a:p>
      </dgm:t>
    </dgm:pt>
    <dgm:pt modelId="{0A5E9C2C-6015-4517-8662-84E05F11CBC8}" type="parTrans" cxnId="{1C9D4DAD-9946-47AB-B058-FF63C839B087}">
      <dgm:prSet/>
      <dgm:spPr/>
      <dgm:t>
        <a:bodyPr/>
        <a:lstStyle/>
        <a:p>
          <a:endParaRPr lang="en-US"/>
        </a:p>
      </dgm:t>
    </dgm:pt>
    <dgm:pt modelId="{F93D54EA-85AE-45DD-AA7A-B6E65177B2CA}" type="sibTrans" cxnId="{1C9D4DAD-9946-47AB-B058-FF63C839B087}">
      <dgm:prSet/>
      <dgm:spPr/>
      <dgm:t>
        <a:bodyPr/>
        <a:lstStyle/>
        <a:p>
          <a:endParaRPr lang="en-US"/>
        </a:p>
      </dgm:t>
    </dgm:pt>
    <dgm:pt modelId="{4881F052-A073-43C1-B152-0BB266013B21}">
      <dgm:prSet/>
      <dgm:spPr/>
      <dgm:t>
        <a:bodyPr/>
        <a:lstStyle/>
        <a:p>
          <a:pPr>
            <a:lnSpc>
              <a:spcPct val="100000"/>
            </a:lnSpc>
          </a:pPr>
          <a:r>
            <a:rPr lang="en-US" b="0" i="0" dirty="0"/>
            <a:t>Compare performance</a:t>
          </a:r>
          <a:endParaRPr lang="en-US" dirty="0"/>
        </a:p>
      </dgm:t>
    </dgm:pt>
    <dgm:pt modelId="{F547C62E-4C12-40BE-A7E1-075804A15BB5}" type="parTrans" cxnId="{6920AEC0-A007-4AE1-92E1-886B02B04CEF}">
      <dgm:prSet/>
      <dgm:spPr/>
      <dgm:t>
        <a:bodyPr/>
        <a:lstStyle/>
        <a:p>
          <a:endParaRPr lang="en-US"/>
        </a:p>
      </dgm:t>
    </dgm:pt>
    <dgm:pt modelId="{0B420DD0-B589-42DF-B116-15003CCDD3EB}" type="sibTrans" cxnId="{6920AEC0-A007-4AE1-92E1-886B02B04CEF}">
      <dgm:prSet/>
      <dgm:spPr/>
      <dgm:t>
        <a:bodyPr/>
        <a:lstStyle/>
        <a:p>
          <a:endParaRPr lang="en-US"/>
        </a:p>
      </dgm:t>
    </dgm:pt>
    <dgm:pt modelId="{D5A3FBD0-0B01-44B1-B43E-51C3538F5F4C}" type="pres">
      <dgm:prSet presAssocID="{56C805F0-55BD-488F-95BA-CD2E1734E5B8}" presName="root" presStyleCnt="0">
        <dgm:presLayoutVars>
          <dgm:dir/>
          <dgm:resizeHandles val="exact"/>
        </dgm:presLayoutVars>
      </dgm:prSet>
      <dgm:spPr/>
    </dgm:pt>
    <dgm:pt modelId="{998CB9AD-D1F1-4091-80C8-09A60BA21E7E}" type="pres">
      <dgm:prSet presAssocID="{28411E92-4577-43FB-AEA1-190D21AA092C}" presName="compNode" presStyleCnt="0"/>
      <dgm:spPr/>
    </dgm:pt>
    <dgm:pt modelId="{0BC4E198-E5A6-457C-AC73-FAF51D3654A0}" type="pres">
      <dgm:prSet presAssocID="{28411E92-4577-43FB-AEA1-190D21AA092C}" presName="bgRect" presStyleLbl="bgShp" presStyleIdx="0" presStyleCnt="5"/>
      <dgm:spPr/>
    </dgm:pt>
    <dgm:pt modelId="{FF5C0BC6-CCE2-4054-B44A-7FC5C28ABA7E}" type="pres">
      <dgm:prSet presAssocID="{28411E92-4577-43FB-AEA1-190D21AA092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0484397-E75D-4E19-962E-2E2264102CAB}" type="pres">
      <dgm:prSet presAssocID="{28411E92-4577-43FB-AEA1-190D21AA092C}" presName="spaceRect" presStyleCnt="0"/>
      <dgm:spPr/>
    </dgm:pt>
    <dgm:pt modelId="{B132BF76-7893-4873-90F3-8D62AC2493B5}" type="pres">
      <dgm:prSet presAssocID="{28411E92-4577-43FB-AEA1-190D21AA092C}" presName="parTx" presStyleLbl="revTx" presStyleIdx="0" presStyleCnt="7">
        <dgm:presLayoutVars>
          <dgm:chMax val="0"/>
          <dgm:chPref val="0"/>
        </dgm:presLayoutVars>
      </dgm:prSet>
      <dgm:spPr/>
    </dgm:pt>
    <dgm:pt modelId="{732DAA03-6042-4640-9C96-1B94C2A54D39}" type="pres">
      <dgm:prSet presAssocID="{28411E92-4577-43FB-AEA1-190D21AA092C}" presName="desTx" presStyleLbl="revTx" presStyleIdx="1" presStyleCnt="7">
        <dgm:presLayoutVars/>
      </dgm:prSet>
      <dgm:spPr/>
    </dgm:pt>
    <dgm:pt modelId="{7A152E0D-C343-425C-BC4C-7F702DFD7EE9}" type="pres">
      <dgm:prSet presAssocID="{7BDB8F6A-B95C-4799-B8ED-2D9B1EC43D6C}" presName="sibTrans" presStyleCnt="0"/>
      <dgm:spPr/>
    </dgm:pt>
    <dgm:pt modelId="{072C0258-CF1E-459D-B255-50556E9C07BE}" type="pres">
      <dgm:prSet presAssocID="{2E5584EF-4BAD-4C74-87A4-1F1FC0147B45}" presName="compNode" presStyleCnt="0"/>
      <dgm:spPr/>
    </dgm:pt>
    <dgm:pt modelId="{B551C88C-BADB-40A2-9076-7CF8E529E19F}" type="pres">
      <dgm:prSet presAssocID="{2E5584EF-4BAD-4C74-87A4-1F1FC0147B45}" presName="bgRect" presStyleLbl="bgShp" presStyleIdx="1" presStyleCnt="5"/>
      <dgm:spPr/>
    </dgm:pt>
    <dgm:pt modelId="{F93CEBE1-F901-42AA-9CF8-66B2DA7B7ADE}" type="pres">
      <dgm:prSet presAssocID="{2E5584EF-4BAD-4C74-87A4-1F1FC0147B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60245CA-A9CE-4F90-9EB2-986CFA4CA679}" type="pres">
      <dgm:prSet presAssocID="{2E5584EF-4BAD-4C74-87A4-1F1FC0147B45}" presName="spaceRect" presStyleCnt="0"/>
      <dgm:spPr/>
    </dgm:pt>
    <dgm:pt modelId="{3D074D82-04A8-4BD8-8811-904C2724E0C1}" type="pres">
      <dgm:prSet presAssocID="{2E5584EF-4BAD-4C74-87A4-1F1FC0147B45}" presName="parTx" presStyleLbl="revTx" presStyleIdx="2" presStyleCnt="7">
        <dgm:presLayoutVars>
          <dgm:chMax val="0"/>
          <dgm:chPref val="0"/>
        </dgm:presLayoutVars>
      </dgm:prSet>
      <dgm:spPr/>
    </dgm:pt>
    <dgm:pt modelId="{6F2CAF9B-E629-4C55-B610-C8913B1B9979}" type="pres">
      <dgm:prSet presAssocID="{2E5584EF-4BAD-4C74-87A4-1F1FC0147B45}" presName="desTx" presStyleLbl="revTx" presStyleIdx="3" presStyleCnt="7">
        <dgm:presLayoutVars/>
      </dgm:prSet>
      <dgm:spPr/>
    </dgm:pt>
    <dgm:pt modelId="{6000629B-11BC-4DEF-84CA-01C2154DBF42}" type="pres">
      <dgm:prSet presAssocID="{0A9EC241-E879-4F54-8FF9-4C0F8EEC1670}" presName="sibTrans" presStyleCnt="0"/>
      <dgm:spPr/>
    </dgm:pt>
    <dgm:pt modelId="{8068F593-BA90-4122-B7AB-2BE06B0705BB}" type="pres">
      <dgm:prSet presAssocID="{E7441926-157B-460D-A7CD-647A70481B0F}" presName="compNode" presStyleCnt="0"/>
      <dgm:spPr/>
    </dgm:pt>
    <dgm:pt modelId="{B3118996-A16E-4A2D-920B-694CAE255C64}" type="pres">
      <dgm:prSet presAssocID="{E7441926-157B-460D-A7CD-647A70481B0F}" presName="bgRect" presStyleLbl="bgShp" presStyleIdx="2" presStyleCnt="5" custLinFactNeighborY="38"/>
      <dgm:spPr/>
    </dgm:pt>
    <dgm:pt modelId="{45165CD0-28F6-46C2-9221-4BDAFE25F8B7}" type="pres">
      <dgm:prSet presAssocID="{E7441926-157B-460D-A7CD-647A70481B0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9840A31B-7F83-4BB0-8CE9-807BEEFF9BE2}" type="pres">
      <dgm:prSet presAssocID="{E7441926-157B-460D-A7CD-647A70481B0F}" presName="spaceRect" presStyleCnt="0"/>
      <dgm:spPr/>
    </dgm:pt>
    <dgm:pt modelId="{64FEC0B2-40BE-42FA-BC49-9B1B2EFC8F82}" type="pres">
      <dgm:prSet presAssocID="{E7441926-157B-460D-A7CD-647A70481B0F}" presName="parTx" presStyleLbl="revTx" presStyleIdx="4" presStyleCnt="7">
        <dgm:presLayoutVars>
          <dgm:chMax val="0"/>
          <dgm:chPref val="0"/>
        </dgm:presLayoutVars>
      </dgm:prSet>
      <dgm:spPr/>
    </dgm:pt>
    <dgm:pt modelId="{2AA0E011-72D4-4B42-837B-38E1FFC890BA}" type="pres">
      <dgm:prSet presAssocID="{0897194A-ADC7-4E0E-B229-38C4C240BE5C}" presName="sibTrans" presStyleCnt="0"/>
      <dgm:spPr/>
    </dgm:pt>
    <dgm:pt modelId="{A41DF85D-D4D4-475C-A62C-DFB9A89A846B}" type="pres">
      <dgm:prSet presAssocID="{5DC875B5-542F-4BD4-9BDB-31CEDE00D25C}" presName="compNode" presStyleCnt="0"/>
      <dgm:spPr/>
    </dgm:pt>
    <dgm:pt modelId="{3900BE40-04AD-4C2F-8DFD-72E7FBDC0A9A}" type="pres">
      <dgm:prSet presAssocID="{5DC875B5-542F-4BD4-9BDB-31CEDE00D25C}" presName="bgRect" presStyleLbl="bgShp" presStyleIdx="3" presStyleCnt="5" custLinFactNeighborY="502"/>
      <dgm:spPr/>
    </dgm:pt>
    <dgm:pt modelId="{0346CB55-BE61-4FBC-9305-4C0E1AC5BEDD}" type="pres">
      <dgm:prSet presAssocID="{5DC875B5-542F-4BD4-9BDB-31CEDE00D25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843DC96A-C762-497D-836E-DA0081DBCA95}" type="pres">
      <dgm:prSet presAssocID="{5DC875B5-542F-4BD4-9BDB-31CEDE00D25C}" presName="spaceRect" presStyleCnt="0"/>
      <dgm:spPr/>
    </dgm:pt>
    <dgm:pt modelId="{173AD94D-518B-4431-849F-944D7A781241}" type="pres">
      <dgm:prSet presAssocID="{5DC875B5-542F-4BD4-9BDB-31CEDE00D25C}" presName="parTx" presStyleLbl="revTx" presStyleIdx="5" presStyleCnt="7">
        <dgm:presLayoutVars>
          <dgm:chMax val="0"/>
          <dgm:chPref val="0"/>
        </dgm:presLayoutVars>
      </dgm:prSet>
      <dgm:spPr/>
    </dgm:pt>
    <dgm:pt modelId="{FFC53AE7-DE98-4FF9-905D-163B56AE4E7D}" type="pres">
      <dgm:prSet presAssocID="{F93D54EA-85AE-45DD-AA7A-B6E65177B2CA}" presName="sibTrans" presStyleCnt="0"/>
      <dgm:spPr/>
    </dgm:pt>
    <dgm:pt modelId="{AD772240-5E98-4A4A-96BD-84339D469775}" type="pres">
      <dgm:prSet presAssocID="{4881F052-A073-43C1-B152-0BB266013B21}" presName="compNode" presStyleCnt="0"/>
      <dgm:spPr/>
    </dgm:pt>
    <dgm:pt modelId="{77E5A599-91AF-4637-8D9F-81A88BA8AABB}" type="pres">
      <dgm:prSet presAssocID="{4881F052-A073-43C1-B152-0BB266013B21}" presName="bgRect" presStyleLbl="bgShp" presStyleIdx="4" presStyleCnt="5"/>
      <dgm:spPr/>
    </dgm:pt>
    <dgm:pt modelId="{BC9FE37D-77EB-4D61-8C98-EC0BC80F0C89}" type="pres">
      <dgm:prSet presAssocID="{4881F052-A073-43C1-B152-0BB266013B2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nn Diagram"/>
        </a:ext>
      </dgm:extLst>
    </dgm:pt>
    <dgm:pt modelId="{414D176D-AAE5-4101-B431-EA83F77C43DD}" type="pres">
      <dgm:prSet presAssocID="{4881F052-A073-43C1-B152-0BB266013B21}" presName="spaceRect" presStyleCnt="0"/>
      <dgm:spPr/>
    </dgm:pt>
    <dgm:pt modelId="{A9BC11A7-541D-47C1-857F-344EFACB9E83}" type="pres">
      <dgm:prSet presAssocID="{4881F052-A073-43C1-B152-0BB266013B21}" presName="parTx" presStyleLbl="revTx" presStyleIdx="6" presStyleCnt="7">
        <dgm:presLayoutVars>
          <dgm:chMax val="0"/>
          <dgm:chPref val="0"/>
        </dgm:presLayoutVars>
      </dgm:prSet>
      <dgm:spPr/>
    </dgm:pt>
  </dgm:ptLst>
  <dgm:cxnLst>
    <dgm:cxn modelId="{B1C8C90E-5217-49AD-9452-8469D70749C0}" srcId="{28411E92-4577-43FB-AEA1-190D21AA092C}" destId="{FAC83892-BD1E-487D-8D05-1A5550556E30}" srcOrd="0" destOrd="0" parTransId="{A9163047-D4D8-4FCA-B2B9-E9BEEAF57A28}" sibTransId="{221696B0-86AA-42D5-8969-53899D27AA06}"/>
    <dgm:cxn modelId="{B6FAB419-A777-4ECB-B6C2-3A98B5ECF506}" type="presOf" srcId="{E7441926-157B-460D-A7CD-647A70481B0F}" destId="{64FEC0B2-40BE-42FA-BC49-9B1B2EFC8F82}" srcOrd="0" destOrd="0" presId="urn:microsoft.com/office/officeart/2018/2/layout/IconVerticalSolidList"/>
    <dgm:cxn modelId="{BC90B33A-668D-4096-A7C7-C89AF4DD497E}" type="presOf" srcId="{56C805F0-55BD-488F-95BA-CD2E1734E5B8}" destId="{D5A3FBD0-0B01-44B1-B43E-51C3538F5F4C}" srcOrd="0" destOrd="0" presId="urn:microsoft.com/office/officeart/2018/2/layout/IconVerticalSolidList"/>
    <dgm:cxn modelId="{92D35944-CD35-4C9F-BFBE-EA04595F7717}" type="presOf" srcId="{28411E92-4577-43FB-AEA1-190D21AA092C}" destId="{B132BF76-7893-4873-90F3-8D62AC2493B5}" srcOrd="0" destOrd="0" presId="urn:microsoft.com/office/officeart/2018/2/layout/IconVerticalSolidList"/>
    <dgm:cxn modelId="{43887850-9ABB-43FB-96D9-89237F2866A5}" srcId="{2E5584EF-4BAD-4C74-87A4-1F1FC0147B45}" destId="{8CCC00A7-8B67-4850-ADA4-9465A27F54D6}" srcOrd="0" destOrd="0" parTransId="{EF039C0D-0392-41F8-8EE9-88AB32C53172}" sibTransId="{9DB9AF63-BA3E-40FB-A137-8B8A0B80A3B0}"/>
    <dgm:cxn modelId="{45C24574-0DFB-4206-B46D-D86CB38663D2}" type="presOf" srcId="{4881F052-A073-43C1-B152-0BB266013B21}" destId="{A9BC11A7-541D-47C1-857F-344EFACB9E83}" srcOrd="0" destOrd="0" presId="urn:microsoft.com/office/officeart/2018/2/layout/IconVerticalSolidList"/>
    <dgm:cxn modelId="{88870457-226D-4D17-B146-382D5F1DC471}" srcId="{56C805F0-55BD-488F-95BA-CD2E1734E5B8}" destId="{E7441926-157B-460D-A7CD-647A70481B0F}" srcOrd="2" destOrd="0" parTransId="{EAA50FC6-E6EC-429E-917A-93C73DB66D5F}" sibTransId="{0897194A-ADC7-4E0E-B229-38C4C240BE5C}"/>
    <dgm:cxn modelId="{9CA5C77F-B7AD-4C75-AE1A-AECEB0DD6612}" srcId="{56C805F0-55BD-488F-95BA-CD2E1734E5B8}" destId="{2E5584EF-4BAD-4C74-87A4-1F1FC0147B45}" srcOrd="1" destOrd="0" parTransId="{3702D6B9-A886-4033-9C7C-FA375ED0756C}" sibTransId="{0A9EC241-E879-4F54-8FF9-4C0F8EEC1670}"/>
    <dgm:cxn modelId="{02A1AAA6-1351-4472-9BE7-E2E100234B99}" type="presOf" srcId="{8CCC00A7-8B67-4850-ADA4-9465A27F54D6}" destId="{6F2CAF9B-E629-4C55-B610-C8913B1B9979}" srcOrd="0" destOrd="0" presId="urn:microsoft.com/office/officeart/2018/2/layout/IconVerticalSolidList"/>
    <dgm:cxn modelId="{1C9D4DAD-9946-47AB-B058-FF63C839B087}" srcId="{56C805F0-55BD-488F-95BA-CD2E1734E5B8}" destId="{5DC875B5-542F-4BD4-9BDB-31CEDE00D25C}" srcOrd="3" destOrd="0" parTransId="{0A5E9C2C-6015-4517-8662-84E05F11CBC8}" sibTransId="{F93D54EA-85AE-45DD-AA7A-B6E65177B2CA}"/>
    <dgm:cxn modelId="{6920AEC0-A007-4AE1-92E1-886B02B04CEF}" srcId="{56C805F0-55BD-488F-95BA-CD2E1734E5B8}" destId="{4881F052-A073-43C1-B152-0BB266013B21}" srcOrd="4" destOrd="0" parTransId="{F547C62E-4C12-40BE-A7E1-075804A15BB5}" sibTransId="{0B420DD0-B589-42DF-B116-15003CCDD3EB}"/>
    <dgm:cxn modelId="{EEF947D3-AE1C-435B-BCB8-213B71401C5F}" type="presOf" srcId="{2E5584EF-4BAD-4C74-87A4-1F1FC0147B45}" destId="{3D074D82-04A8-4BD8-8811-904C2724E0C1}" srcOrd="0" destOrd="0" presId="urn:microsoft.com/office/officeart/2018/2/layout/IconVerticalSolidList"/>
    <dgm:cxn modelId="{38AE2BD8-0BB2-423E-B840-432CEEB28DFE}" type="presOf" srcId="{5DC875B5-542F-4BD4-9BDB-31CEDE00D25C}" destId="{173AD94D-518B-4431-849F-944D7A781241}" srcOrd="0" destOrd="0" presId="urn:microsoft.com/office/officeart/2018/2/layout/IconVerticalSolidList"/>
    <dgm:cxn modelId="{D5673CE7-A1CF-47D4-B8B5-250B987A75ED}" type="presOf" srcId="{FAC83892-BD1E-487D-8D05-1A5550556E30}" destId="{732DAA03-6042-4640-9C96-1B94C2A54D39}" srcOrd="0" destOrd="0" presId="urn:microsoft.com/office/officeart/2018/2/layout/IconVerticalSolidList"/>
    <dgm:cxn modelId="{E7CB58F4-FE5D-443C-97E5-27BD9CA8C6FB}" srcId="{56C805F0-55BD-488F-95BA-CD2E1734E5B8}" destId="{28411E92-4577-43FB-AEA1-190D21AA092C}" srcOrd="0" destOrd="0" parTransId="{A22BA1AE-BCDC-411C-917E-35FC20D92AA9}" sibTransId="{7BDB8F6A-B95C-4799-B8ED-2D9B1EC43D6C}"/>
    <dgm:cxn modelId="{30706B7F-83D1-44DB-9441-5529A6B548CA}" type="presParOf" srcId="{D5A3FBD0-0B01-44B1-B43E-51C3538F5F4C}" destId="{998CB9AD-D1F1-4091-80C8-09A60BA21E7E}" srcOrd="0" destOrd="0" presId="urn:microsoft.com/office/officeart/2018/2/layout/IconVerticalSolidList"/>
    <dgm:cxn modelId="{71EDD94A-E71C-4D0A-BF07-FB566C7D013F}" type="presParOf" srcId="{998CB9AD-D1F1-4091-80C8-09A60BA21E7E}" destId="{0BC4E198-E5A6-457C-AC73-FAF51D3654A0}" srcOrd="0" destOrd="0" presId="urn:microsoft.com/office/officeart/2018/2/layout/IconVerticalSolidList"/>
    <dgm:cxn modelId="{5AC9650F-6841-4D90-AAFF-41E118B938EE}" type="presParOf" srcId="{998CB9AD-D1F1-4091-80C8-09A60BA21E7E}" destId="{FF5C0BC6-CCE2-4054-B44A-7FC5C28ABA7E}" srcOrd="1" destOrd="0" presId="urn:microsoft.com/office/officeart/2018/2/layout/IconVerticalSolidList"/>
    <dgm:cxn modelId="{70DBDBDF-2C7B-4BBD-88F7-338EE567FFAF}" type="presParOf" srcId="{998CB9AD-D1F1-4091-80C8-09A60BA21E7E}" destId="{20484397-E75D-4E19-962E-2E2264102CAB}" srcOrd="2" destOrd="0" presId="urn:microsoft.com/office/officeart/2018/2/layout/IconVerticalSolidList"/>
    <dgm:cxn modelId="{8AB26DA2-F5B7-44CB-A8A8-E787928424B7}" type="presParOf" srcId="{998CB9AD-D1F1-4091-80C8-09A60BA21E7E}" destId="{B132BF76-7893-4873-90F3-8D62AC2493B5}" srcOrd="3" destOrd="0" presId="urn:microsoft.com/office/officeart/2018/2/layout/IconVerticalSolidList"/>
    <dgm:cxn modelId="{B8CE2B03-4706-4136-9458-F72FFDB9A09C}" type="presParOf" srcId="{998CB9AD-D1F1-4091-80C8-09A60BA21E7E}" destId="{732DAA03-6042-4640-9C96-1B94C2A54D39}" srcOrd="4" destOrd="0" presId="urn:microsoft.com/office/officeart/2018/2/layout/IconVerticalSolidList"/>
    <dgm:cxn modelId="{8B0D709C-4103-4D6A-9173-DD67C108B4E8}" type="presParOf" srcId="{D5A3FBD0-0B01-44B1-B43E-51C3538F5F4C}" destId="{7A152E0D-C343-425C-BC4C-7F702DFD7EE9}" srcOrd="1" destOrd="0" presId="urn:microsoft.com/office/officeart/2018/2/layout/IconVerticalSolidList"/>
    <dgm:cxn modelId="{28559883-08FD-42D8-B536-D1474D02C812}" type="presParOf" srcId="{D5A3FBD0-0B01-44B1-B43E-51C3538F5F4C}" destId="{072C0258-CF1E-459D-B255-50556E9C07BE}" srcOrd="2" destOrd="0" presId="urn:microsoft.com/office/officeart/2018/2/layout/IconVerticalSolidList"/>
    <dgm:cxn modelId="{EE6D918A-780D-41EA-B888-3ACC67821414}" type="presParOf" srcId="{072C0258-CF1E-459D-B255-50556E9C07BE}" destId="{B551C88C-BADB-40A2-9076-7CF8E529E19F}" srcOrd="0" destOrd="0" presId="urn:microsoft.com/office/officeart/2018/2/layout/IconVerticalSolidList"/>
    <dgm:cxn modelId="{CC0B1184-75A8-4F31-9135-E6D832C795D8}" type="presParOf" srcId="{072C0258-CF1E-459D-B255-50556E9C07BE}" destId="{F93CEBE1-F901-42AA-9CF8-66B2DA7B7ADE}" srcOrd="1" destOrd="0" presId="urn:microsoft.com/office/officeart/2018/2/layout/IconVerticalSolidList"/>
    <dgm:cxn modelId="{A01E3607-CA13-43A5-B6F0-70B87210B072}" type="presParOf" srcId="{072C0258-CF1E-459D-B255-50556E9C07BE}" destId="{E60245CA-A9CE-4F90-9EB2-986CFA4CA679}" srcOrd="2" destOrd="0" presId="urn:microsoft.com/office/officeart/2018/2/layout/IconVerticalSolidList"/>
    <dgm:cxn modelId="{A475FA45-0C76-4D17-8410-B2A1E192C2B4}" type="presParOf" srcId="{072C0258-CF1E-459D-B255-50556E9C07BE}" destId="{3D074D82-04A8-4BD8-8811-904C2724E0C1}" srcOrd="3" destOrd="0" presId="urn:microsoft.com/office/officeart/2018/2/layout/IconVerticalSolidList"/>
    <dgm:cxn modelId="{A6A39C9D-1345-45EC-8CFD-43C0048DE227}" type="presParOf" srcId="{072C0258-CF1E-459D-B255-50556E9C07BE}" destId="{6F2CAF9B-E629-4C55-B610-C8913B1B9979}" srcOrd="4" destOrd="0" presId="urn:microsoft.com/office/officeart/2018/2/layout/IconVerticalSolidList"/>
    <dgm:cxn modelId="{28C4CE66-27F9-4F84-9497-B7BA5EF3027D}" type="presParOf" srcId="{D5A3FBD0-0B01-44B1-B43E-51C3538F5F4C}" destId="{6000629B-11BC-4DEF-84CA-01C2154DBF42}" srcOrd="3" destOrd="0" presId="urn:microsoft.com/office/officeart/2018/2/layout/IconVerticalSolidList"/>
    <dgm:cxn modelId="{A5B3D253-AE1D-435E-81BE-186C7BAEE579}" type="presParOf" srcId="{D5A3FBD0-0B01-44B1-B43E-51C3538F5F4C}" destId="{8068F593-BA90-4122-B7AB-2BE06B0705BB}" srcOrd="4" destOrd="0" presId="urn:microsoft.com/office/officeart/2018/2/layout/IconVerticalSolidList"/>
    <dgm:cxn modelId="{C5462429-DFB3-4447-9CA8-5B93420566A4}" type="presParOf" srcId="{8068F593-BA90-4122-B7AB-2BE06B0705BB}" destId="{B3118996-A16E-4A2D-920B-694CAE255C64}" srcOrd="0" destOrd="0" presId="urn:microsoft.com/office/officeart/2018/2/layout/IconVerticalSolidList"/>
    <dgm:cxn modelId="{1DB88D16-A15A-4EAA-8CF0-3AC7D2CFE956}" type="presParOf" srcId="{8068F593-BA90-4122-B7AB-2BE06B0705BB}" destId="{45165CD0-28F6-46C2-9221-4BDAFE25F8B7}" srcOrd="1" destOrd="0" presId="urn:microsoft.com/office/officeart/2018/2/layout/IconVerticalSolidList"/>
    <dgm:cxn modelId="{8F04644E-941C-45BE-B439-B719272F00DF}" type="presParOf" srcId="{8068F593-BA90-4122-B7AB-2BE06B0705BB}" destId="{9840A31B-7F83-4BB0-8CE9-807BEEFF9BE2}" srcOrd="2" destOrd="0" presId="urn:microsoft.com/office/officeart/2018/2/layout/IconVerticalSolidList"/>
    <dgm:cxn modelId="{982C1DE5-65F9-4791-835C-5293ABC77876}" type="presParOf" srcId="{8068F593-BA90-4122-B7AB-2BE06B0705BB}" destId="{64FEC0B2-40BE-42FA-BC49-9B1B2EFC8F82}" srcOrd="3" destOrd="0" presId="urn:microsoft.com/office/officeart/2018/2/layout/IconVerticalSolidList"/>
    <dgm:cxn modelId="{10FF83A0-DD1E-4B11-A9C8-CF0D08B78996}" type="presParOf" srcId="{D5A3FBD0-0B01-44B1-B43E-51C3538F5F4C}" destId="{2AA0E011-72D4-4B42-837B-38E1FFC890BA}" srcOrd="5" destOrd="0" presId="urn:microsoft.com/office/officeart/2018/2/layout/IconVerticalSolidList"/>
    <dgm:cxn modelId="{6E4CB24E-C1C5-4AA4-8123-1F00EFB49212}" type="presParOf" srcId="{D5A3FBD0-0B01-44B1-B43E-51C3538F5F4C}" destId="{A41DF85D-D4D4-475C-A62C-DFB9A89A846B}" srcOrd="6" destOrd="0" presId="urn:microsoft.com/office/officeart/2018/2/layout/IconVerticalSolidList"/>
    <dgm:cxn modelId="{B76151A9-3BEC-45B2-95FB-F603D72E6425}" type="presParOf" srcId="{A41DF85D-D4D4-475C-A62C-DFB9A89A846B}" destId="{3900BE40-04AD-4C2F-8DFD-72E7FBDC0A9A}" srcOrd="0" destOrd="0" presId="urn:microsoft.com/office/officeart/2018/2/layout/IconVerticalSolidList"/>
    <dgm:cxn modelId="{DB8A55D8-84F2-433C-ABF2-8139A26926F8}" type="presParOf" srcId="{A41DF85D-D4D4-475C-A62C-DFB9A89A846B}" destId="{0346CB55-BE61-4FBC-9305-4C0E1AC5BEDD}" srcOrd="1" destOrd="0" presId="urn:microsoft.com/office/officeart/2018/2/layout/IconVerticalSolidList"/>
    <dgm:cxn modelId="{38CFAAC1-5502-4496-BA41-A3C937E2F225}" type="presParOf" srcId="{A41DF85D-D4D4-475C-A62C-DFB9A89A846B}" destId="{843DC96A-C762-497D-836E-DA0081DBCA95}" srcOrd="2" destOrd="0" presId="urn:microsoft.com/office/officeart/2018/2/layout/IconVerticalSolidList"/>
    <dgm:cxn modelId="{841DAEEA-24C0-42F0-9012-04E29238BB7E}" type="presParOf" srcId="{A41DF85D-D4D4-475C-A62C-DFB9A89A846B}" destId="{173AD94D-518B-4431-849F-944D7A781241}" srcOrd="3" destOrd="0" presId="urn:microsoft.com/office/officeart/2018/2/layout/IconVerticalSolidList"/>
    <dgm:cxn modelId="{DA0A4AEA-7BCC-4F57-BC17-894F5014F036}" type="presParOf" srcId="{D5A3FBD0-0B01-44B1-B43E-51C3538F5F4C}" destId="{FFC53AE7-DE98-4FF9-905D-163B56AE4E7D}" srcOrd="7" destOrd="0" presId="urn:microsoft.com/office/officeart/2018/2/layout/IconVerticalSolidList"/>
    <dgm:cxn modelId="{F7A635B3-5EC1-410E-9698-809E4240A5B5}" type="presParOf" srcId="{D5A3FBD0-0B01-44B1-B43E-51C3538F5F4C}" destId="{AD772240-5E98-4A4A-96BD-84339D469775}" srcOrd="8" destOrd="0" presId="urn:microsoft.com/office/officeart/2018/2/layout/IconVerticalSolidList"/>
    <dgm:cxn modelId="{278A264E-183E-496C-A4E9-E2F5A01B1DE3}" type="presParOf" srcId="{AD772240-5E98-4A4A-96BD-84339D469775}" destId="{77E5A599-91AF-4637-8D9F-81A88BA8AABB}" srcOrd="0" destOrd="0" presId="urn:microsoft.com/office/officeart/2018/2/layout/IconVerticalSolidList"/>
    <dgm:cxn modelId="{327E28A2-67AC-48F7-8C6E-8873C1B6BB97}" type="presParOf" srcId="{AD772240-5E98-4A4A-96BD-84339D469775}" destId="{BC9FE37D-77EB-4D61-8C98-EC0BC80F0C89}" srcOrd="1" destOrd="0" presId="urn:microsoft.com/office/officeart/2018/2/layout/IconVerticalSolidList"/>
    <dgm:cxn modelId="{F3AC8BB3-0895-4BF4-B6F1-37410DF46FC0}" type="presParOf" srcId="{AD772240-5E98-4A4A-96BD-84339D469775}" destId="{414D176D-AAE5-4101-B431-EA83F77C43DD}" srcOrd="2" destOrd="0" presId="urn:microsoft.com/office/officeart/2018/2/layout/IconVerticalSolidList"/>
    <dgm:cxn modelId="{4D46A8FB-05AE-427C-87F9-CC6D43521C4A}" type="presParOf" srcId="{AD772240-5E98-4A4A-96BD-84339D469775}" destId="{A9BC11A7-541D-47C1-857F-344EFACB9E8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8F577-E270-4782-AB9C-4BA3B3186121}" type="doc">
      <dgm:prSet loTypeId="urn:microsoft.com/office/officeart/2016/7/layout/BasicLinearProcessNumbered" loCatId="process" qsTypeId="urn:microsoft.com/office/officeart/2005/8/quickstyle/simple1" qsCatId="simple" csTypeId="urn:microsoft.com/office/officeart/2005/8/colors/accent5_2" csCatId="accent5" phldr="1"/>
      <dgm:spPr/>
      <dgm:t>
        <a:bodyPr/>
        <a:lstStyle/>
        <a:p>
          <a:endParaRPr lang="en-US"/>
        </a:p>
      </dgm:t>
    </dgm:pt>
    <dgm:pt modelId="{279098B6-539E-43B9-BA77-FD18FEE5EFC9}">
      <dgm:prSet custT="1"/>
      <dgm:spPr/>
      <dgm:t>
        <a:bodyPr/>
        <a:lstStyle/>
        <a:p>
          <a:pPr algn="ctr"/>
          <a:r>
            <a:rPr lang="en-US" sz="2000" dirty="0"/>
            <a:t>Supervised Learning </a:t>
          </a:r>
        </a:p>
        <a:p>
          <a:pPr algn="l"/>
          <a:r>
            <a:rPr lang="en-US" sz="1600" dirty="0"/>
            <a:t>In this technique model is trained with  Training Data and Desired Outcome</a:t>
          </a:r>
        </a:p>
      </dgm:t>
    </dgm:pt>
    <dgm:pt modelId="{0839C8F0-0A60-4214-ADF0-66303768385B}" type="parTrans" cxnId="{79167E22-BE44-43A4-984A-90EA70F18AE9}">
      <dgm:prSet/>
      <dgm:spPr/>
      <dgm:t>
        <a:bodyPr/>
        <a:lstStyle/>
        <a:p>
          <a:endParaRPr lang="en-US"/>
        </a:p>
      </dgm:t>
    </dgm:pt>
    <dgm:pt modelId="{539418C7-31BF-4349-BB7F-AE9A29BA774B}" type="sibTrans" cxnId="{79167E22-BE44-43A4-984A-90EA70F18AE9}">
      <dgm:prSet phldrT="1"/>
      <dgm:spPr/>
      <dgm:t>
        <a:bodyPr/>
        <a:lstStyle/>
        <a:p>
          <a:r>
            <a:rPr lang="en-US" dirty="0"/>
            <a:t>1</a:t>
          </a:r>
        </a:p>
      </dgm:t>
    </dgm:pt>
    <dgm:pt modelId="{77901EB0-49E5-42D8-A7AF-6DD670AD5F45}">
      <dgm:prSet/>
      <dgm:spPr/>
      <dgm:t>
        <a:bodyPr/>
        <a:lstStyle/>
        <a:p>
          <a:pPr algn="l"/>
          <a:r>
            <a:rPr lang="en-US" sz="1600" b="1" i="0" dirty="0"/>
            <a:t>Classification – </a:t>
          </a:r>
          <a:r>
            <a:rPr lang="en-US" sz="1600" b="0" i="0" dirty="0"/>
            <a:t>Predicting a discrete class label</a:t>
          </a:r>
          <a:endParaRPr lang="en-US" sz="1600" dirty="0"/>
        </a:p>
      </dgm:t>
    </dgm:pt>
    <dgm:pt modelId="{B1C46233-1966-4014-ACA2-5458BEB5A3C5}" type="parTrans" cxnId="{F1B197F2-9DEC-4760-8F44-C01F91703947}">
      <dgm:prSet/>
      <dgm:spPr/>
      <dgm:t>
        <a:bodyPr/>
        <a:lstStyle/>
        <a:p>
          <a:endParaRPr lang="en-US"/>
        </a:p>
      </dgm:t>
    </dgm:pt>
    <dgm:pt modelId="{B2F76993-3205-4393-9C0D-138B49CD1D0B}" type="sibTrans" cxnId="{F1B197F2-9DEC-4760-8F44-C01F91703947}">
      <dgm:prSet/>
      <dgm:spPr/>
      <dgm:t>
        <a:bodyPr/>
        <a:lstStyle/>
        <a:p>
          <a:endParaRPr lang="en-US"/>
        </a:p>
      </dgm:t>
    </dgm:pt>
    <dgm:pt modelId="{2E80D4BF-3644-497B-80A4-A6D9DCE55FA8}">
      <dgm:prSet custT="1"/>
      <dgm:spPr/>
      <dgm:t>
        <a:bodyPr/>
        <a:lstStyle/>
        <a:p>
          <a:pPr algn="ctr"/>
          <a:r>
            <a:rPr lang="en-US" sz="1800" dirty="0"/>
            <a:t>Unsupervised Learning</a:t>
          </a:r>
        </a:p>
        <a:p>
          <a:pPr algn="l"/>
          <a:r>
            <a:rPr lang="en-US" sz="1600" dirty="0"/>
            <a:t>In this technique model is trained with Training Data without Desired outcome</a:t>
          </a:r>
        </a:p>
      </dgm:t>
    </dgm:pt>
    <dgm:pt modelId="{98C216BE-AA5C-4F80-8BD2-EDD252C1C750}" type="parTrans" cxnId="{A85E6F41-2B22-4BA4-B1D5-D66C135DF296}">
      <dgm:prSet/>
      <dgm:spPr/>
      <dgm:t>
        <a:bodyPr/>
        <a:lstStyle/>
        <a:p>
          <a:endParaRPr lang="en-US"/>
        </a:p>
      </dgm:t>
    </dgm:pt>
    <dgm:pt modelId="{9AD48BDF-CD0A-45AF-8FC1-51C5690E2556}" type="sibTrans" cxnId="{A85E6F41-2B22-4BA4-B1D5-D66C135DF296}">
      <dgm:prSet phldrT="2"/>
      <dgm:spPr/>
      <dgm:t>
        <a:bodyPr/>
        <a:lstStyle/>
        <a:p>
          <a:r>
            <a:rPr lang="en-US"/>
            <a:t>2</a:t>
          </a:r>
        </a:p>
      </dgm:t>
    </dgm:pt>
    <dgm:pt modelId="{25216C0E-054D-4F0D-9AAA-84C143A6EF94}">
      <dgm:prSet custT="1"/>
      <dgm:spPr/>
      <dgm:t>
        <a:bodyPr/>
        <a:lstStyle/>
        <a:p>
          <a:pPr algn="l"/>
          <a:r>
            <a:rPr lang="en-US" sz="1600" b="1" i="0" dirty="0"/>
            <a:t>Clustering - </a:t>
          </a:r>
          <a:r>
            <a:rPr lang="en-US" sz="1600" b="0" i="0" dirty="0"/>
            <a:t>Groups unlabeled data based on their similarities or differences</a:t>
          </a:r>
          <a:endParaRPr lang="en-US" sz="1600" dirty="0"/>
        </a:p>
      </dgm:t>
    </dgm:pt>
    <dgm:pt modelId="{4FD1827F-855F-4B07-A054-788955F872E9}" type="parTrans" cxnId="{BF8E1EB7-76DE-4553-A3D1-7B9CD6323074}">
      <dgm:prSet/>
      <dgm:spPr/>
      <dgm:t>
        <a:bodyPr/>
        <a:lstStyle/>
        <a:p>
          <a:endParaRPr lang="en-US"/>
        </a:p>
      </dgm:t>
    </dgm:pt>
    <dgm:pt modelId="{A2930CBC-F635-4E4A-BBAB-5ED3BEA0D1AD}" type="sibTrans" cxnId="{BF8E1EB7-76DE-4553-A3D1-7B9CD6323074}">
      <dgm:prSet/>
      <dgm:spPr/>
      <dgm:t>
        <a:bodyPr/>
        <a:lstStyle/>
        <a:p>
          <a:endParaRPr lang="en-US"/>
        </a:p>
      </dgm:t>
    </dgm:pt>
    <dgm:pt modelId="{A68BFF67-BFF9-4D51-869D-A3FA519EDBC8}">
      <dgm:prSet custT="1"/>
      <dgm:spPr/>
      <dgm:t>
        <a:bodyPr/>
        <a:lstStyle/>
        <a:p>
          <a:pPr algn="ctr"/>
          <a:r>
            <a:rPr lang="en-US" sz="2000" dirty="0"/>
            <a:t>Reinforce Learning </a:t>
          </a:r>
        </a:p>
        <a:p>
          <a:pPr algn="l"/>
          <a:r>
            <a:rPr lang="en-US" sz="1600" dirty="0"/>
            <a:t>In this technique model is trained with Rewards from sequence of actions</a:t>
          </a:r>
        </a:p>
        <a:p>
          <a:pPr algn="l"/>
          <a:r>
            <a:rPr lang="en-US" sz="1600" b="1" i="0" dirty="0"/>
            <a:t>Positive - </a:t>
          </a:r>
          <a:r>
            <a:rPr lang="en-US" sz="1600" b="0" i="0" dirty="0"/>
            <a:t>Increases the strength &amp; the frequency of the behavior</a:t>
          </a:r>
        </a:p>
        <a:p>
          <a:pPr algn="l"/>
          <a:r>
            <a:rPr lang="en-US" sz="1600" b="1" i="0" dirty="0"/>
            <a:t>Negative – </a:t>
          </a:r>
          <a:r>
            <a:rPr lang="en-US" sz="1600" b="0" i="0" dirty="0"/>
            <a:t>Determine the minimum standard of performance</a:t>
          </a:r>
          <a:endParaRPr lang="en-US" sz="2000" dirty="0"/>
        </a:p>
      </dgm:t>
    </dgm:pt>
    <dgm:pt modelId="{41F865BD-4022-4C02-863D-2ED188623003}" type="parTrans" cxnId="{47C42C2F-A1ED-4F20-8D92-2013808783D3}">
      <dgm:prSet/>
      <dgm:spPr/>
      <dgm:t>
        <a:bodyPr/>
        <a:lstStyle/>
        <a:p>
          <a:endParaRPr lang="en-US"/>
        </a:p>
      </dgm:t>
    </dgm:pt>
    <dgm:pt modelId="{13C0E017-1F1D-4934-B2A0-E2B3D11DD97A}" type="sibTrans" cxnId="{47C42C2F-A1ED-4F20-8D92-2013808783D3}">
      <dgm:prSet phldrT="3"/>
      <dgm:spPr/>
      <dgm:t>
        <a:bodyPr/>
        <a:lstStyle/>
        <a:p>
          <a:r>
            <a:rPr lang="en-US"/>
            <a:t>3</a:t>
          </a:r>
        </a:p>
      </dgm:t>
    </dgm:pt>
    <dgm:pt modelId="{162F5CB2-6A47-4D96-84B2-02692D9476F2}">
      <dgm:prSet/>
      <dgm:spPr/>
      <dgm:t>
        <a:bodyPr/>
        <a:lstStyle/>
        <a:p>
          <a:pPr algn="l"/>
          <a:endParaRPr lang="en-US" sz="1300" dirty="0"/>
        </a:p>
      </dgm:t>
    </dgm:pt>
    <dgm:pt modelId="{EF6771F4-5E6D-47BC-A8A0-21B5E004122B}" type="parTrans" cxnId="{570D4C8B-F102-43C2-8382-D2BDEBC49BF3}">
      <dgm:prSet/>
      <dgm:spPr/>
      <dgm:t>
        <a:bodyPr/>
        <a:lstStyle/>
        <a:p>
          <a:endParaRPr lang="en-US"/>
        </a:p>
      </dgm:t>
    </dgm:pt>
    <dgm:pt modelId="{AEDDBFB1-7733-431B-8EB3-9DC332734683}" type="sibTrans" cxnId="{570D4C8B-F102-43C2-8382-D2BDEBC49BF3}">
      <dgm:prSet/>
      <dgm:spPr/>
      <dgm:t>
        <a:bodyPr/>
        <a:lstStyle/>
        <a:p>
          <a:endParaRPr lang="en-US"/>
        </a:p>
      </dgm:t>
    </dgm:pt>
    <dgm:pt modelId="{4BE91E66-43F8-41E4-B349-F53EA7CF5B57}">
      <dgm:prSet/>
      <dgm:spPr/>
      <dgm:t>
        <a:bodyPr/>
        <a:lstStyle/>
        <a:p>
          <a:pPr algn="l"/>
          <a:endParaRPr lang="en-US" sz="1300" dirty="0"/>
        </a:p>
      </dgm:t>
    </dgm:pt>
    <dgm:pt modelId="{1A7245BC-EFD3-4249-9B76-9DD207358F3C}" type="parTrans" cxnId="{EA530B70-631F-4AA2-90A6-113B477A7DBA}">
      <dgm:prSet/>
      <dgm:spPr/>
      <dgm:t>
        <a:bodyPr/>
        <a:lstStyle/>
        <a:p>
          <a:endParaRPr lang="en-US"/>
        </a:p>
      </dgm:t>
    </dgm:pt>
    <dgm:pt modelId="{0AFECA1F-8FF2-4B29-9F46-512C481C9A49}" type="sibTrans" cxnId="{EA530B70-631F-4AA2-90A6-113B477A7DBA}">
      <dgm:prSet/>
      <dgm:spPr/>
      <dgm:t>
        <a:bodyPr/>
        <a:lstStyle/>
        <a:p>
          <a:endParaRPr lang="en-US"/>
        </a:p>
      </dgm:t>
    </dgm:pt>
    <dgm:pt modelId="{781591FF-C013-4686-9812-87671C73A3AD}">
      <dgm:prSet/>
      <dgm:spPr/>
      <dgm:t>
        <a:bodyPr/>
        <a:lstStyle/>
        <a:p>
          <a:pPr algn="l"/>
          <a:r>
            <a:rPr lang="en-US" sz="1600" b="1" i="0" dirty="0"/>
            <a:t>Regression - </a:t>
          </a:r>
          <a:r>
            <a:rPr lang="en-US" sz="1600" b="0" i="0" dirty="0"/>
            <a:t>Predicting a continuous quantity</a:t>
          </a:r>
          <a:endParaRPr lang="en-US" sz="1600" dirty="0"/>
        </a:p>
      </dgm:t>
    </dgm:pt>
    <dgm:pt modelId="{DAAE9327-D134-4EBE-A25D-71AB78477D38}" type="parTrans" cxnId="{EE2852BB-AB32-4F24-8637-B10E3D2B9694}">
      <dgm:prSet/>
      <dgm:spPr/>
      <dgm:t>
        <a:bodyPr/>
        <a:lstStyle/>
        <a:p>
          <a:endParaRPr lang="en-US"/>
        </a:p>
      </dgm:t>
    </dgm:pt>
    <dgm:pt modelId="{E5C24AE8-4936-4391-9DAE-DFE4C0F9BFF7}" type="sibTrans" cxnId="{EE2852BB-AB32-4F24-8637-B10E3D2B9694}">
      <dgm:prSet/>
      <dgm:spPr/>
      <dgm:t>
        <a:bodyPr/>
        <a:lstStyle/>
        <a:p>
          <a:endParaRPr lang="en-US"/>
        </a:p>
      </dgm:t>
    </dgm:pt>
    <dgm:pt modelId="{89104D57-C83E-439C-A65E-995B88DFA617}">
      <dgm:prSet custT="1"/>
      <dgm:spPr/>
      <dgm:t>
        <a:bodyPr/>
        <a:lstStyle/>
        <a:p>
          <a:pPr algn="l"/>
          <a:r>
            <a:rPr lang="en-US" sz="1600" b="1" i="0" dirty="0"/>
            <a:t>Dimensionality Reduction –</a:t>
          </a:r>
          <a:r>
            <a:rPr lang="en-US" sz="1600" b="0" i="0" dirty="0"/>
            <a:t>Reduces number of data inputs while preserving integrity </a:t>
          </a:r>
          <a:endParaRPr lang="en-US" sz="1600" dirty="0"/>
        </a:p>
      </dgm:t>
    </dgm:pt>
    <dgm:pt modelId="{73C906D9-C457-4D63-A3F8-EE0360517152}" type="parTrans" cxnId="{1C32E950-E477-49B8-B646-ED11D4AB8AB7}">
      <dgm:prSet/>
      <dgm:spPr/>
      <dgm:t>
        <a:bodyPr/>
        <a:lstStyle/>
        <a:p>
          <a:endParaRPr lang="en-US"/>
        </a:p>
      </dgm:t>
    </dgm:pt>
    <dgm:pt modelId="{7A276F4C-4933-42AD-BA04-C9F2464CC8A7}" type="sibTrans" cxnId="{1C32E950-E477-49B8-B646-ED11D4AB8AB7}">
      <dgm:prSet/>
      <dgm:spPr/>
      <dgm:t>
        <a:bodyPr/>
        <a:lstStyle/>
        <a:p>
          <a:endParaRPr lang="en-US"/>
        </a:p>
      </dgm:t>
    </dgm:pt>
    <dgm:pt modelId="{CE786C32-C181-4941-8CAA-BD6A236FECBD}" type="pres">
      <dgm:prSet presAssocID="{6B98F577-E270-4782-AB9C-4BA3B3186121}" presName="Name0" presStyleCnt="0">
        <dgm:presLayoutVars>
          <dgm:animLvl val="lvl"/>
          <dgm:resizeHandles val="exact"/>
        </dgm:presLayoutVars>
      </dgm:prSet>
      <dgm:spPr/>
    </dgm:pt>
    <dgm:pt modelId="{5282E0CC-79A3-47A0-9FBD-73BCC740B319}" type="pres">
      <dgm:prSet presAssocID="{279098B6-539E-43B9-BA77-FD18FEE5EFC9}" presName="compositeNode" presStyleCnt="0">
        <dgm:presLayoutVars>
          <dgm:bulletEnabled val="1"/>
        </dgm:presLayoutVars>
      </dgm:prSet>
      <dgm:spPr/>
    </dgm:pt>
    <dgm:pt modelId="{AF8715F2-9196-4860-8964-7AFD1E6ECB11}" type="pres">
      <dgm:prSet presAssocID="{279098B6-539E-43B9-BA77-FD18FEE5EFC9}" presName="bgRect" presStyleLbl="bgAccFollowNode1" presStyleIdx="0" presStyleCnt="3" custScaleY="108045"/>
      <dgm:spPr/>
    </dgm:pt>
    <dgm:pt modelId="{F25A76F3-B684-4E33-A469-81AE236522AE}" type="pres">
      <dgm:prSet presAssocID="{539418C7-31BF-4349-BB7F-AE9A29BA774B}" presName="sibTransNodeCircle" presStyleLbl="alignNode1" presStyleIdx="0" presStyleCnt="6" custScaleX="93521" custScaleY="87699">
        <dgm:presLayoutVars>
          <dgm:chMax val="0"/>
          <dgm:bulletEnabled/>
        </dgm:presLayoutVars>
      </dgm:prSet>
      <dgm:spPr/>
    </dgm:pt>
    <dgm:pt modelId="{DCB7D55B-34FD-4FD5-A5A1-79F8E12AA443}" type="pres">
      <dgm:prSet presAssocID="{279098B6-539E-43B9-BA77-FD18FEE5EFC9}" presName="bottomLine" presStyleLbl="alignNode1" presStyleIdx="1" presStyleCnt="6" custLinFactY="118100000" custLinFactNeighborY="118186116">
        <dgm:presLayoutVars/>
      </dgm:prSet>
      <dgm:spPr/>
    </dgm:pt>
    <dgm:pt modelId="{9895FBE1-1E2C-4BD1-B883-D36CF30D8EC1}" type="pres">
      <dgm:prSet presAssocID="{279098B6-539E-43B9-BA77-FD18FEE5EFC9}" presName="nodeText" presStyleLbl="bgAccFollowNode1" presStyleIdx="0" presStyleCnt="3">
        <dgm:presLayoutVars>
          <dgm:bulletEnabled val="1"/>
        </dgm:presLayoutVars>
      </dgm:prSet>
      <dgm:spPr/>
    </dgm:pt>
    <dgm:pt modelId="{58E7845A-A59F-4F45-BB70-FD6EFA154462}" type="pres">
      <dgm:prSet presAssocID="{539418C7-31BF-4349-BB7F-AE9A29BA774B}" presName="sibTrans" presStyleCnt="0"/>
      <dgm:spPr/>
    </dgm:pt>
    <dgm:pt modelId="{8A9C40D2-6E65-47F3-9171-E93017F7DF33}" type="pres">
      <dgm:prSet presAssocID="{2E80D4BF-3644-497B-80A4-A6D9DCE55FA8}" presName="compositeNode" presStyleCnt="0">
        <dgm:presLayoutVars>
          <dgm:bulletEnabled val="1"/>
        </dgm:presLayoutVars>
      </dgm:prSet>
      <dgm:spPr/>
    </dgm:pt>
    <dgm:pt modelId="{81DE48C2-131E-4882-9967-7A40E51552C4}" type="pres">
      <dgm:prSet presAssocID="{2E80D4BF-3644-497B-80A4-A6D9DCE55FA8}" presName="bgRect" presStyleLbl="bgAccFollowNode1" presStyleIdx="1" presStyleCnt="3" custScaleY="108045"/>
      <dgm:spPr/>
    </dgm:pt>
    <dgm:pt modelId="{D88154B3-D9F4-41FB-9272-7F37F6A23632}" type="pres">
      <dgm:prSet presAssocID="{9AD48BDF-CD0A-45AF-8FC1-51C5690E2556}" presName="sibTransNodeCircle" presStyleLbl="alignNode1" presStyleIdx="2" presStyleCnt="6" custScaleX="93521" custScaleY="87699">
        <dgm:presLayoutVars>
          <dgm:chMax val="0"/>
          <dgm:bulletEnabled/>
        </dgm:presLayoutVars>
      </dgm:prSet>
      <dgm:spPr/>
    </dgm:pt>
    <dgm:pt modelId="{8A5B3D6A-E2DE-4575-8187-C0694F6D6FD2}" type="pres">
      <dgm:prSet presAssocID="{2E80D4BF-3644-497B-80A4-A6D9DCE55FA8}" presName="bottomLine" presStyleLbl="alignNode1" presStyleIdx="3" presStyleCnt="6" custLinFactY="110718060" custLinFactNeighborY="110800000">
        <dgm:presLayoutVars/>
      </dgm:prSet>
      <dgm:spPr/>
    </dgm:pt>
    <dgm:pt modelId="{978D0534-B525-4A4E-800B-1B23CDA75FB9}" type="pres">
      <dgm:prSet presAssocID="{2E80D4BF-3644-497B-80A4-A6D9DCE55FA8}" presName="nodeText" presStyleLbl="bgAccFollowNode1" presStyleIdx="1" presStyleCnt="3">
        <dgm:presLayoutVars>
          <dgm:bulletEnabled val="1"/>
        </dgm:presLayoutVars>
      </dgm:prSet>
      <dgm:spPr/>
    </dgm:pt>
    <dgm:pt modelId="{3E796980-9F24-462A-84D4-A48E6796705E}" type="pres">
      <dgm:prSet presAssocID="{9AD48BDF-CD0A-45AF-8FC1-51C5690E2556}" presName="sibTrans" presStyleCnt="0"/>
      <dgm:spPr/>
    </dgm:pt>
    <dgm:pt modelId="{BEF0D685-78CD-484C-AA67-DDC43F03985A}" type="pres">
      <dgm:prSet presAssocID="{A68BFF67-BFF9-4D51-869D-A3FA519EDBC8}" presName="compositeNode" presStyleCnt="0">
        <dgm:presLayoutVars>
          <dgm:bulletEnabled val="1"/>
        </dgm:presLayoutVars>
      </dgm:prSet>
      <dgm:spPr/>
    </dgm:pt>
    <dgm:pt modelId="{F41D7EC6-49EC-406B-94E2-6BF57F308166}" type="pres">
      <dgm:prSet presAssocID="{A68BFF67-BFF9-4D51-869D-A3FA519EDBC8}" presName="bgRect" presStyleLbl="bgAccFollowNode1" presStyleIdx="2" presStyleCnt="3" custScaleY="108045"/>
      <dgm:spPr/>
    </dgm:pt>
    <dgm:pt modelId="{D4A187E9-EE94-4D40-B4F3-41850B60F351}" type="pres">
      <dgm:prSet presAssocID="{13C0E017-1F1D-4934-B2A0-E2B3D11DD97A}" presName="sibTransNodeCircle" presStyleLbl="alignNode1" presStyleIdx="4" presStyleCnt="6" custScaleX="93521" custScaleY="87699">
        <dgm:presLayoutVars>
          <dgm:chMax val="0"/>
          <dgm:bulletEnabled/>
        </dgm:presLayoutVars>
      </dgm:prSet>
      <dgm:spPr/>
    </dgm:pt>
    <dgm:pt modelId="{E0788900-E2B0-46CD-8B22-815C7B2D1B63}" type="pres">
      <dgm:prSet presAssocID="{A68BFF67-BFF9-4D51-869D-A3FA519EDBC8}" presName="bottomLine" presStyleLbl="alignNode1" presStyleIdx="5" presStyleCnt="6" custLinFactY="110718060" custLinFactNeighborY="110800000">
        <dgm:presLayoutVars/>
      </dgm:prSet>
      <dgm:spPr/>
    </dgm:pt>
    <dgm:pt modelId="{8719DE79-89F5-4851-9F0A-EEA4CD6F962A}" type="pres">
      <dgm:prSet presAssocID="{A68BFF67-BFF9-4D51-869D-A3FA519EDBC8}" presName="nodeText" presStyleLbl="bgAccFollowNode1" presStyleIdx="2" presStyleCnt="3">
        <dgm:presLayoutVars>
          <dgm:bulletEnabled val="1"/>
        </dgm:presLayoutVars>
      </dgm:prSet>
      <dgm:spPr/>
    </dgm:pt>
  </dgm:ptLst>
  <dgm:cxnLst>
    <dgm:cxn modelId="{C809041E-2CAF-42C4-9D31-FCFEC9E15D91}" type="presOf" srcId="{539418C7-31BF-4349-BB7F-AE9A29BA774B}" destId="{F25A76F3-B684-4E33-A469-81AE236522AE}" srcOrd="0" destOrd="0" presId="urn:microsoft.com/office/officeart/2016/7/layout/BasicLinearProcessNumbered"/>
    <dgm:cxn modelId="{79167E22-BE44-43A4-984A-90EA70F18AE9}" srcId="{6B98F577-E270-4782-AB9C-4BA3B3186121}" destId="{279098B6-539E-43B9-BA77-FD18FEE5EFC9}" srcOrd="0" destOrd="0" parTransId="{0839C8F0-0A60-4214-ADF0-66303768385B}" sibTransId="{539418C7-31BF-4349-BB7F-AE9A29BA774B}"/>
    <dgm:cxn modelId="{47C42C2F-A1ED-4F20-8D92-2013808783D3}" srcId="{6B98F577-E270-4782-AB9C-4BA3B3186121}" destId="{A68BFF67-BFF9-4D51-869D-A3FA519EDBC8}" srcOrd="2" destOrd="0" parTransId="{41F865BD-4022-4C02-863D-2ED188623003}" sibTransId="{13C0E017-1F1D-4934-B2A0-E2B3D11DD97A}"/>
    <dgm:cxn modelId="{AC0A2F3A-66E0-47F2-9630-6898BE2B49AE}" type="presOf" srcId="{77901EB0-49E5-42D8-A7AF-6DD670AD5F45}" destId="{9895FBE1-1E2C-4BD1-B883-D36CF30D8EC1}" srcOrd="0" destOrd="1" presId="urn:microsoft.com/office/officeart/2016/7/layout/BasicLinearProcessNumbered"/>
    <dgm:cxn modelId="{6358563A-A723-450D-B44B-04316DCCF507}" type="presOf" srcId="{279098B6-539E-43B9-BA77-FD18FEE5EFC9}" destId="{9895FBE1-1E2C-4BD1-B883-D36CF30D8EC1}" srcOrd="1" destOrd="0" presId="urn:microsoft.com/office/officeart/2016/7/layout/BasicLinearProcessNumbered"/>
    <dgm:cxn modelId="{9C00F73D-A01B-4A17-9A7D-CEB67E2FA81E}" type="presOf" srcId="{2E80D4BF-3644-497B-80A4-A6D9DCE55FA8}" destId="{81DE48C2-131E-4882-9967-7A40E51552C4}" srcOrd="0" destOrd="0" presId="urn:microsoft.com/office/officeart/2016/7/layout/BasicLinearProcessNumbered"/>
    <dgm:cxn modelId="{A85E6F41-2B22-4BA4-B1D5-D66C135DF296}" srcId="{6B98F577-E270-4782-AB9C-4BA3B3186121}" destId="{2E80D4BF-3644-497B-80A4-A6D9DCE55FA8}" srcOrd="1" destOrd="0" parTransId="{98C216BE-AA5C-4F80-8BD2-EDD252C1C750}" sibTransId="{9AD48BDF-CD0A-45AF-8FC1-51C5690E2556}"/>
    <dgm:cxn modelId="{AEB80A46-84CD-48B2-84CD-61D614070EE7}" type="presOf" srcId="{A68BFF67-BFF9-4D51-869D-A3FA519EDBC8}" destId="{F41D7EC6-49EC-406B-94E2-6BF57F308166}" srcOrd="0" destOrd="0" presId="urn:microsoft.com/office/officeart/2016/7/layout/BasicLinearProcessNumbered"/>
    <dgm:cxn modelId="{EA530B70-631F-4AA2-90A6-113B477A7DBA}" srcId="{2E80D4BF-3644-497B-80A4-A6D9DCE55FA8}" destId="{4BE91E66-43F8-41E4-B349-F53EA7CF5B57}" srcOrd="2" destOrd="0" parTransId="{1A7245BC-EFD3-4249-9B76-9DD207358F3C}" sibTransId="{0AFECA1F-8FF2-4B29-9F46-512C481C9A49}"/>
    <dgm:cxn modelId="{1C32E950-E477-49B8-B646-ED11D4AB8AB7}" srcId="{2E80D4BF-3644-497B-80A4-A6D9DCE55FA8}" destId="{89104D57-C83E-439C-A65E-995B88DFA617}" srcOrd="1" destOrd="0" parTransId="{73C906D9-C457-4D63-A3F8-EE0360517152}" sibTransId="{7A276F4C-4933-42AD-BA04-C9F2464CC8A7}"/>
    <dgm:cxn modelId="{4C5C0658-3374-4207-98DC-94B526944925}" type="presOf" srcId="{9AD48BDF-CD0A-45AF-8FC1-51C5690E2556}" destId="{D88154B3-D9F4-41FB-9272-7F37F6A23632}" srcOrd="0" destOrd="0" presId="urn:microsoft.com/office/officeart/2016/7/layout/BasicLinearProcessNumbered"/>
    <dgm:cxn modelId="{C94A157F-3DA4-4CAE-B89D-91055446982D}" type="presOf" srcId="{6B98F577-E270-4782-AB9C-4BA3B3186121}" destId="{CE786C32-C181-4941-8CAA-BD6A236FECBD}" srcOrd="0" destOrd="0" presId="urn:microsoft.com/office/officeart/2016/7/layout/BasicLinearProcessNumbered"/>
    <dgm:cxn modelId="{25287181-E0E5-4C94-A946-2230023EA249}" type="presOf" srcId="{2E80D4BF-3644-497B-80A4-A6D9DCE55FA8}" destId="{978D0534-B525-4A4E-800B-1B23CDA75FB9}" srcOrd="1" destOrd="0" presId="urn:microsoft.com/office/officeart/2016/7/layout/BasicLinearProcessNumbered"/>
    <dgm:cxn modelId="{570D4C8B-F102-43C2-8382-D2BDEBC49BF3}" srcId="{2E80D4BF-3644-497B-80A4-A6D9DCE55FA8}" destId="{162F5CB2-6A47-4D96-84B2-02692D9476F2}" srcOrd="3" destOrd="0" parTransId="{EF6771F4-5E6D-47BC-A8A0-21B5E004122B}" sibTransId="{AEDDBFB1-7733-431B-8EB3-9DC332734683}"/>
    <dgm:cxn modelId="{97C3858E-0917-49A1-903F-78D0F9302440}" type="presOf" srcId="{89104D57-C83E-439C-A65E-995B88DFA617}" destId="{978D0534-B525-4A4E-800B-1B23CDA75FB9}" srcOrd="0" destOrd="2" presId="urn:microsoft.com/office/officeart/2016/7/layout/BasicLinearProcessNumbered"/>
    <dgm:cxn modelId="{5663E69D-56F0-4E35-88DD-A02E711CD5BC}" type="presOf" srcId="{4BE91E66-43F8-41E4-B349-F53EA7CF5B57}" destId="{978D0534-B525-4A4E-800B-1B23CDA75FB9}" srcOrd="0" destOrd="3" presId="urn:microsoft.com/office/officeart/2016/7/layout/BasicLinearProcessNumbered"/>
    <dgm:cxn modelId="{A04704A1-72D5-45A0-A43B-FF94E7EA2AB5}" type="presOf" srcId="{25216C0E-054D-4F0D-9AAA-84C143A6EF94}" destId="{978D0534-B525-4A4E-800B-1B23CDA75FB9}" srcOrd="0" destOrd="1" presId="urn:microsoft.com/office/officeart/2016/7/layout/BasicLinearProcessNumbered"/>
    <dgm:cxn modelId="{20BE4AA8-152C-4C1E-A3DE-8931E6F8E36E}" type="presOf" srcId="{A68BFF67-BFF9-4D51-869D-A3FA519EDBC8}" destId="{8719DE79-89F5-4851-9F0A-EEA4CD6F962A}" srcOrd="1" destOrd="0" presId="urn:microsoft.com/office/officeart/2016/7/layout/BasicLinearProcessNumbered"/>
    <dgm:cxn modelId="{330577B0-2FD7-4C60-8E9F-7C54E56113CA}" type="presOf" srcId="{162F5CB2-6A47-4D96-84B2-02692D9476F2}" destId="{978D0534-B525-4A4E-800B-1B23CDA75FB9}" srcOrd="0" destOrd="4" presId="urn:microsoft.com/office/officeart/2016/7/layout/BasicLinearProcessNumbered"/>
    <dgm:cxn modelId="{BF8E1EB7-76DE-4553-A3D1-7B9CD6323074}" srcId="{2E80D4BF-3644-497B-80A4-A6D9DCE55FA8}" destId="{25216C0E-054D-4F0D-9AAA-84C143A6EF94}" srcOrd="0" destOrd="0" parTransId="{4FD1827F-855F-4B07-A054-788955F872E9}" sibTransId="{A2930CBC-F635-4E4A-BBAB-5ED3BEA0D1AD}"/>
    <dgm:cxn modelId="{EE2852BB-AB32-4F24-8637-B10E3D2B9694}" srcId="{279098B6-539E-43B9-BA77-FD18FEE5EFC9}" destId="{781591FF-C013-4686-9812-87671C73A3AD}" srcOrd="1" destOrd="0" parTransId="{DAAE9327-D134-4EBE-A25D-71AB78477D38}" sibTransId="{E5C24AE8-4936-4391-9DAE-DFE4C0F9BFF7}"/>
    <dgm:cxn modelId="{8E46B5C2-7245-47F1-BC8B-8EACD531EE3F}" type="presOf" srcId="{781591FF-C013-4686-9812-87671C73A3AD}" destId="{9895FBE1-1E2C-4BD1-B883-D36CF30D8EC1}" srcOrd="0" destOrd="2" presId="urn:microsoft.com/office/officeart/2016/7/layout/BasicLinearProcessNumbered"/>
    <dgm:cxn modelId="{FD3AFFC4-C026-46AE-B328-1A4EA96C2082}" type="presOf" srcId="{279098B6-539E-43B9-BA77-FD18FEE5EFC9}" destId="{AF8715F2-9196-4860-8964-7AFD1E6ECB11}" srcOrd="0" destOrd="0" presId="urn:microsoft.com/office/officeart/2016/7/layout/BasicLinearProcessNumbered"/>
    <dgm:cxn modelId="{64CF08D5-FA4F-4259-ACA1-9CE3082E734C}" type="presOf" srcId="{13C0E017-1F1D-4934-B2A0-E2B3D11DD97A}" destId="{D4A187E9-EE94-4D40-B4F3-41850B60F351}" srcOrd="0" destOrd="0" presId="urn:microsoft.com/office/officeart/2016/7/layout/BasicLinearProcessNumbered"/>
    <dgm:cxn modelId="{F1B197F2-9DEC-4760-8F44-C01F91703947}" srcId="{279098B6-539E-43B9-BA77-FD18FEE5EFC9}" destId="{77901EB0-49E5-42D8-A7AF-6DD670AD5F45}" srcOrd="0" destOrd="0" parTransId="{B1C46233-1966-4014-ACA2-5458BEB5A3C5}" sibTransId="{B2F76993-3205-4393-9C0D-138B49CD1D0B}"/>
    <dgm:cxn modelId="{8E1FB8A9-3A99-41C2-81DB-079BBB21FE34}" type="presParOf" srcId="{CE786C32-C181-4941-8CAA-BD6A236FECBD}" destId="{5282E0CC-79A3-47A0-9FBD-73BCC740B319}" srcOrd="0" destOrd="0" presId="urn:microsoft.com/office/officeart/2016/7/layout/BasicLinearProcessNumbered"/>
    <dgm:cxn modelId="{43D9CD61-C720-4ED4-9032-C62D7285ADA5}" type="presParOf" srcId="{5282E0CC-79A3-47A0-9FBD-73BCC740B319}" destId="{AF8715F2-9196-4860-8964-7AFD1E6ECB11}" srcOrd="0" destOrd="0" presId="urn:microsoft.com/office/officeart/2016/7/layout/BasicLinearProcessNumbered"/>
    <dgm:cxn modelId="{B8AD43A0-9317-48FD-8F07-70A281A8A4DF}" type="presParOf" srcId="{5282E0CC-79A3-47A0-9FBD-73BCC740B319}" destId="{F25A76F3-B684-4E33-A469-81AE236522AE}" srcOrd="1" destOrd="0" presId="urn:microsoft.com/office/officeart/2016/7/layout/BasicLinearProcessNumbered"/>
    <dgm:cxn modelId="{94D0CAA6-10C4-4810-992B-88E4A39236CD}" type="presParOf" srcId="{5282E0CC-79A3-47A0-9FBD-73BCC740B319}" destId="{DCB7D55B-34FD-4FD5-A5A1-79F8E12AA443}" srcOrd="2" destOrd="0" presId="urn:microsoft.com/office/officeart/2016/7/layout/BasicLinearProcessNumbered"/>
    <dgm:cxn modelId="{9A07F6E9-774C-46BC-9E11-BD60F29D1B85}" type="presParOf" srcId="{5282E0CC-79A3-47A0-9FBD-73BCC740B319}" destId="{9895FBE1-1E2C-4BD1-B883-D36CF30D8EC1}" srcOrd="3" destOrd="0" presId="urn:microsoft.com/office/officeart/2016/7/layout/BasicLinearProcessNumbered"/>
    <dgm:cxn modelId="{3E70EFCD-7BC1-4620-B14D-E1ACD3F34BB7}" type="presParOf" srcId="{CE786C32-C181-4941-8CAA-BD6A236FECBD}" destId="{58E7845A-A59F-4F45-BB70-FD6EFA154462}" srcOrd="1" destOrd="0" presId="urn:microsoft.com/office/officeart/2016/7/layout/BasicLinearProcessNumbered"/>
    <dgm:cxn modelId="{42C18494-6453-4803-AB56-714B5FC71DE8}" type="presParOf" srcId="{CE786C32-C181-4941-8CAA-BD6A236FECBD}" destId="{8A9C40D2-6E65-47F3-9171-E93017F7DF33}" srcOrd="2" destOrd="0" presId="urn:microsoft.com/office/officeart/2016/7/layout/BasicLinearProcessNumbered"/>
    <dgm:cxn modelId="{47A3E37D-DF72-4E12-BD6C-72D3B741DBFC}" type="presParOf" srcId="{8A9C40D2-6E65-47F3-9171-E93017F7DF33}" destId="{81DE48C2-131E-4882-9967-7A40E51552C4}" srcOrd="0" destOrd="0" presId="urn:microsoft.com/office/officeart/2016/7/layout/BasicLinearProcessNumbered"/>
    <dgm:cxn modelId="{47983281-06C2-45ED-BEF5-A8AA3333B109}" type="presParOf" srcId="{8A9C40D2-6E65-47F3-9171-E93017F7DF33}" destId="{D88154B3-D9F4-41FB-9272-7F37F6A23632}" srcOrd="1" destOrd="0" presId="urn:microsoft.com/office/officeart/2016/7/layout/BasicLinearProcessNumbered"/>
    <dgm:cxn modelId="{4CC3DC0E-B3C2-4A09-89A0-8539E882BA3C}" type="presParOf" srcId="{8A9C40D2-6E65-47F3-9171-E93017F7DF33}" destId="{8A5B3D6A-E2DE-4575-8187-C0694F6D6FD2}" srcOrd="2" destOrd="0" presId="urn:microsoft.com/office/officeart/2016/7/layout/BasicLinearProcessNumbered"/>
    <dgm:cxn modelId="{A9BA93A1-F267-425D-A0F9-95B383969083}" type="presParOf" srcId="{8A9C40D2-6E65-47F3-9171-E93017F7DF33}" destId="{978D0534-B525-4A4E-800B-1B23CDA75FB9}" srcOrd="3" destOrd="0" presId="urn:microsoft.com/office/officeart/2016/7/layout/BasicLinearProcessNumbered"/>
    <dgm:cxn modelId="{440F180B-2C6D-498F-85DF-B941FEDA6573}" type="presParOf" srcId="{CE786C32-C181-4941-8CAA-BD6A236FECBD}" destId="{3E796980-9F24-462A-84D4-A48E6796705E}" srcOrd="3" destOrd="0" presId="urn:microsoft.com/office/officeart/2016/7/layout/BasicLinearProcessNumbered"/>
    <dgm:cxn modelId="{350A5089-8303-4F42-B575-8EAA69D74DF0}" type="presParOf" srcId="{CE786C32-C181-4941-8CAA-BD6A236FECBD}" destId="{BEF0D685-78CD-484C-AA67-DDC43F03985A}" srcOrd="4" destOrd="0" presId="urn:microsoft.com/office/officeart/2016/7/layout/BasicLinearProcessNumbered"/>
    <dgm:cxn modelId="{1317687C-5570-453E-B8C5-60A64ED75CD1}" type="presParOf" srcId="{BEF0D685-78CD-484C-AA67-DDC43F03985A}" destId="{F41D7EC6-49EC-406B-94E2-6BF57F308166}" srcOrd="0" destOrd="0" presId="urn:microsoft.com/office/officeart/2016/7/layout/BasicLinearProcessNumbered"/>
    <dgm:cxn modelId="{D735C02B-A259-491E-ACF4-1093727D98C5}" type="presParOf" srcId="{BEF0D685-78CD-484C-AA67-DDC43F03985A}" destId="{D4A187E9-EE94-4D40-B4F3-41850B60F351}" srcOrd="1" destOrd="0" presId="urn:microsoft.com/office/officeart/2016/7/layout/BasicLinearProcessNumbered"/>
    <dgm:cxn modelId="{88A90690-94DC-4615-B6C5-E5F1B43FF91E}" type="presParOf" srcId="{BEF0D685-78CD-484C-AA67-DDC43F03985A}" destId="{E0788900-E2B0-46CD-8B22-815C7B2D1B63}" srcOrd="2" destOrd="0" presId="urn:microsoft.com/office/officeart/2016/7/layout/BasicLinearProcessNumbered"/>
    <dgm:cxn modelId="{6FA5D3C2-58DD-495C-8CCB-5CEB707148D0}" type="presParOf" srcId="{BEF0D685-78CD-484C-AA67-DDC43F03985A}" destId="{8719DE79-89F5-4851-9F0A-EEA4CD6F962A}"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4E198-E5A6-457C-AC73-FAF51D3654A0}">
      <dsp:nvSpPr>
        <dsp:cNvPr id="0" name=""/>
        <dsp:cNvSpPr/>
      </dsp:nvSpPr>
      <dsp:spPr>
        <a:xfrm>
          <a:off x="0" y="4229"/>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C0BC6-CCE2-4054-B44A-7FC5C28ABA7E}">
      <dsp:nvSpPr>
        <dsp:cNvPr id="0" name=""/>
        <dsp:cNvSpPr/>
      </dsp:nvSpPr>
      <dsp:spPr>
        <a:xfrm>
          <a:off x="272509" y="206922"/>
          <a:ext cx="495471" cy="495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2BF76-7893-4873-90F3-8D62AC2493B5}">
      <dsp:nvSpPr>
        <dsp:cNvPr id="0" name=""/>
        <dsp:cNvSpPr/>
      </dsp:nvSpPr>
      <dsp:spPr>
        <a:xfrm>
          <a:off x="1040489" y="4229"/>
          <a:ext cx="268260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US" sz="1900" b="0" i="0" kern="1200" dirty="0"/>
            <a:t>Data analysis  </a:t>
          </a:r>
          <a:endParaRPr lang="en-US" sz="1900" kern="1200" dirty="0"/>
        </a:p>
      </dsp:txBody>
      <dsp:txXfrm>
        <a:off x="1040489" y="4229"/>
        <a:ext cx="2682605" cy="900856"/>
      </dsp:txXfrm>
    </dsp:sp>
    <dsp:sp modelId="{732DAA03-6042-4640-9C96-1B94C2A54D39}">
      <dsp:nvSpPr>
        <dsp:cNvPr id="0" name=""/>
        <dsp:cNvSpPr/>
      </dsp:nvSpPr>
      <dsp:spPr>
        <a:xfrm>
          <a:off x="3723094" y="4229"/>
          <a:ext cx="2238250"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533400">
            <a:lnSpc>
              <a:spcPct val="100000"/>
            </a:lnSpc>
            <a:spcBef>
              <a:spcPct val="0"/>
            </a:spcBef>
            <a:spcAft>
              <a:spcPct val="35000"/>
            </a:spcAft>
            <a:buNone/>
          </a:pPr>
          <a:r>
            <a:rPr lang="en-US" sz="1200" b="0" i="0" kern="1200" dirty="0"/>
            <a:t>Describe, Condense, Visualize and Evaluate Data</a:t>
          </a:r>
          <a:endParaRPr lang="en-US" sz="1200" kern="1200" dirty="0"/>
        </a:p>
      </dsp:txBody>
      <dsp:txXfrm>
        <a:off x="3723094" y="4229"/>
        <a:ext cx="2238250" cy="900856"/>
      </dsp:txXfrm>
    </dsp:sp>
    <dsp:sp modelId="{B551C88C-BADB-40A2-9076-7CF8E529E19F}">
      <dsp:nvSpPr>
        <dsp:cNvPr id="0" name=""/>
        <dsp:cNvSpPr/>
      </dsp:nvSpPr>
      <dsp:spPr>
        <a:xfrm>
          <a:off x="0" y="1130300"/>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CEBE1-F901-42AA-9CF8-66B2DA7B7ADE}">
      <dsp:nvSpPr>
        <dsp:cNvPr id="0" name=""/>
        <dsp:cNvSpPr/>
      </dsp:nvSpPr>
      <dsp:spPr>
        <a:xfrm>
          <a:off x="272509" y="1332993"/>
          <a:ext cx="495471" cy="495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74D82-04A8-4BD8-8811-904C2724E0C1}">
      <dsp:nvSpPr>
        <dsp:cNvPr id="0" name=""/>
        <dsp:cNvSpPr/>
      </dsp:nvSpPr>
      <dsp:spPr>
        <a:xfrm>
          <a:off x="1040489" y="1130300"/>
          <a:ext cx="268260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US" sz="1900" b="0" i="0" kern="1200" dirty="0"/>
            <a:t>Feature selection </a:t>
          </a:r>
          <a:endParaRPr lang="en-US" sz="1900" kern="1200" dirty="0"/>
        </a:p>
      </dsp:txBody>
      <dsp:txXfrm>
        <a:off x="1040489" y="1130300"/>
        <a:ext cx="2682605" cy="900856"/>
      </dsp:txXfrm>
    </dsp:sp>
    <dsp:sp modelId="{6F2CAF9B-E629-4C55-B610-C8913B1B9979}">
      <dsp:nvSpPr>
        <dsp:cNvPr id="0" name=""/>
        <dsp:cNvSpPr/>
      </dsp:nvSpPr>
      <dsp:spPr>
        <a:xfrm>
          <a:off x="3723094" y="1130300"/>
          <a:ext cx="2238250"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533400">
            <a:lnSpc>
              <a:spcPct val="100000"/>
            </a:lnSpc>
            <a:spcBef>
              <a:spcPct val="0"/>
            </a:spcBef>
            <a:spcAft>
              <a:spcPct val="35000"/>
            </a:spcAft>
            <a:buNone/>
          </a:pPr>
          <a:r>
            <a:rPr lang="en-US" sz="1200" kern="1200" dirty="0"/>
            <a:t>Reduce dimensionality(input variables), noise, computational cost and  improve performance </a:t>
          </a:r>
        </a:p>
      </dsp:txBody>
      <dsp:txXfrm>
        <a:off x="3723094" y="1130300"/>
        <a:ext cx="2238250" cy="900856"/>
      </dsp:txXfrm>
    </dsp:sp>
    <dsp:sp modelId="{B3118996-A16E-4A2D-920B-694CAE255C64}">
      <dsp:nvSpPr>
        <dsp:cNvPr id="0" name=""/>
        <dsp:cNvSpPr/>
      </dsp:nvSpPr>
      <dsp:spPr>
        <a:xfrm>
          <a:off x="0" y="2256713"/>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65CD0-28F6-46C2-9221-4BDAFE25F8B7}">
      <dsp:nvSpPr>
        <dsp:cNvPr id="0" name=""/>
        <dsp:cNvSpPr/>
      </dsp:nvSpPr>
      <dsp:spPr>
        <a:xfrm>
          <a:off x="272509" y="2459064"/>
          <a:ext cx="495471" cy="495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FEC0B2-40BE-42FA-BC49-9B1B2EFC8F82}">
      <dsp:nvSpPr>
        <dsp:cNvPr id="0" name=""/>
        <dsp:cNvSpPr/>
      </dsp:nvSpPr>
      <dsp:spPr>
        <a:xfrm>
          <a:off x="1040489" y="2256371"/>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US" sz="1900" b="0" i="0" kern="1200" dirty="0"/>
            <a:t>Feature engineering </a:t>
          </a:r>
          <a:endParaRPr lang="en-US" sz="1900" kern="1200" dirty="0"/>
        </a:p>
      </dsp:txBody>
      <dsp:txXfrm>
        <a:off x="1040489" y="2256371"/>
        <a:ext cx="4920855" cy="900856"/>
      </dsp:txXfrm>
    </dsp:sp>
    <dsp:sp modelId="{3900BE40-04AD-4C2F-8DFD-72E7FBDC0A9A}">
      <dsp:nvSpPr>
        <dsp:cNvPr id="0" name=""/>
        <dsp:cNvSpPr/>
      </dsp:nvSpPr>
      <dsp:spPr>
        <a:xfrm>
          <a:off x="0" y="3386964"/>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6CB55-BE61-4FBC-9305-4C0E1AC5BEDD}">
      <dsp:nvSpPr>
        <dsp:cNvPr id="0" name=""/>
        <dsp:cNvSpPr/>
      </dsp:nvSpPr>
      <dsp:spPr>
        <a:xfrm>
          <a:off x="272509" y="3585135"/>
          <a:ext cx="495471" cy="4954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AD94D-518B-4431-849F-944D7A781241}">
      <dsp:nvSpPr>
        <dsp:cNvPr id="0" name=""/>
        <dsp:cNvSpPr/>
      </dsp:nvSpPr>
      <dsp:spPr>
        <a:xfrm>
          <a:off x="1040489" y="3382442"/>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US" sz="1900" b="0" i="0" kern="1200" dirty="0"/>
            <a:t>Algorithm selection </a:t>
          </a:r>
          <a:endParaRPr lang="en-US" sz="1900" kern="1200" dirty="0"/>
        </a:p>
      </dsp:txBody>
      <dsp:txXfrm>
        <a:off x="1040489" y="3382442"/>
        <a:ext cx="4920855" cy="900856"/>
      </dsp:txXfrm>
    </dsp:sp>
    <dsp:sp modelId="{77E5A599-91AF-4637-8D9F-81A88BA8AABB}">
      <dsp:nvSpPr>
        <dsp:cNvPr id="0" name=""/>
        <dsp:cNvSpPr/>
      </dsp:nvSpPr>
      <dsp:spPr>
        <a:xfrm>
          <a:off x="0" y="4508513"/>
          <a:ext cx="5961345" cy="90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FE37D-77EB-4D61-8C98-EC0BC80F0C89}">
      <dsp:nvSpPr>
        <dsp:cNvPr id="0" name=""/>
        <dsp:cNvSpPr/>
      </dsp:nvSpPr>
      <dsp:spPr>
        <a:xfrm>
          <a:off x="272509" y="4711206"/>
          <a:ext cx="495471" cy="4954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C11A7-541D-47C1-857F-344EFACB9E83}">
      <dsp:nvSpPr>
        <dsp:cNvPr id="0" name=""/>
        <dsp:cNvSpPr/>
      </dsp:nvSpPr>
      <dsp:spPr>
        <a:xfrm>
          <a:off x="1040489" y="4508513"/>
          <a:ext cx="4920855" cy="90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41" tIns="95341" rIns="95341" bIns="95341" numCol="1" spcCol="1270" anchor="ctr" anchorCtr="0">
          <a:noAutofit/>
        </a:bodyPr>
        <a:lstStyle/>
        <a:p>
          <a:pPr marL="0" lvl="0" indent="0" algn="l" defTabSz="844550">
            <a:lnSpc>
              <a:spcPct val="100000"/>
            </a:lnSpc>
            <a:spcBef>
              <a:spcPct val="0"/>
            </a:spcBef>
            <a:spcAft>
              <a:spcPct val="35000"/>
            </a:spcAft>
            <a:buNone/>
          </a:pPr>
          <a:r>
            <a:rPr lang="en-US" sz="1900" b="0" i="0" kern="1200" dirty="0"/>
            <a:t>Compare performance</a:t>
          </a:r>
          <a:endParaRPr lang="en-US" sz="1900" kern="1200" dirty="0"/>
        </a:p>
      </dsp:txBody>
      <dsp:txXfrm>
        <a:off x="1040489" y="4508513"/>
        <a:ext cx="4920855" cy="900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715F2-9196-4860-8964-7AFD1E6ECB11}">
      <dsp:nvSpPr>
        <dsp:cNvPr id="0" name=""/>
        <dsp:cNvSpPr/>
      </dsp:nvSpPr>
      <dsp:spPr>
        <a:xfrm>
          <a:off x="0" y="-8"/>
          <a:ext cx="3286125" cy="497069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889000">
            <a:lnSpc>
              <a:spcPct val="90000"/>
            </a:lnSpc>
            <a:spcBef>
              <a:spcPct val="0"/>
            </a:spcBef>
            <a:spcAft>
              <a:spcPct val="35000"/>
            </a:spcAft>
            <a:buNone/>
          </a:pPr>
          <a:r>
            <a:rPr lang="en-US" sz="2000" kern="1200" dirty="0"/>
            <a:t>Supervised Learning </a:t>
          </a:r>
        </a:p>
        <a:p>
          <a:pPr marL="0" lvl="0" indent="0" algn="l" defTabSz="889000">
            <a:lnSpc>
              <a:spcPct val="90000"/>
            </a:lnSpc>
            <a:spcBef>
              <a:spcPct val="0"/>
            </a:spcBef>
            <a:spcAft>
              <a:spcPct val="35000"/>
            </a:spcAft>
            <a:buNone/>
          </a:pPr>
          <a:r>
            <a:rPr lang="en-US" sz="1600" kern="1200" dirty="0"/>
            <a:t>In this technique model is trained with  Training Data and Desired Outcome</a:t>
          </a:r>
        </a:p>
        <a:p>
          <a:pPr marL="171450" lvl="1" indent="-171450" algn="l" defTabSz="711200">
            <a:lnSpc>
              <a:spcPct val="90000"/>
            </a:lnSpc>
            <a:spcBef>
              <a:spcPct val="0"/>
            </a:spcBef>
            <a:spcAft>
              <a:spcPct val="15000"/>
            </a:spcAft>
            <a:buChar char="•"/>
          </a:pPr>
          <a:r>
            <a:rPr lang="en-US" sz="1600" b="1" i="0" kern="1200" dirty="0"/>
            <a:t>Classification – </a:t>
          </a:r>
          <a:r>
            <a:rPr lang="en-US" sz="1600" b="0" i="0" kern="1200" dirty="0"/>
            <a:t>Predicting a discrete class label</a:t>
          </a:r>
          <a:endParaRPr lang="en-US" sz="1600" kern="1200" dirty="0"/>
        </a:p>
        <a:p>
          <a:pPr marL="171450" lvl="1" indent="-171450" algn="l" defTabSz="711200">
            <a:lnSpc>
              <a:spcPct val="90000"/>
            </a:lnSpc>
            <a:spcBef>
              <a:spcPct val="0"/>
            </a:spcBef>
            <a:spcAft>
              <a:spcPct val="15000"/>
            </a:spcAft>
            <a:buChar char="•"/>
          </a:pPr>
          <a:r>
            <a:rPr lang="en-US" sz="1600" b="1" i="0" kern="1200" dirty="0"/>
            <a:t>Regression - </a:t>
          </a:r>
          <a:r>
            <a:rPr lang="en-US" sz="1600" b="0" i="0" kern="1200" dirty="0"/>
            <a:t>Predicting a continuous quantity</a:t>
          </a:r>
          <a:endParaRPr lang="en-US" sz="1600" kern="1200" dirty="0"/>
        </a:p>
      </dsp:txBody>
      <dsp:txXfrm>
        <a:off x="0" y="1888854"/>
        <a:ext cx="3286125" cy="2982414"/>
      </dsp:txXfrm>
    </dsp:sp>
    <dsp:sp modelId="{F25A76F3-B684-4E33-A469-81AE236522AE}">
      <dsp:nvSpPr>
        <dsp:cNvPr id="0" name=""/>
        <dsp:cNvSpPr/>
      </dsp:nvSpPr>
      <dsp:spPr>
        <a:xfrm>
          <a:off x="997686" y="729994"/>
          <a:ext cx="1290751" cy="121039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04" tIns="12700" rIns="10760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186712" y="907253"/>
        <a:ext cx="912699" cy="855879"/>
      </dsp:txXfrm>
    </dsp:sp>
    <dsp:sp modelId="{DCB7D55B-34FD-4FD5-A5A1-79F8E12AA443}">
      <dsp:nvSpPr>
        <dsp:cNvPr id="0" name=""/>
        <dsp:cNvSpPr/>
      </dsp:nvSpPr>
      <dsp:spPr>
        <a:xfrm>
          <a:off x="0" y="4955678"/>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DE48C2-131E-4882-9967-7A40E51552C4}">
      <dsp:nvSpPr>
        <dsp:cNvPr id="0" name=""/>
        <dsp:cNvSpPr/>
      </dsp:nvSpPr>
      <dsp:spPr>
        <a:xfrm>
          <a:off x="3614737" y="-8"/>
          <a:ext cx="3286125" cy="497069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800100">
            <a:lnSpc>
              <a:spcPct val="90000"/>
            </a:lnSpc>
            <a:spcBef>
              <a:spcPct val="0"/>
            </a:spcBef>
            <a:spcAft>
              <a:spcPct val="35000"/>
            </a:spcAft>
            <a:buNone/>
          </a:pPr>
          <a:r>
            <a:rPr lang="en-US" sz="1800" kern="1200" dirty="0"/>
            <a:t>Unsupervised Learning</a:t>
          </a:r>
        </a:p>
        <a:p>
          <a:pPr marL="0" lvl="0" indent="0" algn="l" defTabSz="800100">
            <a:lnSpc>
              <a:spcPct val="90000"/>
            </a:lnSpc>
            <a:spcBef>
              <a:spcPct val="0"/>
            </a:spcBef>
            <a:spcAft>
              <a:spcPct val="35000"/>
            </a:spcAft>
            <a:buNone/>
          </a:pPr>
          <a:r>
            <a:rPr lang="en-US" sz="1600" kern="1200" dirty="0"/>
            <a:t>In this technique model is trained with Training Data without Desired outcome</a:t>
          </a:r>
        </a:p>
        <a:p>
          <a:pPr marL="171450" lvl="1" indent="-171450" algn="l" defTabSz="711200">
            <a:lnSpc>
              <a:spcPct val="90000"/>
            </a:lnSpc>
            <a:spcBef>
              <a:spcPct val="0"/>
            </a:spcBef>
            <a:spcAft>
              <a:spcPct val="15000"/>
            </a:spcAft>
            <a:buChar char="•"/>
          </a:pPr>
          <a:r>
            <a:rPr lang="en-US" sz="1600" b="1" i="0" kern="1200" dirty="0"/>
            <a:t>Clustering - </a:t>
          </a:r>
          <a:r>
            <a:rPr lang="en-US" sz="1600" b="0" i="0" kern="1200" dirty="0"/>
            <a:t>Groups unlabeled data based on their similarities or differences</a:t>
          </a:r>
          <a:endParaRPr lang="en-US" sz="1600" kern="1200" dirty="0"/>
        </a:p>
        <a:p>
          <a:pPr marL="171450" lvl="1" indent="-171450" algn="l" defTabSz="711200">
            <a:lnSpc>
              <a:spcPct val="90000"/>
            </a:lnSpc>
            <a:spcBef>
              <a:spcPct val="0"/>
            </a:spcBef>
            <a:spcAft>
              <a:spcPct val="15000"/>
            </a:spcAft>
            <a:buChar char="•"/>
          </a:pPr>
          <a:r>
            <a:rPr lang="en-US" sz="1600" b="1" i="0" kern="1200" dirty="0"/>
            <a:t>Dimensionality Reduction –</a:t>
          </a:r>
          <a:r>
            <a:rPr lang="en-US" sz="1600" b="0" i="0" kern="1200" dirty="0"/>
            <a:t>Reduces number of data inputs while preserving integrity </a:t>
          </a:r>
          <a:endParaRPr lang="en-US" sz="16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614737" y="1888854"/>
        <a:ext cx="3286125" cy="2982414"/>
      </dsp:txXfrm>
    </dsp:sp>
    <dsp:sp modelId="{D88154B3-D9F4-41FB-9272-7F37F6A23632}">
      <dsp:nvSpPr>
        <dsp:cNvPr id="0" name=""/>
        <dsp:cNvSpPr/>
      </dsp:nvSpPr>
      <dsp:spPr>
        <a:xfrm>
          <a:off x="4612424" y="729994"/>
          <a:ext cx="1290751" cy="121039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04" tIns="12700" rIns="10760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01450" y="907253"/>
        <a:ext cx="912699" cy="855879"/>
      </dsp:txXfrm>
    </dsp:sp>
    <dsp:sp modelId="{8A5B3D6A-E2DE-4575-8187-C0694F6D6FD2}">
      <dsp:nvSpPr>
        <dsp:cNvPr id="0" name=""/>
        <dsp:cNvSpPr/>
      </dsp:nvSpPr>
      <dsp:spPr>
        <a:xfrm>
          <a:off x="3614737" y="4945045"/>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1D7EC6-49EC-406B-94E2-6BF57F308166}">
      <dsp:nvSpPr>
        <dsp:cNvPr id="0" name=""/>
        <dsp:cNvSpPr/>
      </dsp:nvSpPr>
      <dsp:spPr>
        <a:xfrm>
          <a:off x="7229475" y="-8"/>
          <a:ext cx="3286125" cy="497069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889000">
            <a:lnSpc>
              <a:spcPct val="90000"/>
            </a:lnSpc>
            <a:spcBef>
              <a:spcPct val="0"/>
            </a:spcBef>
            <a:spcAft>
              <a:spcPct val="35000"/>
            </a:spcAft>
            <a:buNone/>
          </a:pPr>
          <a:r>
            <a:rPr lang="en-US" sz="2000" kern="1200" dirty="0"/>
            <a:t>Reinforce Learning </a:t>
          </a:r>
        </a:p>
        <a:p>
          <a:pPr marL="0" lvl="0" indent="0" algn="l" defTabSz="889000">
            <a:lnSpc>
              <a:spcPct val="90000"/>
            </a:lnSpc>
            <a:spcBef>
              <a:spcPct val="0"/>
            </a:spcBef>
            <a:spcAft>
              <a:spcPct val="35000"/>
            </a:spcAft>
            <a:buNone/>
          </a:pPr>
          <a:r>
            <a:rPr lang="en-US" sz="1600" kern="1200" dirty="0"/>
            <a:t>In this technique model is trained with Rewards from sequence of actions</a:t>
          </a:r>
        </a:p>
        <a:p>
          <a:pPr marL="0" lvl="0" indent="0" algn="l" defTabSz="889000">
            <a:lnSpc>
              <a:spcPct val="90000"/>
            </a:lnSpc>
            <a:spcBef>
              <a:spcPct val="0"/>
            </a:spcBef>
            <a:spcAft>
              <a:spcPct val="35000"/>
            </a:spcAft>
            <a:buNone/>
          </a:pPr>
          <a:r>
            <a:rPr lang="en-US" sz="1600" b="1" i="0" kern="1200" dirty="0"/>
            <a:t>Positive - </a:t>
          </a:r>
          <a:r>
            <a:rPr lang="en-US" sz="1600" b="0" i="0" kern="1200" dirty="0"/>
            <a:t>Increases the strength &amp; the frequency of the behavior</a:t>
          </a:r>
        </a:p>
        <a:p>
          <a:pPr marL="0" lvl="0" indent="0" algn="l" defTabSz="889000">
            <a:lnSpc>
              <a:spcPct val="90000"/>
            </a:lnSpc>
            <a:spcBef>
              <a:spcPct val="0"/>
            </a:spcBef>
            <a:spcAft>
              <a:spcPct val="35000"/>
            </a:spcAft>
            <a:buNone/>
          </a:pPr>
          <a:r>
            <a:rPr lang="en-US" sz="1600" b="1" i="0" kern="1200" dirty="0"/>
            <a:t>Negative – </a:t>
          </a:r>
          <a:r>
            <a:rPr lang="en-US" sz="1600" b="0" i="0" kern="1200" dirty="0"/>
            <a:t>Determine the minimum standard of performance</a:t>
          </a:r>
          <a:endParaRPr lang="en-US" sz="2000" kern="1200" dirty="0"/>
        </a:p>
      </dsp:txBody>
      <dsp:txXfrm>
        <a:off x="7229475" y="1888854"/>
        <a:ext cx="3286125" cy="2982414"/>
      </dsp:txXfrm>
    </dsp:sp>
    <dsp:sp modelId="{D4A187E9-EE94-4D40-B4F3-41850B60F351}">
      <dsp:nvSpPr>
        <dsp:cNvPr id="0" name=""/>
        <dsp:cNvSpPr/>
      </dsp:nvSpPr>
      <dsp:spPr>
        <a:xfrm>
          <a:off x="8227161" y="729994"/>
          <a:ext cx="1290751" cy="1210397"/>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04" tIns="12700" rIns="10760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6187" y="907253"/>
        <a:ext cx="912699" cy="855879"/>
      </dsp:txXfrm>
    </dsp:sp>
    <dsp:sp modelId="{E0788900-E2B0-46CD-8B22-815C7B2D1B63}">
      <dsp:nvSpPr>
        <dsp:cNvPr id="0" name=""/>
        <dsp:cNvSpPr/>
      </dsp:nvSpPr>
      <dsp:spPr>
        <a:xfrm>
          <a:off x="7229475" y="4945045"/>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2D109-0AA6-45D4-8794-ECBA8BD9F296}" type="datetimeFigureOut">
              <a:rPr lang="en-US" smtClean="0"/>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7F890-B923-49B6-A078-B4580902CB43}" type="slidenum">
              <a:rPr lang="en-US" smtClean="0"/>
              <a:t>‹#›</a:t>
            </a:fld>
            <a:endParaRPr lang="en-US"/>
          </a:p>
        </p:txBody>
      </p:sp>
    </p:spTree>
    <p:extLst>
      <p:ext uri="{BB962C8B-B14F-4D97-AF65-F5344CB8AC3E}">
        <p14:creationId xmlns:p14="http://schemas.microsoft.com/office/powerpoint/2010/main" val="192378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xgboost.ai/"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Gradient_boos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Machine learning algorithms employ a variety of statistical, probabilistic and optimization methods to learn from past experience and detect useful patterns from large, unstructured and complex datasets. </a:t>
            </a:r>
            <a:r>
              <a:rPr lang="en-US" sz="1200" b="0" i="0" kern="1200" dirty="0">
                <a:solidFill>
                  <a:srgbClr val="333333"/>
                </a:solidFill>
                <a:effectLst/>
                <a:latin typeface="Georgia" panose="02040502050405020303" pitchFamily="18" charset="0"/>
                <a:ea typeface="+mn-ea"/>
                <a:cs typeface="+mn-cs"/>
              </a:rPr>
              <a:t>Machine learning is an application </a:t>
            </a:r>
            <a:r>
              <a:rPr lang="en-US" b="0" i="0" dirty="0">
                <a:solidFill>
                  <a:srgbClr val="4D5156"/>
                </a:solidFill>
                <a:effectLst/>
                <a:latin typeface="Roboto" panose="02000000000000000000" pitchFamily="2" charset="0"/>
              </a:rPr>
              <a:t>of AI that enables systems to learn and improve from experience without being explicitly programmed.</a:t>
            </a:r>
            <a:endParaRPr lang="en-US" dirty="0"/>
          </a:p>
        </p:txBody>
      </p:sp>
      <p:sp>
        <p:nvSpPr>
          <p:cNvPr id="4" name="Slide Number Placeholder 3"/>
          <p:cNvSpPr>
            <a:spLocks noGrp="1"/>
          </p:cNvSpPr>
          <p:nvPr>
            <p:ph type="sldNum" sz="quarter" idx="5"/>
          </p:nvPr>
        </p:nvSpPr>
        <p:spPr/>
        <p:txBody>
          <a:bodyPr/>
          <a:lstStyle/>
          <a:p>
            <a:fld id="{F887F890-B923-49B6-A078-B4580902CB43}" type="slidenum">
              <a:rPr lang="en-US" smtClean="0"/>
              <a:t>2</a:t>
            </a:fld>
            <a:endParaRPr lang="en-US"/>
          </a:p>
        </p:txBody>
      </p:sp>
    </p:spTree>
    <p:extLst>
      <p:ext uri="{BB962C8B-B14F-4D97-AF65-F5344CB8AC3E}">
        <p14:creationId xmlns:p14="http://schemas.microsoft.com/office/powerpoint/2010/main" val="319222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Process comprise of 5 main categories as follows - </a:t>
            </a:r>
          </a:p>
          <a:p>
            <a:r>
              <a:rPr lang="en-US" dirty="0"/>
              <a:t>- Data Analysis is a way to study and analyze the dataset. One can analyze data type, data range, patterns, outliers, correlation with output variable. By analyzing data one can take intelligent guess on the features which are important for model to predict the outcome.</a:t>
            </a:r>
          </a:p>
          <a:p>
            <a:r>
              <a:rPr lang="en-US" dirty="0"/>
              <a:t>- Feature selection is an important process where you manually select features which are most important to the model. Features which are not relevant negatively impact the performance of model. Feature selection can be done through Supervised machine learning techniques such as Decision Tree, Feature importance metrics, Recursive feature elimination or unsupervised learning methods such as Principal component analysis.</a:t>
            </a:r>
          </a:p>
          <a:p>
            <a:pPr marL="171450" indent="-171450">
              <a:buFontTx/>
              <a:buChar char="-"/>
            </a:pPr>
            <a:r>
              <a:rPr lang="en-US" dirty="0"/>
              <a:t>Feature Engineering – This is a process where we clean the data, generate features(existing or new) which can be fed to model for Machine Leaning. Techniques such as identifying and replacing null values by 0 or mean, identifying and </a:t>
            </a:r>
            <a:r>
              <a:rPr lang="en-US" dirty="0" err="1"/>
              <a:t>analysing</a:t>
            </a:r>
            <a:r>
              <a:rPr lang="en-US" dirty="0"/>
              <a:t> outliers for either removal or keep as part of dataset, apply log, scale and transform the data in range of 0-1 where mean is 0 and standard deviation is 1</a:t>
            </a:r>
          </a:p>
          <a:p>
            <a:pPr marL="171450" indent="-171450">
              <a:buFontTx/>
              <a:buChar char="-"/>
            </a:pPr>
            <a:r>
              <a:rPr lang="en-US" dirty="0"/>
              <a:t>Algorithm Selection – Once the data is ready, one would need to determine the model which is best suited for the selected datatype, expected output(categorical, continuous). Select the model which is maximizing the performance given the features selected, adjust the data/features to improvise the performance</a:t>
            </a:r>
          </a:p>
          <a:p>
            <a:pPr marL="171450" indent="-171450">
              <a:buFontTx/>
              <a:buChar char="-"/>
            </a:pPr>
            <a:r>
              <a:rPr lang="en-US" dirty="0"/>
              <a:t>Compare Performance of the models and chose the one provides better performance, lower computation cost and increase the speed</a:t>
            </a:r>
          </a:p>
        </p:txBody>
      </p:sp>
      <p:sp>
        <p:nvSpPr>
          <p:cNvPr id="4" name="Slide Number Placeholder 3"/>
          <p:cNvSpPr>
            <a:spLocks noGrp="1"/>
          </p:cNvSpPr>
          <p:nvPr>
            <p:ph type="sldNum" sz="quarter" idx="5"/>
          </p:nvPr>
        </p:nvSpPr>
        <p:spPr/>
        <p:txBody>
          <a:bodyPr/>
          <a:lstStyle/>
          <a:p>
            <a:fld id="{F887F890-B923-49B6-A078-B4580902CB43}" type="slidenum">
              <a:rPr lang="en-US" smtClean="0"/>
              <a:t>3</a:t>
            </a:fld>
            <a:endParaRPr lang="en-US"/>
          </a:p>
        </p:txBody>
      </p:sp>
    </p:spTree>
    <p:extLst>
      <p:ext uri="{BB962C8B-B14F-4D97-AF65-F5344CB8AC3E}">
        <p14:creationId xmlns:p14="http://schemas.microsoft.com/office/powerpoint/2010/main" val="38805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In supervised machine learning algorithms, a labelled training dataset is used first to train the underlying algorithm. This trained algorithm is then fed on the unlabeled test dataset to categorize them into similar groups. I have used supervised learning in model in proposed algorithm. Supervised learning model perform automatic learning of computation rules based on input/output relationship. In machine learning we deal with 2 types of output – Continuous and Discrete. Continuous outputs such as predicting price of stock market, Discreate output such as object recognition in image, spam detection, sentiment analysis. Here in our project we are dealing with classification problem. Classification output refers to producing discrete values or classes. In my model the Target/Output refers to value 0 and 1 where 0 indicates ability of individual to pay the load and 1 indicates defaulting on loan. Since the data shows large number of 0s compared to 1s, I had to go with underfitting(equal 0s and 1s) of data to improve the accuracy of model</a:t>
            </a:r>
            <a:endParaRPr lang="en-US" dirty="0"/>
          </a:p>
        </p:txBody>
      </p:sp>
      <p:sp>
        <p:nvSpPr>
          <p:cNvPr id="4" name="Slide Number Placeholder 3"/>
          <p:cNvSpPr>
            <a:spLocks noGrp="1"/>
          </p:cNvSpPr>
          <p:nvPr>
            <p:ph type="sldNum" sz="quarter" idx="5"/>
          </p:nvPr>
        </p:nvSpPr>
        <p:spPr/>
        <p:txBody>
          <a:bodyPr/>
          <a:lstStyle/>
          <a:p>
            <a:fld id="{F887F890-B923-49B6-A078-B4580902CB43}" type="slidenum">
              <a:rPr lang="en-US" smtClean="0"/>
              <a:t>4</a:t>
            </a:fld>
            <a:endParaRPr lang="en-US"/>
          </a:p>
        </p:txBody>
      </p:sp>
    </p:spTree>
    <p:extLst>
      <p:ext uri="{BB962C8B-B14F-4D97-AF65-F5344CB8AC3E}">
        <p14:creationId xmlns:p14="http://schemas.microsoft.com/office/powerpoint/2010/main" val="3139741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using Machine learning models in everyday life and it’s important to recognize them to realize its value  to develop trust in machine learning. </a:t>
            </a:r>
          </a:p>
          <a:p>
            <a:r>
              <a:rPr lang="en-US" dirty="0"/>
              <a:t>Object Detection – Identifying specific object in video or image. E.g. Searching movies by name of movie character</a:t>
            </a:r>
          </a:p>
          <a:p>
            <a:r>
              <a:rPr lang="en-US" dirty="0"/>
              <a:t>Sentiment Analysis- Gauge customer feeling by text based content like reviews, hashtags on social media site, comments </a:t>
            </a:r>
            <a:r>
              <a:rPr lang="en-US" dirty="0" err="1"/>
              <a:t>etc</a:t>
            </a:r>
            <a:endParaRPr lang="en-US" dirty="0"/>
          </a:p>
          <a:p>
            <a:r>
              <a:rPr lang="en-US" dirty="0"/>
              <a:t>Spam Detection -  Text based classification problem. Span detector removes unwanted messages</a:t>
            </a:r>
          </a:p>
          <a:p>
            <a:r>
              <a:rPr lang="en-US" dirty="0"/>
              <a:t>Loan approval, Credit card approval , Fraud detections are build using classification model</a:t>
            </a:r>
          </a:p>
        </p:txBody>
      </p:sp>
      <p:sp>
        <p:nvSpPr>
          <p:cNvPr id="4" name="Slide Number Placeholder 3"/>
          <p:cNvSpPr>
            <a:spLocks noGrp="1"/>
          </p:cNvSpPr>
          <p:nvPr>
            <p:ph type="sldNum" sz="quarter" idx="5"/>
          </p:nvPr>
        </p:nvSpPr>
        <p:spPr/>
        <p:txBody>
          <a:bodyPr/>
          <a:lstStyle/>
          <a:p>
            <a:fld id="{F887F890-B923-49B6-A078-B4580902CB43}" type="slidenum">
              <a:rPr lang="en-US" smtClean="0"/>
              <a:t>5</a:t>
            </a:fld>
            <a:endParaRPr lang="en-US"/>
          </a:p>
        </p:txBody>
      </p:sp>
    </p:spTree>
    <p:extLst>
      <p:ext uri="{BB962C8B-B14F-4D97-AF65-F5344CB8AC3E}">
        <p14:creationId xmlns:p14="http://schemas.microsoft.com/office/powerpoint/2010/main" val="376799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Home Credit datasets to predict the loan defaulter's vs non defaulters using the training dataset. I am using </a:t>
            </a:r>
            <a:r>
              <a:rPr lang="en-US" sz="1200" dirty="0" err="1">
                <a:solidFill>
                  <a:srgbClr val="000000"/>
                </a:solidFill>
                <a:latin typeface="arial" panose="020B0604020202020204" pitchFamily="34" charset="0"/>
              </a:rPr>
              <a:t>application_train</a:t>
            </a:r>
            <a:r>
              <a:rPr lang="en-US" sz="1200" dirty="0">
                <a:solidFill>
                  <a:srgbClr val="000000"/>
                </a:solidFill>
                <a:latin typeface="arial" panose="020B0604020202020204" pitchFamily="34" charset="0"/>
              </a:rPr>
              <a:t>, bureau, </a:t>
            </a:r>
            <a:r>
              <a:rPr lang="en-US" sz="1200" dirty="0" err="1">
                <a:solidFill>
                  <a:srgbClr val="000000"/>
                </a:solidFill>
                <a:latin typeface="arial" panose="020B0604020202020204" pitchFamily="34" charset="0"/>
              </a:rPr>
              <a:t>credit_card_balance</a:t>
            </a:r>
            <a:r>
              <a:rPr lang="en-US" sz="1200" dirty="0">
                <a:solidFill>
                  <a:srgbClr val="000000"/>
                </a:solidFill>
                <a:latin typeface="arial" panose="020B0604020202020204" pitchFamily="34" charset="0"/>
              </a:rPr>
              <a:t> sheets. </a:t>
            </a:r>
          </a:p>
          <a:p>
            <a:r>
              <a:rPr lang="en-US" sz="1200" dirty="0">
                <a:solidFill>
                  <a:srgbClr val="000000"/>
                </a:solidFill>
                <a:latin typeface="arial" panose="020B0604020202020204" pitchFamily="34" charset="0"/>
              </a:rPr>
              <a:t>Application_train.csv talks about the loan applicant at application time. </a:t>
            </a:r>
          </a:p>
          <a:p>
            <a:r>
              <a:rPr lang="en-US" sz="1200" dirty="0">
                <a:solidFill>
                  <a:srgbClr val="000000"/>
                </a:solidFill>
                <a:latin typeface="arial" panose="020B0604020202020204" pitchFamily="34" charset="0"/>
              </a:rPr>
              <a:t>Bureau.csv tell us application data from past application from other institution which were reported to credit bureau</a:t>
            </a:r>
          </a:p>
          <a:p>
            <a:r>
              <a:rPr lang="en-US" sz="1200" dirty="0">
                <a:solidFill>
                  <a:srgbClr val="000000"/>
                </a:solidFill>
                <a:latin typeface="arial" panose="020B0604020202020204" pitchFamily="34" charset="0"/>
              </a:rPr>
              <a:t>Credit_card_balance.csv – This file tells us monthly balance of clients previous credit card loans</a:t>
            </a:r>
          </a:p>
          <a:p>
            <a:r>
              <a:rPr lang="en-US" sz="1200" dirty="0">
                <a:solidFill>
                  <a:srgbClr val="000000"/>
                </a:solidFill>
                <a:latin typeface="arial" panose="020B0604020202020204" pitchFamily="34" charset="0"/>
              </a:rPr>
              <a:t>- I have grouped the files on loan application id</a:t>
            </a:r>
          </a:p>
          <a:p>
            <a:pPr marL="171450" indent="-171450">
              <a:buFontTx/>
              <a:buChar char="-"/>
            </a:pPr>
            <a:r>
              <a:rPr lang="en-US" sz="1200" dirty="0">
                <a:solidFill>
                  <a:srgbClr val="000000"/>
                </a:solidFill>
                <a:latin typeface="arial" panose="020B0604020202020204" pitchFamily="34" charset="0"/>
              </a:rPr>
              <a:t>Performed Data Analysis on selected file, correlated with Target variable, and note features which appears to  be of high importance by analyzing its correlation with Target variable.</a:t>
            </a:r>
          </a:p>
          <a:p>
            <a:pPr marL="171450" indent="-171450">
              <a:buFontTx/>
              <a:buChar char="-"/>
            </a:pPr>
            <a:r>
              <a:rPr lang="en-US" sz="1200" dirty="0">
                <a:solidFill>
                  <a:srgbClr val="000000"/>
                </a:solidFill>
                <a:latin typeface="arial" panose="020B0604020202020204" pitchFamily="34" charset="0"/>
              </a:rPr>
              <a:t>Applied Supervised and Unsupervised machine learning techniques to determine feature importance and compared it with the features </a:t>
            </a:r>
            <a:r>
              <a:rPr lang="en-US" sz="1200" dirty="0" err="1">
                <a:solidFill>
                  <a:srgbClr val="000000"/>
                </a:solidFill>
                <a:latin typeface="arial" panose="020B0604020202020204" pitchFamily="34" charset="0"/>
              </a:rPr>
              <a:t>analysed</a:t>
            </a:r>
            <a:r>
              <a:rPr lang="en-US" sz="1200" dirty="0">
                <a:solidFill>
                  <a:srgbClr val="000000"/>
                </a:solidFill>
                <a:latin typeface="arial" panose="020B0604020202020204" pitchFamily="34" charset="0"/>
              </a:rPr>
              <a:t> manually in previous step. In addition to those variables which I selected through manual analysis, machine learning methods provided more relevant features which aren’t easily observable through manual analysis. </a:t>
            </a:r>
          </a:p>
          <a:p>
            <a:pPr marL="171450" indent="-171450">
              <a:buFontTx/>
              <a:buChar char="-"/>
            </a:pPr>
            <a:r>
              <a:rPr lang="en-US" sz="1200" dirty="0">
                <a:solidFill>
                  <a:srgbClr val="000000"/>
                </a:solidFill>
                <a:latin typeface="arial" panose="020B0604020202020204" pitchFamily="34" charset="0"/>
              </a:rPr>
              <a:t>Applied feature engineering techniques to cleaned the selected features and get it ready for Machine learning model. Techniques are listed in slide</a:t>
            </a:r>
          </a:p>
          <a:p>
            <a:pPr marL="171450" indent="-171450">
              <a:buFontTx/>
              <a:buChar char="-"/>
            </a:pPr>
            <a:r>
              <a:rPr lang="en-US" sz="1200" dirty="0">
                <a:solidFill>
                  <a:srgbClr val="000000"/>
                </a:solidFill>
                <a:latin typeface="arial" panose="020B0604020202020204" pitchFamily="34" charset="0"/>
              </a:rPr>
              <a:t>Divided Data set in training and test and applied various Machine Learning models like Tree, Bayesian, Gradient Boosting to train the model using training dataset and predicted the outcome using test datasets. </a:t>
            </a:r>
          </a:p>
          <a:p>
            <a:pPr marL="171450" indent="-171450">
              <a:buFontTx/>
              <a:buChar char="-"/>
            </a:pPr>
            <a:r>
              <a:rPr lang="en-US" sz="1200" dirty="0">
                <a:solidFill>
                  <a:srgbClr val="000000"/>
                </a:solidFill>
                <a:latin typeface="arial" panose="020B0604020202020204" pitchFamily="34" charset="0"/>
              </a:rPr>
              <a:t>Determine accuracy of model by its AUC value and confusion matrix and compare model accuracy and time to execute the model to decide which model is providing best results. For the dataset we have Gradient Boosting provided better and faster results therefore I have recommended this model for the project</a:t>
            </a:r>
          </a:p>
          <a:p>
            <a:endParaRPr lang="en-US" dirty="0"/>
          </a:p>
        </p:txBody>
      </p:sp>
      <p:sp>
        <p:nvSpPr>
          <p:cNvPr id="4" name="Slide Number Placeholder 3"/>
          <p:cNvSpPr>
            <a:spLocks noGrp="1"/>
          </p:cNvSpPr>
          <p:nvPr>
            <p:ph type="sldNum" sz="quarter" idx="5"/>
          </p:nvPr>
        </p:nvSpPr>
        <p:spPr/>
        <p:txBody>
          <a:bodyPr/>
          <a:lstStyle/>
          <a:p>
            <a:fld id="{F887F890-B923-49B6-A078-B4580902CB43}" type="slidenum">
              <a:rPr lang="en-US" smtClean="0"/>
              <a:t>6</a:t>
            </a:fld>
            <a:endParaRPr lang="en-US"/>
          </a:p>
        </p:txBody>
      </p:sp>
    </p:spTree>
    <p:extLst>
      <p:ext uri="{BB962C8B-B14F-4D97-AF65-F5344CB8AC3E}">
        <p14:creationId xmlns:p14="http://schemas.microsoft.com/office/powerpoint/2010/main" val="378352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Georgia" panose="02040502050405020303" pitchFamily="18" charset="0"/>
              </a:rPr>
              <a:t>We have used </a:t>
            </a:r>
            <a:r>
              <a:rPr lang="en-US" sz="1200" dirty="0" err="1"/>
              <a:t>RandomForestClassifier</a:t>
            </a:r>
            <a:r>
              <a:rPr lang="en-US" sz="1200" b="0" i="0" dirty="0">
                <a:solidFill>
                  <a:schemeClr val="tx1"/>
                </a:solidFill>
                <a:effectLst/>
                <a:latin typeface="+mn-lt"/>
              </a:rPr>
              <a:t>, </a:t>
            </a:r>
            <a:r>
              <a:rPr lang="en-US" sz="1200" dirty="0" err="1"/>
              <a:t>GradientBoostingClassifier</a:t>
            </a:r>
            <a:r>
              <a:rPr lang="en-US" sz="1200" dirty="0"/>
              <a:t>, </a:t>
            </a:r>
            <a:r>
              <a:rPr lang="en-US" sz="1200" dirty="0" err="1"/>
              <a:t>GaussianNB</a:t>
            </a:r>
            <a:r>
              <a:rPr lang="en-US" sz="1200" dirty="0"/>
              <a:t>, </a:t>
            </a:r>
            <a:r>
              <a:rPr lang="en-US" sz="1200" dirty="0" err="1"/>
              <a:t>XGBClassifier</a:t>
            </a:r>
            <a:r>
              <a:rPr lang="en-US" b="0" i="0" dirty="0">
                <a:solidFill>
                  <a:srgbClr val="333333"/>
                </a:solidFill>
                <a:effectLst/>
                <a:latin typeface="Georgia" panose="02040502050405020303" pitchFamily="18" charset="0"/>
              </a:rPr>
              <a:t> models in our experiment. </a:t>
            </a:r>
          </a:p>
          <a:p>
            <a:pPr marL="171450" indent="-171450">
              <a:buFontTx/>
              <a:buChar char="-"/>
            </a:pPr>
            <a:r>
              <a:rPr lang="en-US" b="0" i="0" dirty="0">
                <a:solidFill>
                  <a:srgbClr val="333333"/>
                </a:solidFill>
                <a:effectLst/>
                <a:latin typeface="Georgia" panose="02040502050405020303" pitchFamily="18" charset="0"/>
              </a:rPr>
              <a:t>Decision tree (DT) is one of the earliest and prominent machine learning algorithms. A decision tree models the decision logics i.e., tests and corresponds outcomes for classifying data items into a tree-like structure.</a:t>
            </a:r>
          </a:p>
          <a:p>
            <a:pPr marL="171450" indent="-171450">
              <a:buFontTx/>
              <a:buChar char="-"/>
            </a:pPr>
            <a:r>
              <a:rPr lang="en-US" b="0" i="0" dirty="0">
                <a:solidFill>
                  <a:srgbClr val="333333"/>
                </a:solidFill>
                <a:effectLst/>
                <a:latin typeface="Georgia" panose="02040502050405020303" pitchFamily="18" charset="0"/>
              </a:rPr>
              <a:t>A Random forest (RF) is an ensemble classifier and consisting of many DTs similar to the way a forest is a collection of many trees. The different DTs of an RF are trained using the different parts of the training dataset. Each DT then considers a different part of input vector and gives a classification outcome. The forest then chooses the classification of having the most ‘votes’ (for discrete classification outcome) or the average of all trees in the forest (for numeric classification outcome).</a:t>
            </a:r>
          </a:p>
          <a:p>
            <a:pPr marL="171450" indent="-171450">
              <a:buFontTx/>
              <a:buChar char="-"/>
            </a:pPr>
            <a:r>
              <a:rPr lang="en-US" b="0" i="0" dirty="0">
                <a:solidFill>
                  <a:srgbClr val="333333"/>
                </a:solidFill>
                <a:effectLst/>
                <a:latin typeface="Georgia" panose="02040502050405020303" pitchFamily="18" charset="0"/>
              </a:rPr>
              <a:t>Naive Bayes (NB) is a classification technique based on the Bayes’ theorem. This theorem describe the probability of an event based on the prior knowledge of conditions related to that event. This classifier assumes that a particular feature in a class is not directly related to any other feature although features for that class could have interdependence among themselves. In the Bayesian analysis, the final classifier is produced by combining both sources of information (i.e., prior probability and likelihood value). The ‘multiplication’ function is used to combine these two types of information and the product is called the ‘posterior’ probability</a:t>
            </a:r>
          </a:p>
          <a:p>
            <a:pPr marL="171450" indent="-171450">
              <a:buFontTx/>
              <a:buChar char="-"/>
            </a:pPr>
            <a:r>
              <a:rPr lang="en-US" sz="1200" b="0" i="0" u="none" kern="1200" dirty="0" err="1">
                <a:solidFill>
                  <a:srgbClr val="000000"/>
                </a:solidFill>
                <a:effectLst/>
                <a:latin typeface="DINPro"/>
                <a:ea typeface="+mn-ea"/>
                <a:cs typeface="+mn-cs"/>
                <a:hlinkClick r:id="rId3">
                  <a:extLst>
                    <a:ext uri="{A12FA001-AC4F-418D-AE19-62706E023703}">
                      <ahyp:hlinkClr xmlns:ahyp="http://schemas.microsoft.com/office/drawing/2018/hyperlinkcolor" val="tx"/>
                    </a:ext>
                  </a:extLst>
                </a:hlinkClick>
              </a:rPr>
              <a:t>XGBoost</a:t>
            </a:r>
            <a:r>
              <a:rPr lang="en-US" sz="1200" b="0" i="0" u="none" kern="1200" dirty="0" err="1">
                <a:solidFill>
                  <a:srgbClr val="000000"/>
                </a:solidFill>
                <a:effectLst/>
                <a:latin typeface="DINPro"/>
                <a:ea typeface="+mn-ea"/>
                <a:cs typeface="+mn-cs"/>
              </a:rPr>
              <a:t>ing</a:t>
            </a:r>
            <a:r>
              <a:rPr lang="en-US" sz="1200" b="0" i="0" u="none" kern="1200" dirty="0">
                <a:solidFill>
                  <a:srgbClr val="000000"/>
                </a:solidFill>
                <a:effectLst/>
                <a:latin typeface="DINPro"/>
                <a:ea typeface="+mn-ea"/>
                <a:cs typeface="+mn-cs"/>
              </a:rPr>
              <a:t> stands for Extreme Gradient Boosting, is a scalable, distributed </a:t>
            </a:r>
            <a:r>
              <a:rPr lang="en-US" sz="1200" b="0" i="0" u="none" kern="1200" dirty="0">
                <a:solidFill>
                  <a:srgbClr val="000000"/>
                </a:solidFill>
                <a:effectLst/>
                <a:latin typeface="DINPro"/>
                <a:ea typeface="+mn-ea"/>
                <a:cs typeface="+mn-cs"/>
                <a:hlinkClick r:id="rId4">
                  <a:extLst>
                    <a:ext uri="{A12FA001-AC4F-418D-AE19-62706E023703}">
                      <ahyp:hlinkClr xmlns:ahyp="http://schemas.microsoft.com/office/drawing/2018/hyperlinkcolor" val="tx"/>
                    </a:ext>
                  </a:extLst>
                </a:hlinkClick>
              </a:rPr>
              <a:t>gradient-boosted</a:t>
            </a:r>
            <a:r>
              <a:rPr lang="en-US" sz="1200" b="0" i="0" u="none" kern="1200" dirty="0">
                <a:solidFill>
                  <a:srgbClr val="000000"/>
                </a:solidFill>
                <a:effectLst/>
                <a:latin typeface="DINPro"/>
                <a:ea typeface="+mn-ea"/>
                <a:cs typeface="+mn-cs"/>
              </a:rPr>
              <a:t> decision </a:t>
            </a:r>
            <a:r>
              <a:rPr lang="en-US" b="0" i="0" dirty="0">
                <a:solidFill>
                  <a:srgbClr val="000000"/>
                </a:solidFill>
                <a:effectLst/>
                <a:latin typeface="DINPro"/>
              </a:rPr>
              <a:t>tree (GBDT) machine learning model. Its Ensemble learning algorithm which combines multiple machine learning algorithms to obtain a better model. “gradient boosting” comes from the idea of “boosting” or improving a single weak model by combining it with a number of other weak models in order to generate a collectively strong model. </a:t>
            </a:r>
          </a:p>
          <a:p>
            <a:pPr marL="171450" indent="-171450">
              <a:buFontTx/>
              <a:buChar char="-"/>
            </a:pPr>
            <a:endParaRPr lang="en-US" b="0" i="0" dirty="0">
              <a:solidFill>
                <a:srgbClr val="000000"/>
              </a:solidFill>
              <a:effectLst/>
              <a:latin typeface="DINPro"/>
            </a:endParaRPr>
          </a:p>
          <a:p>
            <a:pPr marL="0" indent="0">
              <a:buFontTx/>
              <a:buNone/>
            </a:pPr>
            <a:r>
              <a:rPr lang="en-US" b="0" i="0" dirty="0">
                <a:solidFill>
                  <a:srgbClr val="000000"/>
                </a:solidFill>
                <a:effectLst/>
                <a:latin typeface="DINPro"/>
              </a:rPr>
              <a:t>I have captured AUC values for each model to compare its performance.</a:t>
            </a:r>
          </a:p>
          <a:p>
            <a:pPr marL="171450" indent="-171450">
              <a:buFontTx/>
              <a:buChar char="-"/>
            </a:pPr>
            <a:endParaRPr lang="en-US" b="0" i="0" dirty="0">
              <a:solidFill>
                <a:srgbClr val="000000"/>
              </a:solidFill>
              <a:effectLst/>
              <a:latin typeface="DINPro"/>
            </a:endParaRPr>
          </a:p>
          <a:p>
            <a:pPr marL="0" indent="0">
              <a:buFontTx/>
              <a:buNone/>
            </a:pPr>
            <a:r>
              <a:rPr lang="en-US" dirty="0"/>
              <a:t>### Comparison among </a:t>
            </a:r>
            <a:r>
              <a:rPr lang="en-US" dirty="0" err="1"/>
              <a:t>GradientBoostingClassifier</a:t>
            </a:r>
            <a:r>
              <a:rPr lang="en-US" dirty="0"/>
              <a:t>, </a:t>
            </a:r>
            <a:r>
              <a:rPr lang="en-US" dirty="0" err="1"/>
              <a:t>GaussianNB</a:t>
            </a:r>
            <a:r>
              <a:rPr lang="en-US" dirty="0"/>
              <a:t>, </a:t>
            </a:r>
            <a:r>
              <a:rPr lang="en-US" dirty="0" err="1"/>
              <a:t>XGBoostClassifier</a:t>
            </a:r>
            <a:r>
              <a:rPr lang="en-US" dirty="0"/>
              <a:t> based on the AUC values</a:t>
            </a:r>
          </a:p>
          <a:p>
            <a:pPr marL="0" indent="0">
              <a:buFontTx/>
              <a:buNone/>
            </a:pPr>
            <a:r>
              <a:rPr lang="en-US" dirty="0"/>
              <a:t>##### AUC score with Gradient Boosting Classifier - 0.666</a:t>
            </a:r>
          </a:p>
          <a:p>
            <a:pPr marL="0" indent="0">
              <a:buFontTx/>
              <a:buNone/>
            </a:pPr>
            <a:r>
              <a:rPr lang="en-US" dirty="0"/>
              <a:t>##### AUC score with </a:t>
            </a:r>
            <a:r>
              <a:rPr lang="en-US" dirty="0" err="1"/>
              <a:t>GaussianNB</a:t>
            </a:r>
            <a:r>
              <a:rPr lang="en-US" dirty="0"/>
              <a:t> algorithm - 0.627</a:t>
            </a:r>
          </a:p>
          <a:p>
            <a:pPr marL="0" indent="0">
              <a:buFontTx/>
              <a:buNone/>
            </a:pPr>
            <a:r>
              <a:rPr lang="en-US" dirty="0"/>
              <a:t>##### AUC score using </a:t>
            </a:r>
            <a:r>
              <a:rPr lang="en-US" dirty="0" err="1"/>
              <a:t>GaussianNB</a:t>
            </a:r>
            <a:r>
              <a:rPr lang="en-US" dirty="0"/>
              <a:t> as input to Gradient Boosting Classifier algorithm -  0.656</a:t>
            </a:r>
          </a:p>
          <a:p>
            <a:pPr marL="0" indent="0">
              <a:buFontTx/>
              <a:buNone/>
            </a:pPr>
            <a:r>
              <a:rPr lang="en-US" dirty="0"/>
              <a:t>##### AUC score with </a:t>
            </a:r>
            <a:r>
              <a:rPr lang="en-US" dirty="0" err="1"/>
              <a:t>XGBoostClassifier</a:t>
            </a:r>
            <a:r>
              <a:rPr lang="en-US" dirty="0"/>
              <a:t> - 0.665</a:t>
            </a:r>
          </a:p>
          <a:p>
            <a:pPr marL="0" indent="0">
              <a:buFontTx/>
              <a:buNone/>
            </a:pPr>
            <a:r>
              <a:rPr lang="en-US" dirty="0"/>
              <a:t>##### AUC score with </a:t>
            </a:r>
            <a:r>
              <a:rPr lang="en-US" dirty="0" err="1"/>
              <a:t>XGBoostClassifier</a:t>
            </a:r>
            <a:r>
              <a:rPr lang="en-US" dirty="0"/>
              <a:t>(higher f-value features) - 0.667</a:t>
            </a:r>
          </a:p>
          <a:p>
            <a:pPr marL="0" indent="0">
              <a:buFontTx/>
              <a:buNone/>
            </a:pPr>
            <a:endParaRPr lang="en-US" dirty="0"/>
          </a:p>
          <a:p>
            <a:pPr marL="0" indent="0">
              <a:buFontTx/>
              <a:buNone/>
            </a:pPr>
            <a:r>
              <a:rPr lang="en-US" dirty="0"/>
              <a:t>### Recommendation - </a:t>
            </a:r>
          </a:p>
          <a:p>
            <a:pPr marL="0" indent="0">
              <a:buFontTx/>
              <a:buNone/>
            </a:pPr>
            <a:r>
              <a:rPr lang="en-US" dirty="0"/>
              <a:t>###### Result analysis shows that </a:t>
            </a:r>
            <a:r>
              <a:rPr lang="en-US" dirty="0" err="1"/>
              <a:t>XGBoostClassifier</a:t>
            </a:r>
            <a:r>
              <a:rPr lang="en-US" dirty="0"/>
              <a:t> and Gradient Boosting Classifier provides comparable AUC values however the it took very less time to execute </a:t>
            </a:r>
            <a:r>
              <a:rPr lang="en-US" dirty="0" err="1"/>
              <a:t>XGBoostClassifier</a:t>
            </a:r>
            <a:r>
              <a:rPr lang="en-US" dirty="0"/>
              <a:t> compare to other models. </a:t>
            </a:r>
            <a:r>
              <a:rPr lang="en-US" dirty="0" err="1"/>
              <a:t>XGBoost</a:t>
            </a:r>
            <a:r>
              <a:rPr lang="en-US" dirty="0"/>
              <a:t> model has the best combination of prediction performance and processing time compared to other algorithms and hence my recommendation will be to use  </a:t>
            </a:r>
            <a:r>
              <a:rPr lang="en-US" dirty="0" err="1"/>
              <a:t>XGBoostClassifier</a:t>
            </a:r>
            <a:r>
              <a:rPr lang="en-US" dirty="0"/>
              <a:t> with given dataset</a:t>
            </a:r>
          </a:p>
        </p:txBody>
      </p:sp>
      <p:sp>
        <p:nvSpPr>
          <p:cNvPr id="4" name="Slide Number Placeholder 3"/>
          <p:cNvSpPr>
            <a:spLocks noGrp="1"/>
          </p:cNvSpPr>
          <p:nvPr>
            <p:ph type="sldNum" sz="quarter" idx="5"/>
          </p:nvPr>
        </p:nvSpPr>
        <p:spPr/>
        <p:txBody>
          <a:bodyPr/>
          <a:lstStyle/>
          <a:p>
            <a:fld id="{F887F890-B923-49B6-A078-B4580902CB43}" type="slidenum">
              <a:rPr lang="en-US" smtClean="0"/>
              <a:t>7</a:t>
            </a:fld>
            <a:endParaRPr lang="en-US"/>
          </a:p>
        </p:txBody>
      </p:sp>
    </p:spTree>
    <p:extLst>
      <p:ext uri="{BB962C8B-B14F-4D97-AF65-F5344CB8AC3E}">
        <p14:creationId xmlns:p14="http://schemas.microsoft.com/office/powerpoint/2010/main" val="241021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Highlighting benefits of using Machine Learning Model compared to Traditional approach of expert opinion</a:t>
            </a:r>
          </a:p>
        </p:txBody>
      </p:sp>
      <p:sp>
        <p:nvSpPr>
          <p:cNvPr id="4" name="Slide Number Placeholder 3"/>
          <p:cNvSpPr>
            <a:spLocks noGrp="1"/>
          </p:cNvSpPr>
          <p:nvPr>
            <p:ph type="sldNum" sz="quarter" idx="5"/>
          </p:nvPr>
        </p:nvSpPr>
        <p:spPr/>
        <p:txBody>
          <a:bodyPr/>
          <a:lstStyle/>
          <a:p>
            <a:fld id="{F887F890-B923-49B6-A078-B4580902CB43}" type="slidenum">
              <a:rPr lang="en-US" smtClean="0"/>
              <a:t>8</a:t>
            </a:fld>
            <a:endParaRPr lang="en-US"/>
          </a:p>
        </p:txBody>
      </p:sp>
    </p:spTree>
    <p:extLst>
      <p:ext uri="{BB962C8B-B14F-4D97-AF65-F5344CB8AC3E}">
        <p14:creationId xmlns:p14="http://schemas.microsoft.com/office/powerpoint/2010/main" val="334907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AI is a powerful technology, we have a moral obligation to use it well, to promote the positive aspects and avoid or mitigate the negative ones. Highlighted security and privacy aspect of ML and suggested mitigations. Bias</a:t>
            </a:r>
            <a:r>
              <a:rPr lang="en-US" b="0" i="0" dirty="0">
                <a:solidFill>
                  <a:srgbClr val="4D5156"/>
                </a:solidFill>
                <a:effectLst/>
                <a:latin typeface="Roboto" panose="02000000000000000000" pitchFamily="2" charset="0"/>
              </a:rPr>
              <a:t> is a preference or prejudice against a particular group, individual, or feature and comes in many forms. Highlighted how biases could ne handled in data and culture</a:t>
            </a:r>
            <a:endParaRPr lang="en-US" dirty="0"/>
          </a:p>
        </p:txBody>
      </p:sp>
      <p:sp>
        <p:nvSpPr>
          <p:cNvPr id="4" name="Slide Number Placeholder 3"/>
          <p:cNvSpPr>
            <a:spLocks noGrp="1"/>
          </p:cNvSpPr>
          <p:nvPr>
            <p:ph type="sldNum" sz="quarter" idx="5"/>
          </p:nvPr>
        </p:nvSpPr>
        <p:spPr/>
        <p:txBody>
          <a:bodyPr/>
          <a:lstStyle/>
          <a:p>
            <a:fld id="{F887F890-B923-49B6-A078-B4580902CB43}" type="slidenum">
              <a:rPr lang="en-US" smtClean="0"/>
              <a:t>9</a:t>
            </a:fld>
            <a:endParaRPr lang="en-US"/>
          </a:p>
        </p:txBody>
      </p:sp>
    </p:spTree>
    <p:extLst>
      <p:ext uri="{BB962C8B-B14F-4D97-AF65-F5344CB8AC3E}">
        <p14:creationId xmlns:p14="http://schemas.microsoft.com/office/powerpoint/2010/main" val="423983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1.xml"/><Relationship Id="rId4" Type="http://schemas.openxmlformats.org/officeDocument/2006/relationships/image" Target="../media/image27.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5" Type="http://schemas.openxmlformats.org/officeDocument/2006/relationships/image" Target="../media/image6.emf"/><Relationship Id="rId4" Type="http://schemas.openxmlformats.org/officeDocument/2006/relationships/image" Target="../media/image27.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 Id="rId5" Type="http://schemas.openxmlformats.org/officeDocument/2006/relationships/image" Target="../media/image7.emf"/><Relationship Id="rId4" Type="http://schemas.openxmlformats.org/officeDocument/2006/relationships/image" Target="../media/image27.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F0F9-01B3-1642-03B0-4D90DBF98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25806F-9A01-76A0-ABC4-D654E4FB4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0BCB41-5A99-174E-C8A1-41F6C241ABA1}"/>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5" name="Footer Placeholder 4">
            <a:extLst>
              <a:ext uri="{FF2B5EF4-FFF2-40B4-BE49-F238E27FC236}">
                <a16:creationId xmlns:a16="http://schemas.microsoft.com/office/drawing/2014/main" id="{2D3168B6-BB7D-6DBE-BF64-CFEBAA58C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88304-2C68-243A-A1D3-BC7946031E44}"/>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90161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5317-F2AC-A521-98FF-9AE8E1042C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60EF1E-D79F-802D-01FE-AB53B4D1CE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01541-4C9F-A7F9-2105-C3638D4C7C80}"/>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5" name="Footer Placeholder 4">
            <a:extLst>
              <a:ext uri="{FF2B5EF4-FFF2-40B4-BE49-F238E27FC236}">
                <a16:creationId xmlns:a16="http://schemas.microsoft.com/office/drawing/2014/main" id="{CC58E196-78AB-6700-60F7-E86662E0B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5C23D-E76E-CF3F-A789-B1ED2A0ED690}"/>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281083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D8F0DF-D746-11BB-60A5-AC5D100297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40C3BB-A2EE-D972-B60A-EE92E4808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91113-F961-C918-C364-A3B030B18E67}"/>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5" name="Footer Placeholder 4">
            <a:extLst>
              <a:ext uri="{FF2B5EF4-FFF2-40B4-BE49-F238E27FC236}">
                <a16:creationId xmlns:a16="http://schemas.microsoft.com/office/drawing/2014/main" id="{F10399CE-2526-D071-18D2-0748BBC87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69BFC-2F30-1E67-EBC1-831EA65E62FD}"/>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58572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a:t>Cover Title</a:t>
            </a:r>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a:t>Date</a:t>
            </a:r>
            <a:endParaRPr lang="en-GB" dirty="0"/>
          </a:p>
        </p:txBody>
      </p:sp>
    </p:spTree>
    <p:extLst>
      <p:ext uri="{BB962C8B-B14F-4D97-AF65-F5344CB8AC3E}">
        <p14:creationId xmlns:p14="http://schemas.microsoft.com/office/powerpoint/2010/main" val="138488840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a:t>Click to edit Master text styles</a:t>
            </a:r>
          </a:p>
          <a:p>
            <a:pPr lvl="1"/>
            <a:r>
              <a:rPr lang="en-US"/>
              <a:t>Second level</a:t>
            </a:r>
          </a:p>
        </p:txBody>
      </p:sp>
      <p:sp>
        <p:nvSpPr>
          <p:cNvPr id="6" name="Text Placeholder 5"/>
          <p:cNvSpPr>
            <a:spLocks noGrp="1"/>
          </p:cNvSpPr>
          <p:nvPr>
            <p:ph type="body" sz="quarter" idx="11"/>
          </p:nvPr>
        </p:nvSpPr>
        <p:spPr>
          <a:xfrm>
            <a:off x="385665" y="1454401"/>
            <a:ext cx="11570208" cy="4537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83870359"/>
      </p:ext>
    </p:extLst>
  </p:cSld>
  <p:clrMapOvr>
    <a:masterClrMapping/>
  </p:clrMapOvr>
  <p:hf hdr="0" ft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59270208"/>
      </p:ext>
    </p:extLst>
  </p:cSld>
  <p:clrMapOvr>
    <a:masterClrMapping/>
  </p:clrMapOvr>
  <p:hf hdr="0" ft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1"/>
            <a:ext cx="11570208"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1287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10321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64438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01631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4635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6AF-9D14-62E2-9ED5-E4FFEC84D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E18B34-5E46-ABC0-AF11-28ADC62730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D1392-E66B-85DE-0EE7-1E22555D36C5}"/>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5" name="Footer Placeholder 4">
            <a:extLst>
              <a:ext uri="{FF2B5EF4-FFF2-40B4-BE49-F238E27FC236}">
                <a16:creationId xmlns:a16="http://schemas.microsoft.com/office/drawing/2014/main" id="{04225CD6-BF2E-BE45-7DA6-C90247A71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20605-2F29-2EA1-0668-855F74647D24}"/>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292148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64800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45323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7068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13210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28273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096637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68175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100331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10420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5339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FF13-F008-F0FA-FD2A-3EE5A4D55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EB0BFF-F65A-7CDA-CFA6-EB154A688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AA9AB-BE13-97ED-5C18-25C0563B791B}"/>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5" name="Footer Placeholder 4">
            <a:extLst>
              <a:ext uri="{FF2B5EF4-FFF2-40B4-BE49-F238E27FC236}">
                <a16:creationId xmlns:a16="http://schemas.microsoft.com/office/drawing/2014/main" id="{8E876E1F-C400-EE1C-706F-A2A722988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18E69-226C-3784-86F1-78152DFFEA33}"/>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10911948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05363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85697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627830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5229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16728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32461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Syntel, Atos Worldgrid, Bull, Canopy, equensWorldline, Unify, Worldline and Zero Email are registered trademarks of the Atos group. September 2018. © 2018 Atos. Confidential information owned by Atos, to be used by the recipient only. This document, or any part of it, may 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5641597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ftr" sz="quarter" idx="10"/>
          </p:nvPr>
        </p:nvSpPr>
        <p:spPr>
          <a:xfrm>
            <a:off x="7740652" y="6137275"/>
            <a:ext cx="4451349" cy="230188"/>
          </a:xfrm>
          <a:prstGeom prst="rect">
            <a:avLst/>
          </a:prstGeom>
          <a:ln/>
        </p:spPr>
        <p:txBody>
          <a:bodyPr/>
          <a:lstStyle>
            <a:lvl1pPr>
              <a:defRPr/>
            </a:lvl1pPr>
          </a:lstStyle>
          <a:p>
            <a:pPr>
              <a:defRPr/>
            </a:pPr>
            <a:endParaRPr lang="en-US" dirty="0"/>
          </a:p>
        </p:txBody>
      </p:sp>
    </p:spTree>
    <p:extLst>
      <p:ext uri="{BB962C8B-B14F-4D97-AF65-F5344CB8AC3E}">
        <p14:creationId xmlns:p14="http://schemas.microsoft.com/office/powerpoint/2010/main" val="402154138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570223"/>
      </p:ext>
    </p:extLst>
  </p:cSld>
  <p:clrMapOvr>
    <a:masterClrMapping/>
  </p:clrMapOvr>
  <p:hf hdr="0" ftr="0" dt="0"/>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075121"/>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D690-EE26-0014-0FAC-3B658D87D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2DA53-4941-CA2B-81FD-8A9444AB4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E8616-ACC6-6BA9-FF1D-46F8F7ECA1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F7A03-21B9-3DE3-AB99-D5071C3CAEE0}"/>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6" name="Footer Placeholder 5">
            <a:extLst>
              <a:ext uri="{FF2B5EF4-FFF2-40B4-BE49-F238E27FC236}">
                <a16:creationId xmlns:a16="http://schemas.microsoft.com/office/drawing/2014/main" id="{72F2B4AC-8A8E-E30B-6821-1B45ABD46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679CB-5C87-8F1B-6EBC-4020F51EE6AB}"/>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413841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296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9" name="Title 8"/>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690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296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9" name="Title 8"/>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4201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385664" y="164637"/>
            <a:ext cx="11570208" cy="960107"/>
          </a:xfrm>
        </p:spPr>
        <p:txBody>
          <a:bodyPr/>
          <a:lstStyle>
            <a:lvl1pPr marL="0" indent="0">
              <a:buNone/>
              <a:defRPr sz="3200" b="1" baseline="0">
                <a:latin typeface="+mj-lt"/>
              </a:defRPr>
            </a:lvl1pPr>
            <a:lvl2pPr marL="0" indent="0">
              <a:buNone/>
              <a:defRPr sz="2400">
                <a:latin typeface="+mj-lt"/>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231695706"/>
      </p:ext>
    </p:extLst>
  </p:cSld>
  <p:clrMapOvr>
    <a:masterClrMapping/>
  </p:clrMapOvr>
  <p:hf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a:t>Click to edit Master text styles</a:t>
            </a:r>
          </a:p>
          <a:p>
            <a:pPr lvl="1"/>
            <a:r>
              <a:rPr lang="en-US"/>
              <a:t>Second level</a:t>
            </a:r>
          </a:p>
        </p:txBody>
      </p:sp>
      <p:sp>
        <p:nvSpPr>
          <p:cNvPr id="6" name="Text Placeholder 5"/>
          <p:cNvSpPr>
            <a:spLocks noGrp="1"/>
          </p:cNvSpPr>
          <p:nvPr>
            <p:ph type="body" sz="quarter" idx="11"/>
          </p:nvPr>
        </p:nvSpPr>
        <p:spPr>
          <a:xfrm>
            <a:off x="385665" y="1454402"/>
            <a:ext cx="11570208" cy="4537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94229123"/>
      </p:ext>
    </p:extLst>
  </p:cSld>
  <p:clrMapOvr>
    <a:masterClrMapping/>
  </p:clrMapOvr>
  <p:hf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165985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a:t>Click to edit Master text styles</a:t>
            </a:r>
          </a:p>
          <a:p>
            <a:pPr lvl="1"/>
            <a:r>
              <a:rPr lang="en-US"/>
              <a:t>Second level</a:t>
            </a:r>
          </a:p>
        </p:txBody>
      </p:sp>
      <p:sp>
        <p:nvSpPr>
          <p:cNvPr id="6" name="Text Placeholder 5"/>
          <p:cNvSpPr>
            <a:spLocks noGrp="1"/>
          </p:cNvSpPr>
          <p:nvPr>
            <p:ph type="body" sz="quarter" idx="11"/>
          </p:nvPr>
        </p:nvSpPr>
        <p:spPr>
          <a:xfrm>
            <a:off x="385665" y="1454402"/>
            <a:ext cx="11570208" cy="4537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17572300"/>
      </p:ext>
    </p:extLst>
  </p:cSld>
  <p:clrMapOvr>
    <a:masterClrMapping/>
  </p:clrMapOvr>
  <p:hf hdr="0" ftr="0" dt="0"/>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a:t>Click to edit Master text styles</a:t>
            </a:r>
          </a:p>
          <a:p>
            <a:pPr lvl="1"/>
            <a:r>
              <a:rPr lang="en-US"/>
              <a:t>Second level</a:t>
            </a:r>
          </a:p>
        </p:txBody>
      </p:sp>
      <p:sp>
        <p:nvSpPr>
          <p:cNvPr id="6" name="Text Placeholder 5"/>
          <p:cNvSpPr>
            <a:spLocks noGrp="1"/>
          </p:cNvSpPr>
          <p:nvPr>
            <p:ph type="body" sz="quarter" idx="11"/>
          </p:nvPr>
        </p:nvSpPr>
        <p:spPr>
          <a:xfrm>
            <a:off x="385665" y="1454402"/>
            <a:ext cx="11570208" cy="4537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7014138"/>
      </p:ext>
    </p:extLst>
  </p:cSld>
  <p:clrMapOvr>
    <a:masterClrMapping/>
  </p:clrMapOvr>
  <p:hf hdr="0" ftr="0" dt="0"/>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a:t>Click to edit Master text styles</a:t>
            </a:r>
          </a:p>
          <a:p>
            <a:pPr lvl="1"/>
            <a:r>
              <a:rPr lang="en-US"/>
              <a:t>Second level</a:t>
            </a:r>
          </a:p>
        </p:txBody>
      </p:sp>
      <p:sp>
        <p:nvSpPr>
          <p:cNvPr id="6" name="Text Placeholder 5"/>
          <p:cNvSpPr>
            <a:spLocks noGrp="1"/>
          </p:cNvSpPr>
          <p:nvPr>
            <p:ph type="body" sz="quarter" idx="11"/>
          </p:nvPr>
        </p:nvSpPr>
        <p:spPr>
          <a:xfrm>
            <a:off x="385665" y="1454402"/>
            <a:ext cx="11570208" cy="4537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48850536"/>
      </p:ext>
    </p:extLst>
  </p:cSld>
  <p:clrMapOvr>
    <a:masterClrMapping/>
  </p:clrMapOvr>
  <p:hf hdr="0" ftr="0" dt="0"/>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Headlin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Headline in CorpoS (Body) 35 pt.</a:t>
            </a:r>
            <a:br>
              <a:rPr lang="en-GB" noProof="0" dirty="0"/>
            </a:br>
            <a:r>
              <a:rPr lang="en-GB" noProof="0" dirty="0"/>
              <a:t>in two lines</a:t>
            </a:r>
            <a:endParaRPr lang="en-GB" dirty="0"/>
          </a:p>
        </p:txBody>
      </p:sp>
      <p:sp>
        <p:nvSpPr>
          <p:cNvPr id="3" name="Footer Placeholder 2"/>
          <p:cNvSpPr>
            <a:spLocks noGrp="1"/>
          </p:cNvSpPr>
          <p:nvPr>
            <p:ph type="ftr" sz="quarter" idx="10"/>
          </p:nvPr>
        </p:nvSpPr>
        <p:spPr/>
        <p:txBody>
          <a:bodyPr/>
          <a:lstStyle/>
          <a:p>
            <a:r>
              <a:rPr lang="en-GB" dirty="0"/>
              <a:t>Title of presentation / Department / Date</a:t>
            </a:r>
          </a:p>
        </p:txBody>
      </p:sp>
      <p:sp>
        <p:nvSpPr>
          <p:cNvPr id="5" name="Foliennummernplatzhalter 5"/>
          <p:cNvSpPr>
            <a:spLocks noGrp="1"/>
          </p:cNvSpPr>
          <p:nvPr>
            <p:ph type="sldNum" sz="quarter" idx="4"/>
          </p:nvPr>
        </p:nvSpPr>
        <p:spPr>
          <a:xfrm>
            <a:off x="11036806" y="6564880"/>
            <a:ext cx="523975" cy="215949"/>
          </a:xfrm>
          <a:prstGeom prst="rect">
            <a:avLst/>
          </a:prstGeom>
        </p:spPr>
        <p:txBody>
          <a:bodyPr vert="horz" lIns="0" tIns="0" rIns="0" bIns="0" rtlCol="0" anchor="t" anchorCtr="0"/>
          <a:lstStyle>
            <a:lvl1pPr marL="0" indent="0" algn="l">
              <a:spcBef>
                <a:spcPts val="0"/>
              </a:spcBef>
              <a:buFont typeface="Arial" panose="020B0604020202020204" pitchFamily="34" charset="0"/>
              <a:buNone/>
              <a:defRPr sz="1200">
                <a:solidFill>
                  <a:schemeClr val="tx1"/>
                </a:solidFill>
                <a:latin typeface="+mn-lt"/>
              </a:defRPr>
            </a:lvl1pPr>
            <a:lvl2pPr marL="0" indent="0" algn="l">
              <a:spcBef>
                <a:spcPts val="0"/>
              </a:spcBef>
              <a:defRPr sz="1200">
                <a:latin typeface="+mn-lt"/>
              </a:defRPr>
            </a:lvl2pPr>
            <a:lvl3pPr marL="0" indent="0" algn="l">
              <a:spcBef>
                <a:spcPts val="0"/>
              </a:spcBef>
              <a:defRPr sz="1200">
                <a:latin typeface="+mn-lt"/>
              </a:defRPr>
            </a:lvl3pPr>
            <a:lvl4pPr marL="0" indent="0" algn="l">
              <a:spcBef>
                <a:spcPts val="0"/>
              </a:spcBef>
              <a:defRPr sz="1200">
                <a:latin typeface="+mn-lt"/>
              </a:defRPr>
            </a:lvl4pPr>
            <a:lvl5pPr marL="0" indent="0" algn="l">
              <a:spcBef>
                <a:spcPts val="0"/>
              </a:spcBef>
              <a:defRPr sz="1200">
                <a:latin typeface="+mn-lt"/>
              </a:defRPr>
            </a:lvl5pPr>
            <a:lvl6pPr marL="0" indent="0" algn="l">
              <a:spcBef>
                <a:spcPts val="0"/>
              </a:spcBef>
              <a:defRPr sz="1200">
                <a:latin typeface="+mn-lt"/>
              </a:defRPr>
            </a:lvl6pPr>
            <a:lvl7pPr marL="0" indent="0" algn="l">
              <a:spcBef>
                <a:spcPts val="0"/>
              </a:spcBef>
              <a:defRPr sz="1200">
                <a:latin typeface="+mn-lt"/>
              </a:defRPr>
            </a:lvl7pPr>
            <a:lvl8pPr marL="0" indent="0" algn="l">
              <a:spcBef>
                <a:spcPts val="0"/>
              </a:spcBef>
              <a:defRPr sz="1200">
                <a:latin typeface="+mn-lt"/>
              </a:defRPr>
            </a:lvl8pPr>
            <a:lvl9pPr marL="0" indent="0" algn="l">
              <a:spcBef>
                <a:spcPts val="0"/>
              </a:spcBef>
              <a:defRPr sz="1200">
                <a:latin typeface="+mn-lt"/>
              </a:defRPr>
            </a:lvl9pPr>
          </a:lstStyle>
          <a:p>
            <a:pPr algn="r"/>
            <a:r>
              <a:rPr lang="en-GB" dirty="0"/>
              <a:t> </a:t>
            </a:r>
            <a:fld id="{52531704-8F80-415D-BD2B-6B9991AE822F}" type="slidenum">
              <a:rPr lang="en-GB" smtClean="0"/>
              <a:pPr algn="r"/>
              <a:t>‹#›</a:t>
            </a:fld>
            <a:endParaRPr lang="en-GB" dirty="0"/>
          </a:p>
        </p:txBody>
      </p:sp>
    </p:spTree>
    <p:extLst>
      <p:ext uri="{BB962C8B-B14F-4D97-AF65-F5344CB8AC3E}">
        <p14:creationId xmlns:p14="http://schemas.microsoft.com/office/powerpoint/2010/main" val="2804853246"/>
      </p:ext>
    </p:extLst>
  </p:cSld>
  <p:clrMapOvr>
    <a:masterClrMapping/>
  </p:clrMapOvr>
  <p:extLst>
    <p:ext uri="{DCECCB84-F9BA-43D5-87BE-67443E8EF086}">
      <p15:sldGuideLst xmlns:p15="http://schemas.microsoft.com/office/powerpoint/2012/main">
        <p15:guide id="1" orient="horz" pos="182">
          <p15:clr>
            <a:srgbClr val="FBAE40"/>
          </p15:clr>
        </p15:guide>
        <p15:guide id="2" orient="horz" pos="40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075430"/>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FE7A-4585-40CE-C434-AAF3C3EABB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2919AC-FA58-55CE-BFE7-B4D7201A1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09935-D483-1815-27C0-7FC8D86FC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5CE982-B6D2-3472-5184-3335267C3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D6D7FC-F394-1B66-F05C-B232312033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BB0D88-5BA2-E41B-539F-CD38F55871CA}"/>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8" name="Footer Placeholder 7">
            <a:extLst>
              <a:ext uri="{FF2B5EF4-FFF2-40B4-BE49-F238E27FC236}">
                <a16:creationId xmlns:a16="http://schemas.microsoft.com/office/drawing/2014/main" id="{30E949C6-EE1E-A464-A68A-6505F1D1A2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7BAE63-A1A0-3B02-52C0-7132D8BFA802}"/>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28434525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500241"/>
      </p:ext>
    </p:extLst>
  </p:cSld>
  <p:clrMapOvr>
    <a:masterClrMapping/>
  </p:clrMapOvr>
  <p:hf hdr="0" ftr="0" dt="0"/>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012393"/>
      </p:ext>
    </p:extLst>
  </p:cSld>
  <p:clrMapOvr>
    <a:masterClrMapping/>
  </p:clrMapOvr>
  <p:hf hdr="0" ftr="0" dt="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519415"/>
      </p:ext>
    </p:extLst>
  </p:cSld>
  <p:clrMapOvr>
    <a:masterClrMapping/>
  </p:clrMapOvr>
  <p:hf hdr="0" ftr="0" dt="0"/>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543383"/>
      </p:ext>
    </p:extLst>
  </p:cSld>
  <p:clrMapOvr>
    <a:masterClrMapping/>
  </p:clrMapOvr>
  <p:hf hdr="0" ftr="0" dt="0"/>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210470"/>
      </p:ext>
    </p:extLst>
  </p:cSld>
  <p:clrMapOvr>
    <a:masterClrMapping/>
  </p:clrMapOvr>
  <p:hf hdr="0" ftr="0" dt="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48223"/>
      </p:ext>
    </p:extLst>
  </p:cSld>
  <p:clrMapOvr>
    <a:masterClrMapping/>
  </p:clrMapOvr>
  <p:hf hdr="0" ftr="0" dt="0"/>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385664" y="164637"/>
            <a:ext cx="11570208" cy="960107"/>
          </a:xfrm>
        </p:spPr>
        <p:txBody>
          <a:bodyPr/>
          <a:lstStyle>
            <a:lvl1pPr marL="0" indent="0">
              <a:buNone/>
              <a:defRPr sz="3200" b="1" baseline="0">
                <a:latin typeface="+mj-lt"/>
              </a:defRPr>
            </a:lvl1pPr>
            <a:lvl2pPr marL="0" indent="0">
              <a:buNone/>
              <a:defRPr sz="2400">
                <a:latin typeface="+mj-lt"/>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780098280"/>
      </p:ext>
    </p:extLst>
  </p:cSld>
  <p:clrMapOvr>
    <a:masterClrMapping/>
  </p:clrMapOvr>
  <p:hf hdr="0" ftr="0" dt="0"/>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450102"/>
      </p:ext>
    </p:extLst>
  </p:cSld>
  <p:clrMapOvr>
    <a:masterClrMapping/>
  </p:clrMapOvr>
  <p:hf hdr="0" ftr="0" dt="0"/>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444874"/>
      </p:ext>
    </p:extLst>
  </p:cSld>
  <p:clrMapOvr>
    <a:masterClrMapping/>
  </p:clrMapOvr>
  <p:hf hdr="0" ftr="0" dt="0"/>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340984"/>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A8D8-A4B6-D05F-9CB2-FA1D5C06D4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510DB8-C1C7-C8E8-CD7F-AFC6A8DCBFA6}"/>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4" name="Footer Placeholder 3">
            <a:extLst>
              <a:ext uri="{FF2B5EF4-FFF2-40B4-BE49-F238E27FC236}">
                <a16:creationId xmlns:a16="http://schemas.microsoft.com/office/drawing/2014/main" id="{A332E931-BE85-AEE1-49D8-39FE5C199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C40C41-07DF-DE99-3E6B-2C201F69D653}"/>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24907633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561024"/>
      </p:ext>
    </p:extLst>
  </p:cSld>
  <p:clrMapOvr>
    <a:masterClrMapping/>
  </p:clrMapOvr>
  <p:hf hdr="0" ftr="0" dt="0"/>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600199"/>
      </p:ext>
    </p:extLst>
  </p:cSld>
  <p:clrMapOvr>
    <a:masterClrMapping/>
  </p:clrMapOvr>
  <p:hf hdr="0" ftr="0" dt="0"/>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73218"/>
      </p:ext>
    </p:extLst>
  </p:cSld>
  <p:clrMapOvr>
    <a:masterClrMapping/>
  </p:clrMapOvr>
  <p:hf hdr="0" ftr="0" dt="0"/>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442316"/>
      </p:ext>
    </p:extLst>
  </p:cSld>
  <p:clrMapOvr>
    <a:masterClrMapping/>
  </p:clrMapOvr>
  <p:hf hdr="0" ftr="0" dt="0"/>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158363"/>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082521"/>
      </p:ext>
    </p:extLst>
  </p:cSld>
  <p:clrMapOvr>
    <a:masterClrMapping/>
  </p:clrMapOvr>
  <p:hf hdr="0" ftr="0" dt="0"/>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0"/>
            <a:ext cx="11570208"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85664" y="164637"/>
            <a:ext cx="11570208"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837238"/>
      </p:ext>
    </p:extLst>
  </p:cSld>
  <p:clrMapOvr>
    <a:masterClrMapping/>
  </p:clrMapOvr>
  <p:hf hdr="0" ftr="0" dt="0"/>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Basic">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9" y="2119"/>
          <a:ext cx="2116" cy="211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2119" y="2119"/>
                        <a:ext cx="2116" cy="2116"/>
                      </a:xfrm>
                      <a:prstGeom prst="rect">
                        <a:avLst/>
                      </a:prstGeom>
                    </p:spPr>
                  </p:pic>
                </p:oleObj>
              </mc:Fallback>
            </mc:AlternateContent>
          </a:graphicData>
        </a:graphic>
      </p:graphicFrame>
      <p:sp>
        <p:nvSpPr>
          <p:cNvPr id="3" name="Content Placeholder 2"/>
          <p:cNvSpPr>
            <a:spLocks noGrp="1"/>
          </p:cNvSpPr>
          <p:nvPr>
            <p:ph idx="1" hasCustomPrompt="1"/>
          </p:nvPr>
        </p:nvSpPr>
        <p:spPr>
          <a:xfrm>
            <a:off x="432000" y="1440002"/>
            <a:ext cx="11328200" cy="460943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288651" y="164637"/>
            <a:ext cx="11664000" cy="960107"/>
          </a:xfrm>
        </p:spPr>
        <p:txBody>
          <a:bodyPr/>
          <a:lstStyle>
            <a:lvl1pPr>
              <a:defRPr/>
            </a:lvl1pPr>
          </a:lstStyle>
          <a:p>
            <a:r>
              <a:rPr lang="en-US" dirty="0"/>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5825139" y="6375864"/>
            <a:ext cx="700352" cy="288929"/>
          </a:xfrm>
          <a:prstGeom prst="rect">
            <a:avLst/>
          </a:prstGeom>
        </p:spPr>
        <p:txBody>
          <a:bodyPr vert="horz" lIns="91440" tIns="45720" rIns="91440" bIns="45720" rtlCol="0" anchor="ctr"/>
          <a:lstStyle>
            <a:lvl1pPr algn="l">
              <a:defRPr sz="1333">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12070559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1_Number slide #1">
    <p:bg>
      <p:bgPr>
        <a:solidFill>
          <a:srgbClr val="0066A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2119" y="2119"/>
          <a:ext cx="2116" cy="211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2119" y="2119"/>
                        <a:ext cx="2116" cy="2116"/>
                      </a:xfrm>
                      <a:prstGeom prst="rect">
                        <a:avLst/>
                      </a:prstGeom>
                    </p:spPr>
                  </p:pic>
                </p:oleObj>
              </mc:Fallback>
            </mc:AlternateContent>
          </a:graphicData>
        </a:graphic>
      </p:graphicFrame>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pic>
        <p:nvPicPr>
          <p:cNvPr id="69" name="Picture 6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5" y="2079123"/>
            <a:ext cx="12222469" cy="2699757"/>
          </a:xfrm>
          <a:prstGeom prst="rect">
            <a:avLst/>
          </a:prstGeom>
        </p:spPr>
      </p:pic>
    </p:spTree>
    <p:extLst>
      <p:ext uri="{BB962C8B-B14F-4D97-AF65-F5344CB8AC3E}">
        <p14:creationId xmlns:p14="http://schemas.microsoft.com/office/powerpoint/2010/main" val="28684646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Number slide #2">
    <p:bg>
      <p:bgPr>
        <a:solidFill>
          <a:srgbClr val="0066A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2119" y="2119"/>
          <a:ext cx="2116" cy="211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2119" y="2119"/>
                        <a:ext cx="2116" cy="2116"/>
                      </a:xfrm>
                      <a:prstGeom prst="rect">
                        <a:avLst/>
                      </a:prstGeom>
                    </p:spPr>
                  </p:pic>
                </p:oleObj>
              </mc:Fallback>
            </mc:AlternateContent>
          </a:graphicData>
        </a:graphic>
      </p:graphicFrame>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936" y="2046009"/>
            <a:ext cx="12256619" cy="2734113"/>
          </a:xfrm>
          <a:prstGeom prst="rect">
            <a:avLst/>
          </a:prstGeom>
        </p:spPr>
      </p:pic>
    </p:spTree>
    <p:extLst>
      <p:ext uri="{BB962C8B-B14F-4D97-AF65-F5344CB8AC3E}">
        <p14:creationId xmlns:p14="http://schemas.microsoft.com/office/powerpoint/2010/main" val="185351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739A0-0555-F549-0E1E-E35B7B52F950}"/>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3" name="Footer Placeholder 2">
            <a:extLst>
              <a:ext uri="{FF2B5EF4-FFF2-40B4-BE49-F238E27FC236}">
                <a16:creationId xmlns:a16="http://schemas.microsoft.com/office/drawing/2014/main" id="{D45FC6B4-1F07-7563-239C-4E0B3E96E1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41FA4-85BF-668C-A9DD-248E212B2C6E}"/>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37261495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7"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vl1pPr>
            <a:lvl2pPr marL="0" indent="0">
              <a:buNone/>
              <a:defRPr sz="2400"/>
            </a:lvl2pPr>
          </a:lstStyle>
          <a:p>
            <a:pPr lvl="0"/>
            <a:r>
              <a:rPr lang="en-US"/>
              <a:t>Click to edit Master text styles</a:t>
            </a:r>
          </a:p>
          <a:p>
            <a:pPr lvl="1"/>
            <a:r>
              <a:rPr lang="en-US"/>
              <a:t>Second level</a:t>
            </a:r>
          </a:p>
        </p:txBody>
      </p:sp>
      <p:sp>
        <p:nvSpPr>
          <p:cNvPr id="6" name="Text Placeholder 5"/>
          <p:cNvSpPr>
            <a:spLocks noGrp="1"/>
          </p:cNvSpPr>
          <p:nvPr>
            <p:ph type="body" sz="quarter" idx="11"/>
          </p:nvPr>
        </p:nvSpPr>
        <p:spPr>
          <a:xfrm>
            <a:off x="385665" y="1454402"/>
            <a:ext cx="11570208" cy="45378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96837599"/>
      </p:ext>
    </p:extLst>
  </p:cSld>
  <p:clrMapOvr>
    <a:masterClrMapping/>
  </p:clrMapOvr>
  <p:hf hdr="0" ftr="0" dt="0"/>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5664" y="164637"/>
            <a:ext cx="11570208" cy="960107"/>
          </a:xfrm>
        </p:spPr>
        <p:txBody>
          <a:bodyPr/>
          <a:lstStyle>
            <a:lvl1pPr marL="0" indent="0">
              <a:buNone/>
              <a:defRPr sz="3200" b="1" baseline="0">
                <a:latin typeface="+mj-lt"/>
              </a:defRPr>
            </a:lvl1pPr>
            <a:lvl2pPr marL="0" indent="0">
              <a:buNone/>
              <a:defRPr sz="2400">
                <a:latin typeface="+mj-lt"/>
              </a:defRPr>
            </a:lvl2pPr>
          </a:lstStyle>
          <a:p>
            <a:pPr lvl="0"/>
            <a:r>
              <a:rPr lang="en-US"/>
              <a:t>Edit Master text styles</a:t>
            </a:r>
          </a:p>
          <a:p>
            <a:pPr lvl="1"/>
            <a:r>
              <a:rPr lang="en-US"/>
              <a:t>Second level</a:t>
            </a:r>
          </a:p>
        </p:txBody>
      </p:sp>
      <p:sp>
        <p:nvSpPr>
          <p:cNvPr id="6" name="Text Placeholder 5"/>
          <p:cNvSpPr>
            <a:spLocks noGrp="1"/>
          </p:cNvSpPr>
          <p:nvPr>
            <p:ph type="body" sz="quarter" idx="11"/>
          </p:nvPr>
        </p:nvSpPr>
        <p:spPr>
          <a:xfrm>
            <a:off x="385665" y="1454402"/>
            <a:ext cx="11570208" cy="453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50223111"/>
      </p:ext>
    </p:extLst>
  </p:cSld>
  <p:clrMapOvr>
    <a:masterClrMapping/>
  </p:clrMapOvr>
  <p:hf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A612-9014-FECF-275A-43EA17E89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E2C8FB-3ABC-CB1D-3C55-406284BF3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3E486-0AE5-0ACD-3D46-DE995BA17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939E0-F890-9E48-CC8F-9289EBEC98F1}"/>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6" name="Footer Placeholder 5">
            <a:extLst>
              <a:ext uri="{FF2B5EF4-FFF2-40B4-BE49-F238E27FC236}">
                <a16:creationId xmlns:a16="http://schemas.microsoft.com/office/drawing/2014/main" id="{4788684A-0513-D448-D3B3-26D49E1AC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7DA36-7296-49F8-EE81-A6A218FF5B5B}"/>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128715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5BDC-D6E1-936B-2A72-3BF1BFCE2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E12CF9-2605-89D7-1AF7-A673ACDF3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0771B5-970A-8602-DDB4-6C74B77E0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863A0-2C84-8A8D-2486-B73A7689176C}"/>
              </a:ext>
            </a:extLst>
          </p:cNvPr>
          <p:cNvSpPr>
            <a:spLocks noGrp="1"/>
          </p:cNvSpPr>
          <p:nvPr>
            <p:ph type="dt" sz="half" idx="10"/>
          </p:nvPr>
        </p:nvSpPr>
        <p:spPr/>
        <p:txBody>
          <a:bodyPr/>
          <a:lstStyle/>
          <a:p>
            <a:fld id="{B26AB15E-89CC-4502-97D6-7D09CE1E779E}" type="datetimeFigureOut">
              <a:rPr lang="en-US" smtClean="0"/>
              <a:t>6/25/2022</a:t>
            </a:fld>
            <a:endParaRPr lang="en-US"/>
          </a:p>
        </p:txBody>
      </p:sp>
      <p:sp>
        <p:nvSpPr>
          <p:cNvPr id="6" name="Footer Placeholder 5">
            <a:extLst>
              <a:ext uri="{FF2B5EF4-FFF2-40B4-BE49-F238E27FC236}">
                <a16:creationId xmlns:a16="http://schemas.microsoft.com/office/drawing/2014/main" id="{B1A4CCDF-265E-BCC4-2463-46BF67F6F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37F98-175F-13F1-A80F-CA464516B73E}"/>
              </a:ext>
            </a:extLst>
          </p:cNvPr>
          <p:cNvSpPr>
            <a:spLocks noGrp="1"/>
          </p:cNvSpPr>
          <p:nvPr>
            <p:ph type="sldNum" sz="quarter" idx="12"/>
          </p:nvPr>
        </p:nvSpPr>
        <p:spPr/>
        <p:txBody>
          <a:bodyPr/>
          <a:lstStyle/>
          <a:p>
            <a:fld id="{02B17C11-3293-496E-98F0-C56F5E09FB38}" type="slidenum">
              <a:rPr lang="en-US" smtClean="0"/>
              <a:t>‹#›</a:t>
            </a:fld>
            <a:endParaRPr lang="en-US"/>
          </a:p>
        </p:txBody>
      </p:sp>
    </p:spTree>
    <p:extLst>
      <p:ext uri="{BB962C8B-B14F-4D97-AF65-F5344CB8AC3E}">
        <p14:creationId xmlns:p14="http://schemas.microsoft.com/office/powerpoint/2010/main" val="24679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image" Target="../media/image2.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61" Type="http://schemas.openxmlformats.org/officeDocument/2006/relationships/theme" Target="../theme/theme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239E08-649C-D6F8-552E-B334F59AB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0802F-4279-FC2E-84FE-79E51D6AF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2B025-536B-6191-D850-A06414152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AB15E-89CC-4502-97D6-7D09CE1E779E}" type="datetimeFigureOut">
              <a:rPr lang="en-US" smtClean="0"/>
              <a:t>6/25/2022</a:t>
            </a:fld>
            <a:endParaRPr lang="en-US"/>
          </a:p>
        </p:txBody>
      </p:sp>
      <p:sp>
        <p:nvSpPr>
          <p:cNvPr id="5" name="Footer Placeholder 4">
            <a:extLst>
              <a:ext uri="{FF2B5EF4-FFF2-40B4-BE49-F238E27FC236}">
                <a16:creationId xmlns:a16="http://schemas.microsoft.com/office/drawing/2014/main" id="{6249CC0E-8A0B-FEE3-45B3-75952058B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81F9D8-E114-95C9-4180-3DDECE353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17C11-3293-496E-98F0-C56F5E09FB38}" type="slidenum">
              <a:rPr lang="en-US" smtClean="0"/>
              <a:t>‹#›</a:t>
            </a:fld>
            <a:endParaRPr lang="en-US"/>
          </a:p>
        </p:txBody>
      </p:sp>
    </p:spTree>
    <p:extLst>
      <p:ext uri="{BB962C8B-B14F-4D97-AF65-F5344CB8AC3E}">
        <p14:creationId xmlns:p14="http://schemas.microsoft.com/office/powerpoint/2010/main" val="1617456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5978447" y="6418879"/>
            <a:ext cx="237244" cy="164212"/>
          </a:xfrm>
          <a:prstGeom prst="rect">
            <a:avLst/>
          </a:prstGeom>
          <a:noFill/>
        </p:spPr>
        <p:txBody>
          <a:bodyPr wrap="none" lIns="0" tIns="0" rIns="0" bIns="0" rtlCol="0" anchor="ctr">
            <a:spAutoFit/>
          </a:bodyPr>
          <a:lstStyle/>
          <a:p>
            <a:fld id="{6971936E-DEB9-479F-A215-67E5B2252768}" type="slidenum">
              <a:rPr lang="en-US" sz="1067" baseline="0" smtClean="0">
                <a:latin typeface="Verdana" pitchFamily="34" charset="0"/>
                <a:ea typeface="Verdana" pitchFamily="34" charset="0"/>
                <a:cs typeface="Verdana" pitchFamily="34" charset="0"/>
              </a:rPr>
              <a:t>‹#›</a:t>
            </a:fld>
            <a:endParaRPr lang="nl-NL" sz="1067" dirty="0">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385665" y="1454401"/>
            <a:ext cx="11566984"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385665" y="164637"/>
            <a:ext cx="11566985" cy="756000"/>
          </a:xfrm>
          <a:prstGeom prst="rect">
            <a:avLst/>
          </a:prstGeom>
        </p:spPr>
        <p:txBody>
          <a:bodyPr vert="horz" lIns="0" tIns="45720" rIns="0" bIns="45720" rtlCol="0" anchor="t" anchorCtr="0">
            <a:noAutofit/>
          </a:bodyPr>
          <a:lstStyle/>
          <a:p>
            <a:r>
              <a:rPr lang="nl-NL" dirty="0"/>
              <a:t>Click to edit the header</a:t>
            </a:r>
            <a:br>
              <a:rPr lang="nl-NL" dirty="0"/>
            </a:br>
            <a:endParaRPr lang="nl-NL" dirty="0"/>
          </a:p>
        </p:txBody>
      </p:sp>
      <p:cxnSp>
        <p:nvCxnSpPr>
          <p:cNvPr id="6" name="Straight Connector 5"/>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6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2" name="Straight Connector 11"/>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63"/>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041926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Lst>
  <p:hf hdr="0" ftr="0" dt="0"/>
  <p:txStyles>
    <p:titleStyle>
      <a:lvl1pPr algn="l" defTabSz="1219170" rtl="0" eaLnBrk="1" latinLnBrk="0" hangingPunct="1">
        <a:spcBef>
          <a:spcPct val="0"/>
        </a:spcBef>
        <a:buNone/>
        <a:defRPr sz="3200" b="1" kern="1200" baseline="0">
          <a:solidFill>
            <a:schemeClr val="tx1"/>
          </a:solidFill>
          <a:latin typeface="Verdana" pitchFamily="34" charset="0"/>
          <a:ea typeface="Verdana" pitchFamily="34" charset="0"/>
          <a:cs typeface="Verdana" pitchFamily="34" charset="0"/>
        </a:defRPr>
      </a:lvl1pPr>
    </p:titleStyle>
    <p:bodyStyle>
      <a:lvl1pPr marL="359991" indent="-359991" algn="l" defTabSz="1219170" rtl="0" eaLnBrk="1" latinLnBrk="0" hangingPunct="1">
        <a:spcBef>
          <a:spcPts val="0"/>
        </a:spcBef>
        <a:spcAft>
          <a:spcPts val="400"/>
        </a:spcAft>
        <a:buClr>
          <a:schemeClr val="tx2"/>
        </a:buClr>
        <a:buFont typeface="Lucida Sans Unicode" pitchFamily="34" charset="0"/>
        <a:buChar char="▶"/>
        <a:defRPr sz="1867" kern="1200" baseline="0">
          <a:solidFill>
            <a:schemeClr val="tx1"/>
          </a:solidFill>
          <a:latin typeface="Verdana" pitchFamily="34" charset="0"/>
          <a:ea typeface="Verdana" pitchFamily="34" charset="0"/>
          <a:cs typeface="Verdana" pitchFamily="34" charset="0"/>
        </a:defRPr>
      </a:lvl1pPr>
      <a:lvl2pPr marL="731502" indent="-359991" algn="l" defTabSz="1219170" rtl="0" eaLnBrk="1" latinLnBrk="0" hangingPunct="1">
        <a:spcBef>
          <a:spcPts val="0"/>
        </a:spcBef>
        <a:spcAft>
          <a:spcPts val="400"/>
        </a:spcAft>
        <a:buClr>
          <a:schemeClr val="tx2"/>
        </a:buClr>
        <a:buFont typeface="Arial" pitchFamily="34" charset="0"/>
        <a:buChar char="–"/>
        <a:defRPr sz="1867" kern="1200" baseline="0">
          <a:solidFill>
            <a:schemeClr val="tx1"/>
          </a:solidFill>
          <a:latin typeface="Verdana" pitchFamily="34" charset="0"/>
          <a:ea typeface="Verdana" pitchFamily="34" charset="0"/>
          <a:cs typeface="Verdana" pitchFamily="34" charset="0"/>
        </a:defRPr>
      </a:lvl2pPr>
      <a:lvl3pPr marL="1097253" indent="-359991" algn="l" defTabSz="1219170" rtl="0" eaLnBrk="1" latinLnBrk="0" hangingPunct="1">
        <a:spcBef>
          <a:spcPts val="0"/>
        </a:spcBef>
        <a:spcAft>
          <a:spcPts val="400"/>
        </a:spcAft>
        <a:buClr>
          <a:schemeClr val="tx2"/>
        </a:buClr>
        <a:buFont typeface="Arial" pitchFamily="34" charset="0"/>
        <a:buChar char="•"/>
        <a:defRPr sz="1867" kern="1200">
          <a:solidFill>
            <a:schemeClr val="tx1"/>
          </a:solidFill>
          <a:latin typeface="Verdana" pitchFamily="34" charset="0"/>
          <a:ea typeface="Verdana" pitchFamily="34" charset="0"/>
          <a:cs typeface="Verdana" pitchFamily="34" charset="0"/>
        </a:defRPr>
      </a:lvl3pPr>
      <a:lvl4pPr marL="1463003" indent="-359991" algn="l" defTabSz="1219170" rtl="0" eaLnBrk="1" latinLnBrk="0" hangingPunct="1">
        <a:spcBef>
          <a:spcPts val="0"/>
        </a:spcBef>
        <a:spcAft>
          <a:spcPts val="400"/>
        </a:spcAft>
        <a:buClr>
          <a:schemeClr val="tx2"/>
        </a:buClr>
        <a:buFont typeface="Arial" pitchFamily="34" charset="0"/>
        <a:buChar char="–"/>
        <a:defRPr sz="1867" kern="1200" baseline="0">
          <a:solidFill>
            <a:schemeClr val="tx1"/>
          </a:solidFill>
          <a:latin typeface="Verdana" pitchFamily="34" charset="0"/>
          <a:ea typeface="Verdana" pitchFamily="34" charset="0"/>
          <a:cs typeface="Verdana" pitchFamily="34" charset="0"/>
        </a:defRPr>
      </a:lvl4pPr>
      <a:lvl5pPr marL="1828754" indent="-359991" algn="l" defTabSz="1219170" rtl="0" eaLnBrk="1" latinLnBrk="0" hangingPunct="1">
        <a:spcBef>
          <a:spcPts val="0"/>
        </a:spcBef>
        <a:spcAft>
          <a:spcPts val="400"/>
        </a:spcAft>
        <a:buClr>
          <a:schemeClr val="tx2"/>
        </a:buClr>
        <a:buFont typeface="Arial" pitchFamily="34" charset="0"/>
        <a:buChar char="»"/>
        <a:defRPr sz="1867" kern="1200">
          <a:solidFill>
            <a:schemeClr val="tx1"/>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97/JTO.0b013e3181ec173d" TargetMode="External"/><Relationship Id="rId7" Type="http://schemas.openxmlformats.org/officeDocument/2006/relationships/hyperlink" Target="https://bmcmedinformdecismak.biomedcentral.com/articles/10.1186/s12911-019-1004-8" TargetMode="External"/><Relationship Id="rId2" Type="http://schemas.openxmlformats.org/officeDocument/2006/relationships/hyperlink" Target="https://doi.org/10.1186/s12911-019-1004-8" TargetMode="External"/><Relationship Id="rId1" Type="http://schemas.openxmlformats.org/officeDocument/2006/relationships/slideLayout" Target="../slideLayouts/slideLayout2.xml"/><Relationship Id="rId6" Type="http://schemas.openxmlformats.org/officeDocument/2006/relationships/hyperlink" Target="https://towardsdatascience.com/" TargetMode="External"/><Relationship Id="rId5" Type="http://schemas.openxmlformats.org/officeDocument/2006/relationships/hyperlink" Target="https://bookshelf.vitalsource.com/books/9780134671932" TargetMode="External"/><Relationship Id="rId4" Type="http://schemas.openxmlformats.org/officeDocument/2006/relationships/hyperlink" Target="https://www.sciencedirect.com/science/article/pii/S155608641530604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cherlund.blogspot.com/2017/12/overcoming-challenges-of-machine.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86/s12911-019-1004-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576B-08FA-F22C-AB14-DAB8C0D469E0}"/>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5AA467F7-DD6C-7F74-4244-4EA17030A6B9}"/>
              </a:ext>
            </a:extLst>
          </p:cNvPr>
          <p:cNvSpPr>
            <a:spLocks noGrp="1"/>
          </p:cNvSpPr>
          <p:nvPr>
            <p:ph type="subTitle" idx="1"/>
          </p:nvPr>
        </p:nvSpPr>
        <p:spPr/>
        <p:txBody>
          <a:bodyPr/>
          <a:lstStyle/>
          <a:p>
            <a:r>
              <a:rPr lang="en-US" dirty="0"/>
              <a:t>Overview, Algorithms, Benefits, Risks and Mitigations</a:t>
            </a:r>
          </a:p>
        </p:txBody>
      </p:sp>
    </p:spTree>
    <p:extLst>
      <p:ext uri="{BB962C8B-B14F-4D97-AF65-F5344CB8AC3E}">
        <p14:creationId xmlns:p14="http://schemas.microsoft.com/office/powerpoint/2010/main" val="277186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C6807-63FA-E528-B2F9-82FD8B316611}"/>
              </a:ext>
            </a:extLst>
          </p:cNvPr>
          <p:cNvSpPr>
            <a:spLocks noGrp="1"/>
          </p:cNvSpPr>
          <p:nvPr>
            <p:ph type="title"/>
          </p:nvPr>
        </p:nvSpPr>
        <p:spPr>
          <a:xfrm>
            <a:off x="1245072" y="1289765"/>
            <a:ext cx="3651101" cy="4270963"/>
          </a:xfrm>
        </p:spPr>
        <p:txBody>
          <a:bodyPr anchor="ctr">
            <a:normAutofit/>
          </a:bodyPr>
          <a:lstStyle/>
          <a:p>
            <a:pPr algn="ctr"/>
            <a:r>
              <a:rPr lang="en-US" sz="5600" dirty="0">
                <a:solidFill>
                  <a:srgbClr val="FFFFFF"/>
                </a:solidFill>
              </a:rPr>
              <a:t>Risks &amp; Mitigations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D508D5D-88E6-D4F3-FBBA-844A366D8D48}"/>
              </a:ext>
            </a:extLst>
          </p:cNvPr>
          <p:cNvSpPr>
            <a:spLocks noGrp="1"/>
          </p:cNvSpPr>
          <p:nvPr>
            <p:ph idx="1"/>
          </p:nvPr>
        </p:nvSpPr>
        <p:spPr>
          <a:xfrm>
            <a:off x="6296900" y="510025"/>
            <a:ext cx="4771607" cy="5837949"/>
          </a:xfrm>
        </p:spPr>
        <p:txBody>
          <a:bodyPr anchor="ctr">
            <a:noAutofit/>
          </a:bodyPr>
          <a:lstStyle/>
          <a:p>
            <a:endParaRPr lang="en-US" sz="1400" dirty="0">
              <a:solidFill>
                <a:schemeClr val="tx1">
                  <a:alpha val="80000"/>
                </a:schemeClr>
              </a:solidFill>
            </a:endParaRPr>
          </a:p>
          <a:p>
            <a:pPr marL="0" indent="0">
              <a:buNone/>
            </a:pPr>
            <a:r>
              <a:rPr lang="en-US" sz="1600" b="1" dirty="0">
                <a:solidFill>
                  <a:schemeClr val="tx1">
                    <a:alpha val="80000"/>
                  </a:schemeClr>
                </a:solidFill>
              </a:rPr>
              <a:t>Approaches to ensure system are build fair </a:t>
            </a:r>
            <a:r>
              <a:rPr lang="en-US" sz="1400" dirty="0">
                <a:solidFill>
                  <a:schemeClr val="tx1">
                    <a:alpha val="80000"/>
                  </a:schemeClr>
                </a:solidFill>
              </a:rPr>
              <a:t>-  </a:t>
            </a:r>
          </a:p>
          <a:p>
            <a:pPr>
              <a:buFontTx/>
              <a:buChar char="-"/>
            </a:pPr>
            <a:r>
              <a:rPr lang="en-US" sz="1400" dirty="0">
                <a:solidFill>
                  <a:schemeClr val="tx1">
                    <a:alpha val="80000"/>
                  </a:schemeClr>
                </a:solidFill>
              </a:rPr>
              <a:t>Having a diversity of engineers from different backgrounds </a:t>
            </a:r>
          </a:p>
          <a:p>
            <a:pPr>
              <a:buFontTx/>
              <a:buChar char="-"/>
            </a:pPr>
            <a:r>
              <a:rPr lang="en-US" sz="1400" dirty="0">
                <a:solidFill>
                  <a:schemeClr val="tx1">
                    <a:alpha val="80000"/>
                  </a:schemeClr>
                </a:solidFill>
              </a:rPr>
              <a:t>De-bias the data by techniques such as over-sampling from minority classes to defend against sample size disparity. Techniques such as SMOTE, the synthetic minority over-sampling technique or </a:t>
            </a:r>
            <a:r>
              <a:rPr lang="en-US" sz="1400" dirty="0" err="1">
                <a:solidFill>
                  <a:schemeClr val="tx1">
                    <a:alpha val="80000"/>
                  </a:schemeClr>
                </a:solidFill>
              </a:rPr>
              <a:t>Adasyn</a:t>
            </a:r>
            <a:r>
              <a:rPr lang="en-US" sz="1400" dirty="0">
                <a:solidFill>
                  <a:schemeClr val="tx1">
                    <a:alpha val="80000"/>
                  </a:schemeClr>
                </a:solidFill>
              </a:rPr>
              <a:t>, the adaptive synthetic sampling approach for imbalanced learning</a:t>
            </a:r>
          </a:p>
          <a:p>
            <a:pPr>
              <a:buFontTx/>
              <a:buChar char="-"/>
            </a:pPr>
            <a:r>
              <a:rPr lang="en-US" sz="1400" dirty="0">
                <a:solidFill>
                  <a:schemeClr val="tx1">
                    <a:alpha val="80000"/>
                  </a:schemeClr>
                </a:solidFill>
              </a:rPr>
              <a:t>Invent new machine learning models and algorithms that are more resistant to bias</a:t>
            </a:r>
          </a:p>
          <a:p>
            <a:pPr>
              <a:buFontTx/>
              <a:buChar char="-"/>
            </a:pPr>
            <a:endParaRPr lang="en-US" sz="1400" dirty="0">
              <a:solidFill>
                <a:schemeClr val="tx1">
                  <a:alpha val="80000"/>
                </a:schemeClr>
              </a:solidFill>
            </a:endParaRPr>
          </a:p>
          <a:p>
            <a:pPr marL="0" indent="0">
              <a:buNone/>
            </a:pPr>
            <a:r>
              <a:rPr lang="en-US" sz="1600" b="1" dirty="0">
                <a:solidFill>
                  <a:schemeClr val="tx1">
                    <a:alpha val="80000"/>
                  </a:schemeClr>
                </a:solidFill>
              </a:rPr>
              <a:t>Machine Learning Best Practices </a:t>
            </a:r>
            <a:r>
              <a:rPr lang="en-US" sz="1600" dirty="0">
                <a:solidFill>
                  <a:schemeClr val="tx1">
                    <a:alpha val="80000"/>
                  </a:schemeClr>
                </a:solidFill>
              </a:rPr>
              <a:t>-</a:t>
            </a:r>
            <a:r>
              <a:rPr lang="en-US" sz="1400" dirty="0">
                <a:solidFill>
                  <a:schemeClr val="tx1">
                    <a:alpha val="80000"/>
                  </a:schemeClr>
                </a:solidFill>
              </a:rPr>
              <a:t> </a:t>
            </a:r>
          </a:p>
          <a:p>
            <a:r>
              <a:rPr lang="en-US" sz="1400" dirty="0">
                <a:solidFill>
                  <a:schemeClr val="tx1">
                    <a:alpha val="80000"/>
                  </a:schemeClr>
                </a:solidFill>
              </a:rPr>
              <a:t>AI Engineers talk with social scientists and domain experts to understand the issues and perspectives and consider fairness from the start</a:t>
            </a:r>
          </a:p>
          <a:p>
            <a:r>
              <a:rPr lang="en-US" sz="1400" dirty="0">
                <a:solidFill>
                  <a:schemeClr val="tx1">
                    <a:alpha val="80000"/>
                  </a:schemeClr>
                </a:solidFill>
              </a:rPr>
              <a:t>Create an environment that fosters the development of a diverse pool of AI engineers that are representative of society</a:t>
            </a:r>
          </a:p>
          <a:p>
            <a:r>
              <a:rPr lang="en-US" sz="1400" dirty="0">
                <a:solidFill>
                  <a:schemeClr val="tx1">
                    <a:alpha val="80000"/>
                  </a:schemeClr>
                </a:solidFill>
              </a:rPr>
              <a:t>Have a feedback loop so that when fairness problems come up, they are dealt with</a:t>
            </a:r>
          </a:p>
          <a:p>
            <a:r>
              <a:rPr lang="en-US" sz="1400" dirty="0">
                <a:solidFill>
                  <a:schemeClr val="tx1">
                    <a:alpha val="80000"/>
                  </a:schemeClr>
                </a:solidFill>
              </a:rPr>
              <a:t>Optimize for an objective function that incorporates fairness</a:t>
            </a:r>
          </a:p>
          <a:p>
            <a:r>
              <a:rPr lang="en-US" sz="1400" dirty="0">
                <a:solidFill>
                  <a:schemeClr val="tx1">
                    <a:alpha val="80000"/>
                  </a:schemeClr>
                </a:solidFill>
              </a:rPr>
              <a:t>Examine your data for prejudice and for correlations between protected attributes and other attributes</a:t>
            </a:r>
          </a:p>
          <a:p>
            <a:endParaRPr lang="en-US" sz="14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16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C6807-63FA-E528-B2F9-82FD8B316611}"/>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Risks &amp; Mitigations</a:t>
            </a:r>
          </a:p>
        </p:txBody>
      </p:sp>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D508D5D-88E6-D4F3-FBBA-844A366D8D48}"/>
              </a:ext>
            </a:extLst>
          </p:cNvPr>
          <p:cNvSpPr>
            <a:spLocks noGrp="1"/>
          </p:cNvSpPr>
          <p:nvPr>
            <p:ph idx="1"/>
          </p:nvPr>
        </p:nvSpPr>
        <p:spPr>
          <a:xfrm>
            <a:off x="6297233" y="507768"/>
            <a:ext cx="4771607" cy="5837949"/>
          </a:xfrm>
        </p:spPr>
        <p:txBody>
          <a:bodyPr anchor="ctr">
            <a:normAutofit/>
          </a:bodyPr>
          <a:lstStyle/>
          <a:p>
            <a:endParaRPr lang="en-US" sz="1000" dirty="0">
              <a:solidFill>
                <a:schemeClr val="tx1">
                  <a:alpha val="80000"/>
                </a:schemeClr>
              </a:solidFill>
            </a:endParaRPr>
          </a:p>
          <a:p>
            <a:r>
              <a:rPr lang="en-US" sz="1400" dirty="0">
                <a:solidFill>
                  <a:schemeClr val="tx1">
                    <a:alpha val="80000"/>
                  </a:schemeClr>
                </a:solidFill>
              </a:rPr>
              <a:t>Understand how any human annotation of data is done, design goals for annotation accuracy, and verify that the goals are met</a:t>
            </a:r>
          </a:p>
          <a:p>
            <a:r>
              <a:rPr lang="en-US" sz="1400" dirty="0">
                <a:solidFill>
                  <a:schemeClr val="tx1">
                    <a:alpha val="80000"/>
                  </a:schemeClr>
                </a:solidFill>
              </a:rPr>
              <a:t>Make sure you track metrics for subgroups that might be victims of bias</a:t>
            </a:r>
          </a:p>
          <a:p>
            <a:r>
              <a:rPr lang="en-US" sz="1400" dirty="0">
                <a:solidFill>
                  <a:schemeClr val="tx1">
                    <a:alpha val="80000"/>
                  </a:schemeClr>
                </a:solidFill>
              </a:rPr>
              <a:t>Include system tests that reflect the experience of minority group users</a:t>
            </a:r>
          </a:p>
          <a:p>
            <a:endParaRPr lang="en-US" sz="1400" dirty="0">
              <a:solidFill>
                <a:schemeClr val="tx1">
                  <a:alpha val="80000"/>
                </a:schemeClr>
              </a:solidFill>
            </a:endParaRPr>
          </a:p>
          <a:p>
            <a:pPr marL="0" indent="0">
              <a:buNone/>
            </a:pPr>
            <a:r>
              <a:rPr lang="en-US" sz="1600" b="1" dirty="0">
                <a:solidFill>
                  <a:schemeClr val="tx1">
                    <a:alpha val="80000"/>
                  </a:schemeClr>
                </a:solidFill>
              </a:rPr>
              <a:t>Trust and transparency</a:t>
            </a:r>
            <a:endParaRPr lang="en-US" sz="1400" dirty="0"/>
          </a:p>
          <a:p>
            <a:pPr marL="0" indent="0">
              <a:buNone/>
            </a:pPr>
            <a:r>
              <a:rPr lang="en-US" sz="1400" dirty="0"/>
              <a:t>One of many challenge AI system go through is to ensure everyone is convinced that the system is accurate, fair, safe, and secure. People need to be able to trust the systems they use. Suggesting following techniques to earn trust - </a:t>
            </a:r>
          </a:p>
          <a:p>
            <a:pPr>
              <a:buFontTx/>
              <a:buChar char="-"/>
            </a:pPr>
            <a:r>
              <a:rPr lang="en-US" sz="1400" dirty="0"/>
              <a:t>Verification to ensure the product satisfies the specifications</a:t>
            </a:r>
          </a:p>
          <a:p>
            <a:pPr>
              <a:buFontTx/>
              <a:buChar char="-"/>
            </a:pPr>
            <a:r>
              <a:rPr lang="en-US" sz="1400" dirty="0"/>
              <a:t>Validation to ensure specifications actually meet the needs of the user</a:t>
            </a:r>
          </a:p>
          <a:p>
            <a:pPr>
              <a:buFontTx/>
              <a:buChar char="-"/>
            </a:pPr>
            <a:r>
              <a:rPr lang="en-US" sz="1400" dirty="0"/>
              <a:t>Provide transparency to customer to know what is going on inside a system, and that the system is not working against them</a:t>
            </a:r>
            <a:endParaRPr lang="en-US" sz="1400" dirty="0">
              <a:solidFill>
                <a:schemeClr val="tx1">
                  <a:alpha val="80000"/>
                </a:schemeClr>
              </a:solidFill>
            </a:endParaRPr>
          </a:p>
          <a:p>
            <a:endParaRPr lang="en-US" sz="1000" dirty="0">
              <a:solidFill>
                <a:schemeClr val="tx1">
                  <a:alpha val="80000"/>
                </a:schemeClr>
              </a:solidFill>
            </a:endParaRPr>
          </a:p>
        </p:txBody>
      </p:sp>
      <p:sp>
        <p:nvSpPr>
          <p:cNvPr id="3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8" name="Straight Connector 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79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64B7-54A9-8F75-3570-A7184C4AA9C2}"/>
              </a:ext>
            </a:extLst>
          </p:cNvPr>
          <p:cNvSpPr>
            <a:spLocks noGrp="1"/>
          </p:cNvSpPr>
          <p:nvPr>
            <p:ph type="title"/>
          </p:nvPr>
        </p:nvSpPr>
        <p:spPr/>
        <p:txBody>
          <a:bodyPr/>
          <a:lstStyle/>
          <a:p>
            <a:r>
              <a:rPr lang="en-US" dirty="0"/>
              <a:t>Ref - </a:t>
            </a:r>
          </a:p>
        </p:txBody>
      </p:sp>
      <p:sp>
        <p:nvSpPr>
          <p:cNvPr id="3" name="Content Placeholder 2">
            <a:extLst>
              <a:ext uri="{FF2B5EF4-FFF2-40B4-BE49-F238E27FC236}">
                <a16:creationId xmlns:a16="http://schemas.microsoft.com/office/drawing/2014/main" id="{0E9049CD-1159-FFF7-7594-71E394253019}"/>
              </a:ext>
            </a:extLst>
          </p:cNvPr>
          <p:cNvSpPr>
            <a:spLocks noGrp="1"/>
          </p:cNvSpPr>
          <p:nvPr>
            <p:ph idx="1"/>
          </p:nvPr>
        </p:nvSpPr>
        <p:spPr/>
        <p:txBody>
          <a:bodyPr>
            <a:normAutofit fontScale="70000" lnSpcReduction="20000"/>
          </a:bodyPr>
          <a:lstStyle/>
          <a:p>
            <a:r>
              <a:rPr lang="en-US" sz="2800" i="1" dirty="0">
                <a:latin typeface="-apple-system"/>
              </a:rPr>
              <a:t>Ref - </a:t>
            </a:r>
            <a:r>
              <a:rPr lang="en-US" sz="2800" b="0" i="1" dirty="0">
                <a:effectLst/>
                <a:latin typeface="-apple-system"/>
              </a:rPr>
              <a:t>Uddin, S., Khan, A., Hossain, M. et al. Comparing different supervised machine learning algorithms for disease prediction. BMC Med Inform </a:t>
            </a:r>
            <a:r>
              <a:rPr lang="en-US" sz="2800" b="0" i="1" dirty="0" err="1">
                <a:effectLst/>
                <a:latin typeface="-apple-system"/>
              </a:rPr>
              <a:t>Decis</a:t>
            </a:r>
            <a:r>
              <a:rPr lang="en-US" sz="2800" b="0" i="1" dirty="0">
                <a:effectLst/>
                <a:latin typeface="-apple-system"/>
              </a:rPr>
              <a:t> </a:t>
            </a:r>
            <a:r>
              <a:rPr lang="en-US" sz="2800" b="0" i="1" dirty="0" err="1">
                <a:effectLst/>
                <a:latin typeface="-apple-system"/>
              </a:rPr>
              <a:t>Mak</a:t>
            </a:r>
            <a:r>
              <a:rPr lang="en-US" sz="2800" b="0" i="1" dirty="0">
                <a:effectLst/>
                <a:latin typeface="-apple-system"/>
              </a:rPr>
              <a:t> </a:t>
            </a:r>
            <a:r>
              <a:rPr lang="en-US" sz="2800" b="1" i="1" dirty="0">
                <a:effectLst/>
                <a:latin typeface="-apple-system"/>
              </a:rPr>
              <a:t>19, </a:t>
            </a:r>
            <a:r>
              <a:rPr lang="en-US" sz="2800" b="0" i="1" dirty="0">
                <a:effectLst/>
                <a:latin typeface="-apple-system"/>
              </a:rPr>
              <a:t>281 (2019). </a:t>
            </a:r>
            <a:r>
              <a:rPr lang="en-US" sz="2800" b="0" i="1" dirty="0">
                <a:effectLst/>
                <a:latin typeface="-apple-system"/>
                <a:hlinkClick r:id="rId2"/>
              </a:rPr>
              <a:t>https://doi.org/10.1186/s12911-019-1004-8</a:t>
            </a:r>
            <a:endParaRPr lang="en-US" sz="2800" b="0" i="1" dirty="0">
              <a:effectLst/>
              <a:latin typeface="-apple-system"/>
            </a:endParaRPr>
          </a:p>
          <a:p>
            <a:endParaRPr lang="en-US" dirty="0">
              <a:latin typeface="Roboto" panose="02000000000000000000" pitchFamily="2" charset="0"/>
            </a:endParaRPr>
          </a:p>
          <a:p>
            <a:r>
              <a:rPr lang="en-US" i="1" dirty="0" err="1">
                <a:latin typeface="-apple-system"/>
              </a:rPr>
              <a:t>Jayawant</a:t>
            </a:r>
            <a:r>
              <a:rPr lang="en-US" i="1" dirty="0">
                <a:latin typeface="-apple-system"/>
              </a:rPr>
              <a:t> N. </a:t>
            </a:r>
            <a:r>
              <a:rPr lang="en-US" i="1" dirty="0" err="1">
                <a:latin typeface="-apple-system"/>
              </a:rPr>
              <a:t>Mandrekar</a:t>
            </a:r>
            <a:r>
              <a:rPr lang="en-US" i="1" dirty="0">
                <a:latin typeface="-apple-system"/>
              </a:rPr>
              <a:t>, Receiver Operating Characteristic Curve in Diagnostic Test Assessment, Journal of Thoracic Oncology, Volume 5, Issue 9, 2010, Pages </a:t>
            </a:r>
            <a:r>
              <a:rPr lang="en-US" dirty="0">
                <a:latin typeface="Roboto" panose="02000000000000000000" pitchFamily="2" charset="0"/>
              </a:rPr>
              <a:t>1315-1316, </a:t>
            </a:r>
            <a:r>
              <a:rPr lang="en-US" i="1" dirty="0">
                <a:latin typeface="-apple-system"/>
              </a:rPr>
              <a:t>ISSN 1556-0864</a:t>
            </a:r>
            <a:r>
              <a:rPr lang="en-US" dirty="0">
                <a:latin typeface="Roboto" panose="02000000000000000000" pitchFamily="2" charset="0"/>
              </a:rPr>
              <a:t>, </a:t>
            </a:r>
            <a:r>
              <a:rPr lang="en-US" dirty="0">
                <a:latin typeface="Roboto" panose="02000000000000000000" pitchFamily="2" charset="0"/>
                <a:hlinkClick r:id="rId3"/>
              </a:rPr>
              <a:t>https://doi.org/10.1097/JTO.0b013e3181ec173d</a:t>
            </a:r>
            <a:endParaRPr lang="en-US" dirty="0">
              <a:latin typeface="Roboto" panose="02000000000000000000" pitchFamily="2" charset="0"/>
            </a:endParaRPr>
          </a:p>
          <a:p>
            <a:pPr marL="0" indent="0">
              <a:buNone/>
            </a:pPr>
            <a:r>
              <a:rPr lang="en-US" dirty="0">
                <a:latin typeface="Roboto" panose="02000000000000000000" pitchFamily="2" charset="0"/>
              </a:rPr>
              <a:t>   (</a:t>
            </a:r>
            <a:r>
              <a:rPr lang="en-US" dirty="0">
                <a:latin typeface="Roboto" panose="02000000000000000000" pitchFamily="2" charset="0"/>
                <a:hlinkClick r:id="rId4"/>
              </a:rPr>
              <a:t>https://www.sciencedirect.com/science/article/pii/S1556086415306043</a:t>
            </a:r>
            <a:r>
              <a:rPr lang="en-US" dirty="0">
                <a:latin typeface="Roboto" panose="02000000000000000000" pitchFamily="2" charset="0"/>
              </a:rPr>
              <a:t>)</a:t>
            </a:r>
          </a:p>
          <a:p>
            <a:pPr marL="0" indent="0">
              <a:buNone/>
            </a:pPr>
            <a:endParaRPr lang="en-US" dirty="0">
              <a:latin typeface="Roboto" panose="02000000000000000000" pitchFamily="2" charset="0"/>
            </a:endParaRPr>
          </a:p>
          <a:p>
            <a:r>
              <a:rPr lang="en-US" i="1" dirty="0">
                <a:latin typeface="-apple-system"/>
              </a:rPr>
              <a:t>Russell, S., &amp; Norvig, P. (2020). Artificial Intelligence: A Modern Approach (4th Edition). Pearson Education (US). </a:t>
            </a:r>
            <a:r>
              <a:rPr lang="en-US" b="0" i="0" dirty="0">
                <a:effectLst/>
                <a:latin typeface="Roboto" panose="02000000000000000000" pitchFamily="2" charset="0"/>
                <a:hlinkClick r:id="rId5"/>
              </a:rPr>
              <a:t>https://bookshelf.vitalsource.com/books/9780134671932</a:t>
            </a:r>
            <a:endParaRPr lang="en-US" b="0" i="0" dirty="0">
              <a:effectLst/>
              <a:latin typeface="Roboto" panose="02000000000000000000" pitchFamily="2" charset="0"/>
            </a:endParaRPr>
          </a:p>
          <a:p>
            <a:endParaRPr lang="en-US" dirty="0">
              <a:hlinkClick r:id="rId6"/>
            </a:endParaRPr>
          </a:p>
          <a:p>
            <a:r>
              <a:rPr lang="en-US" dirty="0">
                <a:hlinkClick r:id="rId6"/>
              </a:rPr>
              <a:t>https://towardsdatascience.com/</a:t>
            </a:r>
            <a:endParaRPr lang="en-US" dirty="0"/>
          </a:p>
          <a:p>
            <a:r>
              <a:rPr lang="en-US" dirty="0">
                <a:hlinkClick r:id="rId7"/>
              </a:rPr>
              <a:t>https://bmcmedinformdecismak.biomedcentral.com/articles/10.1186/s12911-019-1004-8</a:t>
            </a:r>
            <a:endParaRPr lang="en-US" dirty="0"/>
          </a:p>
          <a:p>
            <a:endParaRPr lang="en-US" dirty="0"/>
          </a:p>
          <a:p>
            <a:pPr marL="0" indent="0">
              <a:buNone/>
            </a:pPr>
            <a:endParaRPr lang="en-US" dirty="0">
              <a:latin typeface="Roboto" panose="02000000000000000000" pitchFamily="2" charset="0"/>
            </a:endParaRPr>
          </a:p>
          <a:p>
            <a:endParaRPr lang="en-US" dirty="0">
              <a:latin typeface="Roboto" panose="02000000000000000000" pitchFamily="2" charset="0"/>
            </a:endParaRPr>
          </a:p>
        </p:txBody>
      </p:sp>
    </p:spTree>
    <p:extLst>
      <p:ext uri="{BB962C8B-B14F-4D97-AF65-F5344CB8AC3E}">
        <p14:creationId xmlns:p14="http://schemas.microsoft.com/office/powerpoint/2010/main" val="154091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ackground pattern&#10;&#10;Description automatically generated">
            <a:extLst>
              <a:ext uri="{FF2B5EF4-FFF2-40B4-BE49-F238E27FC236}">
                <a16:creationId xmlns:a16="http://schemas.microsoft.com/office/drawing/2014/main" id="{8878F26D-7EC8-018C-EE9E-3C9312C640B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5436"/>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1BCEC6-4834-A0A5-364C-76E1B80A7554}"/>
              </a:ext>
            </a:extLst>
          </p:cNvPr>
          <p:cNvSpPr>
            <a:spLocks noGrp="1"/>
          </p:cNvSpPr>
          <p:nvPr>
            <p:ph type="title"/>
          </p:nvPr>
        </p:nvSpPr>
        <p:spPr>
          <a:xfrm>
            <a:off x="485775" y="355600"/>
            <a:ext cx="3822189" cy="1899912"/>
          </a:xfrm>
        </p:spPr>
        <p:txBody>
          <a:bodyPr>
            <a:normAutofit/>
          </a:bodyPr>
          <a:lstStyle/>
          <a:p>
            <a:r>
              <a:rPr lang="en-US" sz="4000" b="1" dirty="0"/>
              <a:t>Machine Learning</a:t>
            </a:r>
          </a:p>
        </p:txBody>
      </p:sp>
      <p:sp>
        <p:nvSpPr>
          <p:cNvPr id="10" name="Content Placeholder 9">
            <a:extLst>
              <a:ext uri="{FF2B5EF4-FFF2-40B4-BE49-F238E27FC236}">
                <a16:creationId xmlns:a16="http://schemas.microsoft.com/office/drawing/2014/main" id="{1790B308-2372-330E-5E31-745E07E41B1A}"/>
              </a:ext>
            </a:extLst>
          </p:cNvPr>
          <p:cNvSpPr>
            <a:spLocks noGrp="1"/>
          </p:cNvSpPr>
          <p:nvPr>
            <p:ph idx="1"/>
          </p:nvPr>
        </p:nvSpPr>
        <p:spPr>
          <a:xfrm>
            <a:off x="485775" y="2015101"/>
            <a:ext cx="3822189" cy="3742762"/>
          </a:xfrm>
        </p:spPr>
        <p:txBody>
          <a:bodyPr>
            <a:normAutofit/>
          </a:bodyPr>
          <a:lstStyle/>
          <a:p>
            <a:pPr marL="0" indent="0">
              <a:buNone/>
            </a:pPr>
            <a:endParaRPr lang="en-US" sz="2000" dirty="0"/>
          </a:p>
          <a:p>
            <a:pPr marL="0" indent="0">
              <a:buNone/>
            </a:pPr>
            <a:r>
              <a:rPr lang="en-US" sz="2000" b="0" i="1" dirty="0">
                <a:solidFill>
                  <a:srgbClr val="292929"/>
                </a:solidFill>
                <a:effectLst/>
                <a:latin typeface="charter"/>
              </a:rPr>
              <a:t>“Learning is any process by which a system improves performance from experience.”</a:t>
            </a:r>
            <a:endParaRPr lang="en-US" sz="2000" dirty="0"/>
          </a:p>
          <a:p>
            <a:pPr marL="0" indent="0">
              <a:buNone/>
            </a:pPr>
            <a:r>
              <a:rPr lang="en-US" sz="2000" dirty="0"/>
              <a:t>“</a:t>
            </a:r>
            <a:r>
              <a:rPr lang="en-US" sz="2000" b="0" i="1" dirty="0">
                <a:solidFill>
                  <a:srgbClr val="292929"/>
                </a:solidFill>
                <a:effectLst/>
                <a:latin typeface="charter"/>
              </a:rPr>
              <a:t>Machine Learning is concerned with computer programs that automatically improve their performance through experience” </a:t>
            </a:r>
          </a:p>
          <a:p>
            <a:pPr marL="0" indent="0">
              <a:buNone/>
            </a:pPr>
            <a:r>
              <a:rPr lang="en-US" sz="2000" b="0" i="1" dirty="0">
                <a:solidFill>
                  <a:srgbClr val="292929"/>
                </a:solidFill>
                <a:effectLst/>
                <a:latin typeface="charter"/>
              </a:rPr>
              <a:t>— Herbert Alexander Simon</a:t>
            </a:r>
            <a:endParaRPr lang="en-US" sz="2000" dirty="0"/>
          </a:p>
        </p:txBody>
      </p:sp>
      <p:sp>
        <p:nvSpPr>
          <p:cNvPr id="6" name="TextBox 5">
            <a:extLst>
              <a:ext uri="{FF2B5EF4-FFF2-40B4-BE49-F238E27FC236}">
                <a16:creationId xmlns:a16="http://schemas.microsoft.com/office/drawing/2014/main" id="{FF153EA4-5CCE-2945-5E5F-1D2F225559DA}"/>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4" tooltip="http://scherlund.blogspot.com/2017/12/overcoming-challenges-of-machine.html">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dirty="0">
              <a:solidFill>
                <a:srgbClr val="FFFFFF"/>
              </a:solidFill>
            </a:endParaRPr>
          </a:p>
        </p:txBody>
      </p:sp>
    </p:spTree>
    <p:extLst>
      <p:ext uri="{BB962C8B-B14F-4D97-AF65-F5344CB8AC3E}">
        <p14:creationId xmlns:p14="http://schemas.microsoft.com/office/powerpoint/2010/main" val="373256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4A711-B8E6-9151-517A-9912A2F92336}"/>
              </a:ext>
            </a:extLst>
          </p:cNvPr>
          <p:cNvSpPr>
            <a:spLocks noGrp="1"/>
          </p:cNvSpPr>
          <p:nvPr>
            <p:ph type="title"/>
          </p:nvPr>
        </p:nvSpPr>
        <p:spPr>
          <a:xfrm>
            <a:off x="593652" y="624568"/>
            <a:ext cx="3680636" cy="5412920"/>
          </a:xfrm>
        </p:spPr>
        <p:txBody>
          <a:bodyPr>
            <a:normAutofit/>
          </a:bodyPr>
          <a:lstStyle/>
          <a:p>
            <a:r>
              <a:rPr lang="en-US" sz="4000" b="1" dirty="0">
                <a:solidFill>
                  <a:schemeClr val="bg2"/>
                </a:solidFill>
              </a:rPr>
              <a:t>Machine Learning Process</a:t>
            </a:r>
          </a:p>
        </p:txBody>
      </p:sp>
      <p:graphicFrame>
        <p:nvGraphicFramePr>
          <p:cNvPr id="5" name="Content Placeholder 2">
            <a:extLst>
              <a:ext uri="{FF2B5EF4-FFF2-40B4-BE49-F238E27FC236}">
                <a16:creationId xmlns:a16="http://schemas.microsoft.com/office/drawing/2014/main" id="{6055FDEF-8A7F-B60C-EC9A-40F129CD9EE2}"/>
              </a:ext>
            </a:extLst>
          </p:cNvPr>
          <p:cNvGraphicFramePr>
            <a:graphicFrameLocks noGrp="1"/>
          </p:cNvGraphicFramePr>
          <p:nvPr>
            <p:ph idx="1"/>
            <p:extLst>
              <p:ext uri="{D42A27DB-BD31-4B8C-83A1-F6EECF244321}">
                <p14:modId xmlns:p14="http://schemas.microsoft.com/office/powerpoint/2010/main" val="2018915191"/>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E8C4AE2-6C0C-FB8A-0AE0-75ABC924C468}"/>
              </a:ext>
            </a:extLst>
          </p:cNvPr>
          <p:cNvSpPr txBox="1"/>
          <p:nvPr/>
        </p:nvSpPr>
        <p:spPr>
          <a:xfrm>
            <a:off x="9154632" y="3115244"/>
            <a:ext cx="2030819" cy="461665"/>
          </a:xfrm>
          <a:prstGeom prst="rect">
            <a:avLst/>
          </a:prstGeom>
          <a:noFill/>
        </p:spPr>
        <p:txBody>
          <a:bodyPr wrap="square" rtlCol="0">
            <a:spAutoFit/>
          </a:bodyPr>
          <a:lstStyle/>
          <a:p>
            <a:r>
              <a:rPr lang="en-US" sz="1200" dirty="0"/>
              <a:t>Convert raw data to useful features for machine learning</a:t>
            </a:r>
          </a:p>
        </p:txBody>
      </p:sp>
      <p:sp>
        <p:nvSpPr>
          <p:cNvPr id="10" name="TextBox 9">
            <a:extLst>
              <a:ext uri="{FF2B5EF4-FFF2-40B4-BE49-F238E27FC236}">
                <a16:creationId xmlns:a16="http://schemas.microsoft.com/office/drawing/2014/main" id="{52BEBF74-91A5-B203-A1E8-66B17FE86857}"/>
              </a:ext>
            </a:extLst>
          </p:cNvPr>
          <p:cNvSpPr txBox="1"/>
          <p:nvPr/>
        </p:nvSpPr>
        <p:spPr>
          <a:xfrm>
            <a:off x="9154631" y="4099989"/>
            <a:ext cx="2030819" cy="646331"/>
          </a:xfrm>
          <a:prstGeom prst="rect">
            <a:avLst/>
          </a:prstGeom>
          <a:noFill/>
        </p:spPr>
        <p:txBody>
          <a:bodyPr wrap="square" rtlCol="0">
            <a:spAutoFit/>
          </a:bodyPr>
          <a:lstStyle/>
          <a:p>
            <a:r>
              <a:rPr lang="en-US" sz="1200" dirty="0"/>
              <a:t>Supervised, Unsupervised machine learning algorithm to predict the output </a:t>
            </a:r>
          </a:p>
        </p:txBody>
      </p:sp>
      <p:sp>
        <p:nvSpPr>
          <p:cNvPr id="12" name="TextBox 11">
            <a:extLst>
              <a:ext uri="{FF2B5EF4-FFF2-40B4-BE49-F238E27FC236}">
                <a16:creationId xmlns:a16="http://schemas.microsoft.com/office/drawing/2014/main" id="{8BD6A013-324E-3667-BF4F-F989944DB85A}"/>
              </a:ext>
            </a:extLst>
          </p:cNvPr>
          <p:cNvSpPr txBox="1"/>
          <p:nvPr/>
        </p:nvSpPr>
        <p:spPr>
          <a:xfrm>
            <a:off x="9154631" y="5206491"/>
            <a:ext cx="2030819" cy="830997"/>
          </a:xfrm>
          <a:prstGeom prst="rect">
            <a:avLst/>
          </a:prstGeom>
          <a:noFill/>
        </p:spPr>
        <p:txBody>
          <a:bodyPr wrap="square" rtlCol="0">
            <a:spAutoFit/>
          </a:bodyPr>
          <a:lstStyle/>
          <a:p>
            <a:r>
              <a:rPr lang="en-US" sz="1200" dirty="0"/>
              <a:t>Evaluate performance of various models against desired outcome and provide recommendations</a:t>
            </a:r>
          </a:p>
        </p:txBody>
      </p:sp>
    </p:spTree>
    <p:extLst>
      <p:ext uri="{BB962C8B-B14F-4D97-AF65-F5344CB8AC3E}">
        <p14:creationId xmlns:p14="http://schemas.microsoft.com/office/powerpoint/2010/main" val="333863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FE63C7-7897-8392-7AF8-FD726D5A5353}"/>
              </a:ext>
            </a:extLst>
          </p:cNvPr>
          <p:cNvSpPr>
            <a:spLocks noGrp="1"/>
          </p:cNvSpPr>
          <p:nvPr>
            <p:ph type="title"/>
          </p:nvPr>
        </p:nvSpPr>
        <p:spPr>
          <a:xfrm>
            <a:off x="838200" y="672747"/>
            <a:ext cx="10515600" cy="715556"/>
          </a:xfrm>
        </p:spPr>
        <p:txBody>
          <a:bodyPr>
            <a:normAutofit/>
          </a:bodyPr>
          <a:lstStyle/>
          <a:p>
            <a:pPr algn="ctr"/>
            <a:r>
              <a:rPr lang="en-US" sz="4000" b="1" dirty="0">
                <a:solidFill>
                  <a:schemeClr val="bg1"/>
                </a:solidFill>
              </a:rPr>
              <a:t>Types of Learnings </a:t>
            </a:r>
          </a:p>
        </p:txBody>
      </p:sp>
      <p:graphicFrame>
        <p:nvGraphicFramePr>
          <p:cNvPr id="5" name="Content Placeholder 2">
            <a:extLst>
              <a:ext uri="{FF2B5EF4-FFF2-40B4-BE49-F238E27FC236}">
                <a16:creationId xmlns:a16="http://schemas.microsoft.com/office/drawing/2014/main" id="{4198D246-F467-E5A1-5B14-75F2B769E4E2}"/>
              </a:ext>
            </a:extLst>
          </p:cNvPr>
          <p:cNvGraphicFramePr>
            <a:graphicFrameLocks noGrp="1"/>
          </p:cNvGraphicFramePr>
          <p:nvPr>
            <p:ph idx="1"/>
            <p:extLst>
              <p:ext uri="{D42A27DB-BD31-4B8C-83A1-F6EECF244321}">
                <p14:modId xmlns:p14="http://schemas.microsoft.com/office/powerpoint/2010/main" val="1234533209"/>
              </p:ext>
            </p:extLst>
          </p:nvPr>
        </p:nvGraphicFramePr>
        <p:xfrm>
          <a:off x="838200" y="1738470"/>
          <a:ext cx="10515600" cy="4970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750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946814-979C-CD20-CAAD-466F40B2AE59}"/>
              </a:ext>
            </a:extLst>
          </p:cNvPr>
          <p:cNvSpPr>
            <a:spLocks noGrp="1"/>
          </p:cNvSpPr>
          <p:nvPr>
            <p:ph type="title"/>
          </p:nvPr>
        </p:nvSpPr>
        <p:spPr>
          <a:xfrm>
            <a:off x="643467" y="161678"/>
            <a:ext cx="10905066" cy="1135737"/>
          </a:xfrm>
        </p:spPr>
        <p:txBody>
          <a:bodyPr>
            <a:normAutofit/>
          </a:bodyPr>
          <a:lstStyle/>
          <a:p>
            <a:r>
              <a:rPr lang="en-US" b="1" dirty="0"/>
              <a:t>Machine Learning Applications in Real Life</a:t>
            </a:r>
          </a:p>
        </p:txBody>
      </p:sp>
      <p:sp>
        <p:nvSpPr>
          <p:cNvPr id="3" name="Content Placeholder 2">
            <a:extLst>
              <a:ext uri="{FF2B5EF4-FFF2-40B4-BE49-F238E27FC236}">
                <a16:creationId xmlns:a16="http://schemas.microsoft.com/office/drawing/2014/main" id="{840CE4F3-12CB-7831-B267-D2188C27C96E}"/>
              </a:ext>
            </a:extLst>
          </p:cNvPr>
          <p:cNvSpPr>
            <a:spLocks noGrp="1"/>
          </p:cNvSpPr>
          <p:nvPr>
            <p:ph idx="1"/>
          </p:nvPr>
        </p:nvSpPr>
        <p:spPr>
          <a:xfrm>
            <a:off x="310689" y="1668186"/>
            <a:ext cx="5367097" cy="1760814"/>
          </a:xfrm>
        </p:spPr>
        <p:txBody>
          <a:bodyPr>
            <a:normAutofit/>
          </a:bodyPr>
          <a:lstStyle/>
          <a:p>
            <a:pPr marL="0" indent="0">
              <a:buNone/>
            </a:pPr>
            <a:r>
              <a:rPr lang="en-US" sz="1400" b="0" i="0" dirty="0">
                <a:effectLst/>
                <a:latin typeface="-apple-system"/>
              </a:rPr>
              <a:t>Supervised machine learning models are widely used in disease prediction. The article below compares accuracy of various ML algorithms in disease prediction and concludes Random Forest performed better 53% times  fo</a:t>
            </a:r>
            <a:r>
              <a:rPr lang="en-US" sz="1400" dirty="0">
                <a:latin typeface="-apple-system"/>
              </a:rPr>
              <a:t>r deceases such as heart disease, diabetes and Parkinson’s disease</a:t>
            </a:r>
          </a:p>
          <a:p>
            <a:pPr marL="0" indent="0">
              <a:buNone/>
            </a:pPr>
            <a:r>
              <a:rPr lang="en-US" sz="1200" i="1" dirty="0">
                <a:latin typeface="-apple-system"/>
              </a:rPr>
              <a:t>Ref - </a:t>
            </a:r>
            <a:r>
              <a:rPr lang="en-US" sz="1200" b="0" i="1" dirty="0">
                <a:effectLst/>
                <a:latin typeface="-apple-system"/>
              </a:rPr>
              <a:t>Uddin, S., Khan, A., Hossain, M. et al. Comparing different supervised machine learning algorithms for disease prediction. BMC Med Inform </a:t>
            </a:r>
            <a:r>
              <a:rPr lang="en-US" sz="1200" b="0" i="1" dirty="0" err="1">
                <a:effectLst/>
                <a:latin typeface="-apple-system"/>
              </a:rPr>
              <a:t>Decis</a:t>
            </a:r>
            <a:r>
              <a:rPr lang="en-US" sz="1200" b="0" i="1" dirty="0">
                <a:effectLst/>
                <a:latin typeface="-apple-system"/>
              </a:rPr>
              <a:t> </a:t>
            </a:r>
            <a:r>
              <a:rPr lang="en-US" sz="1200" b="0" i="1" dirty="0" err="1">
                <a:effectLst/>
                <a:latin typeface="-apple-system"/>
              </a:rPr>
              <a:t>Mak</a:t>
            </a:r>
            <a:r>
              <a:rPr lang="en-US" sz="1200" b="0" i="1" dirty="0">
                <a:effectLst/>
                <a:latin typeface="-apple-system"/>
              </a:rPr>
              <a:t> </a:t>
            </a:r>
            <a:r>
              <a:rPr lang="en-US" sz="1200" b="1" i="1" dirty="0">
                <a:effectLst/>
                <a:latin typeface="-apple-system"/>
              </a:rPr>
              <a:t>19, </a:t>
            </a:r>
            <a:r>
              <a:rPr lang="en-US" sz="1200" b="0" i="1" dirty="0">
                <a:effectLst/>
                <a:latin typeface="-apple-system"/>
              </a:rPr>
              <a:t>281 (2019). </a:t>
            </a:r>
            <a:r>
              <a:rPr lang="en-US" sz="1200" b="0" i="1" dirty="0">
                <a:effectLst/>
                <a:latin typeface="-apple-system"/>
                <a:hlinkClick r:id="rId3"/>
              </a:rPr>
              <a:t>https://doi.org/10.1186/s12911-019-1004-8</a:t>
            </a:r>
            <a:endParaRPr lang="en-US" sz="1200" b="0" i="1" dirty="0">
              <a:effectLst/>
              <a:latin typeface="-apple-system"/>
            </a:endParaRPr>
          </a:p>
          <a:p>
            <a:pPr marL="0" indent="0">
              <a:buNone/>
            </a:pPr>
            <a:endParaRPr lang="en-US" sz="1200" i="1"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B26EECC-3C9F-1A4D-CABE-BFBA53AD82DF}"/>
              </a:ext>
            </a:extLst>
          </p:cNvPr>
          <p:cNvPicPr>
            <a:picLocks noChangeAspect="1"/>
          </p:cNvPicPr>
          <p:nvPr/>
        </p:nvPicPr>
        <p:blipFill>
          <a:blip r:embed="rId4"/>
          <a:stretch>
            <a:fillRect/>
          </a:stretch>
        </p:blipFill>
        <p:spPr>
          <a:xfrm>
            <a:off x="310689" y="3726047"/>
            <a:ext cx="5483490" cy="213249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 name="Straight Connector 8">
            <a:extLst>
              <a:ext uri="{FF2B5EF4-FFF2-40B4-BE49-F238E27FC236}">
                <a16:creationId xmlns:a16="http://schemas.microsoft.com/office/drawing/2014/main" id="{37BCC9F3-5DF4-B817-EDB3-65B6536C821D}"/>
              </a:ext>
            </a:extLst>
          </p:cNvPr>
          <p:cNvCxnSpPr>
            <a:cxnSpLocks/>
          </p:cNvCxnSpPr>
          <p:nvPr/>
        </p:nvCxnSpPr>
        <p:spPr>
          <a:xfrm>
            <a:off x="5872338" y="1668186"/>
            <a:ext cx="0" cy="419035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64BD82-AFD2-924F-0F6B-D28830AF6B44}"/>
              </a:ext>
            </a:extLst>
          </p:cNvPr>
          <p:cNvSpPr/>
          <p:nvPr/>
        </p:nvSpPr>
        <p:spPr>
          <a:xfrm>
            <a:off x="6283015" y="1457471"/>
            <a:ext cx="5170755" cy="460149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3947C2E7-AC7D-CE25-B683-D6B24A5AF160}"/>
              </a:ext>
            </a:extLst>
          </p:cNvPr>
          <p:cNvSpPr txBox="1">
            <a:spLocks/>
          </p:cNvSpPr>
          <p:nvPr/>
        </p:nvSpPr>
        <p:spPr>
          <a:xfrm>
            <a:off x="6399408" y="1524905"/>
            <a:ext cx="5170756" cy="2557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pple-system"/>
              </a:rPr>
              <a:t>Application of Supervised Learning</a:t>
            </a:r>
          </a:p>
          <a:p>
            <a:r>
              <a:rPr lang="en-US" sz="1400" dirty="0">
                <a:latin typeface="-apple-system"/>
              </a:rPr>
              <a:t>Text categorization </a:t>
            </a:r>
          </a:p>
          <a:p>
            <a:r>
              <a:rPr lang="en-US" sz="1400" dirty="0">
                <a:latin typeface="-apple-system"/>
              </a:rPr>
              <a:t>Face Detection</a:t>
            </a:r>
          </a:p>
          <a:p>
            <a:r>
              <a:rPr lang="en-US" sz="1400" dirty="0">
                <a:latin typeface="-apple-system"/>
              </a:rPr>
              <a:t>Signature recognition</a:t>
            </a:r>
          </a:p>
          <a:p>
            <a:r>
              <a:rPr lang="en-US" sz="1400" dirty="0">
                <a:latin typeface="-apple-system"/>
              </a:rPr>
              <a:t>Customer discovery</a:t>
            </a:r>
          </a:p>
          <a:p>
            <a:r>
              <a:rPr lang="en-US" sz="1400" dirty="0">
                <a:latin typeface="-apple-system"/>
              </a:rPr>
              <a:t>Spam detection</a:t>
            </a:r>
          </a:p>
          <a:p>
            <a:r>
              <a:rPr lang="en-US" sz="1400" dirty="0">
                <a:latin typeface="-apple-system"/>
              </a:rPr>
              <a:t>Weather forecasting</a:t>
            </a:r>
            <a:endParaRPr lang="en-US" sz="1200" i="1" dirty="0"/>
          </a:p>
        </p:txBody>
      </p:sp>
      <p:sp>
        <p:nvSpPr>
          <p:cNvPr id="25" name="Content Placeholder 2">
            <a:extLst>
              <a:ext uri="{FF2B5EF4-FFF2-40B4-BE49-F238E27FC236}">
                <a16:creationId xmlns:a16="http://schemas.microsoft.com/office/drawing/2014/main" id="{B2540BB3-A14F-5B0F-7160-006E57A8AC11}"/>
              </a:ext>
            </a:extLst>
          </p:cNvPr>
          <p:cNvSpPr txBox="1">
            <a:spLocks/>
          </p:cNvSpPr>
          <p:nvPr/>
        </p:nvSpPr>
        <p:spPr>
          <a:xfrm>
            <a:off x="6399408" y="4061412"/>
            <a:ext cx="5170756" cy="2557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pple-system"/>
              </a:rPr>
              <a:t>Application of Unsupervised Learning</a:t>
            </a:r>
          </a:p>
          <a:p>
            <a:r>
              <a:rPr lang="en-US" sz="1400" dirty="0">
                <a:latin typeface="-apple-system"/>
              </a:rPr>
              <a:t>Data Exploration</a:t>
            </a:r>
          </a:p>
          <a:p>
            <a:r>
              <a:rPr lang="en-US" sz="1400" dirty="0">
                <a:latin typeface="-apple-system"/>
              </a:rPr>
              <a:t>Image Identification</a:t>
            </a:r>
          </a:p>
          <a:p>
            <a:pPr algn="l">
              <a:buFont typeface="Arial" panose="020B0604020202020204" pitchFamily="34" charset="0"/>
              <a:buChar char="•"/>
            </a:pPr>
            <a:r>
              <a:rPr lang="en-US" sz="1400" dirty="0">
                <a:latin typeface="-apple-system"/>
              </a:rPr>
              <a:t>Fraud detection</a:t>
            </a:r>
          </a:p>
          <a:p>
            <a:pPr algn="l">
              <a:buFont typeface="Arial" panose="020B0604020202020204" pitchFamily="34" charset="0"/>
              <a:buChar char="•"/>
            </a:pPr>
            <a:r>
              <a:rPr lang="en-US" sz="1400" dirty="0">
                <a:latin typeface="-apple-system"/>
              </a:rPr>
              <a:t>Malware detection</a:t>
            </a:r>
          </a:p>
          <a:p>
            <a:pPr algn="l">
              <a:buFont typeface="Arial" panose="020B0604020202020204" pitchFamily="34" charset="0"/>
              <a:buChar char="•"/>
            </a:pPr>
            <a:r>
              <a:rPr lang="en-US" sz="1400" dirty="0">
                <a:latin typeface="-apple-system"/>
              </a:rPr>
              <a:t>Identification of human errors during data entry</a:t>
            </a:r>
          </a:p>
          <a:p>
            <a:endParaRPr lang="en-US" sz="1400" dirty="0">
              <a:latin typeface="-apple-system"/>
            </a:endParaRPr>
          </a:p>
        </p:txBody>
      </p:sp>
    </p:spTree>
    <p:extLst>
      <p:ext uri="{BB962C8B-B14F-4D97-AF65-F5344CB8AC3E}">
        <p14:creationId xmlns:p14="http://schemas.microsoft.com/office/powerpoint/2010/main" val="238180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F2D3EDC-B1AB-CE8B-BB7D-554C1705F9ED}"/>
              </a:ext>
            </a:extLst>
          </p:cNvPr>
          <p:cNvSpPr txBox="1"/>
          <p:nvPr/>
        </p:nvSpPr>
        <p:spPr>
          <a:xfrm>
            <a:off x="838200" y="1504433"/>
            <a:ext cx="10512425" cy="1165225"/>
          </a:xfrm>
          <a:prstGeom prst="rect">
            <a:avLst/>
          </a:prstGeom>
          <a:noFill/>
        </p:spPr>
        <p:txBody>
          <a:bodyPr wrap="square" rtlCol="0" anchor="t">
            <a:normAutofit/>
          </a:bodyPr>
          <a:lstStyle/>
          <a:p>
            <a:pPr>
              <a:lnSpc>
                <a:spcPct val="90000"/>
              </a:lnSpc>
              <a:spcAft>
                <a:spcPts val="600"/>
              </a:spcAft>
            </a:pPr>
            <a:r>
              <a:rPr lang="en-US" sz="1500" dirty="0">
                <a:solidFill>
                  <a:srgbClr val="000000"/>
                </a:solidFill>
                <a:latin typeface="arial" panose="020B0604020202020204" pitchFamily="34" charset="0"/>
              </a:rPr>
              <a:t>The model is developed on Home Credit datasets to predict the ability for customer to replay the loan using statistical and Machine Learning methods. I have used </a:t>
            </a:r>
            <a:r>
              <a:rPr lang="en-US" sz="1500" dirty="0" err="1">
                <a:solidFill>
                  <a:srgbClr val="000000"/>
                </a:solidFill>
                <a:latin typeface="arial" panose="020B0604020202020204" pitchFamily="34" charset="0"/>
              </a:rPr>
              <a:t>application_train</a:t>
            </a:r>
            <a:r>
              <a:rPr lang="en-US" sz="1500" dirty="0">
                <a:solidFill>
                  <a:srgbClr val="000000"/>
                </a:solidFill>
                <a:latin typeface="arial" panose="020B0604020202020204" pitchFamily="34" charset="0"/>
              </a:rPr>
              <a:t>, bureau, </a:t>
            </a:r>
            <a:r>
              <a:rPr lang="en-US" sz="1500" dirty="0" err="1">
                <a:solidFill>
                  <a:srgbClr val="000000"/>
                </a:solidFill>
                <a:latin typeface="arial" panose="020B0604020202020204" pitchFamily="34" charset="0"/>
              </a:rPr>
              <a:t>credit_card_balance</a:t>
            </a:r>
            <a:r>
              <a:rPr lang="en-US" sz="1500" dirty="0">
                <a:solidFill>
                  <a:srgbClr val="000000"/>
                </a:solidFill>
                <a:latin typeface="arial" panose="020B0604020202020204" pitchFamily="34" charset="0"/>
              </a:rPr>
              <a:t> sheets as input data for analysis. The idea is to train the model using variables which are most relevant to predict the loan defaulters, transforming data and building model which provides high performance and lower computational cost</a:t>
            </a:r>
            <a:endParaRPr lang="en-US" sz="1500" b="0" i="0"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0666191D-99CA-59D1-A707-1619276CB7A0}"/>
              </a:ext>
            </a:extLst>
          </p:cNvPr>
          <p:cNvSpPr>
            <a:spLocks noGrp="1"/>
          </p:cNvSpPr>
          <p:nvPr>
            <p:ph type="title"/>
          </p:nvPr>
        </p:nvSpPr>
        <p:spPr>
          <a:xfrm>
            <a:off x="835025" y="-30823"/>
            <a:ext cx="10515600" cy="1505883"/>
          </a:xfrm>
        </p:spPr>
        <p:txBody>
          <a:bodyPr vert="horz" lIns="91440" tIns="45720" rIns="91440" bIns="45720" rtlCol="0" anchor="ctr">
            <a:normAutofit/>
          </a:bodyPr>
          <a:lstStyle/>
          <a:p>
            <a:r>
              <a:rPr lang="en-US" sz="5200" b="1" kern="1200" dirty="0">
                <a:solidFill>
                  <a:schemeClr val="tx1"/>
                </a:solidFill>
                <a:latin typeface="+mj-lt"/>
                <a:ea typeface="+mj-ea"/>
                <a:cs typeface="+mj-cs"/>
              </a:rPr>
              <a:t>Overview of Proposed Algorithm</a:t>
            </a:r>
            <a:endParaRPr lang="en-US" sz="5200" kern="1200" dirty="0">
              <a:solidFill>
                <a:schemeClr val="tx1"/>
              </a:solidFill>
              <a:latin typeface="+mj-lt"/>
              <a:ea typeface="+mj-ea"/>
              <a:cs typeface="+mj-cs"/>
            </a:endParaRPr>
          </a:p>
        </p:txBody>
      </p:sp>
      <p:sp>
        <p:nvSpPr>
          <p:cNvPr id="39" name="Rectangle: Rounded Corners 38">
            <a:extLst>
              <a:ext uri="{FF2B5EF4-FFF2-40B4-BE49-F238E27FC236}">
                <a16:creationId xmlns:a16="http://schemas.microsoft.com/office/drawing/2014/main" id="{0DA9861F-51F0-5792-5B31-AA076608E119}"/>
              </a:ext>
            </a:extLst>
          </p:cNvPr>
          <p:cNvSpPr/>
          <p:nvPr/>
        </p:nvSpPr>
        <p:spPr>
          <a:xfrm>
            <a:off x="221791" y="2966484"/>
            <a:ext cx="1388928" cy="46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Analysis</a:t>
            </a:r>
          </a:p>
        </p:txBody>
      </p:sp>
      <p:sp>
        <p:nvSpPr>
          <p:cNvPr id="41" name="Rectangle 40">
            <a:extLst>
              <a:ext uri="{FF2B5EF4-FFF2-40B4-BE49-F238E27FC236}">
                <a16:creationId xmlns:a16="http://schemas.microsoft.com/office/drawing/2014/main" id="{1109EDEF-A594-42F7-3200-107B65C56839}"/>
              </a:ext>
            </a:extLst>
          </p:cNvPr>
          <p:cNvSpPr/>
          <p:nvPr/>
        </p:nvSpPr>
        <p:spPr>
          <a:xfrm>
            <a:off x="447712" y="3428999"/>
            <a:ext cx="1858886" cy="28921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Performed Data Analysis by Data Visualization and Correlation to find corelated Features with Target variable. Selected top 10 variables with positive and negative correlations</a:t>
            </a:r>
          </a:p>
        </p:txBody>
      </p:sp>
      <p:sp>
        <p:nvSpPr>
          <p:cNvPr id="43" name="Rectangle: Rounded Corners 42">
            <a:extLst>
              <a:ext uri="{FF2B5EF4-FFF2-40B4-BE49-F238E27FC236}">
                <a16:creationId xmlns:a16="http://schemas.microsoft.com/office/drawing/2014/main" id="{B21C3C32-680D-0A2E-9A02-45FE80DBEEF7}"/>
              </a:ext>
            </a:extLst>
          </p:cNvPr>
          <p:cNvSpPr/>
          <p:nvPr/>
        </p:nvSpPr>
        <p:spPr>
          <a:xfrm>
            <a:off x="2525467" y="2951781"/>
            <a:ext cx="1595662" cy="46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Selection</a:t>
            </a:r>
          </a:p>
        </p:txBody>
      </p:sp>
      <p:sp>
        <p:nvSpPr>
          <p:cNvPr id="45" name="Rectangle: Rounded Corners 44">
            <a:extLst>
              <a:ext uri="{FF2B5EF4-FFF2-40B4-BE49-F238E27FC236}">
                <a16:creationId xmlns:a16="http://schemas.microsoft.com/office/drawing/2014/main" id="{F67EA522-B548-2980-4CA7-04551CAE9DE0}"/>
              </a:ext>
            </a:extLst>
          </p:cNvPr>
          <p:cNvSpPr/>
          <p:nvPr/>
        </p:nvSpPr>
        <p:spPr>
          <a:xfrm>
            <a:off x="4997205" y="2966484"/>
            <a:ext cx="1674629" cy="46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Engineering</a:t>
            </a:r>
          </a:p>
        </p:txBody>
      </p:sp>
      <p:sp>
        <p:nvSpPr>
          <p:cNvPr id="47" name="Rectangle: Rounded Corners 46">
            <a:extLst>
              <a:ext uri="{FF2B5EF4-FFF2-40B4-BE49-F238E27FC236}">
                <a16:creationId xmlns:a16="http://schemas.microsoft.com/office/drawing/2014/main" id="{EA38EFA9-BA1B-C985-9905-2BF998B348A4}"/>
              </a:ext>
            </a:extLst>
          </p:cNvPr>
          <p:cNvSpPr/>
          <p:nvPr/>
        </p:nvSpPr>
        <p:spPr>
          <a:xfrm>
            <a:off x="7558129" y="2966484"/>
            <a:ext cx="1674629" cy="46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 Selection</a:t>
            </a:r>
          </a:p>
        </p:txBody>
      </p:sp>
      <p:sp>
        <p:nvSpPr>
          <p:cNvPr id="49" name="Rectangle: Rounded Corners 48">
            <a:extLst>
              <a:ext uri="{FF2B5EF4-FFF2-40B4-BE49-F238E27FC236}">
                <a16:creationId xmlns:a16="http://schemas.microsoft.com/office/drawing/2014/main" id="{B4EE9FAB-7466-A42A-53D3-69047DFCA4A4}"/>
              </a:ext>
            </a:extLst>
          </p:cNvPr>
          <p:cNvSpPr/>
          <p:nvPr/>
        </p:nvSpPr>
        <p:spPr>
          <a:xfrm>
            <a:off x="10108834" y="2950121"/>
            <a:ext cx="1674629" cy="46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Evaluation</a:t>
            </a:r>
          </a:p>
        </p:txBody>
      </p:sp>
      <p:sp>
        <p:nvSpPr>
          <p:cNvPr id="50" name="Rectangle 49">
            <a:extLst>
              <a:ext uri="{FF2B5EF4-FFF2-40B4-BE49-F238E27FC236}">
                <a16:creationId xmlns:a16="http://schemas.microsoft.com/office/drawing/2014/main" id="{B6166E7C-DEC1-893D-593B-6B49A284A6A4}"/>
              </a:ext>
            </a:extLst>
          </p:cNvPr>
          <p:cNvSpPr/>
          <p:nvPr/>
        </p:nvSpPr>
        <p:spPr>
          <a:xfrm>
            <a:off x="2911758" y="3412637"/>
            <a:ext cx="1858886" cy="2886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Applied Supervised and Unsupervised ML algorithms on the dataset to generate list of feature importance. Selected top 17 features by their importance. </a:t>
            </a:r>
          </a:p>
          <a:p>
            <a:r>
              <a:rPr lang="en-US" sz="1200" dirty="0">
                <a:solidFill>
                  <a:schemeClr val="tx1"/>
                </a:solidFill>
              </a:rPr>
              <a:t>Note that the top 10 features we selected by Data analysis also falls in this list</a:t>
            </a:r>
          </a:p>
        </p:txBody>
      </p:sp>
      <p:sp>
        <p:nvSpPr>
          <p:cNvPr id="51" name="Rectangle 50">
            <a:extLst>
              <a:ext uri="{FF2B5EF4-FFF2-40B4-BE49-F238E27FC236}">
                <a16:creationId xmlns:a16="http://schemas.microsoft.com/office/drawing/2014/main" id="{23EE04F9-A662-C3A8-49C5-EDAAE9BF9C11}"/>
              </a:ext>
            </a:extLst>
          </p:cNvPr>
          <p:cNvSpPr/>
          <p:nvPr/>
        </p:nvSpPr>
        <p:spPr>
          <a:xfrm>
            <a:off x="5375804" y="3429000"/>
            <a:ext cx="1858886" cy="2886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Performed Data Cleansing on selected top 17 features by </a:t>
            </a:r>
          </a:p>
          <a:p>
            <a:pPr marL="171450" indent="-171450">
              <a:buFontTx/>
              <a:buChar char="-"/>
            </a:pPr>
            <a:r>
              <a:rPr lang="en-US" sz="1200" dirty="0">
                <a:solidFill>
                  <a:schemeClr val="tx1"/>
                </a:solidFill>
              </a:rPr>
              <a:t>Replaced </a:t>
            </a:r>
            <a:r>
              <a:rPr lang="en-US" sz="1200" dirty="0" err="1">
                <a:solidFill>
                  <a:schemeClr val="tx1"/>
                </a:solidFill>
              </a:rPr>
              <a:t>NaN</a:t>
            </a:r>
            <a:r>
              <a:rPr lang="en-US" sz="1200" dirty="0">
                <a:solidFill>
                  <a:schemeClr val="tx1"/>
                </a:solidFill>
              </a:rPr>
              <a:t> values with mean</a:t>
            </a:r>
          </a:p>
          <a:p>
            <a:pPr marL="171450" indent="-171450">
              <a:buFontTx/>
              <a:buChar char="-"/>
            </a:pPr>
            <a:r>
              <a:rPr lang="en-US" sz="1200" dirty="0">
                <a:solidFill>
                  <a:schemeClr val="tx1"/>
                </a:solidFill>
              </a:rPr>
              <a:t>Identified and removed outliers for identified features(not all)</a:t>
            </a:r>
          </a:p>
          <a:p>
            <a:pPr marL="171450" indent="-171450">
              <a:buFontTx/>
              <a:buChar char="-"/>
            </a:pPr>
            <a:r>
              <a:rPr lang="en-US" sz="1200" dirty="0">
                <a:solidFill>
                  <a:schemeClr val="tx1"/>
                </a:solidFill>
              </a:rPr>
              <a:t>Adjusted data skewness</a:t>
            </a:r>
          </a:p>
          <a:p>
            <a:pPr marL="171450" indent="-171450">
              <a:buFontTx/>
              <a:buChar char="-"/>
            </a:pPr>
            <a:r>
              <a:rPr lang="en-US" sz="1200" dirty="0">
                <a:solidFill>
                  <a:schemeClr val="tx1"/>
                </a:solidFill>
              </a:rPr>
              <a:t>Standardized features for mean value 0 and </a:t>
            </a:r>
            <a:r>
              <a:rPr lang="en-US" sz="1200" dirty="0" err="1">
                <a:solidFill>
                  <a:schemeClr val="tx1"/>
                </a:solidFill>
              </a:rPr>
              <a:t>stdv</a:t>
            </a:r>
            <a:r>
              <a:rPr lang="en-US" sz="1200" dirty="0">
                <a:solidFill>
                  <a:schemeClr val="tx1"/>
                </a:solidFill>
              </a:rPr>
              <a:t> of 1</a:t>
            </a:r>
          </a:p>
          <a:p>
            <a:pPr marL="171450" indent="-171450">
              <a:buFontTx/>
              <a:buChar char="-"/>
            </a:pPr>
            <a:r>
              <a:rPr lang="en-US" sz="1200" dirty="0">
                <a:solidFill>
                  <a:schemeClr val="tx1"/>
                </a:solidFill>
              </a:rPr>
              <a:t>Rescaled real value numbers in rage 0 to 1</a:t>
            </a:r>
          </a:p>
        </p:txBody>
      </p:sp>
      <p:sp>
        <p:nvSpPr>
          <p:cNvPr id="52" name="Rectangle 51">
            <a:extLst>
              <a:ext uri="{FF2B5EF4-FFF2-40B4-BE49-F238E27FC236}">
                <a16:creationId xmlns:a16="http://schemas.microsoft.com/office/drawing/2014/main" id="{7AC53E0D-C86B-D0EA-849B-1FA596A431EC}"/>
              </a:ext>
            </a:extLst>
          </p:cNvPr>
          <p:cNvSpPr/>
          <p:nvPr/>
        </p:nvSpPr>
        <p:spPr>
          <a:xfrm>
            <a:off x="7852934" y="3429000"/>
            <a:ext cx="1914275" cy="2886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Applied Machine learning models based on following ideas – </a:t>
            </a:r>
          </a:p>
          <a:p>
            <a:pPr marL="228600" indent="-228600">
              <a:buAutoNum type="arabicPeriod"/>
            </a:pPr>
            <a:r>
              <a:rPr lang="en-US" sz="1200" dirty="0">
                <a:solidFill>
                  <a:schemeClr val="tx1"/>
                </a:solidFill>
              </a:rPr>
              <a:t>Decision Trees –</a:t>
            </a:r>
          </a:p>
          <a:p>
            <a:pPr marL="171450" indent="-171450">
              <a:buFontTx/>
              <a:buChar char="-"/>
            </a:pPr>
            <a:r>
              <a:rPr lang="en-US" sz="1200" dirty="0">
                <a:solidFill>
                  <a:schemeClr val="tx1"/>
                </a:solidFill>
              </a:rPr>
              <a:t>Single Tree using all data</a:t>
            </a:r>
          </a:p>
          <a:p>
            <a:pPr marL="171450" indent="-171450">
              <a:buFontTx/>
              <a:buChar char="-"/>
            </a:pPr>
            <a:r>
              <a:rPr lang="en-US" sz="1200" dirty="0">
                <a:solidFill>
                  <a:schemeClr val="tx1"/>
                </a:solidFill>
              </a:rPr>
              <a:t>Multiple Trees(Forest) with subset of data</a:t>
            </a:r>
          </a:p>
          <a:p>
            <a:endParaRPr lang="en-US" sz="1200" dirty="0">
              <a:solidFill>
                <a:schemeClr val="tx1"/>
              </a:solidFill>
            </a:endParaRPr>
          </a:p>
          <a:p>
            <a:r>
              <a:rPr lang="en-US" sz="1200" dirty="0">
                <a:solidFill>
                  <a:schemeClr val="tx1"/>
                </a:solidFill>
              </a:rPr>
              <a:t>2. Bayesian(Probabilistic) – </a:t>
            </a:r>
          </a:p>
          <a:p>
            <a:pPr marL="171450" indent="-171450">
              <a:buFontTx/>
              <a:buChar char="-"/>
            </a:pPr>
            <a:r>
              <a:rPr lang="en-US" sz="1200" dirty="0">
                <a:solidFill>
                  <a:schemeClr val="tx1"/>
                </a:solidFill>
              </a:rPr>
              <a:t>Prior Probability of event</a:t>
            </a:r>
          </a:p>
          <a:p>
            <a:pPr marL="171450" indent="-171450">
              <a:buFontTx/>
              <a:buChar char="-"/>
            </a:pPr>
            <a:r>
              <a:rPr lang="en-US" sz="1200" dirty="0">
                <a:solidFill>
                  <a:schemeClr val="tx1"/>
                </a:solidFill>
              </a:rPr>
              <a:t>Likelihood of event</a:t>
            </a:r>
          </a:p>
          <a:p>
            <a:endParaRPr lang="en-US" sz="1200" dirty="0">
              <a:solidFill>
                <a:schemeClr val="tx1"/>
              </a:solidFill>
            </a:endParaRPr>
          </a:p>
          <a:p>
            <a:r>
              <a:rPr lang="en-US" sz="1200" dirty="0">
                <a:solidFill>
                  <a:schemeClr val="tx1"/>
                </a:solidFill>
              </a:rPr>
              <a:t>3. Gradient Boosting</a:t>
            </a:r>
          </a:p>
          <a:p>
            <a:r>
              <a:rPr lang="en-US" sz="1200" dirty="0">
                <a:solidFill>
                  <a:schemeClr val="tx1"/>
                </a:solidFill>
              </a:rPr>
              <a:t>- Iterative learning, build strong  model by collection of small</a:t>
            </a:r>
          </a:p>
        </p:txBody>
      </p:sp>
      <p:sp>
        <p:nvSpPr>
          <p:cNvPr id="53" name="Rectangle 52">
            <a:extLst>
              <a:ext uri="{FF2B5EF4-FFF2-40B4-BE49-F238E27FC236}">
                <a16:creationId xmlns:a16="http://schemas.microsoft.com/office/drawing/2014/main" id="{A19DE79F-642B-54B1-A357-373364B8582A}"/>
              </a:ext>
            </a:extLst>
          </p:cNvPr>
          <p:cNvSpPr/>
          <p:nvPr/>
        </p:nvSpPr>
        <p:spPr>
          <a:xfrm>
            <a:off x="10330066" y="3429000"/>
            <a:ext cx="1759153" cy="2769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Compared model performance by its ability to discriminate between Target classifications. I have compared several machine learning models by their accuracy, AUC values and time to provide results and summarized the shared my recommendations</a:t>
            </a:r>
          </a:p>
        </p:txBody>
      </p:sp>
      <p:sp>
        <p:nvSpPr>
          <p:cNvPr id="54" name="Arrow: Right 53">
            <a:extLst>
              <a:ext uri="{FF2B5EF4-FFF2-40B4-BE49-F238E27FC236}">
                <a16:creationId xmlns:a16="http://schemas.microsoft.com/office/drawing/2014/main" id="{5996F9F2-A01B-0207-5FB6-8F7750D27506}"/>
              </a:ext>
            </a:extLst>
          </p:cNvPr>
          <p:cNvSpPr/>
          <p:nvPr/>
        </p:nvSpPr>
        <p:spPr>
          <a:xfrm>
            <a:off x="1833625" y="3127133"/>
            <a:ext cx="542260" cy="11413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1C26EE6C-9CAE-D051-7F37-48AD0DE0E927}"/>
              </a:ext>
            </a:extLst>
          </p:cNvPr>
          <p:cNvSpPr/>
          <p:nvPr/>
        </p:nvSpPr>
        <p:spPr>
          <a:xfrm>
            <a:off x="4309814" y="3169498"/>
            <a:ext cx="542260" cy="11413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EEA80534-97A3-498C-948F-24DA885E896F}"/>
              </a:ext>
            </a:extLst>
          </p:cNvPr>
          <p:cNvSpPr/>
          <p:nvPr/>
        </p:nvSpPr>
        <p:spPr>
          <a:xfrm>
            <a:off x="6895209" y="3181379"/>
            <a:ext cx="542260" cy="11413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Right 56">
            <a:extLst>
              <a:ext uri="{FF2B5EF4-FFF2-40B4-BE49-F238E27FC236}">
                <a16:creationId xmlns:a16="http://schemas.microsoft.com/office/drawing/2014/main" id="{D70AFBBB-8DFA-6F65-7B95-AE19E2CC47E4}"/>
              </a:ext>
            </a:extLst>
          </p:cNvPr>
          <p:cNvSpPr/>
          <p:nvPr/>
        </p:nvSpPr>
        <p:spPr>
          <a:xfrm>
            <a:off x="9445913" y="3140674"/>
            <a:ext cx="542260" cy="11413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21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DEF77-084E-AE2C-E478-76411B88B46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Details of Proposed Algorithm</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5A79296-5233-5011-505D-A918495394C7}"/>
              </a:ext>
            </a:extLst>
          </p:cNvPr>
          <p:cNvSpPr/>
          <p:nvPr/>
        </p:nvSpPr>
        <p:spPr>
          <a:xfrm>
            <a:off x="838199" y="1985940"/>
            <a:ext cx="11102163" cy="425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solidFill>
                <a:schemeClr val="tx1"/>
              </a:solidFill>
            </a:endParaRPr>
          </a:p>
        </p:txBody>
      </p:sp>
      <p:sp>
        <p:nvSpPr>
          <p:cNvPr id="9" name="Rectangle 8">
            <a:extLst>
              <a:ext uri="{FF2B5EF4-FFF2-40B4-BE49-F238E27FC236}">
                <a16:creationId xmlns:a16="http://schemas.microsoft.com/office/drawing/2014/main" id="{F4C03494-74E4-E777-BDD3-DF92C667355E}"/>
              </a:ext>
            </a:extLst>
          </p:cNvPr>
          <p:cNvSpPr/>
          <p:nvPr/>
        </p:nvSpPr>
        <p:spPr>
          <a:xfrm>
            <a:off x="947188" y="2253615"/>
            <a:ext cx="1919613" cy="1522404"/>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809719E1-8085-415B-56F0-40E6E80CEABB}"/>
              </a:ext>
            </a:extLst>
          </p:cNvPr>
          <p:cNvSpPr/>
          <p:nvPr/>
        </p:nvSpPr>
        <p:spPr>
          <a:xfrm>
            <a:off x="1089389" y="2586581"/>
            <a:ext cx="1573618" cy="472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Histogram, Countplot, </a:t>
            </a:r>
            <a:r>
              <a:rPr lang="en-US" sz="1200" dirty="0" err="1"/>
              <a:t>Distplot</a:t>
            </a:r>
            <a:endParaRPr lang="en-US" sz="1200" dirty="0"/>
          </a:p>
        </p:txBody>
      </p:sp>
      <p:sp>
        <p:nvSpPr>
          <p:cNvPr id="58" name="Rectangle: Rounded Corners 57">
            <a:extLst>
              <a:ext uri="{FF2B5EF4-FFF2-40B4-BE49-F238E27FC236}">
                <a16:creationId xmlns:a16="http://schemas.microsoft.com/office/drawing/2014/main" id="{FC53D57E-FDAB-7B33-1444-2152B59B46C9}"/>
              </a:ext>
            </a:extLst>
          </p:cNvPr>
          <p:cNvSpPr/>
          <p:nvPr/>
        </p:nvSpPr>
        <p:spPr>
          <a:xfrm>
            <a:off x="1089389" y="3192806"/>
            <a:ext cx="1573618" cy="472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Correlation</a:t>
            </a:r>
          </a:p>
        </p:txBody>
      </p:sp>
      <p:sp>
        <p:nvSpPr>
          <p:cNvPr id="59" name="Rectangle 58">
            <a:extLst>
              <a:ext uri="{FF2B5EF4-FFF2-40B4-BE49-F238E27FC236}">
                <a16:creationId xmlns:a16="http://schemas.microsoft.com/office/drawing/2014/main" id="{E2DF7FC9-C365-2D94-BB5A-911263142A42}"/>
              </a:ext>
            </a:extLst>
          </p:cNvPr>
          <p:cNvSpPr/>
          <p:nvPr/>
        </p:nvSpPr>
        <p:spPr>
          <a:xfrm>
            <a:off x="3161194" y="2276162"/>
            <a:ext cx="1919613" cy="1522404"/>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0" name="Rectangle: Rounded Corners 59">
            <a:extLst>
              <a:ext uri="{FF2B5EF4-FFF2-40B4-BE49-F238E27FC236}">
                <a16:creationId xmlns:a16="http://schemas.microsoft.com/office/drawing/2014/main" id="{E6685786-B7BF-0D1A-BDB8-134487D17642}"/>
              </a:ext>
            </a:extLst>
          </p:cNvPr>
          <p:cNvSpPr/>
          <p:nvPr/>
        </p:nvSpPr>
        <p:spPr>
          <a:xfrm>
            <a:off x="3382922" y="2639746"/>
            <a:ext cx="1573618" cy="472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Random Forest</a:t>
            </a:r>
          </a:p>
        </p:txBody>
      </p:sp>
      <p:sp>
        <p:nvSpPr>
          <p:cNvPr id="61" name="Rectangle: Rounded Corners 60">
            <a:extLst>
              <a:ext uri="{FF2B5EF4-FFF2-40B4-BE49-F238E27FC236}">
                <a16:creationId xmlns:a16="http://schemas.microsoft.com/office/drawing/2014/main" id="{525CF4B9-8188-EDE0-CC30-3FF1187215EE}"/>
              </a:ext>
            </a:extLst>
          </p:cNvPr>
          <p:cNvSpPr/>
          <p:nvPr/>
        </p:nvSpPr>
        <p:spPr>
          <a:xfrm>
            <a:off x="3382922" y="3232889"/>
            <a:ext cx="1573618" cy="472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Principal Component Analysis</a:t>
            </a:r>
          </a:p>
        </p:txBody>
      </p:sp>
      <p:sp>
        <p:nvSpPr>
          <p:cNvPr id="62" name="Rectangle 61">
            <a:extLst>
              <a:ext uri="{FF2B5EF4-FFF2-40B4-BE49-F238E27FC236}">
                <a16:creationId xmlns:a16="http://schemas.microsoft.com/office/drawing/2014/main" id="{79106A36-2C42-06AE-0C9B-1D58AC716123}"/>
              </a:ext>
            </a:extLst>
          </p:cNvPr>
          <p:cNvSpPr/>
          <p:nvPr/>
        </p:nvSpPr>
        <p:spPr>
          <a:xfrm>
            <a:off x="5375200" y="2276162"/>
            <a:ext cx="1919613" cy="2699875"/>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2F656709-C85F-F7C6-7A37-BFDC135B3662}"/>
              </a:ext>
            </a:extLst>
          </p:cNvPr>
          <p:cNvSpPr/>
          <p:nvPr/>
        </p:nvSpPr>
        <p:spPr>
          <a:xfrm>
            <a:off x="5563711" y="2616683"/>
            <a:ext cx="1573618" cy="386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Imputation</a:t>
            </a:r>
          </a:p>
        </p:txBody>
      </p:sp>
      <p:sp>
        <p:nvSpPr>
          <p:cNvPr id="64" name="Rectangle: Rounded Corners 63">
            <a:extLst>
              <a:ext uri="{FF2B5EF4-FFF2-40B4-BE49-F238E27FC236}">
                <a16:creationId xmlns:a16="http://schemas.microsoft.com/office/drawing/2014/main" id="{120E2129-CEF2-B895-FBA1-239519BD1BF2}"/>
              </a:ext>
            </a:extLst>
          </p:cNvPr>
          <p:cNvSpPr/>
          <p:nvPr/>
        </p:nvSpPr>
        <p:spPr>
          <a:xfrm>
            <a:off x="5563711" y="3076079"/>
            <a:ext cx="1573618" cy="386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Outlier Detection</a:t>
            </a:r>
          </a:p>
        </p:txBody>
      </p:sp>
      <p:sp>
        <p:nvSpPr>
          <p:cNvPr id="65" name="Rectangle: Rounded Corners 64">
            <a:extLst>
              <a:ext uri="{FF2B5EF4-FFF2-40B4-BE49-F238E27FC236}">
                <a16:creationId xmlns:a16="http://schemas.microsoft.com/office/drawing/2014/main" id="{F76487A4-5A02-4963-4E8C-9D9E9FAA622C}"/>
              </a:ext>
            </a:extLst>
          </p:cNvPr>
          <p:cNvSpPr/>
          <p:nvPr/>
        </p:nvSpPr>
        <p:spPr>
          <a:xfrm>
            <a:off x="5563711" y="3548028"/>
            <a:ext cx="1573618" cy="386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Logarithm</a:t>
            </a:r>
          </a:p>
        </p:txBody>
      </p:sp>
      <p:sp>
        <p:nvSpPr>
          <p:cNvPr id="66" name="Rectangle: Rounded Corners 65">
            <a:extLst>
              <a:ext uri="{FF2B5EF4-FFF2-40B4-BE49-F238E27FC236}">
                <a16:creationId xmlns:a16="http://schemas.microsoft.com/office/drawing/2014/main" id="{51BBEF19-0033-7824-8543-6F7AE7120CEF}"/>
              </a:ext>
            </a:extLst>
          </p:cNvPr>
          <p:cNvSpPr/>
          <p:nvPr/>
        </p:nvSpPr>
        <p:spPr>
          <a:xfrm>
            <a:off x="5563711" y="4002981"/>
            <a:ext cx="1573618" cy="386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Standard Scaler</a:t>
            </a:r>
          </a:p>
        </p:txBody>
      </p:sp>
      <p:sp>
        <p:nvSpPr>
          <p:cNvPr id="67" name="Rectangle: Rounded Corners 66">
            <a:extLst>
              <a:ext uri="{FF2B5EF4-FFF2-40B4-BE49-F238E27FC236}">
                <a16:creationId xmlns:a16="http://schemas.microsoft.com/office/drawing/2014/main" id="{90ED9392-B441-C734-283C-DA5E44A1285F}"/>
              </a:ext>
            </a:extLst>
          </p:cNvPr>
          <p:cNvSpPr/>
          <p:nvPr/>
        </p:nvSpPr>
        <p:spPr>
          <a:xfrm>
            <a:off x="5563711" y="4457934"/>
            <a:ext cx="1573618" cy="386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Normalize</a:t>
            </a:r>
          </a:p>
        </p:txBody>
      </p:sp>
      <p:sp>
        <p:nvSpPr>
          <p:cNvPr id="68" name="Rectangle 67">
            <a:extLst>
              <a:ext uri="{FF2B5EF4-FFF2-40B4-BE49-F238E27FC236}">
                <a16:creationId xmlns:a16="http://schemas.microsoft.com/office/drawing/2014/main" id="{8E9BBFBC-DE5C-C8FC-67B2-36959F8C6C4F}"/>
              </a:ext>
            </a:extLst>
          </p:cNvPr>
          <p:cNvSpPr/>
          <p:nvPr/>
        </p:nvSpPr>
        <p:spPr>
          <a:xfrm>
            <a:off x="7670957" y="2257365"/>
            <a:ext cx="1919613" cy="2699875"/>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9" name="Rectangle: Rounded Corners 68">
            <a:extLst>
              <a:ext uri="{FF2B5EF4-FFF2-40B4-BE49-F238E27FC236}">
                <a16:creationId xmlns:a16="http://schemas.microsoft.com/office/drawing/2014/main" id="{474BFB89-5429-8CE7-908F-A280F203AA22}"/>
              </a:ext>
            </a:extLst>
          </p:cNvPr>
          <p:cNvSpPr/>
          <p:nvPr/>
        </p:nvSpPr>
        <p:spPr>
          <a:xfrm>
            <a:off x="7843954" y="2674806"/>
            <a:ext cx="1573618" cy="454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RandomForestClassifier</a:t>
            </a:r>
            <a:endParaRPr lang="en-US" sz="1200" dirty="0"/>
          </a:p>
        </p:txBody>
      </p:sp>
      <p:sp>
        <p:nvSpPr>
          <p:cNvPr id="70" name="Rectangle: Rounded Corners 69">
            <a:extLst>
              <a:ext uri="{FF2B5EF4-FFF2-40B4-BE49-F238E27FC236}">
                <a16:creationId xmlns:a16="http://schemas.microsoft.com/office/drawing/2014/main" id="{D696211B-207D-4DF5-1846-E01101A95A2C}"/>
              </a:ext>
            </a:extLst>
          </p:cNvPr>
          <p:cNvSpPr/>
          <p:nvPr/>
        </p:nvSpPr>
        <p:spPr>
          <a:xfrm>
            <a:off x="7843954" y="3249524"/>
            <a:ext cx="1573618" cy="454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GradientBoostingClassifier</a:t>
            </a:r>
            <a:endParaRPr lang="en-US" sz="1200" dirty="0"/>
          </a:p>
        </p:txBody>
      </p:sp>
      <p:sp>
        <p:nvSpPr>
          <p:cNvPr id="71" name="Rectangle: Rounded Corners 70">
            <a:extLst>
              <a:ext uri="{FF2B5EF4-FFF2-40B4-BE49-F238E27FC236}">
                <a16:creationId xmlns:a16="http://schemas.microsoft.com/office/drawing/2014/main" id="{2DC0EDD0-4002-E353-3492-7AF2A0E14642}"/>
              </a:ext>
            </a:extLst>
          </p:cNvPr>
          <p:cNvSpPr/>
          <p:nvPr/>
        </p:nvSpPr>
        <p:spPr>
          <a:xfrm>
            <a:off x="7843954" y="3824242"/>
            <a:ext cx="1573618" cy="454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GaussianNB</a:t>
            </a:r>
            <a:endParaRPr lang="en-US" sz="1200" dirty="0"/>
          </a:p>
        </p:txBody>
      </p:sp>
      <p:sp>
        <p:nvSpPr>
          <p:cNvPr id="72" name="Rectangle: Rounded Corners 71">
            <a:extLst>
              <a:ext uri="{FF2B5EF4-FFF2-40B4-BE49-F238E27FC236}">
                <a16:creationId xmlns:a16="http://schemas.microsoft.com/office/drawing/2014/main" id="{5DAC25E2-6DFE-9A5D-6D67-48ADC902B070}"/>
              </a:ext>
            </a:extLst>
          </p:cNvPr>
          <p:cNvSpPr/>
          <p:nvPr/>
        </p:nvSpPr>
        <p:spPr>
          <a:xfrm>
            <a:off x="7843954" y="4390305"/>
            <a:ext cx="1573618" cy="454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XGBClassifier</a:t>
            </a:r>
            <a:endParaRPr lang="en-US" sz="1200" dirty="0"/>
          </a:p>
        </p:txBody>
      </p:sp>
      <p:sp>
        <p:nvSpPr>
          <p:cNvPr id="73" name="Rectangle 72">
            <a:extLst>
              <a:ext uri="{FF2B5EF4-FFF2-40B4-BE49-F238E27FC236}">
                <a16:creationId xmlns:a16="http://schemas.microsoft.com/office/drawing/2014/main" id="{24AFBA3D-B7B3-94E3-86AB-0380950455C1}"/>
              </a:ext>
            </a:extLst>
          </p:cNvPr>
          <p:cNvSpPr/>
          <p:nvPr/>
        </p:nvSpPr>
        <p:spPr>
          <a:xfrm>
            <a:off x="9922336" y="2272953"/>
            <a:ext cx="1919613" cy="1136273"/>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4" name="Rectangle: Rounded Corners 73">
            <a:extLst>
              <a:ext uri="{FF2B5EF4-FFF2-40B4-BE49-F238E27FC236}">
                <a16:creationId xmlns:a16="http://schemas.microsoft.com/office/drawing/2014/main" id="{D87A2432-CA47-63BF-CD7E-0E27EA3BD304}"/>
              </a:ext>
            </a:extLst>
          </p:cNvPr>
          <p:cNvSpPr/>
          <p:nvPr/>
        </p:nvSpPr>
        <p:spPr>
          <a:xfrm>
            <a:off x="10095333" y="2709287"/>
            <a:ext cx="1573618" cy="454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t>XGBClassifier</a:t>
            </a:r>
            <a:endParaRPr lang="en-US" sz="1200" dirty="0"/>
          </a:p>
        </p:txBody>
      </p:sp>
      <p:cxnSp>
        <p:nvCxnSpPr>
          <p:cNvPr id="12" name="Straight Arrow Connector 11">
            <a:extLst>
              <a:ext uri="{FF2B5EF4-FFF2-40B4-BE49-F238E27FC236}">
                <a16:creationId xmlns:a16="http://schemas.microsoft.com/office/drawing/2014/main" id="{CA74BE10-BEE3-0702-394B-E9DCEBFB4B56}"/>
              </a:ext>
            </a:extLst>
          </p:cNvPr>
          <p:cNvCxnSpPr>
            <a:cxnSpLocks/>
          </p:cNvCxnSpPr>
          <p:nvPr/>
        </p:nvCxnSpPr>
        <p:spPr>
          <a:xfrm>
            <a:off x="1929361" y="3824242"/>
            <a:ext cx="0" cy="375618"/>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B173451-84AF-5C7F-18A8-591C49294E53}"/>
              </a:ext>
            </a:extLst>
          </p:cNvPr>
          <p:cNvSpPr txBox="1"/>
          <p:nvPr/>
        </p:nvSpPr>
        <p:spPr>
          <a:xfrm>
            <a:off x="1137860" y="4247298"/>
            <a:ext cx="1919609" cy="1777410"/>
          </a:xfrm>
          <a:prstGeom prst="rect">
            <a:avLst/>
          </a:prstGeom>
          <a:noFill/>
        </p:spPr>
        <p:txBody>
          <a:bodyPr wrap="square" rtlCol="0">
            <a:spAutoFit/>
          </a:bodyPr>
          <a:lstStyle/>
          <a:p>
            <a:r>
              <a:rPr lang="en-US" sz="1050" b="1" dirty="0">
                <a:solidFill>
                  <a:schemeClr val="bg1">
                    <a:lumMod val="95000"/>
                  </a:schemeClr>
                </a:solidFill>
              </a:rPr>
              <a:t>Top Features – </a:t>
            </a:r>
          </a:p>
          <a:p>
            <a:r>
              <a:rPr lang="en-US" sz="900" dirty="0">
                <a:solidFill>
                  <a:schemeClr val="bg1">
                    <a:lumMod val="95000"/>
                  </a:schemeClr>
                </a:solidFill>
              </a:rPr>
              <a:t>DAYS_BIRTH</a:t>
            </a:r>
          </a:p>
          <a:p>
            <a:r>
              <a:rPr lang="en-US" sz="900" dirty="0">
                <a:solidFill>
                  <a:schemeClr val="bg1">
                    <a:lumMod val="95000"/>
                  </a:schemeClr>
                </a:solidFill>
              </a:rPr>
              <a:t>DAYS_LAST_PHONE_CHANGE</a:t>
            </a:r>
          </a:p>
          <a:p>
            <a:r>
              <a:rPr lang="en-US" sz="900" dirty="0">
                <a:solidFill>
                  <a:schemeClr val="bg1">
                    <a:lumMod val="95000"/>
                  </a:schemeClr>
                </a:solidFill>
              </a:rPr>
              <a:t>DAYS_ID_PUBLISH</a:t>
            </a:r>
          </a:p>
          <a:p>
            <a:r>
              <a:rPr lang="en-US" sz="900" dirty="0">
                <a:solidFill>
                  <a:schemeClr val="bg1">
                    <a:lumMod val="95000"/>
                  </a:schemeClr>
                </a:solidFill>
              </a:rPr>
              <a:t>AMT_BALANCE</a:t>
            </a:r>
          </a:p>
          <a:p>
            <a:r>
              <a:rPr lang="en-US" sz="900" dirty="0">
                <a:solidFill>
                  <a:schemeClr val="bg1">
                    <a:lumMod val="95000"/>
                  </a:schemeClr>
                </a:solidFill>
              </a:rPr>
              <a:t>AMT_GOODS_PRICE</a:t>
            </a:r>
          </a:p>
          <a:p>
            <a:r>
              <a:rPr lang="en-US" sz="900" dirty="0">
                <a:solidFill>
                  <a:schemeClr val="bg1">
                    <a:lumMod val="95000"/>
                  </a:schemeClr>
                </a:solidFill>
              </a:rPr>
              <a:t>AMT_CREDIT</a:t>
            </a:r>
          </a:p>
          <a:p>
            <a:r>
              <a:rPr lang="en-US" sz="900" dirty="0">
                <a:solidFill>
                  <a:schemeClr val="bg1">
                    <a:lumMod val="95000"/>
                  </a:schemeClr>
                </a:solidFill>
              </a:rPr>
              <a:t>AMT_INCOME_TOTAL</a:t>
            </a:r>
          </a:p>
          <a:p>
            <a:r>
              <a:rPr lang="en-US" sz="900" dirty="0">
                <a:solidFill>
                  <a:schemeClr val="bg1">
                    <a:lumMod val="95000"/>
                  </a:schemeClr>
                </a:solidFill>
              </a:rPr>
              <a:t>AMT_ANNUITY</a:t>
            </a:r>
          </a:p>
          <a:p>
            <a:r>
              <a:rPr lang="en-US" sz="900" dirty="0">
                <a:solidFill>
                  <a:schemeClr val="bg1">
                    <a:lumMod val="95000"/>
                  </a:schemeClr>
                </a:solidFill>
              </a:rPr>
              <a:t>EXT_SOURCE_1</a:t>
            </a:r>
          </a:p>
          <a:p>
            <a:r>
              <a:rPr lang="en-US" sz="900" dirty="0">
                <a:solidFill>
                  <a:schemeClr val="bg1">
                    <a:lumMod val="95000"/>
                  </a:schemeClr>
                </a:solidFill>
              </a:rPr>
              <a:t>EXT_SOURCE_2</a:t>
            </a:r>
          </a:p>
          <a:p>
            <a:r>
              <a:rPr lang="en-US" sz="900" dirty="0">
                <a:solidFill>
                  <a:schemeClr val="bg1">
                    <a:lumMod val="95000"/>
                  </a:schemeClr>
                </a:solidFill>
              </a:rPr>
              <a:t>EXT_SOURCE_3</a:t>
            </a:r>
          </a:p>
        </p:txBody>
      </p:sp>
      <p:cxnSp>
        <p:nvCxnSpPr>
          <p:cNvPr id="79" name="Straight Arrow Connector 78">
            <a:extLst>
              <a:ext uri="{FF2B5EF4-FFF2-40B4-BE49-F238E27FC236}">
                <a16:creationId xmlns:a16="http://schemas.microsoft.com/office/drawing/2014/main" id="{F3156D1E-8602-9A83-0379-891C244A5A11}"/>
              </a:ext>
            </a:extLst>
          </p:cNvPr>
          <p:cNvCxnSpPr>
            <a:cxnSpLocks/>
          </p:cNvCxnSpPr>
          <p:nvPr/>
        </p:nvCxnSpPr>
        <p:spPr>
          <a:xfrm>
            <a:off x="4121000" y="3863909"/>
            <a:ext cx="0" cy="375618"/>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08EFBB7-8672-8D65-BAD7-718803BBDD37}"/>
              </a:ext>
            </a:extLst>
          </p:cNvPr>
          <p:cNvCxnSpPr/>
          <p:nvPr/>
        </p:nvCxnSpPr>
        <p:spPr>
          <a:xfrm>
            <a:off x="5080807" y="3037364"/>
            <a:ext cx="294393"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CD078C7-5C3F-CF1D-8679-3B14109E157D}"/>
              </a:ext>
            </a:extLst>
          </p:cNvPr>
          <p:cNvCxnSpPr/>
          <p:nvPr/>
        </p:nvCxnSpPr>
        <p:spPr>
          <a:xfrm>
            <a:off x="7294813" y="3112133"/>
            <a:ext cx="294393"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8217278-51D5-6C8A-DBC9-4BCCA699B7E5}"/>
              </a:ext>
            </a:extLst>
          </p:cNvPr>
          <p:cNvCxnSpPr/>
          <p:nvPr/>
        </p:nvCxnSpPr>
        <p:spPr>
          <a:xfrm>
            <a:off x="9590570" y="3037364"/>
            <a:ext cx="294393"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5F38C2A-3766-9EC9-0374-7FA1DFC2A496}"/>
              </a:ext>
            </a:extLst>
          </p:cNvPr>
          <p:cNvCxnSpPr/>
          <p:nvPr/>
        </p:nvCxnSpPr>
        <p:spPr>
          <a:xfrm>
            <a:off x="2866801" y="3054810"/>
            <a:ext cx="294393"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5CBD7535-42EF-3B93-9D77-CFB1B1195DE6}"/>
              </a:ext>
            </a:extLst>
          </p:cNvPr>
          <p:cNvPicPr>
            <a:picLocks noChangeAspect="1"/>
          </p:cNvPicPr>
          <p:nvPr/>
        </p:nvPicPr>
        <p:blipFill>
          <a:blip r:embed="rId3"/>
          <a:stretch>
            <a:fillRect/>
          </a:stretch>
        </p:blipFill>
        <p:spPr>
          <a:xfrm>
            <a:off x="5409947" y="5245352"/>
            <a:ext cx="2038630" cy="963061"/>
          </a:xfrm>
          <a:prstGeom prst="rect">
            <a:avLst/>
          </a:prstGeom>
        </p:spPr>
      </p:pic>
      <p:cxnSp>
        <p:nvCxnSpPr>
          <p:cNvPr id="90" name="Straight Arrow Connector 89">
            <a:extLst>
              <a:ext uri="{FF2B5EF4-FFF2-40B4-BE49-F238E27FC236}">
                <a16:creationId xmlns:a16="http://schemas.microsoft.com/office/drawing/2014/main" id="{C2148A1A-08B3-EC87-99F3-84595720F27B}"/>
              </a:ext>
            </a:extLst>
          </p:cNvPr>
          <p:cNvCxnSpPr>
            <a:cxnSpLocks/>
          </p:cNvCxnSpPr>
          <p:nvPr/>
        </p:nvCxnSpPr>
        <p:spPr>
          <a:xfrm>
            <a:off x="6335006" y="5057543"/>
            <a:ext cx="0" cy="128549"/>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BABE4AB-5CEE-8526-F5F2-1D3B8593BE1E}"/>
              </a:ext>
            </a:extLst>
          </p:cNvPr>
          <p:cNvSpPr txBox="1"/>
          <p:nvPr/>
        </p:nvSpPr>
        <p:spPr>
          <a:xfrm>
            <a:off x="2971528" y="4239412"/>
            <a:ext cx="1654003" cy="1638910"/>
          </a:xfrm>
          <a:prstGeom prst="rect">
            <a:avLst/>
          </a:prstGeom>
          <a:noFill/>
        </p:spPr>
        <p:txBody>
          <a:bodyPr wrap="square" rtlCol="0">
            <a:spAutoFit/>
          </a:bodyPr>
          <a:lstStyle/>
          <a:p>
            <a:r>
              <a:rPr lang="en-US" sz="1050" b="1" dirty="0">
                <a:solidFill>
                  <a:schemeClr val="bg1">
                    <a:lumMod val="95000"/>
                  </a:schemeClr>
                </a:solidFill>
              </a:rPr>
              <a:t>                     Top Features – </a:t>
            </a:r>
          </a:p>
          <a:p>
            <a:r>
              <a:rPr lang="en-US" sz="900" dirty="0">
                <a:solidFill>
                  <a:schemeClr val="bg1">
                    <a:lumMod val="95000"/>
                  </a:schemeClr>
                </a:solidFill>
              </a:rPr>
              <a:t>DAYS_ID_PUBLISH</a:t>
            </a:r>
          </a:p>
          <a:p>
            <a:r>
              <a:rPr lang="en-US" sz="900" dirty="0">
                <a:solidFill>
                  <a:schemeClr val="bg1">
                    <a:lumMod val="95000"/>
                  </a:schemeClr>
                </a:solidFill>
              </a:rPr>
              <a:t>DAYS_BIRTH</a:t>
            </a:r>
          </a:p>
          <a:p>
            <a:r>
              <a:rPr lang="en-US" sz="900" dirty="0">
                <a:solidFill>
                  <a:schemeClr val="bg1">
                    <a:lumMod val="95000"/>
                  </a:schemeClr>
                </a:solidFill>
              </a:rPr>
              <a:t>DAYS_EMPLOYED</a:t>
            </a:r>
          </a:p>
          <a:p>
            <a:r>
              <a:rPr lang="en-US" sz="900" dirty="0">
                <a:solidFill>
                  <a:schemeClr val="bg1">
                    <a:lumMod val="95000"/>
                  </a:schemeClr>
                </a:solidFill>
              </a:rPr>
              <a:t>DAYS_REGISTRATION</a:t>
            </a:r>
          </a:p>
          <a:p>
            <a:r>
              <a:rPr lang="en-US" sz="900" dirty="0">
                <a:solidFill>
                  <a:schemeClr val="bg1">
                    <a:lumMod val="95000"/>
                  </a:schemeClr>
                </a:solidFill>
              </a:rPr>
              <a:t>EXT_SOURCE_1</a:t>
            </a:r>
          </a:p>
          <a:p>
            <a:r>
              <a:rPr lang="en-US" sz="900" dirty="0">
                <a:solidFill>
                  <a:schemeClr val="bg1">
                    <a:lumMod val="95000"/>
                  </a:schemeClr>
                </a:solidFill>
              </a:rPr>
              <a:t>EXT_SOURCE_2</a:t>
            </a:r>
          </a:p>
          <a:p>
            <a:r>
              <a:rPr lang="en-US" sz="900" dirty="0">
                <a:solidFill>
                  <a:schemeClr val="bg1">
                    <a:lumMod val="95000"/>
                  </a:schemeClr>
                </a:solidFill>
              </a:rPr>
              <a:t>EXT_SOURCE_3</a:t>
            </a:r>
          </a:p>
          <a:p>
            <a:r>
              <a:rPr lang="en-US" sz="900" dirty="0">
                <a:solidFill>
                  <a:schemeClr val="bg1">
                    <a:lumMod val="95000"/>
                  </a:schemeClr>
                </a:solidFill>
              </a:rPr>
              <a:t>AMT_INCOME_TOTAL</a:t>
            </a:r>
          </a:p>
          <a:p>
            <a:r>
              <a:rPr lang="en-US" sz="900" dirty="0">
                <a:solidFill>
                  <a:schemeClr val="bg1">
                    <a:lumMod val="95000"/>
                  </a:schemeClr>
                </a:solidFill>
              </a:rPr>
              <a:t>AMT_CREDIT</a:t>
            </a:r>
          </a:p>
          <a:p>
            <a:r>
              <a:rPr lang="en-US" sz="900" dirty="0">
                <a:solidFill>
                  <a:schemeClr val="bg1">
                    <a:lumMod val="95000"/>
                  </a:schemeClr>
                </a:solidFill>
              </a:rPr>
              <a:t>DAYS_LAST_PHONE_CHANGE</a:t>
            </a:r>
          </a:p>
        </p:txBody>
      </p:sp>
      <p:sp>
        <p:nvSpPr>
          <p:cNvPr id="93" name="TextBox 92">
            <a:extLst>
              <a:ext uri="{FF2B5EF4-FFF2-40B4-BE49-F238E27FC236}">
                <a16:creationId xmlns:a16="http://schemas.microsoft.com/office/drawing/2014/main" id="{63425987-ABAB-A74D-1F6A-C820E12A9097}"/>
              </a:ext>
            </a:extLst>
          </p:cNvPr>
          <p:cNvSpPr txBox="1"/>
          <p:nvPr/>
        </p:nvSpPr>
        <p:spPr>
          <a:xfrm>
            <a:off x="5236654" y="5013415"/>
            <a:ext cx="1919609" cy="253916"/>
          </a:xfrm>
          <a:prstGeom prst="rect">
            <a:avLst/>
          </a:prstGeom>
          <a:noFill/>
        </p:spPr>
        <p:txBody>
          <a:bodyPr wrap="square" rtlCol="0">
            <a:spAutoFit/>
          </a:bodyPr>
          <a:lstStyle/>
          <a:p>
            <a:r>
              <a:rPr lang="en-US" sz="1050" b="1" dirty="0">
                <a:solidFill>
                  <a:schemeClr val="bg1">
                    <a:lumMod val="95000"/>
                  </a:schemeClr>
                </a:solidFill>
              </a:rPr>
              <a:t>Sample Data - </a:t>
            </a:r>
            <a:endParaRPr lang="en-US" sz="900" dirty="0">
              <a:solidFill>
                <a:schemeClr val="bg1">
                  <a:lumMod val="95000"/>
                </a:schemeClr>
              </a:solidFill>
            </a:endParaRPr>
          </a:p>
        </p:txBody>
      </p:sp>
      <p:pic>
        <p:nvPicPr>
          <p:cNvPr id="95" name="Picture 94">
            <a:extLst>
              <a:ext uri="{FF2B5EF4-FFF2-40B4-BE49-F238E27FC236}">
                <a16:creationId xmlns:a16="http://schemas.microsoft.com/office/drawing/2014/main" id="{71273C1D-675E-2F7A-D875-E187C6EDCD94}"/>
              </a:ext>
            </a:extLst>
          </p:cNvPr>
          <p:cNvPicPr>
            <a:picLocks noChangeAspect="1"/>
          </p:cNvPicPr>
          <p:nvPr/>
        </p:nvPicPr>
        <p:blipFill>
          <a:blip r:embed="rId4"/>
          <a:stretch>
            <a:fillRect/>
          </a:stretch>
        </p:blipFill>
        <p:spPr>
          <a:xfrm>
            <a:off x="7843954" y="5314022"/>
            <a:ext cx="1078154" cy="825720"/>
          </a:xfrm>
          <a:prstGeom prst="rect">
            <a:avLst/>
          </a:prstGeom>
        </p:spPr>
      </p:pic>
      <p:pic>
        <p:nvPicPr>
          <p:cNvPr id="97" name="Picture 96">
            <a:extLst>
              <a:ext uri="{FF2B5EF4-FFF2-40B4-BE49-F238E27FC236}">
                <a16:creationId xmlns:a16="http://schemas.microsoft.com/office/drawing/2014/main" id="{B40C8D09-6596-12EB-FD6D-A5110A543D78}"/>
              </a:ext>
            </a:extLst>
          </p:cNvPr>
          <p:cNvPicPr>
            <a:picLocks noChangeAspect="1"/>
          </p:cNvPicPr>
          <p:nvPr/>
        </p:nvPicPr>
        <p:blipFill>
          <a:blip r:embed="rId5"/>
          <a:stretch>
            <a:fillRect/>
          </a:stretch>
        </p:blipFill>
        <p:spPr>
          <a:xfrm>
            <a:off x="9129561" y="5314023"/>
            <a:ext cx="918206" cy="825720"/>
          </a:xfrm>
          <a:prstGeom prst="rect">
            <a:avLst/>
          </a:prstGeom>
        </p:spPr>
      </p:pic>
      <p:sp>
        <p:nvSpPr>
          <p:cNvPr id="98" name="TextBox 97">
            <a:extLst>
              <a:ext uri="{FF2B5EF4-FFF2-40B4-BE49-F238E27FC236}">
                <a16:creationId xmlns:a16="http://schemas.microsoft.com/office/drawing/2014/main" id="{2A8AB68B-0BE9-E25E-5922-83773CD1C17B}"/>
              </a:ext>
            </a:extLst>
          </p:cNvPr>
          <p:cNvSpPr txBox="1"/>
          <p:nvPr/>
        </p:nvSpPr>
        <p:spPr>
          <a:xfrm>
            <a:off x="7774738" y="5036907"/>
            <a:ext cx="1273569" cy="253916"/>
          </a:xfrm>
          <a:prstGeom prst="rect">
            <a:avLst/>
          </a:prstGeom>
          <a:noFill/>
        </p:spPr>
        <p:txBody>
          <a:bodyPr wrap="square" rtlCol="0">
            <a:spAutoFit/>
          </a:bodyPr>
          <a:lstStyle/>
          <a:p>
            <a:r>
              <a:rPr lang="en-US" sz="1050" b="1" dirty="0">
                <a:solidFill>
                  <a:schemeClr val="bg1">
                    <a:lumMod val="95000"/>
                  </a:schemeClr>
                </a:solidFill>
              </a:rPr>
              <a:t>Predicted vs Actual</a:t>
            </a:r>
            <a:endParaRPr lang="en-US" sz="900" dirty="0">
              <a:solidFill>
                <a:schemeClr val="bg1">
                  <a:lumMod val="95000"/>
                </a:schemeClr>
              </a:solidFill>
            </a:endParaRPr>
          </a:p>
        </p:txBody>
      </p:sp>
      <p:sp>
        <p:nvSpPr>
          <p:cNvPr id="99" name="TextBox 98">
            <a:extLst>
              <a:ext uri="{FF2B5EF4-FFF2-40B4-BE49-F238E27FC236}">
                <a16:creationId xmlns:a16="http://schemas.microsoft.com/office/drawing/2014/main" id="{3ABC369E-9EB1-51EC-D059-6F7A24323BCE}"/>
              </a:ext>
            </a:extLst>
          </p:cNvPr>
          <p:cNvSpPr txBox="1"/>
          <p:nvPr/>
        </p:nvSpPr>
        <p:spPr>
          <a:xfrm>
            <a:off x="9057685" y="5053669"/>
            <a:ext cx="1273569" cy="253916"/>
          </a:xfrm>
          <a:prstGeom prst="rect">
            <a:avLst/>
          </a:prstGeom>
          <a:noFill/>
        </p:spPr>
        <p:txBody>
          <a:bodyPr wrap="square" rtlCol="0">
            <a:spAutoFit/>
          </a:bodyPr>
          <a:lstStyle/>
          <a:p>
            <a:r>
              <a:rPr lang="en-US" sz="1050" b="1" dirty="0">
                <a:solidFill>
                  <a:schemeClr val="bg1">
                    <a:lumMod val="95000"/>
                  </a:schemeClr>
                </a:solidFill>
              </a:rPr>
              <a:t>Accuracy Score</a:t>
            </a:r>
            <a:endParaRPr lang="en-US" sz="900" dirty="0">
              <a:solidFill>
                <a:schemeClr val="bg1">
                  <a:lumMod val="95000"/>
                </a:schemeClr>
              </a:solidFill>
            </a:endParaRPr>
          </a:p>
        </p:txBody>
      </p:sp>
      <p:cxnSp>
        <p:nvCxnSpPr>
          <p:cNvPr id="100" name="Straight Arrow Connector 99">
            <a:extLst>
              <a:ext uri="{FF2B5EF4-FFF2-40B4-BE49-F238E27FC236}">
                <a16:creationId xmlns:a16="http://schemas.microsoft.com/office/drawing/2014/main" id="{CB758DE1-A949-79B1-0874-1245D50B0384}"/>
              </a:ext>
            </a:extLst>
          </p:cNvPr>
          <p:cNvCxnSpPr>
            <a:cxnSpLocks/>
          </p:cNvCxnSpPr>
          <p:nvPr/>
        </p:nvCxnSpPr>
        <p:spPr>
          <a:xfrm>
            <a:off x="8781605" y="4885253"/>
            <a:ext cx="0" cy="25512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E90DA83A-5A11-2BC8-DAE1-E66768CE7130}"/>
              </a:ext>
            </a:extLst>
          </p:cNvPr>
          <p:cNvPicPr>
            <a:picLocks noChangeAspect="1"/>
          </p:cNvPicPr>
          <p:nvPr/>
        </p:nvPicPr>
        <p:blipFill>
          <a:blip r:embed="rId5"/>
          <a:stretch>
            <a:fillRect/>
          </a:stretch>
        </p:blipFill>
        <p:spPr>
          <a:xfrm>
            <a:off x="10618259" y="4187093"/>
            <a:ext cx="918206" cy="825720"/>
          </a:xfrm>
          <a:prstGeom prst="rect">
            <a:avLst/>
          </a:prstGeom>
        </p:spPr>
      </p:pic>
      <p:cxnSp>
        <p:nvCxnSpPr>
          <p:cNvPr id="103" name="Straight Arrow Connector 102">
            <a:extLst>
              <a:ext uri="{FF2B5EF4-FFF2-40B4-BE49-F238E27FC236}">
                <a16:creationId xmlns:a16="http://schemas.microsoft.com/office/drawing/2014/main" id="{36065654-E520-352F-62F3-FCF990B097EE}"/>
              </a:ext>
            </a:extLst>
          </p:cNvPr>
          <p:cNvCxnSpPr>
            <a:cxnSpLocks/>
          </p:cNvCxnSpPr>
          <p:nvPr/>
        </p:nvCxnSpPr>
        <p:spPr>
          <a:xfrm>
            <a:off x="11021486" y="3477000"/>
            <a:ext cx="0" cy="227477"/>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640885CC-C983-5BD3-297F-B2B510CA6FC8}"/>
              </a:ext>
            </a:extLst>
          </p:cNvPr>
          <p:cNvSpPr txBox="1"/>
          <p:nvPr/>
        </p:nvSpPr>
        <p:spPr>
          <a:xfrm>
            <a:off x="10107252" y="3748308"/>
            <a:ext cx="1919609" cy="415498"/>
          </a:xfrm>
          <a:prstGeom prst="rect">
            <a:avLst/>
          </a:prstGeom>
          <a:noFill/>
        </p:spPr>
        <p:txBody>
          <a:bodyPr wrap="square" rtlCol="0">
            <a:spAutoFit/>
          </a:bodyPr>
          <a:lstStyle/>
          <a:p>
            <a:r>
              <a:rPr lang="en-US" sz="1050" b="1" dirty="0">
                <a:solidFill>
                  <a:schemeClr val="bg1">
                    <a:lumMod val="95000"/>
                  </a:schemeClr>
                </a:solidFill>
              </a:rPr>
              <a:t>Choose Model with Higher Accuracy and Speed</a:t>
            </a:r>
            <a:endParaRPr lang="en-US" sz="900" dirty="0">
              <a:solidFill>
                <a:schemeClr val="bg1">
                  <a:lumMod val="95000"/>
                </a:schemeClr>
              </a:solidFill>
            </a:endParaRPr>
          </a:p>
        </p:txBody>
      </p:sp>
      <p:sp>
        <p:nvSpPr>
          <p:cNvPr id="107" name="TextBox 106">
            <a:extLst>
              <a:ext uri="{FF2B5EF4-FFF2-40B4-BE49-F238E27FC236}">
                <a16:creationId xmlns:a16="http://schemas.microsoft.com/office/drawing/2014/main" id="{AF3EBFF0-FA81-8C91-85F6-256A81626E9F}"/>
              </a:ext>
            </a:extLst>
          </p:cNvPr>
          <p:cNvSpPr txBox="1"/>
          <p:nvPr/>
        </p:nvSpPr>
        <p:spPr>
          <a:xfrm>
            <a:off x="1378015" y="2301176"/>
            <a:ext cx="1273569" cy="253916"/>
          </a:xfrm>
          <a:prstGeom prst="rect">
            <a:avLst/>
          </a:prstGeom>
          <a:noFill/>
        </p:spPr>
        <p:txBody>
          <a:bodyPr wrap="square" rtlCol="0">
            <a:spAutoFit/>
          </a:bodyPr>
          <a:lstStyle/>
          <a:p>
            <a:r>
              <a:rPr lang="en-US" sz="1050" b="1" dirty="0">
                <a:solidFill>
                  <a:schemeClr val="accent1"/>
                </a:solidFill>
              </a:rPr>
              <a:t>Data Analysis</a:t>
            </a:r>
            <a:endParaRPr lang="en-US" sz="900" dirty="0">
              <a:solidFill>
                <a:schemeClr val="accent1"/>
              </a:solidFill>
            </a:endParaRPr>
          </a:p>
        </p:txBody>
      </p:sp>
      <p:sp>
        <p:nvSpPr>
          <p:cNvPr id="108" name="TextBox 107">
            <a:extLst>
              <a:ext uri="{FF2B5EF4-FFF2-40B4-BE49-F238E27FC236}">
                <a16:creationId xmlns:a16="http://schemas.microsoft.com/office/drawing/2014/main" id="{54D92199-C5F5-1716-DFC4-0DCF7C86C03D}"/>
              </a:ext>
            </a:extLst>
          </p:cNvPr>
          <p:cNvSpPr txBox="1"/>
          <p:nvPr/>
        </p:nvSpPr>
        <p:spPr>
          <a:xfrm>
            <a:off x="3532946" y="2301176"/>
            <a:ext cx="1273569" cy="253916"/>
          </a:xfrm>
          <a:prstGeom prst="rect">
            <a:avLst/>
          </a:prstGeom>
          <a:noFill/>
        </p:spPr>
        <p:txBody>
          <a:bodyPr wrap="square" rtlCol="0">
            <a:spAutoFit/>
          </a:bodyPr>
          <a:lstStyle/>
          <a:p>
            <a:r>
              <a:rPr lang="en-US" sz="1050" b="1" dirty="0">
                <a:solidFill>
                  <a:schemeClr val="accent1"/>
                </a:solidFill>
              </a:rPr>
              <a:t>Feature Selection</a:t>
            </a:r>
            <a:endParaRPr lang="en-US" sz="900" dirty="0">
              <a:solidFill>
                <a:schemeClr val="accent1"/>
              </a:solidFill>
            </a:endParaRPr>
          </a:p>
        </p:txBody>
      </p:sp>
      <p:sp>
        <p:nvSpPr>
          <p:cNvPr id="109" name="TextBox 108">
            <a:extLst>
              <a:ext uri="{FF2B5EF4-FFF2-40B4-BE49-F238E27FC236}">
                <a16:creationId xmlns:a16="http://schemas.microsoft.com/office/drawing/2014/main" id="{317A0ACD-D3AE-284E-D83F-EADF3899458B}"/>
              </a:ext>
            </a:extLst>
          </p:cNvPr>
          <p:cNvSpPr txBox="1"/>
          <p:nvPr/>
        </p:nvSpPr>
        <p:spPr>
          <a:xfrm>
            <a:off x="5676972" y="2301176"/>
            <a:ext cx="1384834" cy="253916"/>
          </a:xfrm>
          <a:prstGeom prst="rect">
            <a:avLst/>
          </a:prstGeom>
          <a:noFill/>
        </p:spPr>
        <p:txBody>
          <a:bodyPr wrap="square" rtlCol="0">
            <a:spAutoFit/>
          </a:bodyPr>
          <a:lstStyle/>
          <a:p>
            <a:r>
              <a:rPr lang="en-US" sz="1050" b="1" dirty="0">
                <a:solidFill>
                  <a:schemeClr val="accent1"/>
                </a:solidFill>
              </a:rPr>
              <a:t>Feature Engineering</a:t>
            </a:r>
            <a:endParaRPr lang="en-US" sz="900" dirty="0">
              <a:solidFill>
                <a:schemeClr val="accent1"/>
              </a:solidFill>
            </a:endParaRPr>
          </a:p>
        </p:txBody>
      </p:sp>
      <p:sp>
        <p:nvSpPr>
          <p:cNvPr id="110" name="TextBox 109">
            <a:extLst>
              <a:ext uri="{FF2B5EF4-FFF2-40B4-BE49-F238E27FC236}">
                <a16:creationId xmlns:a16="http://schemas.microsoft.com/office/drawing/2014/main" id="{5A19233E-1084-F435-826E-603D6A0A687E}"/>
              </a:ext>
            </a:extLst>
          </p:cNvPr>
          <p:cNvSpPr txBox="1"/>
          <p:nvPr/>
        </p:nvSpPr>
        <p:spPr>
          <a:xfrm>
            <a:off x="7958682" y="2301176"/>
            <a:ext cx="1384834" cy="253916"/>
          </a:xfrm>
          <a:prstGeom prst="rect">
            <a:avLst/>
          </a:prstGeom>
          <a:noFill/>
        </p:spPr>
        <p:txBody>
          <a:bodyPr wrap="square" rtlCol="0">
            <a:spAutoFit/>
          </a:bodyPr>
          <a:lstStyle/>
          <a:p>
            <a:r>
              <a:rPr lang="en-US" sz="1050" b="1" dirty="0">
                <a:solidFill>
                  <a:schemeClr val="accent1"/>
                </a:solidFill>
              </a:rPr>
              <a:t>Model Selection</a:t>
            </a:r>
            <a:endParaRPr lang="en-US" sz="900" dirty="0">
              <a:solidFill>
                <a:schemeClr val="accent1"/>
              </a:solidFill>
            </a:endParaRPr>
          </a:p>
        </p:txBody>
      </p:sp>
      <p:sp>
        <p:nvSpPr>
          <p:cNvPr id="111" name="TextBox 110">
            <a:extLst>
              <a:ext uri="{FF2B5EF4-FFF2-40B4-BE49-F238E27FC236}">
                <a16:creationId xmlns:a16="http://schemas.microsoft.com/office/drawing/2014/main" id="{A8DB6DCA-6C65-AC3F-0172-DE8C2FA5461A}"/>
              </a:ext>
            </a:extLst>
          </p:cNvPr>
          <p:cNvSpPr txBox="1"/>
          <p:nvPr/>
        </p:nvSpPr>
        <p:spPr>
          <a:xfrm>
            <a:off x="10328004" y="2301176"/>
            <a:ext cx="1384834" cy="253916"/>
          </a:xfrm>
          <a:prstGeom prst="rect">
            <a:avLst/>
          </a:prstGeom>
          <a:noFill/>
        </p:spPr>
        <p:txBody>
          <a:bodyPr wrap="square" rtlCol="0">
            <a:spAutoFit/>
          </a:bodyPr>
          <a:lstStyle/>
          <a:p>
            <a:r>
              <a:rPr lang="en-US" sz="1050" b="1" dirty="0">
                <a:solidFill>
                  <a:schemeClr val="accent1"/>
                </a:solidFill>
              </a:rPr>
              <a:t>Recommendation</a:t>
            </a:r>
            <a:endParaRPr lang="en-US" sz="900" dirty="0">
              <a:solidFill>
                <a:schemeClr val="accent1"/>
              </a:solidFill>
            </a:endParaRPr>
          </a:p>
        </p:txBody>
      </p:sp>
      <p:sp>
        <p:nvSpPr>
          <p:cNvPr id="112" name="TextBox 111">
            <a:extLst>
              <a:ext uri="{FF2B5EF4-FFF2-40B4-BE49-F238E27FC236}">
                <a16:creationId xmlns:a16="http://schemas.microsoft.com/office/drawing/2014/main" id="{836259CE-567D-FFA1-B5FE-E8B1EA792313}"/>
              </a:ext>
            </a:extLst>
          </p:cNvPr>
          <p:cNvSpPr txBox="1"/>
          <p:nvPr/>
        </p:nvSpPr>
        <p:spPr>
          <a:xfrm>
            <a:off x="4048519" y="4279195"/>
            <a:ext cx="1437593" cy="1200329"/>
          </a:xfrm>
          <a:prstGeom prst="rect">
            <a:avLst/>
          </a:prstGeom>
          <a:noFill/>
        </p:spPr>
        <p:txBody>
          <a:bodyPr wrap="square" rtlCol="0">
            <a:spAutoFit/>
          </a:bodyPr>
          <a:lstStyle/>
          <a:p>
            <a:endParaRPr lang="en-US" sz="900" dirty="0">
              <a:solidFill>
                <a:schemeClr val="bg1">
                  <a:lumMod val="95000"/>
                </a:schemeClr>
              </a:solidFill>
            </a:endParaRPr>
          </a:p>
          <a:p>
            <a:r>
              <a:rPr lang="en-US" sz="900" dirty="0">
                <a:solidFill>
                  <a:schemeClr val="bg1">
                    <a:lumMod val="95000"/>
                  </a:schemeClr>
                </a:solidFill>
              </a:rPr>
              <a:t>AMT_GOODS_PRICE</a:t>
            </a:r>
          </a:p>
          <a:p>
            <a:r>
              <a:rPr lang="en-US" sz="900" dirty="0" err="1">
                <a:solidFill>
                  <a:schemeClr val="bg1">
                    <a:lumMod val="95000"/>
                  </a:schemeClr>
                </a:solidFill>
              </a:rPr>
              <a:t>AMT_ANNUITY_x</a:t>
            </a:r>
            <a:endParaRPr lang="en-US" sz="900" dirty="0">
              <a:solidFill>
                <a:schemeClr val="bg1">
                  <a:lumMod val="95000"/>
                </a:schemeClr>
              </a:solidFill>
            </a:endParaRPr>
          </a:p>
          <a:p>
            <a:r>
              <a:rPr lang="en-US" sz="900" dirty="0">
                <a:solidFill>
                  <a:schemeClr val="bg1">
                    <a:lumMod val="95000"/>
                  </a:schemeClr>
                </a:solidFill>
              </a:rPr>
              <a:t>AMT_BALANCE</a:t>
            </a:r>
          </a:p>
          <a:p>
            <a:r>
              <a:rPr lang="en-US" sz="900" dirty="0">
                <a:solidFill>
                  <a:schemeClr val="bg1">
                    <a:lumMod val="95000"/>
                  </a:schemeClr>
                </a:solidFill>
              </a:rPr>
              <a:t>AMT_CREDIT_SUM</a:t>
            </a:r>
          </a:p>
          <a:p>
            <a:r>
              <a:rPr lang="en-US" sz="900" dirty="0">
                <a:solidFill>
                  <a:schemeClr val="bg1">
                    <a:lumMod val="95000"/>
                  </a:schemeClr>
                </a:solidFill>
              </a:rPr>
              <a:t>AMT_CREDIT_SUM_DEBT</a:t>
            </a:r>
          </a:p>
          <a:p>
            <a:r>
              <a:rPr lang="en-US" sz="900" dirty="0">
                <a:solidFill>
                  <a:schemeClr val="bg1">
                    <a:lumMod val="95000"/>
                  </a:schemeClr>
                </a:solidFill>
              </a:rPr>
              <a:t>CNT_FAM_MEMBERS</a:t>
            </a:r>
          </a:p>
          <a:p>
            <a:r>
              <a:rPr lang="en-US" sz="900" dirty="0">
                <a:solidFill>
                  <a:schemeClr val="bg1">
                    <a:lumMod val="95000"/>
                  </a:schemeClr>
                </a:solidFill>
              </a:rPr>
              <a:t>CNT_CHILDREN</a:t>
            </a:r>
          </a:p>
        </p:txBody>
      </p:sp>
    </p:spTree>
    <p:extLst>
      <p:ext uri="{BB962C8B-B14F-4D97-AF65-F5344CB8AC3E}">
        <p14:creationId xmlns:p14="http://schemas.microsoft.com/office/powerpoint/2010/main" val="97423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AC508-347D-B679-A1B1-8AB508C863EA}"/>
              </a:ext>
            </a:extLst>
          </p:cNvPr>
          <p:cNvSpPr>
            <a:spLocks noGrp="1"/>
          </p:cNvSpPr>
          <p:nvPr>
            <p:ph type="title"/>
          </p:nvPr>
        </p:nvSpPr>
        <p:spPr>
          <a:xfrm>
            <a:off x="841248" y="548640"/>
            <a:ext cx="3600860" cy="5431536"/>
          </a:xfrm>
        </p:spPr>
        <p:txBody>
          <a:bodyPr>
            <a:normAutofit/>
          </a:bodyPr>
          <a:lstStyle/>
          <a:p>
            <a:r>
              <a:rPr lang="en-US" sz="5400" dirty="0"/>
              <a:t>Why to use Machine Learning Model over Traditional Approach</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5DE58A-D900-60DA-C341-5198B9BE1C63}"/>
              </a:ext>
            </a:extLst>
          </p:cNvPr>
          <p:cNvSpPr>
            <a:spLocks noGrp="1"/>
          </p:cNvSpPr>
          <p:nvPr>
            <p:ph idx="1"/>
          </p:nvPr>
        </p:nvSpPr>
        <p:spPr>
          <a:xfrm>
            <a:off x="5126418" y="552091"/>
            <a:ext cx="6224335" cy="5431536"/>
          </a:xfrm>
        </p:spPr>
        <p:txBody>
          <a:bodyPr anchor="ctr">
            <a:normAutofit/>
          </a:bodyPr>
          <a:lstStyle/>
          <a:p>
            <a:r>
              <a:rPr lang="en-US" sz="2200" dirty="0"/>
              <a:t>Identify trends and patterns which are not apparent to human e.g. browsing behavior, purchase history of user</a:t>
            </a:r>
          </a:p>
          <a:p>
            <a:r>
              <a:rPr lang="en-US" sz="2200" dirty="0"/>
              <a:t>It’s Automated ( No manual intervention). The model makes prediction and also improve the algorithm on their own</a:t>
            </a:r>
          </a:p>
          <a:p>
            <a:r>
              <a:rPr lang="en-US" sz="2200" dirty="0"/>
              <a:t>Continuous Improvement – Keep improving in accuracy and efficiency</a:t>
            </a:r>
          </a:p>
          <a:p>
            <a:r>
              <a:rPr lang="en-US" sz="2200" dirty="0"/>
              <a:t>Machine Learning algorithms are good at handling data that are multi-dimensional and multi-variety</a:t>
            </a:r>
          </a:p>
          <a:p>
            <a:r>
              <a:rPr lang="en-US" sz="2200" dirty="0"/>
              <a:t>Widely used in all industries. Some very popular applications like GPS Tracking for traffic, Email spam filtering, text prediction, spell check and correction, </a:t>
            </a:r>
            <a:r>
              <a:rPr lang="en-US" sz="2200" dirty="0" err="1"/>
              <a:t>etc</a:t>
            </a:r>
            <a:r>
              <a:rPr lang="en-US" sz="2200" dirty="0"/>
              <a:t> are a few used widely these days</a:t>
            </a:r>
          </a:p>
        </p:txBody>
      </p:sp>
    </p:spTree>
    <p:extLst>
      <p:ext uri="{BB962C8B-B14F-4D97-AF65-F5344CB8AC3E}">
        <p14:creationId xmlns:p14="http://schemas.microsoft.com/office/powerpoint/2010/main" val="378510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2187F-0333-B665-3937-D9A8FF7BFB93}"/>
              </a:ext>
            </a:extLst>
          </p:cNvPr>
          <p:cNvSpPr>
            <a:spLocks noGrp="1"/>
          </p:cNvSpPr>
          <p:nvPr>
            <p:ph type="title"/>
          </p:nvPr>
        </p:nvSpPr>
        <p:spPr>
          <a:xfrm>
            <a:off x="1245072" y="1289765"/>
            <a:ext cx="3651101" cy="4270963"/>
          </a:xfrm>
        </p:spPr>
        <p:txBody>
          <a:bodyPr anchor="ctr">
            <a:normAutofit/>
          </a:bodyPr>
          <a:lstStyle/>
          <a:p>
            <a:pPr algn="ctr"/>
            <a:r>
              <a:rPr lang="en-US" sz="5600" dirty="0">
                <a:solidFill>
                  <a:srgbClr val="FFFFFF"/>
                </a:solidFill>
              </a:rPr>
              <a:t>Risks &amp; Mitigations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17AC130-5725-955B-9BC0-2507AF817994}"/>
              </a:ext>
            </a:extLst>
          </p:cNvPr>
          <p:cNvSpPr>
            <a:spLocks noGrp="1"/>
          </p:cNvSpPr>
          <p:nvPr>
            <p:ph idx="1"/>
          </p:nvPr>
        </p:nvSpPr>
        <p:spPr>
          <a:xfrm>
            <a:off x="6292298" y="460151"/>
            <a:ext cx="5116436" cy="6259626"/>
          </a:xfrm>
        </p:spPr>
        <p:txBody>
          <a:bodyPr anchor="ctr">
            <a:noAutofit/>
          </a:bodyPr>
          <a:lstStyle/>
          <a:p>
            <a:pPr marL="0" indent="0">
              <a:buNone/>
            </a:pPr>
            <a:r>
              <a:rPr lang="en-US" sz="1600" b="1" dirty="0">
                <a:solidFill>
                  <a:schemeClr val="tx1">
                    <a:alpha val="80000"/>
                  </a:schemeClr>
                </a:solidFill>
              </a:rPr>
              <a:t>Security and Privacy </a:t>
            </a:r>
            <a:r>
              <a:rPr lang="en-US" sz="1400" dirty="0">
                <a:solidFill>
                  <a:schemeClr val="tx1">
                    <a:alpha val="80000"/>
                  </a:schemeClr>
                </a:solidFill>
              </a:rPr>
              <a:t>- </a:t>
            </a:r>
          </a:p>
          <a:p>
            <a:pPr marL="0" indent="0">
              <a:buNone/>
            </a:pPr>
            <a:r>
              <a:rPr lang="en-US" sz="1400" i="1" dirty="0">
                <a:latin typeface="-apple-system"/>
              </a:rPr>
              <a:t>As per Russell, S., &amp; Norvig, P., </a:t>
            </a:r>
            <a:r>
              <a:rPr lang="en-US" sz="1400" dirty="0">
                <a:solidFill>
                  <a:schemeClr val="tx1">
                    <a:alpha val="80000"/>
                  </a:schemeClr>
                </a:solidFill>
              </a:rPr>
              <a:t>Security and Privacy is one of the main concern as more of our institutions operate online, we become more vulnerable to cybercrime and cyberterrorism. Machine learning can be a powerful tool ensuring cybersecurity. Some of the approach ensure the security and data privacy are - </a:t>
            </a:r>
          </a:p>
          <a:p>
            <a:r>
              <a:rPr lang="en-US" sz="1400" dirty="0">
                <a:solidFill>
                  <a:schemeClr val="tx1">
                    <a:alpha val="80000"/>
                  </a:schemeClr>
                </a:solidFill>
              </a:rPr>
              <a:t>De-identification: Eliminating personally identifying information</a:t>
            </a:r>
          </a:p>
          <a:p>
            <a:r>
              <a:rPr lang="en-US" sz="1400" dirty="0">
                <a:solidFill>
                  <a:schemeClr val="tx1">
                    <a:alpha val="80000"/>
                  </a:schemeClr>
                </a:solidFill>
              </a:rPr>
              <a:t>Generalizing Fields:  e.g. Replacing the exact birth date with just the year of birth, or a broader range</a:t>
            </a:r>
          </a:p>
          <a:p>
            <a:r>
              <a:rPr lang="en-US" sz="1400" dirty="0">
                <a:solidFill>
                  <a:schemeClr val="tx1">
                    <a:alpha val="80000"/>
                  </a:schemeClr>
                </a:solidFill>
              </a:rPr>
              <a:t>K-Anonymity:  Introduce k-anonymized if every record in the database is indistinguishable from at least k−1 other records</a:t>
            </a:r>
          </a:p>
          <a:p>
            <a:pPr marL="0" indent="0">
              <a:buNone/>
            </a:pPr>
            <a:endParaRPr lang="en-US" sz="1400" dirty="0">
              <a:solidFill>
                <a:schemeClr val="tx1">
                  <a:alpha val="80000"/>
                </a:schemeClr>
              </a:solidFill>
            </a:endParaRPr>
          </a:p>
          <a:p>
            <a:pPr marL="0" indent="0">
              <a:buNone/>
            </a:pPr>
            <a:r>
              <a:rPr lang="en-US" sz="1600" b="1" dirty="0">
                <a:solidFill>
                  <a:schemeClr val="tx1">
                    <a:alpha val="80000"/>
                  </a:schemeClr>
                </a:solidFill>
              </a:rPr>
              <a:t>Fairness and bias-</a:t>
            </a:r>
          </a:p>
          <a:p>
            <a:pPr marL="0" indent="0">
              <a:buNone/>
            </a:pPr>
            <a:r>
              <a:rPr lang="en-US" sz="1400" dirty="0">
                <a:solidFill>
                  <a:schemeClr val="tx1">
                    <a:alpha val="80000"/>
                  </a:schemeClr>
                </a:solidFill>
              </a:rPr>
              <a:t>Machine learning models can perpetuate societal bias based on race, gender, ethnicity. Some of the important biases - </a:t>
            </a:r>
          </a:p>
          <a:p>
            <a:pPr marL="0" indent="0">
              <a:buNone/>
            </a:pPr>
            <a:r>
              <a:rPr lang="en-US" sz="1400" dirty="0">
                <a:solidFill>
                  <a:schemeClr val="tx1">
                    <a:alpha val="80000"/>
                  </a:schemeClr>
                </a:solidFill>
              </a:rPr>
              <a:t>Individual Fairness - individuals are treated similarly to other similar individuals</a:t>
            </a:r>
          </a:p>
          <a:p>
            <a:pPr marL="0" indent="0">
              <a:buNone/>
            </a:pPr>
            <a:r>
              <a:rPr lang="en-US" sz="1400" dirty="0">
                <a:solidFill>
                  <a:schemeClr val="tx1">
                    <a:alpha val="80000"/>
                  </a:schemeClr>
                </a:solidFill>
              </a:rPr>
              <a:t>Group Fairness: A requirement that two classes are treated similarly</a:t>
            </a:r>
          </a:p>
          <a:p>
            <a:pPr marL="0" indent="0">
              <a:buNone/>
            </a:pPr>
            <a:r>
              <a:rPr lang="en-US" sz="1400" dirty="0">
                <a:solidFill>
                  <a:schemeClr val="tx1">
                    <a:alpha val="80000"/>
                  </a:schemeClr>
                </a:solidFill>
              </a:rPr>
              <a:t>Equal Outcome: Each demographic class gets the same results; they have demographic parity</a:t>
            </a:r>
          </a:p>
          <a:p>
            <a:pPr marL="0" indent="0">
              <a:buNone/>
            </a:pPr>
            <a:r>
              <a:rPr lang="en-US" sz="1400" dirty="0">
                <a:solidFill>
                  <a:schemeClr val="tx1">
                    <a:alpha val="80000"/>
                  </a:schemeClr>
                </a:solidFill>
              </a:rPr>
              <a:t>Equal Opportunity: People who truly have the ability should have an equal chance of being correctly classified as such</a:t>
            </a:r>
          </a:p>
          <a:p>
            <a:pPr marL="0" indent="0">
              <a:buNone/>
            </a:pPr>
            <a:r>
              <a:rPr lang="en-US" sz="1400" dirty="0">
                <a:solidFill>
                  <a:schemeClr val="tx1">
                    <a:alpha val="80000"/>
                  </a:schemeClr>
                </a:solidFill>
              </a:rPr>
              <a:t>Equal Impact: People with similar likelihood to pay back the loan should have the same expected utility, regardless of the class they belong to. </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9179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FDCB730A-31DD-45B8-9209-A4032725DAE0}" vid="{E671675E-6E23-49E4-927D-C9920F2C1A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3192</TotalTime>
  <Words>3097</Words>
  <Application>Microsoft Office PowerPoint</Application>
  <PresentationFormat>Widescreen</PresentationFormat>
  <Paragraphs>239</Paragraphs>
  <Slides>12</Slides>
  <Notes>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6" baseType="lpstr">
      <vt:lpstr>-apple-system</vt:lpstr>
      <vt:lpstr>Arial</vt:lpstr>
      <vt:lpstr>Arial</vt:lpstr>
      <vt:lpstr>Calibri</vt:lpstr>
      <vt:lpstr>Calibri Light</vt:lpstr>
      <vt:lpstr>charter</vt:lpstr>
      <vt:lpstr>DINPro</vt:lpstr>
      <vt:lpstr>Georgia</vt:lpstr>
      <vt:lpstr>Lucida Sans Unicode</vt:lpstr>
      <vt:lpstr>Roboto</vt:lpstr>
      <vt:lpstr>Verdana</vt:lpstr>
      <vt:lpstr>Office Theme</vt:lpstr>
      <vt:lpstr>Atos v4.0</vt:lpstr>
      <vt:lpstr>think-cell Slide</vt:lpstr>
      <vt:lpstr>Machine Learning</vt:lpstr>
      <vt:lpstr>Machine Learning</vt:lpstr>
      <vt:lpstr>Machine Learning Process</vt:lpstr>
      <vt:lpstr>Types of Learnings </vt:lpstr>
      <vt:lpstr>Machine Learning Applications in Real Life</vt:lpstr>
      <vt:lpstr>Overview of Proposed Algorithm</vt:lpstr>
      <vt:lpstr>Details of Proposed Algorithm</vt:lpstr>
      <vt:lpstr>Why to use Machine Learning Model over Traditional Approach</vt:lpstr>
      <vt:lpstr>Risks &amp; Mitigations</vt:lpstr>
      <vt:lpstr>Risks &amp; Mitigations</vt:lpstr>
      <vt:lpstr>Risks &amp; Mitigations</vt:lpstr>
      <vt:lpstr>Ref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Khanna, Prachi</dc:creator>
  <cp:lastModifiedBy>Khanna, Prachi</cp:lastModifiedBy>
  <cp:revision>148</cp:revision>
  <dcterms:created xsi:type="dcterms:W3CDTF">2022-06-23T15:16:14Z</dcterms:created>
  <dcterms:modified xsi:type="dcterms:W3CDTF">2022-06-25T20:29:23Z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2022-06-23T15:16:14Z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70c55f6c-2578-4d22-94e6-51d97c2711cd</vt:lpwstr>
  </property>
  <property fmtid="{D5CDD505-2E9C-101B-9397-08002B2CF9AE}" pid="8" name="MSIP_Label_e463cba9-5f6c-478d-9329-7b2295e4e8ed_ContentBits">
    <vt:lpwstr>0</vt:lpwstr>
  </property>
</Properties>
</file>