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00" r:id="rId2"/>
    <p:sldId id="310" r:id="rId3"/>
    <p:sldId id="302" r:id="rId4"/>
    <p:sldId id="336" r:id="rId5"/>
    <p:sldId id="337" r:id="rId6"/>
    <p:sldId id="338" r:id="rId7"/>
    <p:sldId id="349" r:id="rId8"/>
    <p:sldId id="319" r:id="rId9"/>
    <p:sldId id="321" r:id="rId10"/>
    <p:sldId id="320" r:id="rId11"/>
    <p:sldId id="323" r:id="rId12"/>
    <p:sldId id="325" r:id="rId13"/>
    <p:sldId id="326" r:id="rId14"/>
    <p:sldId id="327" r:id="rId15"/>
    <p:sldId id="328" r:id="rId16"/>
    <p:sldId id="329" r:id="rId17"/>
    <p:sldId id="330" r:id="rId18"/>
    <p:sldId id="331" r:id="rId19"/>
    <p:sldId id="342" r:id="rId20"/>
    <p:sldId id="343" r:id="rId21"/>
    <p:sldId id="344" r:id="rId22"/>
    <p:sldId id="345" r:id="rId23"/>
    <p:sldId id="332" r:id="rId24"/>
    <p:sldId id="333" r:id="rId25"/>
    <p:sldId id="334" r:id="rId26"/>
    <p:sldId id="335" r:id="rId27"/>
    <p:sldId id="339" r:id="rId28"/>
    <p:sldId id="341" r:id="rId29"/>
    <p:sldId id="347" r:id="rId30"/>
    <p:sldId id="346" r:id="rId31"/>
    <p:sldId id="340" r:id="rId32"/>
    <p:sldId id="348" r:id="rId33"/>
    <p:sldId id="350" r:id="rId34"/>
    <p:sldId id="351" r:id="rId35"/>
    <p:sldId id="352" r:id="rId36"/>
    <p:sldId id="353" r:id="rId37"/>
    <p:sldId id="354" r:id="rId38"/>
    <p:sldId id="355" r:id="rId39"/>
    <p:sldId id="356" r:id="rId40"/>
    <p:sldId id="357" r:id="rId41"/>
    <p:sldId id="359" r:id="rId42"/>
    <p:sldId id="358" r:id="rId43"/>
    <p:sldId id="36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Xu, Botao" initials="XB" lastIdx="2" clrIdx="0">
    <p:extLst>
      <p:ext uri="{19B8F6BF-5375-455C-9EA6-DF929625EA0E}">
        <p15:presenceInfo xmlns:p15="http://schemas.microsoft.com/office/powerpoint/2012/main" userId="S-1-5-21-1127741228-3892002881-3499768698-244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16" autoAdjust="0"/>
    <p:restoredTop sz="90434" autoAdjust="0"/>
  </p:normalViewPr>
  <p:slideViewPr>
    <p:cSldViewPr snapToGrid="0" showGuides="1">
      <p:cViewPr varScale="1">
        <p:scale>
          <a:sx n="103" d="100"/>
          <a:sy n="103" d="100"/>
        </p:scale>
        <p:origin x="217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7F45A-97F7-4098-8653-24006131A5B3}" type="datetimeFigureOut">
              <a:rPr lang="en-GB" smtClean="0"/>
              <a:t>30/08/2019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FB1D1-3CDB-40B8-B12B-666876E40BF7}" type="slidenum">
              <a:rPr lang="en-GB" smtClean="0"/>
              <a:t>‹#›</a:t>
            </a:fld>
            <a:endParaRPr lang="en-GB"/>
          </a:p>
        </p:txBody>
      </p:sp>
    </p:spTree>
    <p:extLst>
      <p:ext uri="{BB962C8B-B14F-4D97-AF65-F5344CB8AC3E}">
        <p14:creationId xmlns:p14="http://schemas.microsoft.com/office/powerpoint/2010/main" val="41078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2</a:t>
            </a:fld>
            <a:endParaRPr lang="en-GB"/>
          </a:p>
        </p:txBody>
      </p:sp>
    </p:spTree>
    <p:extLst>
      <p:ext uri="{BB962C8B-B14F-4D97-AF65-F5344CB8AC3E}">
        <p14:creationId xmlns:p14="http://schemas.microsoft.com/office/powerpoint/2010/main" val="2194382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11</a:t>
            </a:fld>
            <a:endParaRPr lang="en-GB"/>
          </a:p>
        </p:txBody>
      </p:sp>
    </p:spTree>
    <p:extLst>
      <p:ext uri="{BB962C8B-B14F-4D97-AF65-F5344CB8AC3E}">
        <p14:creationId xmlns:p14="http://schemas.microsoft.com/office/powerpoint/2010/main" val="161536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12</a:t>
            </a:fld>
            <a:endParaRPr lang="en-GB"/>
          </a:p>
        </p:txBody>
      </p:sp>
    </p:spTree>
    <p:extLst>
      <p:ext uri="{BB962C8B-B14F-4D97-AF65-F5344CB8AC3E}">
        <p14:creationId xmlns:p14="http://schemas.microsoft.com/office/powerpoint/2010/main" val="2901907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13</a:t>
            </a:fld>
            <a:endParaRPr lang="en-GB"/>
          </a:p>
        </p:txBody>
      </p:sp>
    </p:spTree>
    <p:extLst>
      <p:ext uri="{BB962C8B-B14F-4D97-AF65-F5344CB8AC3E}">
        <p14:creationId xmlns:p14="http://schemas.microsoft.com/office/powerpoint/2010/main" val="2118871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14</a:t>
            </a:fld>
            <a:endParaRPr lang="en-GB"/>
          </a:p>
        </p:txBody>
      </p:sp>
    </p:spTree>
    <p:extLst>
      <p:ext uri="{BB962C8B-B14F-4D97-AF65-F5344CB8AC3E}">
        <p14:creationId xmlns:p14="http://schemas.microsoft.com/office/powerpoint/2010/main" val="2698052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15</a:t>
            </a:fld>
            <a:endParaRPr lang="en-GB"/>
          </a:p>
        </p:txBody>
      </p:sp>
    </p:spTree>
    <p:extLst>
      <p:ext uri="{BB962C8B-B14F-4D97-AF65-F5344CB8AC3E}">
        <p14:creationId xmlns:p14="http://schemas.microsoft.com/office/powerpoint/2010/main" val="2816471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16</a:t>
            </a:fld>
            <a:endParaRPr lang="en-GB"/>
          </a:p>
        </p:txBody>
      </p:sp>
    </p:spTree>
    <p:extLst>
      <p:ext uri="{BB962C8B-B14F-4D97-AF65-F5344CB8AC3E}">
        <p14:creationId xmlns:p14="http://schemas.microsoft.com/office/powerpoint/2010/main" val="605728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17</a:t>
            </a:fld>
            <a:endParaRPr lang="en-GB"/>
          </a:p>
        </p:txBody>
      </p:sp>
    </p:spTree>
    <p:extLst>
      <p:ext uri="{BB962C8B-B14F-4D97-AF65-F5344CB8AC3E}">
        <p14:creationId xmlns:p14="http://schemas.microsoft.com/office/powerpoint/2010/main" val="2266058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18</a:t>
            </a:fld>
            <a:endParaRPr lang="en-GB"/>
          </a:p>
        </p:txBody>
      </p:sp>
    </p:spTree>
    <p:extLst>
      <p:ext uri="{BB962C8B-B14F-4D97-AF65-F5344CB8AC3E}">
        <p14:creationId xmlns:p14="http://schemas.microsoft.com/office/powerpoint/2010/main" val="2499940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19</a:t>
            </a:fld>
            <a:endParaRPr lang="en-GB"/>
          </a:p>
        </p:txBody>
      </p:sp>
    </p:spTree>
    <p:extLst>
      <p:ext uri="{BB962C8B-B14F-4D97-AF65-F5344CB8AC3E}">
        <p14:creationId xmlns:p14="http://schemas.microsoft.com/office/powerpoint/2010/main" val="889454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20</a:t>
            </a:fld>
            <a:endParaRPr lang="en-GB"/>
          </a:p>
        </p:txBody>
      </p:sp>
    </p:spTree>
    <p:extLst>
      <p:ext uri="{BB962C8B-B14F-4D97-AF65-F5344CB8AC3E}">
        <p14:creationId xmlns:p14="http://schemas.microsoft.com/office/powerpoint/2010/main" val="1661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3</a:t>
            </a:fld>
            <a:endParaRPr lang="en-GB"/>
          </a:p>
        </p:txBody>
      </p:sp>
    </p:spTree>
    <p:extLst>
      <p:ext uri="{BB962C8B-B14F-4D97-AF65-F5344CB8AC3E}">
        <p14:creationId xmlns:p14="http://schemas.microsoft.com/office/powerpoint/2010/main" val="36309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21</a:t>
            </a:fld>
            <a:endParaRPr lang="en-GB"/>
          </a:p>
        </p:txBody>
      </p:sp>
    </p:spTree>
    <p:extLst>
      <p:ext uri="{BB962C8B-B14F-4D97-AF65-F5344CB8AC3E}">
        <p14:creationId xmlns:p14="http://schemas.microsoft.com/office/powerpoint/2010/main" val="4291353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22</a:t>
            </a:fld>
            <a:endParaRPr lang="en-GB"/>
          </a:p>
        </p:txBody>
      </p:sp>
    </p:spTree>
    <p:extLst>
      <p:ext uri="{BB962C8B-B14F-4D97-AF65-F5344CB8AC3E}">
        <p14:creationId xmlns:p14="http://schemas.microsoft.com/office/powerpoint/2010/main" val="1922114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23</a:t>
            </a:fld>
            <a:endParaRPr lang="en-GB"/>
          </a:p>
        </p:txBody>
      </p:sp>
    </p:spTree>
    <p:extLst>
      <p:ext uri="{BB962C8B-B14F-4D97-AF65-F5344CB8AC3E}">
        <p14:creationId xmlns:p14="http://schemas.microsoft.com/office/powerpoint/2010/main" val="423929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24</a:t>
            </a:fld>
            <a:endParaRPr lang="en-GB"/>
          </a:p>
        </p:txBody>
      </p:sp>
    </p:spTree>
    <p:extLst>
      <p:ext uri="{BB962C8B-B14F-4D97-AF65-F5344CB8AC3E}">
        <p14:creationId xmlns:p14="http://schemas.microsoft.com/office/powerpoint/2010/main" val="2529431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25</a:t>
            </a:fld>
            <a:endParaRPr lang="en-GB"/>
          </a:p>
        </p:txBody>
      </p:sp>
    </p:spTree>
    <p:extLst>
      <p:ext uri="{BB962C8B-B14F-4D97-AF65-F5344CB8AC3E}">
        <p14:creationId xmlns:p14="http://schemas.microsoft.com/office/powerpoint/2010/main" val="29482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26</a:t>
            </a:fld>
            <a:endParaRPr lang="en-GB"/>
          </a:p>
        </p:txBody>
      </p:sp>
    </p:spTree>
    <p:extLst>
      <p:ext uri="{BB962C8B-B14F-4D97-AF65-F5344CB8AC3E}">
        <p14:creationId xmlns:p14="http://schemas.microsoft.com/office/powerpoint/2010/main" val="3977261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27</a:t>
            </a:fld>
            <a:endParaRPr lang="en-GB"/>
          </a:p>
        </p:txBody>
      </p:sp>
    </p:spTree>
    <p:extLst>
      <p:ext uri="{BB962C8B-B14F-4D97-AF65-F5344CB8AC3E}">
        <p14:creationId xmlns:p14="http://schemas.microsoft.com/office/powerpoint/2010/main" val="1166315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28</a:t>
            </a:fld>
            <a:endParaRPr lang="en-GB"/>
          </a:p>
        </p:txBody>
      </p:sp>
    </p:spTree>
    <p:extLst>
      <p:ext uri="{BB962C8B-B14F-4D97-AF65-F5344CB8AC3E}">
        <p14:creationId xmlns:p14="http://schemas.microsoft.com/office/powerpoint/2010/main" val="962101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29</a:t>
            </a:fld>
            <a:endParaRPr lang="en-GB"/>
          </a:p>
        </p:txBody>
      </p:sp>
    </p:spTree>
    <p:extLst>
      <p:ext uri="{BB962C8B-B14F-4D97-AF65-F5344CB8AC3E}">
        <p14:creationId xmlns:p14="http://schemas.microsoft.com/office/powerpoint/2010/main" val="219443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30</a:t>
            </a:fld>
            <a:endParaRPr lang="en-GB"/>
          </a:p>
        </p:txBody>
      </p:sp>
    </p:spTree>
    <p:extLst>
      <p:ext uri="{BB962C8B-B14F-4D97-AF65-F5344CB8AC3E}">
        <p14:creationId xmlns:p14="http://schemas.microsoft.com/office/powerpoint/2010/main" val="1527470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4</a:t>
            </a:fld>
            <a:endParaRPr lang="en-GB"/>
          </a:p>
        </p:txBody>
      </p:sp>
    </p:spTree>
    <p:extLst>
      <p:ext uri="{BB962C8B-B14F-4D97-AF65-F5344CB8AC3E}">
        <p14:creationId xmlns:p14="http://schemas.microsoft.com/office/powerpoint/2010/main" val="761730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31</a:t>
            </a:fld>
            <a:endParaRPr lang="en-GB"/>
          </a:p>
        </p:txBody>
      </p:sp>
    </p:spTree>
    <p:extLst>
      <p:ext uri="{BB962C8B-B14F-4D97-AF65-F5344CB8AC3E}">
        <p14:creationId xmlns:p14="http://schemas.microsoft.com/office/powerpoint/2010/main" val="1052969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32</a:t>
            </a:fld>
            <a:endParaRPr lang="en-GB"/>
          </a:p>
        </p:txBody>
      </p:sp>
    </p:spTree>
    <p:extLst>
      <p:ext uri="{BB962C8B-B14F-4D97-AF65-F5344CB8AC3E}">
        <p14:creationId xmlns:p14="http://schemas.microsoft.com/office/powerpoint/2010/main" val="1253237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33</a:t>
            </a:fld>
            <a:endParaRPr lang="en-GB"/>
          </a:p>
        </p:txBody>
      </p:sp>
    </p:spTree>
    <p:extLst>
      <p:ext uri="{BB962C8B-B14F-4D97-AF65-F5344CB8AC3E}">
        <p14:creationId xmlns:p14="http://schemas.microsoft.com/office/powerpoint/2010/main" val="3318581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34</a:t>
            </a:fld>
            <a:endParaRPr lang="en-GB"/>
          </a:p>
        </p:txBody>
      </p:sp>
    </p:spTree>
    <p:extLst>
      <p:ext uri="{BB962C8B-B14F-4D97-AF65-F5344CB8AC3E}">
        <p14:creationId xmlns:p14="http://schemas.microsoft.com/office/powerpoint/2010/main" val="3308274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35</a:t>
            </a:fld>
            <a:endParaRPr lang="en-GB"/>
          </a:p>
        </p:txBody>
      </p:sp>
    </p:spTree>
    <p:extLst>
      <p:ext uri="{BB962C8B-B14F-4D97-AF65-F5344CB8AC3E}">
        <p14:creationId xmlns:p14="http://schemas.microsoft.com/office/powerpoint/2010/main" val="40870559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36</a:t>
            </a:fld>
            <a:endParaRPr lang="en-GB"/>
          </a:p>
        </p:txBody>
      </p:sp>
    </p:spTree>
    <p:extLst>
      <p:ext uri="{BB962C8B-B14F-4D97-AF65-F5344CB8AC3E}">
        <p14:creationId xmlns:p14="http://schemas.microsoft.com/office/powerpoint/2010/main" val="38866933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37</a:t>
            </a:fld>
            <a:endParaRPr lang="en-GB"/>
          </a:p>
        </p:txBody>
      </p:sp>
    </p:spTree>
    <p:extLst>
      <p:ext uri="{BB962C8B-B14F-4D97-AF65-F5344CB8AC3E}">
        <p14:creationId xmlns:p14="http://schemas.microsoft.com/office/powerpoint/2010/main" val="3490602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38</a:t>
            </a:fld>
            <a:endParaRPr lang="en-GB"/>
          </a:p>
        </p:txBody>
      </p:sp>
    </p:spTree>
    <p:extLst>
      <p:ext uri="{BB962C8B-B14F-4D97-AF65-F5344CB8AC3E}">
        <p14:creationId xmlns:p14="http://schemas.microsoft.com/office/powerpoint/2010/main" val="9304203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39</a:t>
            </a:fld>
            <a:endParaRPr lang="en-GB"/>
          </a:p>
        </p:txBody>
      </p:sp>
    </p:spTree>
    <p:extLst>
      <p:ext uri="{BB962C8B-B14F-4D97-AF65-F5344CB8AC3E}">
        <p14:creationId xmlns:p14="http://schemas.microsoft.com/office/powerpoint/2010/main" val="36236144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40</a:t>
            </a:fld>
            <a:endParaRPr lang="en-GB"/>
          </a:p>
        </p:txBody>
      </p:sp>
    </p:spTree>
    <p:extLst>
      <p:ext uri="{BB962C8B-B14F-4D97-AF65-F5344CB8AC3E}">
        <p14:creationId xmlns:p14="http://schemas.microsoft.com/office/powerpoint/2010/main" val="2068848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5</a:t>
            </a:fld>
            <a:endParaRPr lang="en-GB"/>
          </a:p>
        </p:txBody>
      </p:sp>
    </p:spTree>
    <p:extLst>
      <p:ext uri="{BB962C8B-B14F-4D97-AF65-F5344CB8AC3E}">
        <p14:creationId xmlns:p14="http://schemas.microsoft.com/office/powerpoint/2010/main" val="3883529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41</a:t>
            </a:fld>
            <a:endParaRPr lang="en-GB"/>
          </a:p>
        </p:txBody>
      </p:sp>
    </p:spTree>
    <p:extLst>
      <p:ext uri="{BB962C8B-B14F-4D97-AF65-F5344CB8AC3E}">
        <p14:creationId xmlns:p14="http://schemas.microsoft.com/office/powerpoint/2010/main" val="1933094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42</a:t>
            </a:fld>
            <a:endParaRPr lang="en-GB"/>
          </a:p>
        </p:txBody>
      </p:sp>
    </p:spTree>
    <p:extLst>
      <p:ext uri="{BB962C8B-B14F-4D97-AF65-F5344CB8AC3E}">
        <p14:creationId xmlns:p14="http://schemas.microsoft.com/office/powerpoint/2010/main" val="28953992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43</a:t>
            </a:fld>
            <a:endParaRPr lang="en-GB"/>
          </a:p>
        </p:txBody>
      </p:sp>
    </p:spTree>
    <p:extLst>
      <p:ext uri="{BB962C8B-B14F-4D97-AF65-F5344CB8AC3E}">
        <p14:creationId xmlns:p14="http://schemas.microsoft.com/office/powerpoint/2010/main" val="3853420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6</a:t>
            </a:fld>
            <a:endParaRPr lang="en-GB"/>
          </a:p>
        </p:txBody>
      </p:sp>
    </p:spTree>
    <p:extLst>
      <p:ext uri="{BB962C8B-B14F-4D97-AF65-F5344CB8AC3E}">
        <p14:creationId xmlns:p14="http://schemas.microsoft.com/office/powerpoint/2010/main" val="13482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7</a:t>
            </a:fld>
            <a:endParaRPr lang="en-GB"/>
          </a:p>
        </p:txBody>
      </p:sp>
    </p:spTree>
    <p:extLst>
      <p:ext uri="{BB962C8B-B14F-4D97-AF65-F5344CB8AC3E}">
        <p14:creationId xmlns:p14="http://schemas.microsoft.com/office/powerpoint/2010/main" val="324229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8</a:t>
            </a:fld>
            <a:endParaRPr lang="en-GB"/>
          </a:p>
        </p:txBody>
      </p:sp>
    </p:spTree>
    <p:extLst>
      <p:ext uri="{BB962C8B-B14F-4D97-AF65-F5344CB8AC3E}">
        <p14:creationId xmlns:p14="http://schemas.microsoft.com/office/powerpoint/2010/main" val="879367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9</a:t>
            </a:fld>
            <a:endParaRPr lang="en-GB"/>
          </a:p>
        </p:txBody>
      </p:sp>
    </p:spTree>
    <p:extLst>
      <p:ext uri="{BB962C8B-B14F-4D97-AF65-F5344CB8AC3E}">
        <p14:creationId xmlns:p14="http://schemas.microsoft.com/office/powerpoint/2010/main" val="4252227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571DE5-F4AC-43D5-9DC9-6D64BB2B2C6A}" type="slidenum">
              <a:rPr lang="en-GB" smtClean="0"/>
              <a:t>10</a:t>
            </a:fld>
            <a:endParaRPr lang="en-GB"/>
          </a:p>
        </p:txBody>
      </p:sp>
    </p:spTree>
    <p:extLst>
      <p:ext uri="{BB962C8B-B14F-4D97-AF65-F5344CB8AC3E}">
        <p14:creationId xmlns:p14="http://schemas.microsoft.com/office/powerpoint/2010/main" val="1322052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2614" y="230020"/>
            <a:ext cx="8582025" cy="6033247"/>
          </a:xfrm>
          <a:prstGeom prst="rect">
            <a:avLst/>
          </a:prstGeom>
        </p:spPr>
      </p:pic>
      <p:sp>
        <p:nvSpPr>
          <p:cNvPr id="4" name="Date Placeholder 3"/>
          <p:cNvSpPr>
            <a:spLocks noGrp="1"/>
          </p:cNvSpPr>
          <p:nvPr>
            <p:ph type="dt" sz="half" idx="10"/>
          </p:nvPr>
        </p:nvSpPr>
        <p:spPr/>
        <p:txBody>
          <a:bodyPr/>
          <a:lstStyle/>
          <a:p>
            <a:fld id="{FC661493-EE32-4EDD-BCB4-FECB4434C671}" type="datetime1">
              <a:rPr lang="en-US" smtClean="0"/>
              <a:t>8/30/2019</a:t>
            </a:fld>
            <a:endParaRPr lang="en-GB" dirty="0"/>
          </a:p>
        </p:txBody>
      </p:sp>
      <p:sp>
        <p:nvSpPr>
          <p:cNvPr id="5" name="Footer Placeholder 4"/>
          <p:cNvSpPr>
            <a:spLocks noGrp="1"/>
          </p:cNvSpPr>
          <p:nvPr>
            <p:ph type="ftr" sz="quarter" idx="11"/>
          </p:nvPr>
        </p:nvSpPr>
        <p:spPr/>
        <p:txBody>
          <a:bodyPr/>
          <a:lstStyle/>
          <a:p>
            <a:r>
              <a:rPr lang="en-GB"/>
              <a:t>Vehicle Classification</a:t>
            </a:r>
            <a:endParaRPr lang="en-GB" dirty="0"/>
          </a:p>
        </p:txBody>
      </p:sp>
      <p:sp>
        <p:nvSpPr>
          <p:cNvPr id="6" name="Slide Number Placeholder 5"/>
          <p:cNvSpPr>
            <a:spLocks noGrp="1"/>
          </p:cNvSpPr>
          <p:nvPr>
            <p:ph type="sldNum" sz="quarter" idx="12"/>
          </p:nvPr>
        </p:nvSpPr>
        <p:spPr>
          <a:xfrm>
            <a:off x="4847175" y="6370704"/>
            <a:ext cx="529792" cy="365125"/>
          </a:xfrm>
        </p:spPr>
        <p:txBody>
          <a:bodyPr/>
          <a:lstStyle/>
          <a:p>
            <a:fld id="{A21F4D62-D72A-4233-A0F9-B2CF2E8673E0}" type="slidenum">
              <a:rPr lang="en-GB" smtClean="0"/>
              <a:t>‹#›</a:t>
            </a:fld>
            <a:endParaRPr lang="en-GB"/>
          </a:p>
        </p:txBody>
      </p:sp>
      <p:sp>
        <p:nvSpPr>
          <p:cNvPr id="2" name="Title 1"/>
          <p:cNvSpPr>
            <a:spLocks noGrp="1"/>
          </p:cNvSpPr>
          <p:nvPr>
            <p:ph type="ctrTitle"/>
          </p:nvPr>
        </p:nvSpPr>
        <p:spPr>
          <a:xfrm>
            <a:off x="685800" y="3916574"/>
            <a:ext cx="6048000" cy="526638"/>
          </a:xfrm>
        </p:spPr>
        <p:txBody>
          <a:bodyPr>
            <a:normAutofit/>
          </a:bodyPr>
          <a:lstStyle>
            <a:lvl1pPr>
              <a:defRPr sz="2100">
                <a:solidFill>
                  <a:schemeClr val="bg2"/>
                </a:solidFill>
              </a:defRPr>
            </a:lvl1pPr>
          </a:lstStyle>
          <a:p>
            <a:r>
              <a:rPr lang="en-US"/>
              <a:t>Click to edit Master title style</a:t>
            </a:r>
            <a:endParaRPr lang="en-GB"/>
          </a:p>
        </p:txBody>
      </p:sp>
      <p:sp>
        <p:nvSpPr>
          <p:cNvPr id="3" name="Subtitle 2"/>
          <p:cNvSpPr>
            <a:spLocks noGrp="1"/>
          </p:cNvSpPr>
          <p:nvPr>
            <p:ph type="subTitle" idx="1"/>
          </p:nvPr>
        </p:nvSpPr>
        <p:spPr>
          <a:xfrm>
            <a:off x="685801" y="4522001"/>
            <a:ext cx="6047151" cy="1067911"/>
          </a:xfrm>
        </p:spPr>
        <p:txBody>
          <a:bodyPr>
            <a:normAutofit/>
          </a:bodyPr>
          <a:lstStyle>
            <a:lvl1pPr marL="0" indent="0" algn="l">
              <a:buNone/>
              <a:defRPr sz="1200" b="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pic>
        <p:nvPicPr>
          <p:cNvPr id="7" name="Picture 6" descr="Logo_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0192" y="436487"/>
            <a:ext cx="1823567" cy="2350376"/>
          </a:xfrm>
          <a:prstGeom prst="rect">
            <a:avLst/>
          </a:prstGeom>
        </p:spPr>
      </p:pic>
      <p:cxnSp>
        <p:nvCxnSpPr>
          <p:cNvPr id="13" name="Straight Connector 12"/>
          <p:cNvCxnSpPr/>
          <p:nvPr userDrawn="1"/>
        </p:nvCxnSpPr>
        <p:spPr>
          <a:xfrm>
            <a:off x="312615" y="6271847"/>
            <a:ext cx="8583899" cy="0"/>
          </a:xfrm>
          <a:prstGeom prst="line">
            <a:avLst/>
          </a:prstGeom>
          <a:ln w="190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312615" y="6310927"/>
            <a:ext cx="8583899" cy="0"/>
          </a:xfrm>
          <a:prstGeom prst="line">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83568" y="4487446"/>
            <a:ext cx="6048672"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0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054231" y="2000482"/>
            <a:ext cx="4842282" cy="3948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741AF94-00DB-4B61-96FA-455FAB119188}" type="datetime1">
              <a:rPr lang="en-US" smtClean="0"/>
              <a:t>8/30/2019</a:t>
            </a:fld>
            <a:endParaRPr lang="en-GB" dirty="0"/>
          </a:p>
        </p:txBody>
      </p:sp>
      <p:sp>
        <p:nvSpPr>
          <p:cNvPr id="5" name="Footer Placeholder 4"/>
          <p:cNvSpPr>
            <a:spLocks noGrp="1"/>
          </p:cNvSpPr>
          <p:nvPr>
            <p:ph type="ftr" sz="quarter" idx="11"/>
          </p:nvPr>
        </p:nvSpPr>
        <p:spPr/>
        <p:txBody>
          <a:bodyPr/>
          <a:lstStyle/>
          <a:p>
            <a:r>
              <a:rPr lang="en-GB"/>
              <a:t>Vehicle Classification</a:t>
            </a:r>
            <a:endParaRPr lang="en-GB" dirty="0"/>
          </a:p>
        </p:txBody>
      </p:sp>
      <p:sp>
        <p:nvSpPr>
          <p:cNvPr id="6" name="Slide Number Placeholder 5"/>
          <p:cNvSpPr>
            <a:spLocks noGrp="1"/>
          </p:cNvSpPr>
          <p:nvPr>
            <p:ph type="sldNum" sz="quarter" idx="12"/>
          </p:nvPr>
        </p:nvSpPr>
        <p:spPr/>
        <p:txBody>
          <a:bodyPr/>
          <a:lstStyle/>
          <a:p>
            <a:fld id="{A21F4D62-D72A-4233-A0F9-B2CF2E8673E0}" type="slidenum">
              <a:rPr lang="en-GB" smtClean="0"/>
              <a:t>‹#›</a:t>
            </a:fld>
            <a:endParaRPr lang="en-GB"/>
          </a:p>
        </p:txBody>
      </p:sp>
      <p:cxnSp>
        <p:nvCxnSpPr>
          <p:cNvPr id="7" name="Straight Connector 6"/>
          <p:cNvCxnSpPr/>
          <p:nvPr userDrawn="1"/>
        </p:nvCxnSpPr>
        <p:spPr>
          <a:xfrm>
            <a:off x="685800" y="1832543"/>
            <a:ext cx="821071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12615" y="830387"/>
            <a:ext cx="858389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Picture Placeholder 12"/>
          <p:cNvSpPr>
            <a:spLocks noGrp="1"/>
          </p:cNvSpPr>
          <p:nvPr>
            <p:ph type="pic" sz="quarter" idx="13"/>
          </p:nvPr>
        </p:nvSpPr>
        <p:spPr>
          <a:xfrm>
            <a:off x="685799" y="2000481"/>
            <a:ext cx="3182400" cy="3927600"/>
          </a:xfrm>
          <a:blipFill>
            <a:blip r:embed="rId2"/>
            <a:stretch>
              <a:fillRect/>
            </a:stretch>
          </a:blipFill>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403893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13" name="Picture 12" descr="front grad slid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bg2"/>
                </a:solidFill>
              </a:defRPr>
            </a:lvl1pPr>
          </a:lstStyle>
          <a:p>
            <a:fld id="{AA76482A-E0D9-4CC0-9F9E-3938704766FE}" type="datetime1">
              <a:rPr lang="en-US" smtClean="0"/>
              <a:t>8/30/2019</a:t>
            </a:fld>
            <a:endParaRPr lang="en-GB" dirty="0"/>
          </a:p>
        </p:txBody>
      </p:sp>
      <p:sp>
        <p:nvSpPr>
          <p:cNvPr id="5" name="Footer Placeholder 4"/>
          <p:cNvSpPr>
            <a:spLocks noGrp="1"/>
          </p:cNvSpPr>
          <p:nvPr>
            <p:ph type="ftr" sz="quarter" idx="11"/>
          </p:nvPr>
        </p:nvSpPr>
        <p:spPr/>
        <p:txBody>
          <a:bodyPr/>
          <a:lstStyle>
            <a:lvl1pPr>
              <a:defRPr>
                <a:solidFill>
                  <a:schemeClr val="bg2"/>
                </a:solidFill>
              </a:defRPr>
            </a:lvl1pPr>
          </a:lstStyle>
          <a:p>
            <a:r>
              <a:rPr lang="en-GB"/>
              <a:t>Vehicle Classification</a:t>
            </a:r>
            <a:endParaRPr lang="en-GB"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A21F4D62-D72A-4233-A0F9-B2CF2E8673E0}" type="slidenum">
              <a:rPr lang="en-GB" smtClean="0"/>
              <a:pPr/>
              <a:t>‹#›</a:t>
            </a:fld>
            <a:endParaRPr lang="en-GB"/>
          </a:p>
        </p:txBody>
      </p:sp>
      <p:cxnSp>
        <p:nvCxnSpPr>
          <p:cNvPr id="10" name="Straight Connector 9"/>
          <p:cNvCxnSpPr/>
          <p:nvPr userDrawn="1"/>
        </p:nvCxnSpPr>
        <p:spPr>
          <a:xfrm>
            <a:off x="312615" y="6271847"/>
            <a:ext cx="8583899" cy="0"/>
          </a:xfrm>
          <a:prstGeom prst="line">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312615" y="6310927"/>
            <a:ext cx="8583899" cy="0"/>
          </a:xfrm>
          <a:prstGeom prst="line">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685800" y="2418004"/>
            <a:ext cx="5282266" cy="1004400"/>
          </a:xfrm>
        </p:spPr>
        <p:txBody>
          <a:bodyPr>
            <a:noAutofit/>
          </a:bodyPr>
          <a:lstStyle>
            <a:lvl1pPr>
              <a:defRPr sz="2400">
                <a:solidFill>
                  <a:schemeClr val="bg2"/>
                </a:solidFill>
              </a:defRPr>
            </a:lvl1pPr>
          </a:lstStyle>
          <a:p>
            <a:r>
              <a:rPr lang="en-US"/>
              <a:t>Click to edit Master title style</a:t>
            </a:r>
            <a:endParaRPr lang="en-GB"/>
          </a:p>
        </p:txBody>
      </p:sp>
      <p:cxnSp>
        <p:nvCxnSpPr>
          <p:cNvPr id="17" name="Straight Connector 16"/>
          <p:cNvCxnSpPr/>
          <p:nvPr userDrawn="1"/>
        </p:nvCxnSpPr>
        <p:spPr>
          <a:xfrm>
            <a:off x="312615" y="6271847"/>
            <a:ext cx="8583899" cy="0"/>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312615" y="6310927"/>
            <a:ext cx="8583899" cy="0"/>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783490" y="3246812"/>
            <a:ext cx="518457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6" name="Picture 15" descr="Logo_cream_for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18452" y="429353"/>
            <a:ext cx="1835304" cy="2365503"/>
          </a:xfrm>
          <a:prstGeom prst="rect">
            <a:avLst/>
          </a:prstGeom>
        </p:spPr>
      </p:pic>
    </p:spTree>
    <p:extLst>
      <p:ext uri="{BB962C8B-B14F-4D97-AF65-F5344CB8AC3E}">
        <p14:creationId xmlns:p14="http://schemas.microsoft.com/office/powerpoint/2010/main" val="1380907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2614" y="256291"/>
            <a:ext cx="8582025" cy="6010183"/>
          </a:xfrm>
          <a:prstGeom prst="rect">
            <a:avLst/>
          </a:prstGeom>
        </p:spPr>
      </p:pic>
      <p:sp>
        <p:nvSpPr>
          <p:cNvPr id="4" name="Date Placeholder 3"/>
          <p:cNvSpPr>
            <a:spLocks noGrp="1"/>
          </p:cNvSpPr>
          <p:nvPr>
            <p:ph type="dt" sz="half" idx="10"/>
          </p:nvPr>
        </p:nvSpPr>
        <p:spPr/>
        <p:txBody>
          <a:bodyPr/>
          <a:lstStyle/>
          <a:p>
            <a:fld id="{6BFEE5D9-FA68-49B9-807D-36CD8E4A00AA}" type="datetime1">
              <a:rPr lang="en-US" smtClean="0"/>
              <a:t>8/30/2019</a:t>
            </a:fld>
            <a:endParaRPr lang="en-GB" dirty="0"/>
          </a:p>
        </p:txBody>
      </p:sp>
      <p:sp>
        <p:nvSpPr>
          <p:cNvPr id="5" name="Footer Placeholder 4"/>
          <p:cNvSpPr>
            <a:spLocks noGrp="1"/>
          </p:cNvSpPr>
          <p:nvPr>
            <p:ph type="ftr" sz="quarter" idx="11"/>
          </p:nvPr>
        </p:nvSpPr>
        <p:spPr/>
        <p:txBody>
          <a:bodyPr/>
          <a:lstStyle/>
          <a:p>
            <a:r>
              <a:rPr lang="en-GB"/>
              <a:t>Vehicle Classification</a:t>
            </a:r>
            <a:endParaRPr lang="en-GB" dirty="0"/>
          </a:p>
        </p:txBody>
      </p:sp>
      <p:sp>
        <p:nvSpPr>
          <p:cNvPr id="6" name="Slide Number Placeholder 5"/>
          <p:cNvSpPr>
            <a:spLocks noGrp="1"/>
          </p:cNvSpPr>
          <p:nvPr>
            <p:ph type="sldNum" sz="quarter" idx="12"/>
          </p:nvPr>
        </p:nvSpPr>
        <p:spPr/>
        <p:txBody>
          <a:bodyPr/>
          <a:lstStyle/>
          <a:p>
            <a:fld id="{A21F4D62-D72A-4233-A0F9-B2CF2E8673E0}" type="slidenum">
              <a:rPr lang="en-GB" smtClean="0"/>
              <a:t>‹#›</a:t>
            </a:fld>
            <a:endParaRPr lang="en-GB"/>
          </a:p>
        </p:txBody>
      </p:sp>
      <p:sp>
        <p:nvSpPr>
          <p:cNvPr id="2" name="Title 1"/>
          <p:cNvSpPr>
            <a:spLocks noGrp="1"/>
          </p:cNvSpPr>
          <p:nvPr>
            <p:ph type="ctrTitle"/>
          </p:nvPr>
        </p:nvSpPr>
        <p:spPr>
          <a:xfrm>
            <a:off x="685801" y="3916574"/>
            <a:ext cx="5399126" cy="526638"/>
          </a:xfrm>
        </p:spPr>
        <p:txBody>
          <a:bodyPr>
            <a:normAutofit/>
          </a:bodyPr>
          <a:lstStyle>
            <a:lvl1pPr>
              <a:defRPr sz="2100">
                <a:solidFill>
                  <a:schemeClr val="tx1"/>
                </a:solidFill>
              </a:defRPr>
            </a:lvl1pPr>
          </a:lstStyle>
          <a:p>
            <a:r>
              <a:rPr lang="en-US"/>
              <a:t>Click to edit Master title style</a:t>
            </a:r>
            <a:endParaRPr lang="en-GB"/>
          </a:p>
        </p:txBody>
      </p:sp>
      <p:sp>
        <p:nvSpPr>
          <p:cNvPr id="3" name="Subtitle 2"/>
          <p:cNvSpPr>
            <a:spLocks noGrp="1"/>
          </p:cNvSpPr>
          <p:nvPr>
            <p:ph type="subTitle" idx="1"/>
          </p:nvPr>
        </p:nvSpPr>
        <p:spPr>
          <a:xfrm>
            <a:off x="685801" y="4522001"/>
            <a:ext cx="5398368" cy="1067911"/>
          </a:xfrm>
        </p:spPr>
        <p:txBody>
          <a:bodyPr>
            <a:normAutofit/>
          </a:bodyPr>
          <a:lstStyle>
            <a:lvl1pPr marL="0" indent="0" algn="l">
              <a:buNone/>
              <a:defRPr sz="1200" b="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pic>
        <p:nvPicPr>
          <p:cNvPr id="7" name="Picture 6" descr="Logo_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0192" y="436487"/>
            <a:ext cx="1823567" cy="2350376"/>
          </a:xfrm>
          <a:prstGeom prst="rect">
            <a:avLst/>
          </a:prstGeom>
        </p:spPr>
      </p:pic>
      <p:cxnSp>
        <p:nvCxnSpPr>
          <p:cNvPr id="13" name="Straight Connector 12"/>
          <p:cNvCxnSpPr/>
          <p:nvPr userDrawn="1"/>
        </p:nvCxnSpPr>
        <p:spPr>
          <a:xfrm>
            <a:off x="312615" y="6271847"/>
            <a:ext cx="8583899" cy="0"/>
          </a:xfrm>
          <a:prstGeom prst="line">
            <a:avLst/>
          </a:prstGeom>
          <a:ln w="190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312615" y="6310927"/>
            <a:ext cx="8583899" cy="0"/>
          </a:xfrm>
          <a:prstGeom prst="line">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683568" y="4487446"/>
            <a:ext cx="5400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071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2614" y="254416"/>
            <a:ext cx="8582025" cy="6009855"/>
          </a:xfrm>
          <a:prstGeom prst="rect">
            <a:avLst/>
          </a:prstGeom>
        </p:spPr>
      </p:pic>
      <p:sp>
        <p:nvSpPr>
          <p:cNvPr id="4" name="Date Placeholder 3"/>
          <p:cNvSpPr>
            <a:spLocks noGrp="1"/>
          </p:cNvSpPr>
          <p:nvPr>
            <p:ph type="dt" sz="half" idx="10"/>
          </p:nvPr>
        </p:nvSpPr>
        <p:spPr/>
        <p:txBody>
          <a:bodyPr/>
          <a:lstStyle/>
          <a:p>
            <a:fld id="{0897F458-DEFC-4544-A2C9-E0F3DE44A8E3}" type="datetime1">
              <a:rPr lang="en-US" smtClean="0"/>
              <a:t>8/30/2019</a:t>
            </a:fld>
            <a:endParaRPr lang="en-GB" dirty="0"/>
          </a:p>
        </p:txBody>
      </p:sp>
      <p:sp>
        <p:nvSpPr>
          <p:cNvPr id="5" name="Footer Placeholder 4"/>
          <p:cNvSpPr>
            <a:spLocks noGrp="1"/>
          </p:cNvSpPr>
          <p:nvPr>
            <p:ph type="ftr" sz="quarter" idx="11"/>
          </p:nvPr>
        </p:nvSpPr>
        <p:spPr/>
        <p:txBody>
          <a:bodyPr/>
          <a:lstStyle/>
          <a:p>
            <a:r>
              <a:rPr lang="en-GB"/>
              <a:t>Vehicle Classification</a:t>
            </a:r>
            <a:endParaRPr lang="en-GB" dirty="0"/>
          </a:p>
        </p:txBody>
      </p:sp>
      <p:sp>
        <p:nvSpPr>
          <p:cNvPr id="6" name="Slide Number Placeholder 5"/>
          <p:cNvSpPr>
            <a:spLocks noGrp="1"/>
          </p:cNvSpPr>
          <p:nvPr>
            <p:ph type="sldNum" sz="quarter" idx="12"/>
          </p:nvPr>
        </p:nvSpPr>
        <p:spPr/>
        <p:txBody>
          <a:bodyPr/>
          <a:lstStyle/>
          <a:p>
            <a:fld id="{A21F4D62-D72A-4233-A0F9-B2CF2E8673E0}" type="slidenum">
              <a:rPr lang="en-GB" smtClean="0"/>
              <a:t>‹#›</a:t>
            </a:fld>
            <a:endParaRPr lang="en-GB"/>
          </a:p>
        </p:txBody>
      </p:sp>
      <p:sp>
        <p:nvSpPr>
          <p:cNvPr id="2" name="Title 1"/>
          <p:cNvSpPr>
            <a:spLocks noGrp="1"/>
          </p:cNvSpPr>
          <p:nvPr>
            <p:ph type="ctrTitle"/>
          </p:nvPr>
        </p:nvSpPr>
        <p:spPr>
          <a:xfrm>
            <a:off x="685801" y="1611648"/>
            <a:ext cx="4678945" cy="526638"/>
          </a:xfrm>
        </p:spPr>
        <p:txBody>
          <a:bodyPr>
            <a:normAutofit/>
          </a:bodyPr>
          <a:lstStyle>
            <a:lvl1pPr>
              <a:defRPr sz="2100">
                <a:solidFill>
                  <a:schemeClr val="bg2"/>
                </a:solidFill>
              </a:defRPr>
            </a:lvl1pPr>
          </a:lstStyle>
          <a:p>
            <a:r>
              <a:rPr lang="en-US"/>
              <a:t>Click to edit Master title style</a:t>
            </a:r>
            <a:endParaRPr lang="en-GB"/>
          </a:p>
        </p:txBody>
      </p:sp>
      <p:sp>
        <p:nvSpPr>
          <p:cNvPr id="3" name="Subtitle 2"/>
          <p:cNvSpPr>
            <a:spLocks noGrp="1"/>
          </p:cNvSpPr>
          <p:nvPr>
            <p:ph type="subTitle" idx="1"/>
          </p:nvPr>
        </p:nvSpPr>
        <p:spPr>
          <a:xfrm>
            <a:off x="685802" y="2217075"/>
            <a:ext cx="4678288" cy="1067911"/>
          </a:xfrm>
        </p:spPr>
        <p:txBody>
          <a:bodyPr>
            <a:normAutofit/>
          </a:bodyPr>
          <a:lstStyle>
            <a:lvl1pPr marL="0" indent="0" algn="l">
              <a:buNone/>
              <a:defRPr sz="1200" b="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pic>
        <p:nvPicPr>
          <p:cNvPr id="7" name="Picture 6" descr="Logo_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0192" y="436487"/>
            <a:ext cx="1823567" cy="2350376"/>
          </a:xfrm>
          <a:prstGeom prst="rect">
            <a:avLst/>
          </a:prstGeom>
        </p:spPr>
      </p:pic>
      <p:cxnSp>
        <p:nvCxnSpPr>
          <p:cNvPr id="13" name="Straight Connector 12"/>
          <p:cNvCxnSpPr/>
          <p:nvPr userDrawn="1"/>
        </p:nvCxnSpPr>
        <p:spPr>
          <a:xfrm>
            <a:off x="312615" y="6271847"/>
            <a:ext cx="8583899" cy="0"/>
          </a:xfrm>
          <a:prstGeom prst="line">
            <a:avLst/>
          </a:prstGeom>
          <a:ln w="190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312615" y="6310927"/>
            <a:ext cx="8583899" cy="0"/>
          </a:xfrm>
          <a:prstGeom prst="line">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700347" y="2174801"/>
            <a:ext cx="4663742"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98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13" name="Picture 12" descr="front grad slid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bg2"/>
                </a:solidFill>
              </a:defRPr>
            </a:lvl1pPr>
          </a:lstStyle>
          <a:p>
            <a:fld id="{797E1024-DDA3-41C0-82DF-78BFBEA426D3}" type="datetime1">
              <a:rPr lang="en-US" smtClean="0"/>
              <a:t>8/30/2019</a:t>
            </a:fld>
            <a:endParaRPr lang="en-GB" dirty="0"/>
          </a:p>
        </p:txBody>
      </p:sp>
      <p:sp>
        <p:nvSpPr>
          <p:cNvPr id="5" name="Footer Placeholder 4"/>
          <p:cNvSpPr>
            <a:spLocks noGrp="1"/>
          </p:cNvSpPr>
          <p:nvPr>
            <p:ph type="ftr" sz="quarter" idx="11"/>
          </p:nvPr>
        </p:nvSpPr>
        <p:spPr/>
        <p:txBody>
          <a:bodyPr/>
          <a:lstStyle>
            <a:lvl1pPr>
              <a:defRPr>
                <a:solidFill>
                  <a:schemeClr val="bg2"/>
                </a:solidFill>
              </a:defRPr>
            </a:lvl1pPr>
          </a:lstStyle>
          <a:p>
            <a:r>
              <a:rPr lang="en-GB"/>
              <a:t>Vehicle Classification</a:t>
            </a:r>
            <a:endParaRPr lang="en-GB"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A21F4D62-D72A-4233-A0F9-B2CF2E8673E0}" type="slidenum">
              <a:rPr lang="en-GB" smtClean="0"/>
              <a:pPr/>
              <a:t>‹#›</a:t>
            </a:fld>
            <a:endParaRPr lang="en-GB"/>
          </a:p>
        </p:txBody>
      </p:sp>
      <p:cxnSp>
        <p:nvCxnSpPr>
          <p:cNvPr id="10" name="Straight Connector 9"/>
          <p:cNvCxnSpPr/>
          <p:nvPr userDrawn="1"/>
        </p:nvCxnSpPr>
        <p:spPr>
          <a:xfrm>
            <a:off x="312615" y="6271847"/>
            <a:ext cx="8583899" cy="0"/>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312615" y="6310927"/>
            <a:ext cx="8583899" cy="0"/>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hasCustomPrompt="1"/>
          </p:nvPr>
        </p:nvSpPr>
        <p:spPr>
          <a:xfrm>
            <a:off x="685800" y="2564904"/>
            <a:ext cx="5282266" cy="681908"/>
          </a:xfrm>
        </p:spPr>
        <p:txBody>
          <a:bodyPr>
            <a:noAutofit/>
          </a:bodyPr>
          <a:lstStyle>
            <a:lvl1pPr>
              <a:defRPr sz="2400">
                <a:solidFill>
                  <a:schemeClr val="bg2"/>
                </a:solidFill>
              </a:defRPr>
            </a:lvl1pPr>
          </a:lstStyle>
          <a:p>
            <a:r>
              <a:rPr lang="en-US"/>
              <a:t>Click to edit Master style</a:t>
            </a:r>
            <a:endParaRPr lang="en-GB"/>
          </a:p>
        </p:txBody>
      </p:sp>
      <p:cxnSp>
        <p:nvCxnSpPr>
          <p:cNvPr id="17" name="Straight Connector 16"/>
          <p:cNvCxnSpPr/>
          <p:nvPr userDrawn="1"/>
        </p:nvCxnSpPr>
        <p:spPr>
          <a:xfrm>
            <a:off x="312615" y="6271847"/>
            <a:ext cx="8583899" cy="0"/>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312615" y="6310927"/>
            <a:ext cx="8583899" cy="0"/>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Logo_cream_for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18452" y="429353"/>
            <a:ext cx="1835304" cy="2365503"/>
          </a:xfrm>
          <a:prstGeom prst="rect">
            <a:avLst/>
          </a:prstGeom>
        </p:spPr>
      </p:pic>
      <p:cxnSp>
        <p:nvCxnSpPr>
          <p:cNvPr id="16" name="Straight Connector 15"/>
          <p:cNvCxnSpPr/>
          <p:nvPr userDrawn="1"/>
        </p:nvCxnSpPr>
        <p:spPr>
          <a:xfrm>
            <a:off x="783490" y="3246812"/>
            <a:ext cx="518457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p:nvPr>
        </p:nvSpPr>
        <p:spPr>
          <a:xfrm>
            <a:off x="713155" y="3257217"/>
            <a:ext cx="5226998" cy="1067911"/>
          </a:xfrm>
        </p:spPr>
        <p:txBody>
          <a:bodyPr>
            <a:normAutofit/>
          </a:bodyPr>
          <a:lstStyle>
            <a:lvl1pPr marL="0" indent="0" algn="l">
              <a:buNone/>
              <a:defRPr sz="1200" b="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49049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8" name="Picture 7" descr="front grad slid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ln>
            <a:noFill/>
          </a:ln>
        </p:spPr>
        <p:txBody>
          <a:bodyPr/>
          <a:lstStyle>
            <a:lvl1pPr>
              <a:defRPr>
                <a:solidFill>
                  <a:schemeClr val="bg2"/>
                </a:solidFill>
              </a:defRPr>
            </a:lvl1p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solidFill>
                  <a:schemeClr val="bg2"/>
                </a:solidFill>
              </a:defRPr>
            </a:lvl1pPr>
          </a:lstStyle>
          <a:p>
            <a:fld id="{5CEE5610-F64A-4E41-8511-9A17517D3A3E}" type="datetime1">
              <a:rPr lang="en-US" smtClean="0"/>
              <a:t>8/30/2019</a:t>
            </a:fld>
            <a:endParaRPr lang="en-GB"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GB"/>
              <a:t>Vehicle Classification</a:t>
            </a:r>
            <a:endParaRPr lang="en-GB"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A21F4D62-D72A-4233-A0F9-B2CF2E8673E0}" type="slidenum">
              <a:rPr lang="en-GB" smtClean="0"/>
              <a:pPr/>
              <a:t>‹#›</a:t>
            </a:fld>
            <a:endParaRPr lang="en-GB"/>
          </a:p>
        </p:txBody>
      </p:sp>
      <p:cxnSp>
        <p:nvCxnSpPr>
          <p:cNvPr id="10" name="Straight Connector 9"/>
          <p:cNvCxnSpPr/>
          <p:nvPr userDrawn="1"/>
        </p:nvCxnSpPr>
        <p:spPr>
          <a:xfrm>
            <a:off x="312615" y="6271847"/>
            <a:ext cx="8583899" cy="0"/>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312615" y="6310927"/>
            <a:ext cx="8583899" cy="0"/>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312615" y="6271847"/>
            <a:ext cx="8583899" cy="0"/>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312615" y="6310927"/>
            <a:ext cx="8583899" cy="0"/>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85800" y="1832543"/>
            <a:ext cx="8210714" cy="0"/>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312615" y="830387"/>
            <a:ext cx="8583899" cy="0"/>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7" name="Text Placeholder 16"/>
          <p:cNvSpPr>
            <a:spLocks noGrp="1"/>
          </p:cNvSpPr>
          <p:nvPr>
            <p:ph type="body" sz="quarter" idx="13"/>
          </p:nvPr>
        </p:nvSpPr>
        <p:spPr>
          <a:xfrm>
            <a:off x="685799" y="2000481"/>
            <a:ext cx="8210550" cy="2590800"/>
          </a:xfrm>
        </p:spPr>
        <p:txBody>
          <a:bodyPr>
            <a:normAutofit/>
          </a:bodyPr>
          <a:lstStyle>
            <a:lvl1pPr>
              <a:defRPr sz="1350" b="0">
                <a:solidFill>
                  <a:schemeClr val="bg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6" name="Picture 15" descr="3logo_crea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89615" y="205746"/>
            <a:ext cx="2187130" cy="535120"/>
          </a:xfrm>
          <a:prstGeom prst="rect">
            <a:avLst/>
          </a:prstGeom>
        </p:spPr>
      </p:pic>
      <p:cxnSp>
        <p:nvCxnSpPr>
          <p:cNvPr id="19" name="Straight Connector 18"/>
          <p:cNvCxnSpPr/>
          <p:nvPr userDrawn="1"/>
        </p:nvCxnSpPr>
        <p:spPr>
          <a:xfrm>
            <a:off x="686362" y="1832541"/>
            <a:ext cx="8210714" cy="0"/>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786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pic>
        <p:nvPicPr>
          <p:cNvPr id="7" name="Picture 6" descr="09.jpg"/>
          <p:cNvPicPr>
            <a:picLocks noChangeAspect="1"/>
          </p:cNvPicPr>
          <p:nvPr userDrawn="1"/>
        </p:nvPicPr>
        <p:blipFill rotWithShape="1">
          <a:blip r:embed="rId2">
            <a:extLst>
              <a:ext uri="{28A0092B-C50C-407E-A947-70E740481C1C}">
                <a14:useLocalDpi xmlns:a14="http://schemas.microsoft.com/office/drawing/2010/main" val="0"/>
              </a:ext>
            </a:extLst>
          </a:blip>
          <a:srcRect l="3424" t="12108" r="2669" b="8547"/>
          <a:stretch/>
        </p:blipFill>
        <p:spPr>
          <a:xfrm>
            <a:off x="312615" y="817753"/>
            <a:ext cx="8583898" cy="5441460"/>
          </a:xfrm>
          <a:prstGeom prst="rect">
            <a:avLst/>
          </a:prstGeom>
        </p:spPr>
      </p:pic>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endParaRPr lang="en-GB"/>
          </a:p>
        </p:txBody>
      </p:sp>
      <p:sp>
        <p:nvSpPr>
          <p:cNvPr id="3" name="Date Placeholder 2"/>
          <p:cNvSpPr>
            <a:spLocks noGrp="1"/>
          </p:cNvSpPr>
          <p:nvPr>
            <p:ph type="dt" sz="half" idx="10"/>
          </p:nvPr>
        </p:nvSpPr>
        <p:spPr/>
        <p:txBody>
          <a:bodyPr/>
          <a:lstStyle/>
          <a:p>
            <a:fld id="{FDF68F90-693B-4383-8308-EC7E6B3A0B96}" type="datetime1">
              <a:rPr lang="en-US" smtClean="0"/>
              <a:t>8/30/2019</a:t>
            </a:fld>
            <a:endParaRPr lang="en-GB" dirty="0"/>
          </a:p>
        </p:txBody>
      </p:sp>
      <p:sp>
        <p:nvSpPr>
          <p:cNvPr id="4" name="Footer Placeholder 3"/>
          <p:cNvSpPr>
            <a:spLocks noGrp="1"/>
          </p:cNvSpPr>
          <p:nvPr>
            <p:ph type="ftr" sz="quarter" idx="11"/>
          </p:nvPr>
        </p:nvSpPr>
        <p:spPr/>
        <p:txBody>
          <a:bodyPr/>
          <a:lstStyle/>
          <a:p>
            <a:r>
              <a:rPr lang="en-GB"/>
              <a:t>Vehicle Classification</a:t>
            </a:r>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a:t>
            </a:fld>
            <a:endParaRPr lang="en-GB"/>
          </a:p>
        </p:txBody>
      </p:sp>
      <p:cxnSp>
        <p:nvCxnSpPr>
          <p:cNvPr id="6" name="Straight Connector 5"/>
          <p:cNvCxnSpPr/>
          <p:nvPr userDrawn="1"/>
        </p:nvCxnSpPr>
        <p:spPr>
          <a:xfrm>
            <a:off x="685800" y="1832543"/>
            <a:ext cx="8210714" cy="0"/>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453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a:t>Click to edit Master title style</a:t>
            </a:r>
            <a:endParaRPr lang="en-GB"/>
          </a:p>
        </p:txBody>
      </p:sp>
      <p:sp>
        <p:nvSpPr>
          <p:cNvPr id="3" name="Date Placeholder 2"/>
          <p:cNvSpPr>
            <a:spLocks noGrp="1"/>
          </p:cNvSpPr>
          <p:nvPr>
            <p:ph type="dt" sz="half" idx="10"/>
          </p:nvPr>
        </p:nvSpPr>
        <p:spPr/>
        <p:txBody>
          <a:bodyPr/>
          <a:lstStyle/>
          <a:p>
            <a:fld id="{AB2204EE-32EA-416F-83BB-6D5DEAD18D83}" type="datetime1">
              <a:rPr lang="en-US" smtClean="0"/>
              <a:t>8/30/2019</a:t>
            </a:fld>
            <a:endParaRPr lang="en-GB" dirty="0"/>
          </a:p>
        </p:txBody>
      </p:sp>
      <p:sp>
        <p:nvSpPr>
          <p:cNvPr id="4" name="Footer Placeholder 3"/>
          <p:cNvSpPr>
            <a:spLocks noGrp="1"/>
          </p:cNvSpPr>
          <p:nvPr>
            <p:ph type="ftr" sz="quarter" idx="11"/>
          </p:nvPr>
        </p:nvSpPr>
        <p:spPr/>
        <p:txBody>
          <a:bodyPr/>
          <a:lstStyle/>
          <a:p>
            <a:r>
              <a:rPr lang="en-GB"/>
              <a:t>Vehicle Classification</a:t>
            </a:r>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a:t>
            </a:fld>
            <a:endParaRPr lang="en-GB"/>
          </a:p>
        </p:txBody>
      </p:sp>
      <p:sp>
        <p:nvSpPr>
          <p:cNvPr id="7" name="Text Placeholder 6"/>
          <p:cNvSpPr>
            <a:spLocks noGrp="1"/>
          </p:cNvSpPr>
          <p:nvPr>
            <p:ph type="body" sz="quarter" idx="13"/>
          </p:nvPr>
        </p:nvSpPr>
        <p:spPr>
          <a:xfrm>
            <a:off x="685800" y="2000481"/>
            <a:ext cx="8239126" cy="3600450"/>
          </a:xfrm>
        </p:spPr>
        <p:txBody>
          <a:bodyPr>
            <a:normAutofit/>
          </a:bodyPr>
          <a:lstStyle>
            <a:lvl1pPr marL="172800" indent="-172800">
              <a:buFont typeface="Arial" panose="020B0604020202020204" pitchFamily="34" charset="0"/>
              <a:buChar char="–"/>
              <a:defRPr sz="1200" b="0"/>
            </a:lvl1pPr>
            <a:lvl2pPr marL="345600" indent="-172641">
              <a:buFont typeface="Arial" panose="020B0604020202020204" pitchFamily="34" charset="0"/>
              <a:buChar char="–"/>
              <a:defRPr sz="1200"/>
            </a:lvl2pPr>
            <a:lvl3pPr marL="518400">
              <a:defRPr sz="1200"/>
            </a:lvl3pPr>
            <a:lvl4pPr>
              <a:defRPr sz="1200"/>
            </a:lvl4pPr>
            <a:lvl5pPr>
              <a:defRPr sz="1200"/>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userDrawn="1"/>
        </p:nvCxnSpPr>
        <p:spPr>
          <a:xfrm>
            <a:off x="685800" y="1832543"/>
            <a:ext cx="821071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12615" y="830387"/>
            <a:ext cx="858389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77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685800" y="2000483"/>
            <a:ext cx="3814193" cy="3948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CD6EBED-56BC-40CC-AC30-050C755FBF46}" type="datetime1">
              <a:rPr lang="en-US" smtClean="0"/>
              <a:t>8/30/2019</a:t>
            </a:fld>
            <a:endParaRPr lang="en-GB" dirty="0"/>
          </a:p>
        </p:txBody>
      </p:sp>
      <p:sp>
        <p:nvSpPr>
          <p:cNvPr id="5" name="Footer Placeholder 4"/>
          <p:cNvSpPr>
            <a:spLocks noGrp="1"/>
          </p:cNvSpPr>
          <p:nvPr>
            <p:ph type="ftr" sz="quarter" idx="11"/>
          </p:nvPr>
        </p:nvSpPr>
        <p:spPr/>
        <p:txBody>
          <a:bodyPr/>
          <a:lstStyle/>
          <a:p>
            <a:r>
              <a:rPr lang="en-GB"/>
              <a:t>Vehicle Classification</a:t>
            </a:r>
            <a:endParaRPr lang="en-GB" dirty="0"/>
          </a:p>
        </p:txBody>
      </p:sp>
      <p:sp>
        <p:nvSpPr>
          <p:cNvPr id="6" name="Slide Number Placeholder 5"/>
          <p:cNvSpPr>
            <a:spLocks noGrp="1"/>
          </p:cNvSpPr>
          <p:nvPr>
            <p:ph type="sldNum" sz="quarter" idx="12"/>
          </p:nvPr>
        </p:nvSpPr>
        <p:spPr/>
        <p:txBody>
          <a:bodyPr/>
          <a:lstStyle/>
          <a:p>
            <a:fld id="{A21F4D62-D72A-4233-A0F9-B2CF2E8673E0}" type="slidenum">
              <a:rPr lang="en-GB" smtClean="0"/>
              <a:t>‹#›</a:t>
            </a:fld>
            <a:endParaRPr lang="en-GB"/>
          </a:p>
        </p:txBody>
      </p:sp>
      <p:cxnSp>
        <p:nvCxnSpPr>
          <p:cNvPr id="7" name="Straight Connector 6"/>
          <p:cNvCxnSpPr/>
          <p:nvPr userDrawn="1"/>
        </p:nvCxnSpPr>
        <p:spPr>
          <a:xfrm>
            <a:off x="685800" y="1832543"/>
            <a:ext cx="821071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12615" y="830387"/>
            <a:ext cx="858389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3"/>
          </p:nvPr>
        </p:nvSpPr>
        <p:spPr>
          <a:xfrm>
            <a:off x="4644010" y="2000483"/>
            <a:ext cx="4271390" cy="39487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24172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for Table">
    <p:spTree>
      <p:nvGrpSpPr>
        <p:cNvPr id="1" name=""/>
        <p:cNvGrpSpPr/>
        <p:nvPr/>
      </p:nvGrpSpPr>
      <p:grpSpPr>
        <a:xfrm>
          <a:off x="0" y="0"/>
          <a:ext cx="0" cy="0"/>
          <a:chOff x="0" y="0"/>
          <a:chExt cx="0" cy="0"/>
        </a:xfrm>
      </p:grpSpPr>
      <p:sp>
        <p:nvSpPr>
          <p:cNvPr id="2" name="Title 1"/>
          <p:cNvSpPr>
            <a:spLocks noGrp="1"/>
          </p:cNvSpPr>
          <p:nvPr>
            <p:ph type="title"/>
          </p:nvPr>
        </p:nvSpPr>
        <p:spPr>
          <a:xfrm>
            <a:off x="323850" y="980730"/>
            <a:ext cx="8572663" cy="272869"/>
          </a:xfrm>
        </p:spPr>
        <p:txBody>
          <a:bodyPr>
            <a:noAutofit/>
          </a:bodyPr>
          <a:lstStyle>
            <a:lvl1pPr>
              <a:defRPr sz="1350">
                <a:solidFill>
                  <a:schemeClr val="tx2"/>
                </a:solidFill>
              </a:defRPr>
            </a:lvl1pPr>
          </a:lstStyle>
          <a:p>
            <a:r>
              <a:rPr lang="en-US"/>
              <a:t>Click to edit Master title style</a:t>
            </a:r>
            <a:endParaRPr lang="en-GB"/>
          </a:p>
        </p:txBody>
      </p:sp>
      <p:sp>
        <p:nvSpPr>
          <p:cNvPr id="3" name="Content Placeholder 2"/>
          <p:cNvSpPr>
            <a:spLocks noGrp="1"/>
          </p:cNvSpPr>
          <p:nvPr>
            <p:ph idx="1"/>
          </p:nvPr>
        </p:nvSpPr>
        <p:spPr>
          <a:xfrm>
            <a:off x="323851" y="1844825"/>
            <a:ext cx="8591549" cy="4248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4A99DAA-D888-4F4E-A861-FF67DF8EC603}" type="datetime1">
              <a:rPr lang="en-US" smtClean="0"/>
              <a:t>8/30/2019</a:t>
            </a:fld>
            <a:endParaRPr lang="en-GB" dirty="0"/>
          </a:p>
        </p:txBody>
      </p:sp>
      <p:sp>
        <p:nvSpPr>
          <p:cNvPr id="5" name="Footer Placeholder 4"/>
          <p:cNvSpPr>
            <a:spLocks noGrp="1"/>
          </p:cNvSpPr>
          <p:nvPr>
            <p:ph type="ftr" sz="quarter" idx="11"/>
          </p:nvPr>
        </p:nvSpPr>
        <p:spPr/>
        <p:txBody>
          <a:bodyPr/>
          <a:lstStyle/>
          <a:p>
            <a:r>
              <a:rPr lang="en-GB"/>
              <a:t>Vehicle Classification</a:t>
            </a:r>
            <a:endParaRPr lang="en-GB" dirty="0"/>
          </a:p>
        </p:txBody>
      </p:sp>
      <p:sp>
        <p:nvSpPr>
          <p:cNvPr id="6" name="Slide Number Placeholder 5"/>
          <p:cNvSpPr>
            <a:spLocks noGrp="1"/>
          </p:cNvSpPr>
          <p:nvPr>
            <p:ph type="sldNum" sz="quarter" idx="12"/>
          </p:nvPr>
        </p:nvSpPr>
        <p:spPr/>
        <p:txBody>
          <a:bodyPr/>
          <a:lstStyle/>
          <a:p>
            <a:fld id="{A21F4D62-D72A-4233-A0F9-B2CF2E8673E0}" type="slidenum">
              <a:rPr lang="en-GB" smtClean="0"/>
              <a:t>‹#›</a:t>
            </a:fld>
            <a:endParaRPr lang="en-GB"/>
          </a:p>
        </p:txBody>
      </p:sp>
      <p:cxnSp>
        <p:nvCxnSpPr>
          <p:cNvPr id="8" name="Straight Connector 7"/>
          <p:cNvCxnSpPr/>
          <p:nvPr userDrawn="1"/>
        </p:nvCxnSpPr>
        <p:spPr>
          <a:xfrm>
            <a:off x="312615" y="830387"/>
            <a:ext cx="858389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312614" y="1709192"/>
            <a:ext cx="858389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 Placeholder 11"/>
          <p:cNvSpPr>
            <a:spLocks noGrp="1"/>
          </p:cNvSpPr>
          <p:nvPr>
            <p:ph type="body" sz="quarter" idx="13"/>
          </p:nvPr>
        </p:nvSpPr>
        <p:spPr>
          <a:xfrm>
            <a:off x="323850" y="1268760"/>
            <a:ext cx="8572500" cy="288032"/>
          </a:xfrm>
        </p:spPr>
        <p:txBody>
          <a:bodyPr>
            <a:noAutofit/>
          </a:bodyPr>
          <a:lstStyle>
            <a:lvl1pPr>
              <a:lnSpc>
                <a:spcPct val="100000"/>
              </a:lnSpc>
              <a:defRPr sz="1350" b="0">
                <a:latin typeface="+mj-lt"/>
              </a:defRPr>
            </a:lvl1pPr>
          </a:lstStyle>
          <a:p>
            <a:pPr lvl="0"/>
            <a:r>
              <a:rPr lang="en-US"/>
              <a:t>Click to edit Master text styles</a:t>
            </a:r>
          </a:p>
        </p:txBody>
      </p:sp>
    </p:spTree>
    <p:extLst>
      <p:ext uri="{BB962C8B-B14F-4D97-AF65-F5344CB8AC3E}">
        <p14:creationId xmlns:p14="http://schemas.microsoft.com/office/powerpoint/2010/main" val="46168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994981"/>
            <a:ext cx="8229600" cy="10044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85799" y="2000483"/>
            <a:ext cx="8229600" cy="39487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666477" y="6370704"/>
            <a:ext cx="1230036" cy="365125"/>
          </a:xfrm>
          <a:prstGeom prst="rect">
            <a:avLst/>
          </a:prstGeom>
        </p:spPr>
        <p:txBody>
          <a:bodyPr vert="horz" lIns="0" tIns="45720" rIns="0" bIns="45720" rtlCol="0" anchor="ctr"/>
          <a:lstStyle>
            <a:lvl1pPr algn="r">
              <a:defRPr sz="1050">
                <a:solidFill>
                  <a:schemeClr val="tx1"/>
                </a:solidFill>
              </a:defRPr>
            </a:lvl1pPr>
          </a:lstStyle>
          <a:p>
            <a:fld id="{A338D191-E948-4114-AD17-5A366F69A085}" type="datetime1">
              <a:rPr lang="en-US" smtClean="0"/>
              <a:t>8/30/2019</a:t>
            </a:fld>
            <a:endParaRPr lang="en-GB" dirty="0"/>
          </a:p>
        </p:txBody>
      </p:sp>
      <p:sp>
        <p:nvSpPr>
          <p:cNvPr id="5" name="Footer Placeholder 4"/>
          <p:cNvSpPr>
            <a:spLocks noGrp="1"/>
          </p:cNvSpPr>
          <p:nvPr>
            <p:ph type="ftr" sz="quarter" idx="3"/>
          </p:nvPr>
        </p:nvSpPr>
        <p:spPr>
          <a:xfrm>
            <a:off x="298586" y="6370704"/>
            <a:ext cx="2895600" cy="365125"/>
          </a:xfrm>
          <a:prstGeom prst="rect">
            <a:avLst/>
          </a:prstGeom>
        </p:spPr>
        <p:txBody>
          <a:bodyPr vert="horz" lIns="0" tIns="45720" rIns="0" bIns="45720" rtlCol="0" anchor="ctr"/>
          <a:lstStyle>
            <a:lvl1pPr algn="l">
              <a:defRPr sz="1050">
                <a:solidFill>
                  <a:schemeClr val="tx1"/>
                </a:solidFill>
              </a:defRPr>
            </a:lvl1pPr>
          </a:lstStyle>
          <a:p>
            <a:r>
              <a:rPr lang="en-GB"/>
              <a:t>Vehicle Classification</a:t>
            </a:r>
            <a:endParaRPr lang="en-GB" dirty="0"/>
          </a:p>
        </p:txBody>
      </p:sp>
      <p:sp>
        <p:nvSpPr>
          <p:cNvPr id="6" name="Slide Number Placeholder 5"/>
          <p:cNvSpPr>
            <a:spLocks noGrp="1"/>
          </p:cNvSpPr>
          <p:nvPr>
            <p:ph type="sldNum" sz="quarter" idx="4"/>
          </p:nvPr>
        </p:nvSpPr>
        <p:spPr>
          <a:xfrm>
            <a:off x="4847175" y="6370704"/>
            <a:ext cx="529792" cy="365125"/>
          </a:xfrm>
          <a:prstGeom prst="rect">
            <a:avLst/>
          </a:prstGeom>
        </p:spPr>
        <p:txBody>
          <a:bodyPr vert="horz" lIns="91440" tIns="45720" rIns="91440" bIns="45720" rtlCol="0" anchor="ctr"/>
          <a:lstStyle>
            <a:lvl1pPr algn="ctr">
              <a:defRPr sz="1050">
                <a:solidFill>
                  <a:schemeClr val="tx1"/>
                </a:solidFill>
              </a:defRPr>
            </a:lvl1pPr>
          </a:lstStyle>
          <a:p>
            <a:fld id="{A21F4D62-D72A-4233-A0F9-B2CF2E8673E0}" type="slidenum">
              <a:rPr lang="en-GB" smtClean="0"/>
              <a:pPr/>
              <a:t>‹#›</a:t>
            </a:fld>
            <a:endParaRPr lang="en-GB"/>
          </a:p>
        </p:txBody>
      </p:sp>
      <p:cxnSp>
        <p:nvCxnSpPr>
          <p:cNvPr id="8" name="Straight Connector 7"/>
          <p:cNvCxnSpPr/>
          <p:nvPr/>
        </p:nvCxnSpPr>
        <p:spPr>
          <a:xfrm>
            <a:off x="312615" y="6271847"/>
            <a:ext cx="8583899" cy="0"/>
          </a:xfrm>
          <a:prstGeom prst="line">
            <a:avLst/>
          </a:prstGeom>
          <a:ln w="190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12615" y="6310927"/>
            <a:ext cx="8583899" cy="0"/>
          </a:xfrm>
          <a:prstGeom prst="line">
            <a:avLst/>
          </a:prstGeom>
          <a:ln w="19050"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10" name="Picture 9" descr="3logo_Pos.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809154" y="205640"/>
            <a:ext cx="2177360" cy="532729"/>
          </a:xfrm>
          <a:prstGeom prst="rect">
            <a:avLst/>
          </a:prstGeom>
        </p:spPr>
      </p:pic>
    </p:spTree>
    <p:extLst>
      <p:ext uri="{BB962C8B-B14F-4D97-AF65-F5344CB8AC3E}">
        <p14:creationId xmlns:p14="http://schemas.microsoft.com/office/powerpoint/2010/main" val="759341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spcBef>
          <a:spcPct val="0"/>
        </a:spcBef>
        <a:buNone/>
        <a:defRPr sz="1875" kern="1200">
          <a:solidFill>
            <a:schemeClr val="tx1"/>
          </a:solidFill>
          <a:latin typeface="+mj-lt"/>
          <a:ea typeface="+mj-ea"/>
          <a:cs typeface="+mj-cs"/>
        </a:defRPr>
      </a:lvl1pPr>
    </p:titleStyle>
    <p:bodyStyle>
      <a:lvl1pPr marL="0" indent="0" algn="l" defTabSz="685800" rtl="0" eaLnBrk="1" latinLnBrk="0" hangingPunct="1">
        <a:lnSpc>
          <a:spcPct val="150000"/>
        </a:lnSpc>
        <a:spcBef>
          <a:spcPts val="0"/>
        </a:spcBef>
        <a:buFont typeface="Arial" panose="020B0604020202020204" pitchFamily="34" charset="0"/>
        <a:buNone/>
        <a:defRPr sz="1050" b="1" kern="1200">
          <a:solidFill>
            <a:schemeClr val="tx1"/>
          </a:solidFill>
          <a:latin typeface="+mn-lt"/>
          <a:ea typeface="+mn-ea"/>
          <a:cs typeface="+mn-cs"/>
        </a:defRPr>
      </a:lvl1pPr>
      <a:lvl2pPr marL="0" indent="0" algn="l" defTabSz="685800" rtl="0" eaLnBrk="1" latinLnBrk="0" hangingPunct="1">
        <a:lnSpc>
          <a:spcPct val="150000"/>
        </a:lnSpc>
        <a:spcBef>
          <a:spcPts val="0"/>
        </a:spcBef>
        <a:buFont typeface="Arial" panose="020B0604020202020204" pitchFamily="34" charset="0"/>
        <a:buNone/>
        <a:defRPr sz="900" kern="1200">
          <a:solidFill>
            <a:schemeClr val="tx1"/>
          </a:solidFill>
          <a:latin typeface="+mn-lt"/>
          <a:ea typeface="+mn-ea"/>
          <a:cs typeface="+mn-cs"/>
        </a:defRPr>
      </a:lvl2pPr>
      <a:lvl3pPr marL="171450" indent="-171450" algn="l" defTabSz="685800" rtl="0" eaLnBrk="1" latinLnBrk="0" hangingPunct="1">
        <a:lnSpc>
          <a:spcPct val="150000"/>
        </a:lnSpc>
        <a:spcBef>
          <a:spcPts val="0"/>
        </a:spcBef>
        <a:buFont typeface="Arial" panose="020B0604020202020204" pitchFamily="34" charset="0"/>
        <a:buChar char="–"/>
        <a:defRPr sz="900" kern="1200">
          <a:solidFill>
            <a:schemeClr val="tx1"/>
          </a:solidFill>
          <a:latin typeface="+mn-lt"/>
          <a:ea typeface="+mn-ea"/>
          <a:cs typeface="+mn-cs"/>
        </a:defRPr>
      </a:lvl3pPr>
      <a:lvl4pPr marL="345600" indent="-171450" algn="l" defTabSz="685800" rtl="0" eaLnBrk="1" latinLnBrk="0" hangingPunct="1">
        <a:lnSpc>
          <a:spcPct val="150000"/>
        </a:lnSpc>
        <a:spcBef>
          <a:spcPts val="0"/>
        </a:spcBef>
        <a:buFont typeface="Arial" panose="020B0604020202020204" pitchFamily="34" charset="0"/>
        <a:buChar char="–"/>
        <a:defRPr sz="900" kern="1200">
          <a:solidFill>
            <a:schemeClr val="tx1"/>
          </a:solidFill>
          <a:latin typeface="+mn-lt"/>
          <a:ea typeface="+mn-ea"/>
          <a:cs typeface="+mn-cs"/>
        </a:defRPr>
      </a:lvl4pPr>
      <a:lvl5pPr marL="518400" indent="-171450" algn="l" defTabSz="685800" rtl="0" eaLnBrk="1" latinLnBrk="0" hangingPunct="1">
        <a:lnSpc>
          <a:spcPct val="150000"/>
        </a:lnSpc>
        <a:spcBef>
          <a:spcPts val="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8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christophm.github.io/interpretable-ml-book/"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23.gif"/><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8.xml"/><Relationship Id="rId5" Type="http://schemas.openxmlformats.org/officeDocument/2006/relationships/image" Target="../media/image39.jpe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61493-EE32-4EDD-BCB4-FECB4434C671}" type="datetime1">
              <a:rPr lang="en-US" smtClean="0"/>
              <a:t>8/30/2019</a:t>
            </a:fld>
            <a:endParaRPr lang="en-GB" dirty="0"/>
          </a:p>
        </p:txBody>
      </p:sp>
      <p:sp>
        <p:nvSpPr>
          <p:cNvPr id="3" name="Footer Placeholder 2"/>
          <p:cNvSpPr>
            <a:spLocks noGrp="1"/>
          </p:cNvSpPr>
          <p:nvPr>
            <p:ph type="ftr" sz="quarter" idx="11"/>
          </p:nvPr>
        </p:nvSpPr>
        <p:spPr/>
        <p:txBody>
          <a:bodyPr/>
          <a:lstStyle/>
          <a:p>
            <a:r>
              <a:rPr lang="en-GB"/>
              <a:t>Vehicle Classification</a:t>
            </a:r>
            <a:endParaRPr lang="en-GB" dirty="0"/>
          </a:p>
        </p:txBody>
      </p:sp>
      <p:sp>
        <p:nvSpPr>
          <p:cNvPr id="4" name="Slide Number Placeholder 3"/>
          <p:cNvSpPr>
            <a:spLocks noGrp="1"/>
          </p:cNvSpPr>
          <p:nvPr>
            <p:ph type="sldNum" sz="quarter" idx="12"/>
          </p:nvPr>
        </p:nvSpPr>
        <p:spPr/>
        <p:txBody>
          <a:bodyPr/>
          <a:lstStyle/>
          <a:p>
            <a:fld id="{A21F4D62-D72A-4233-A0F9-B2CF2E8673E0}" type="slidenum">
              <a:rPr lang="en-GB" smtClean="0"/>
              <a:t>1</a:t>
            </a:fld>
            <a:endParaRPr lang="en-GB"/>
          </a:p>
        </p:txBody>
      </p:sp>
      <p:sp>
        <p:nvSpPr>
          <p:cNvPr id="5" name="Title 4"/>
          <p:cNvSpPr>
            <a:spLocks noGrp="1"/>
          </p:cNvSpPr>
          <p:nvPr>
            <p:ph type="ctrTitle"/>
          </p:nvPr>
        </p:nvSpPr>
        <p:spPr/>
        <p:txBody>
          <a:bodyPr/>
          <a:lstStyle/>
          <a:p>
            <a:r>
              <a:rPr lang="en-GB" dirty="0"/>
              <a:t>Data Science Lecture</a:t>
            </a:r>
          </a:p>
        </p:txBody>
      </p:sp>
      <p:sp>
        <p:nvSpPr>
          <p:cNvPr id="6" name="Title 4"/>
          <p:cNvSpPr txBox="1">
            <a:spLocks/>
          </p:cNvSpPr>
          <p:nvPr/>
        </p:nvSpPr>
        <p:spPr>
          <a:xfrm>
            <a:off x="685800" y="5012557"/>
            <a:ext cx="6048000" cy="526638"/>
          </a:xfrm>
          <a:prstGeom prst="rect">
            <a:avLst/>
          </a:prstGeom>
        </p:spPr>
        <p:txBody>
          <a:bodyPr vert="horz" lIns="91440" tIns="45720" rIns="91440" bIns="45720" rtlCol="0" anchor="ctr">
            <a:normAutofit fontScale="77500" lnSpcReduction="20000"/>
          </a:bodyPr>
          <a:lstStyle>
            <a:lvl1pPr algn="l" defTabSz="685800" rtl="0" eaLnBrk="1" latinLnBrk="0" hangingPunct="1">
              <a:spcBef>
                <a:spcPct val="0"/>
              </a:spcBef>
              <a:buNone/>
              <a:defRPr sz="2100" kern="1200">
                <a:solidFill>
                  <a:schemeClr val="bg2"/>
                </a:solidFill>
                <a:latin typeface="+mj-lt"/>
                <a:ea typeface="+mj-ea"/>
                <a:cs typeface="+mj-cs"/>
              </a:defRPr>
            </a:lvl1pPr>
          </a:lstStyle>
          <a:p>
            <a:r>
              <a:rPr lang="en-GB" dirty="0"/>
              <a:t>By Botao Xu</a:t>
            </a:r>
          </a:p>
          <a:p>
            <a:r>
              <a:rPr lang="en-GB" dirty="0"/>
              <a:t>30-July-2019</a:t>
            </a:r>
          </a:p>
        </p:txBody>
      </p:sp>
    </p:spTree>
    <p:extLst>
      <p:ext uri="{BB962C8B-B14F-4D97-AF65-F5344CB8AC3E}">
        <p14:creationId xmlns:p14="http://schemas.microsoft.com/office/powerpoint/2010/main" val="133048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Bias-variance trade-off (Learning Curve)</a:t>
            </a:r>
            <a:br>
              <a:rPr lang="en-US" dirty="0"/>
            </a:br>
            <a:endParaRPr lang="en-GB"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10</a:t>
            </a:fld>
            <a:endParaRPr lang="en-GB"/>
          </a:p>
        </p:txBody>
      </p:sp>
      <p:sp>
        <p:nvSpPr>
          <p:cNvPr id="6" name="TextBox 5">
            <a:extLst>
              <a:ext uri="{FF2B5EF4-FFF2-40B4-BE49-F238E27FC236}">
                <a16:creationId xmlns:a16="http://schemas.microsoft.com/office/drawing/2014/main" id="{5D556319-E56B-4D14-80F7-B0C78A095435}"/>
              </a:ext>
            </a:extLst>
          </p:cNvPr>
          <p:cNvSpPr txBox="1"/>
          <p:nvPr/>
        </p:nvSpPr>
        <p:spPr>
          <a:xfrm>
            <a:off x="4670326" y="2135413"/>
            <a:ext cx="4245075" cy="892552"/>
          </a:xfrm>
          <a:prstGeom prst="rect">
            <a:avLst/>
          </a:prstGeom>
          <a:gradFill>
            <a:gsLst>
              <a:gs pos="0">
                <a:schemeClr val="tx2"/>
              </a:gs>
              <a:gs pos="100000">
                <a:schemeClr val="accent2"/>
              </a:gs>
            </a:gsLst>
            <a:lin ang="5400000" scaled="0"/>
          </a:gradFill>
        </p:spPr>
        <p:txBody>
          <a:bodyPr wrap="square" rtlCol="0">
            <a:spAutoFit/>
          </a:bodyPr>
          <a:lstStyle/>
          <a:p>
            <a:r>
              <a:rPr lang="en-GB" sz="1600" dirty="0">
                <a:solidFill>
                  <a:schemeClr val="bg1"/>
                </a:solidFill>
              </a:rPr>
              <a:t>Ideal learning curve</a:t>
            </a:r>
          </a:p>
          <a:p>
            <a:pPr marL="171450" indent="-171450">
              <a:buFont typeface="Arial" panose="020B0604020202020204" pitchFamily="34" charset="0"/>
              <a:buChar char="•"/>
            </a:pPr>
            <a:r>
              <a:rPr lang="en-GB" sz="1200" dirty="0">
                <a:solidFill>
                  <a:schemeClr val="bg1"/>
                </a:solidFill>
              </a:rPr>
              <a:t>the best possible learning curves are those which converge to the value of some irreducible error, not toward some ideal error value </a:t>
            </a:r>
          </a:p>
        </p:txBody>
      </p:sp>
      <p:pic>
        <p:nvPicPr>
          <p:cNvPr id="17" name="Content Placeholder 16" descr="irr_error">
            <a:extLst>
              <a:ext uri="{FF2B5EF4-FFF2-40B4-BE49-F238E27FC236}">
                <a16:creationId xmlns:a16="http://schemas.microsoft.com/office/drawing/2014/main" id="{17C7F76B-6C1C-434C-A5CA-F4E16D24A1F5}"/>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999381"/>
            <a:ext cx="3814763" cy="2835494"/>
          </a:xfrm>
          <a:prstGeom prst="rect">
            <a:avLst/>
          </a:prstGeom>
          <a:noFill/>
          <a:ln>
            <a:noFill/>
          </a:ln>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74650AA-BE36-4B53-A93E-EBA2B7C057A0}"/>
                  </a:ext>
                </a:extLst>
              </p:cNvPr>
              <p:cNvSpPr/>
              <p:nvPr/>
            </p:nvSpPr>
            <p:spPr>
              <a:xfrm>
                <a:off x="4226768" y="3497921"/>
                <a:ext cx="4572000" cy="1548694"/>
              </a:xfrm>
              <a:prstGeom prst="rect">
                <a:avLst/>
              </a:prstGeom>
            </p:spPr>
            <p:txBody>
              <a:bodyPr>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SimSun" panose="02010600030101010101" pitchFamily="2" charset="-122"/>
                          <a:cs typeface="Times New Roman" panose="02020603050405020304" pitchFamily="18" charset="0"/>
                        </a:rPr>
                        <m:t>𝐸</m:t>
                      </m:r>
                      <m:d>
                        <m:dPr>
                          <m:begChr m:val="["/>
                          <m:endChr m:val="]"/>
                          <m:ctrlPr>
                            <a:rPr lang="en-GB" sz="1600" i="1">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GB" sz="1600" i="1">
                                  <a:latin typeface="Cambria Math" panose="02040503050406030204" pitchFamily="18" charset="0"/>
                                  <a:ea typeface="SimSun" panose="02010600030101010101" pitchFamily="2" charset="-122"/>
                                  <a:cs typeface="Times New Roman" panose="02020603050405020304" pitchFamily="18" charset="0"/>
                                </a:rPr>
                              </m:ctrlPr>
                            </m:sSupPr>
                            <m:e>
                              <m:r>
                                <a:rPr lang="en-GB" sz="1600" i="1">
                                  <a:latin typeface="Cambria Math" panose="02040503050406030204" pitchFamily="18" charset="0"/>
                                  <a:ea typeface="SimSun" panose="02010600030101010101" pitchFamily="2" charset="-122"/>
                                  <a:cs typeface="Times New Roman" panose="02020603050405020304" pitchFamily="18" charset="0"/>
                                </a:rPr>
                                <m:t>(</m:t>
                              </m:r>
                              <m:r>
                                <a:rPr lang="en-GB" sz="1600" i="1">
                                  <a:latin typeface="Cambria Math" panose="02040503050406030204" pitchFamily="18" charset="0"/>
                                  <a:ea typeface="SimSun" panose="02010600030101010101" pitchFamily="2" charset="-122"/>
                                  <a:cs typeface="Times New Roman" panose="02020603050405020304" pitchFamily="18" charset="0"/>
                                </a:rPr>
                                <m:t>𝑦</m:t>
                              </m:r>
                              <m:r>
                                <a:rPr lang="en-GB" sz="1600" i="1">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GB" sz="1600" i="1">
                                      <a:latin typeface="Cambria Math" panose="02040503050406030204" pitchFamily="18" charset="0"/>
                                      <a:ea typeface="SimSun" panose="02010600030101010101" pitchFamily="2" charset="-122"/>
                                      <a:cs typeface="Times New Roman" panose="02020603050405020304" pitchFamily="18" charset="0"/>
                                    </a:rPr>
                                  </m:ctrlPr>
                                </m:accPr>
                                <m:e>
                                  <m:r>
                                    <a:rPr lang="en-GB" sz="1600" i="1">
                                      <a:latin typeface="Cambria Math" panose="02040503050406030204" pitchFamily="18" charset="0"/>
                                      <a:ea typeface="SimSun" panose="02010600030101010101" pitchFamily="2" charset="-122"/>
                                      <a:cs typeface="Times New Roman" panose="02020603050405020304" pitchFamily="18" charset="0"/>
                                    </a:rPr>
                                    <m:t>𝑓</m:t>
                                  </m:r>
                                </m:e>
                              </m:acc>
                              <m:r>
                                <a:rPr lang="en-GB" sz="1600" i="1">
                                  <a:latin typeface="Cambria Math" panose="02040503050406030204" pitchFamily="18" charset="0"/>
                                  <a:ea typeface="SimSun" panose="02010600030101010101" pitchFamily="2" charset="-122"/>
                                  <a:cs typeface="Times New Roman" panose="02020603050405020304" pitchFamily="18" charset="0"/>
                                </a:rPr>
                                <m:t>(</m:t>
                              </m:r>
                              <m:r>
                                <a:rPr lang="en-GB" sz="1600" i="1">
                                  <a:latin typeface="Cambria Math" panose="02040503050406030204" pitchFamily="18" charset="0"/>
                                  <a:ea typeface="SimSun" panose="02010600030101010101" pitchFamily="2" charset="-122"/>
                                  <a:cs typeface="Times New Roman" panose="02020603050405020304" pitchFamily="18" charset="0"/>
                                </a:rPr>
                                <m:t>𝑥</m:t>
                              </m:r>
                              <m:r>
                                <a:rPr lang="en-GB" sz="1600" i="1">
                                  <a:latin typeface="Cambria Math" panose="02040503050406030204" pitchFamily="18" charset="0"/>
                                  <a:ea typeface="SimSun" panose="02010600030101010101" pitchFamily="2" charset="-122"/>
                                  <a:cs typeface="Times New Roman" panose="02020603050405020304" pitchFamily="18" charset="0"/>
                                </a:rPr>
                                <m:t>))</m:t>
                              </m:r>
                            </m:e>
                            <m:sup>
                              <m:r>
                                <a:rPr lang="en-GB" sz="1600" i="1">
                                  <a:latin typeface="Cambria Math" panose="02040503050406030204" pitchFamily="18" charset="0"/>
                                  <a:ea typeface="SimSun" panose="02010600030101010101" pitchFamily="2" charset="-122"/>
                                  <a:cs typeface="Times New Roman" panose="02020603050405020304" pitchFamily="18" charset="0"/>
                                </a:rPr>
                                <m:t>2</m:t>
                              </m:r>
                            </m:sup>
                          </m:sSup>
                        </m:e>
                      </m:d>
                      <m:r>
                        <a:rPr lang="en-GB" sz="1600" i="1">
                          <a:latin typeface="Cambria Math" panose="02040503050406030204" pitchFamily="18" charset="0"/>
                          <a:ea typeface="SimSun" panose="02010600030101010101" pitchFamily="2" charset="-122"/>
                          <a:cs typeface="Times New Roman" panose="02020603050405020304" pitchFamily="18" charset="0"/>
                        </a:rPr>
                        <m:t>=</m:t>
                      </m:r>
                      <m:sSup>
                        <m:sSupPr>
                          <m:ctrlPr>
                            <a:rPr lang="en-GB" sz="1600" i="1">
                              <a:latin typeface="Cambria Math" panose="02040503050406030204" pitchFamily="18" charset="0"/>
                              <a:ea typeface="SimSun" panose="02010600030101010101" pitchFamily="2" charset="-122"/>
                              <a:cs typeface="Times New Roman" panose="02020603050405020304" pitchFamily="18" charset="0"/>
                            </a:rPr>
                          </m:ctrlPr>
                        </m:sSupPr>
                        <m:e>
                          <m:r>
                            <a:rPr lang="en-GB" sz="1600" i="1">
                              <a:latin typeface="Cambria Math" panose="02040503050406030204" pitchFamily="18" charset="0"/>
                              <a:ea typeface="SimSun" panose="02010600030101010101" pitchFamily="2" charset="-122"/>
                              <a:cs typeface="Times New Roman" panose="02020603050405020304" pitchFamily="18" charset="0"/>
                            </a:rPr>
                            <m:t>𝐵𝑖𝑎𝑠</m:t>
                          </m:r>
                          <m:r>
                            <a:rPr lang="en-GB" sz="1600" i="1">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GB" sz="1600" i="1">
                                  <a:latin typeface="Cambria Math" panose="02040503050406030204" pitchFamily="18" charset="0"/>
                                  <a:ea typeface="SimSun" panose="02010600030101010101" pitchFamily="2" charset="-122"/>
                                  <a:cs typeface="Times New Roman" panose="02020603050405020304" pitchFamily="18" charset="0"/>
                                </a:rPr>
                              </m:ctrlPr>
                            </m:accPr>
                            <m:e>
                              <m:r>
                                <a:rPr lang="en-GB" sz="1600" i="1">
                                  <a:latin typeface="Cambria Math" panose="02040503050406030204" pitchFamily="18" charset="0"/>
                                  <a:ea typeface="SimSun" panose="02010600030101010101" pitchFamily="2" charset="-122"/>
                                  <a:cs typeface="Times New Roman" panose="02020603050405020304" pitchFamily="18" charset="0"/>
                                </a:rPr>
                                <m:t>𝑓</m:t>
                              </m:r>
                            </m:e>
                          </m:acc>
                          <m:r>
                            <a:rPr lang="en-GB" sz="1600" i="1">
                              <a:latin typeface="Cambria Math" panose="02040503050406030204" pitchFamily="18" charset="0"/>
                              <a:ea typeface="SimSun" panose="02010600030101010101" pitchFamily="2" charset="-122"/>
                              <a:cs typeface="Times New Roman" panose="02020603050405020304" pitchFamily="18" charset="0"/>
                            </a:rPr>
                            <m:t>(</m:t>
                          </m:r>
                          <m:r>
                            <a:rPr lang="en-GB" sz="1600" i="1">
                              <a:latin typeface="Cambria Math" panose="02040503050406030204" pitchFamily="18" charset="0"/>
                              <a:ea typeface="SimSun" panose="02010600030101010101" pitchFamily="2" charset="-122"/>
                              <a:cs typeface="Times New Roman" panose="02020603050405020304" pitchFamily="18" charset="0"/>
                            </a:rPr>
                            <m:t>𝑥</m:t>
                          </m:r>
                          <m:r>
                            <a:rPr lang="en-GB" sz="1600" i="1">
                              <a:latin typeface="Cambria Math" panose="02040503050406030204" pitchFamily="18" charset="0"/>
                              <a:ea typeface="SimSun" panose="02010600030101010101" pitchFamily="2" charset="-122"/>
                              <a:cs typeface="Times New Roman" panose="02020603050405020304" pitchFamily="18" charset="0"/>
                            </a:rPr>
                            <m:t>)]</m:t>
                          </m:r>
                        </m:e>
                        <m:sup>
                          <m:r>
                            <a:rPr lang="en-GB" sz="1600" i="1">
                              <a:latin typeface="Cambria Math" panose="02040503050406030204" pitchFamily="18" charset="0"/>
                              <a:ea typeface="SimSun" panose="02010600030101010101" pitchFamily="2" charset="-122"/>
                              <a:cs typeface="Times New Roman" panose="02020603050405020304" pitchFamily="18" charset="0"/>
                            </a:rPr>
                            <m:t>2</m:t>
                          </m:r>
                        </m:sup>
                      </m:sSup>
                      <m:r>
                        <a:rPr lang="en-GB" sz="1600" i="1">
                          <a:latin typeface="Cambria Math" panose="02040503050406030204" pitchFamily="18" charset="0"/>
                          <a:ea typeface="SimSun" panose="02010600030101010101" pitchFamily="2" charset="-122"/>
                          <a:cs typeface="Times New Roman" panose="02020603050405020304" pitchFamily="18" charset="0"/>
                        </a:rPr>
                        <m:t>+</m:t>
                      </m:r>
                      <m:r>
                        <a:rPr lang="en-GB" sz="1600" i="1">
                          <a:latin typeface="Cambria Math" panose="02040503050406030204" pitchFamily="18" charset="0"/>
                          <a:ea typeface="SimSun" panose="02010600030101010101" pitchFamily="2" charset="-122"/>
                          <a:cs typeface="Times New Roman" panose="02020603050405020304" pitchFamily="18" charset="0"/>
                        </a:rPr>
                        <m:t>𝑉𝑎𝑟</m:t>
                      </m:r>
                      <m:r>
                        <a:rPr lang="en-GB" sz="1600" i="1">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GB" sz="1600" i="1">
                              <a:latin typeface="Cambria Math" panose="02040503050406030204" pitchFamily="18" charset="0"/>
                              <a:ea typeface="SimSun" panose="02010600030101010101" pitchFamily="2" charset="-122"/>
                              <a:cs typeface="Times New Roman" panose="02020603050405020304" pitchFamily="18" charset="0"/>
                            </a:rPr>
                          </m:ctrlPr>
                        </m:accPr>
                        <m:e>
                          <m:r>
                            <a:rPr lang="en-GB" sz="1600" i="1">
                              <a:latin typeface="Cambria Math" panose="02040503050406030204" pitchFamily="18" charset="0"/>
                              <a:ea typeface="SimSun" panose="02010600030101010101" pitchFamily="2" charset="-122"/>
                              <a:cs typeface="Times New Roman" panose="02020603050405020304" pitchFamily="18" charset="0"/>
                            </a:rPr>
                            <m:t>𝑓</m:t>
                          </m:r>
                        </m:e>
                      </m:acc>
                      <m:r>
                        <a:rPr lang="en-GB" sz="1600" i="1">
                          <a:latin typeface="Cambria Math" panose="02040503050406030204" pitchFamily="18" charset="0"/>
                          <a:ea typeface="SimSun" panose="02010600030101010101" pitchFamily="2" charset="-122"/>
                          <a:cs typeface="Times New Roman" panose="02020603050405020304" pitchFamily="18" charset="0"/>
                        </a:rPr>
                        <m:t>(</m:t>
                      </m:r>
                      <m:r>
                        <a:rPr lang="en-GB" sz="1600" i="1">
                          <a:latin typeface="Cambria Math" panose="02040503050406030204" pitchFamily="18" charset="0"/>
                          <a:ea typeface="SimSun" panose="02010600030101010101" pitchFamily="2" charset="-122"/>
                          <a:cs typeface="Times New Roman" panose="02020603050405020304" pitchFamily="18" charset="0"/>
                        </a:rPr>
                        <m:t>𝑥</m:t>
                      </m:r>
                      <m:r>
                        <a:rPr lang="en-GB" sz="1600" i="1">
                          <a:latin typeface="Cambria Math" panose="02040503050406030204" pitchFamily="18" charset="0"/>
                          <a:ea typeface="SimSun" panose="02010600030101010101" pitchFamily="2" charset="-122"/>
                          <a:cs typeface="Times New Roman" panose="02020603050405020304" pitchFamily="18" charset="0"/>
                        </a:rPr>
                        <m:t>)]+</m:t>
                      </m:r>
                      <m:sSup>
                        <m:sSupPr>
                          <m:ctrlPr>
                            <a:rPr lang="en-GB" sz="1600" i="1">
                              <a:latin typeface="Cambria Math" panose="02040503050406030204" pitchFamily="18" charset="0"/>
                              <a:ea typeface="SimSun" panose="02010600030101010101" pitchFamily="2" charset="-122"/>
                              <a:cs typeface="Times New Roman" panose="02020603050405020304" pitchFamily="18" charset="0"/>
                            </a:rPr>
                          </m:ctrlPr>
                        </m:sSupPr>
                        <m:e>
                          <m:r>
                            <a:rPr lang="en-GB" sz="1600" i="1">
                              <a:latin typeface="Cambria Math" panose="02040503050406030204" pitchFamily="18" charset="0"/>
                              <a:ea typeface="SimSun" panose="02010600030101010101" pitchFamily="2" charset="-122"/>
                              <a:cs typeface="Times New Roman" panose="02020603050405020304" pitchFamily="18" charset="0"/>
                            </a:rPr>
                            <m:t>𝜎</m:t>
                          </m:r>
                        </m:e>
                        <m:sup>
                          <m:r>
                            <a:rPr lang="en-GB" sz="1600" i="1">
                              <a:latin typeface="Cambria Math" panose="02040503050406030204" pitchFamily="18" charset="0"/>
                              <a:ea typeface="SimSun" panose="02010600030101010101" pitchFamily="2" charset="-122"/>
                              <a:cs typeface="Times New Roman" panose="02020603050405020304" pitchFamily="18" charset="0"/>
                            </a:rPr>
                            <m:t>2</m:t>
                          </m:r>
                        </m:sup>
                      </m:sSup>
                    </m:oMath>
                  </m:oMathPara>
                </a14:m>
                <a:endParaRPr lang="en-GB" sz="1600" dirty="0">
                  <a:latin typeface="Calibri" panose="020F0502020204030204" pitchFamily="34" charset="0"/>
                  <a:ea typeface="SimSun" panose="02010600030101010101" pitchFamily="2" charset="-122"/>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SimSun" panose="02010600030101010101" pitchFamily="2" charset="-122"/>
                          <a:cs typeface="Times New Roman" panose="02020603050405020304" pitchFamily="18" charset="0"/>
                        </a:rPr>
                        <m:t>𝐵𝑖𝑎𝑠</m:t>
                      </m:r>
                      <m:d>
                        <m:dPr>
                          <m:begChr m:val="["/>
                          <m:endChr m:val="]"/>
                          <m:ctrlPr>
                            <a:rPr lang="en-GB" sz="1600" i="1">
                              <a:latin typeface="Cambria Math" panose="02040503050406030204" pitchFamily="18" charset="0"/>
                              <a:ea typeface="SimSun" panose="02010600030101010101" pitchFamily="2" charset="-122"/>
                              <a:cs typeface="Times New Roman" panose="02020603050405020304" pitchFamily="18" charset="0"/>
                            </a:rPr>
                          </m:ctrlPr>
                        </m:dPr>
                        <m:e>
                          <m:acc>
                            <m:accPr>
                              <m:chr m:val="̂"/>
                              <m:ctrlPr>
                                <a:rPr lang="en-GB" sz="1600" i="1">
                                  <a:latin typeface="Cambria Math" panose="02040503050406030204" pitchFamily="18" charset="0"/>
                                  <a:ea typeface="SimSun" panose="02010600030101010101" pitchFamily="2" charset="-122"/>
                                  <a:cs typeface="Times New Roman" panose="02020603050405020304" pitchFamily="18" charset="0"/>
                                </a:rPr>
                              </m:ctrlPr>
                            </m:accPr>
                            <m:e>
                              <m:r>
                                <a:rPr lang="en-GB" sz="1600" i="1">
                                  <a:latin typeface="Cambria Math" panose="02040503050406030204" pitchFamily="18" charset="0"/>
                                  <a:ea typeface="SimSun" panose="02010600030101010101" pitchFamily="2" charset="-122"/>
                                  <a:cs typeface="Times New Roman" panose="02020603050405020304" pitchFamily="18" charset="0"/>
                                </a:rPr>
                                <m:t>𝑓</m:t>
                              </m:r>
                            </m:e>
                          </m:acc>
                          <m:d>
                            <m:dPr>
                              <m:ctrlPr>
                                <a:rPr lang="en-GB" sz="1600" i="1">
                                  <a:latin typeface="Cambria Math" panose="02040503050406030204" pitchFamily="18" charset="0"/>
                                  <a:ea typeface="SimSun" panose="02010600030101010101" pitchFamily="2" charset="-122"/>
                                  <a:cs typeface="Times New Roman" panose="02020603050405020304" pitchFamily="18" charset="0"/>
                                </a:rPr>
                              </m:ctrlPr>
                            </m:dPr>
                            <m:e>
                              <m:r>
                                <a:rPr lang="en-GB" sz="1600" i="1">
                                  <a:latin typeface="Cambria Math" panose="02040503050406030204" pitchFamily="18" charset="0"/>
                                  <a:ea typeface="SimSun" panose="02010600030101010101" pitchFamily="2" charset="-122"/>
                                  <a:cs typeface="Times New Roman" panose="02020603050405020304" pitchFamily="18" charset="0"/>
                                </a:rPr>
                                <m:t>𝑥</m:t>
                              </m:r>
                            </m:e>
                          </m:d>
                        </m:e>
                      </m:d>
                      <m:r>
                        <a:rPr lang="en-GB" sz="1600" i="1">
                          <a:latin typeface="Cambria Math" panose="02040503050406030204" pitchFamily="18" charset="0"/>
                          <a:ea typeface="SimSun" panose="02010600030101010101" pitchFamily="2" charset="-122"/>
                          <a:cs typeface="Times New Roman" panose="02020603050405020304" pitchFamily="18" charset="0"/>
                        </a:rPr>
                        <m:t>=</m:t>
                      </m:r>
                      <m:r>
                        <a:rPr lang="en-GB" sz="1600" i="1">
                          <a:latin typeface="Cambria Math" panose="02040503050406030204" pitchFamily="18" charset="0"/>
                          <a:ea typeface="SimSun" panose="02010600030101010101" pitchFamily="2" charset="-122"/>
                          <a:cs typeface="Times New Roman" panose="02020603050405020304" pitchFamily="18" charset="0"/>
                        </a:rPr>
                        <m:t>𝐸</m:t>
                      </m:r>
                      <m:r>
                        <a:rPr lang="en-GB" sz="1600" i="1">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GB" sz="1600" i="1">
                              <a:latin typeface="Cambria Math" panose="02040503050406030204" pitchFamily="18" charset="0"/>
                              <a:ea typeface="SimSun" panose="02010600030101010101" pitchFamily="2" charset="-122"/>
                              <a:cs typeface="Times New Roman" panose="02020603050405020304" pitchFamily="18" charset="0"/>
                            </a:rPr>
                          </m:ctrlPr>
                        </m:accPr>
                        <m:e>
                          <m:r>
                            <a:rPr lang="en-GB" sz="1600" i="1">
                              <a:latin typeface="Cambria Math" panose="02040503050406030204" pitchFamily="18" charset="0"/>
                              <a:ea typeface="SimSun" panose="02010600030101010101" pitchFamily="2" charset="-122"/>
                              <a:cs typeface="Times New Roman" panose="02020603050405020304" pitchFamily="18" charset="0"/>
                            </a:rPr>
                            <m:t>𝑓</m:t>
                          </m:r>
                        </m:e>
                      </m:acc>
                      <m:d>
                        <m:dPr>
                          <m:ctrlPr>
                            <a:rPr lang="en-GB" sz="1600" i="1">
                              <a:latin typeface="Cambria Math" panose="02040503050406030204" pitchFamily="18" charset="0"/>
                              <a:ea typeface="SimSun" panose="02010600030101010101" pitchFamily="2" charset="-122"/>
                              <a:cs typeface="Times New Roman" panose="02020603050405020304" pitchFamily="18" charset="0"/>
                            </a:rPr>
                          </m:ctrlPr>
                        </m:dPr>
                        <m:e>
                          <m:r>
                            <a:rPr lang="en-GB" sz="1600" i="1">
                              <a:latin typeface="Cambria Math" panose="02040503050406030204" pitchFamily="18" charset="0"/>
                              <a:ea typeface="SimSun" panose="02010600030101010101" pitchFamily="2" charset="-122"/>
                              <a:cs typeface="Times New Roman" panose="02020603050405020304" pitchFamily="18" charset="0"/>
                            </a:rPr>
                            <m:t>𝑥</m:t>
                          </m:r>
                        </m:e>
                      </m:d>
                      <m:r>
                        <a:rPr lang="en-GB" sz="1600" i="1">
                          <a:latin typeface="Cambria Math" panose="02040503050406030204" pitchFamily="18" charset="0"/>
                          <a:ea typeface="SimSun" panose="02010600030101010101" pitchFamily="2" charset="-122"/>
                          <a:cs typeface="Times New Roman" panose="02020603050405020304" pitchFamily="18" charset="0"/>
                        </a:rPr>
                        <m:t>−</m:t>
                      </m:r>
                      <m:r>
                        <a:rPr lang="en-GB" sz="1600" i="1">
                          <a:latin typeface="Cambria Math" panose="02040503050406030204" pitchFamily="18" charset="0"/>
                          <a:ea typeface="SimSun" panose="02010600030101010101" pitchFamily="2" charset="-122"/>
                          <a:cs typeface="Times New Roman" panose="02020603050405020304" pitchFamily="18" charset="0"/>
                        </a:rPr>
                        <m:t>𝑓</m:t>
                      </m:r>
                      <m:r>
                        <a:rPr lang="en-GB" sz="1600" i="1">
                          <a:latin typeface="Cambria Math" panose="02040503050406030204" pitchFamily="18" charset="0"/>
                          <a:ea typeface="SimSun" panose="02010600030101010101" pitchFamily="2" charset="-122"/>
                          <a:cs typeface="Times New Roman" panose="02020603050405020304" pitchFamily="18" charset="0"/>
                        </a:rPr>
                        <m:t>(</m:t>
                      </m:r>
                      <m:r>
                        <a:rPr lang="en-GB" sz="1600" i="1">
                          <a:latin typeface="Cambria Math" panose="02040503050406030204" pitchFamily="18" charset="0"/>
                          <a:ea typeface="SimSun" panose="02010600030101010101" pitchFamily="2" charset="-122"/>
                          <a:cs typeface="Times New Roman" panose="02020603050405020304" pitchFamily="18" charset="0"/>
                        </a:rPr>
                        <m:t>𝑥</m:t>
                      </m:r>
                      <m:r>
                        <a:rPr lang="en-GB" sz="1600"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GB" sz="1600" dirty="0">
                  <a:latin typeface="Calibri" panose="020F0502020204030204" pitchFamily="34" charset="0"/>
                  <a:ea typeface="SimSun" panose="02010600030101010101" pitchFamily="2" charset="-122"/>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ea typeface="SimSun" panose="02010600030101010101" pitchFamily="2" charset="-122"/>
                          <a:cs typeface="Times New Roman" panose="02020603050405020304" pitchFamily="18" charset="0"/>
                        </a:rPr>
                        <m:t>𝑉𝑎𝑟</m:t>
                      </m:r>
                      <m:d>
                        <m:dPr>
                          <m:begChr m:val="["/>
                          <m:endChr m:val="]"/>
                          <m:ctrlPr>
                            <a:rPr lang="en-GB" sz="1600" i="1">
                              <a:latin typeface="Cambria Math" panose="02040503050406030204" pitchFamily="18" charset="0"/>
                              <a:ea typeface="SimSun" panose="02010600030101010101" pitchFamily="2" charset="-122"/>
                              <a:cs typeface="Times New Roman" panose="02020603050405020304" pitchFamily="18" charset="0"/>
                            </a:rPr>
                          </m:ctrlPr>
                        </m:dPr>
                        <m:e>
                          <m:acc>
                            <m:accPr>
                              <m:chr m:val="̂"/>
                              <m:ctrlPr>
                                <a:rPr lang="en-GB" sz="1600" i="1">
                                  <a:latin typeface="Cambria Math" panose="02040503050406030204" pitchFamily="18" charset="0"/>
                                  <a:ea typeface="SimSun" panose="02010600030101010101" pitchFamily="2" charset="-122"/>
                                  <a:cs typeface="Times New Roman" panose="02020603050405020304" pitchFamily="18" charset="0"/>
                                </a:rPr>
                              </m:ctrlPr>
                            </m:accPr>
                            <m:e>
                              <m:r>
                                <a:rPr lang="en-GB" sz="1600" i="1">
                                  <a:latin typeface="Cambria Math" panose="02040503050406030204" pitchFamily="18" charset="0"/>
                                  <a:ea typeface="SimSun" panose="02010600030101010101" pitchFamily="2" charset="-122"/>
                                  <a:cs typeface="Times New Roman" panose="02020603050405020304" pitchFamily="18" charset="0"/>
                                </a:rPr>
                                <m:t>𝑓</m:t>
                              </m:r>
                            </m:e>
                          </m:acc>
                          <m:d>
                            <m:dPr>
                              <m:ctrlPr>
                                <a:rPr lang="en-GB" sz="1600" i="1">
                                  <a:latin typeface="Cambria Math" panose="02040503050406030204" pitchFamily="18" charset="0"/>
                                  <a:ea typeface="SimSun" panose="02010600030101010101" pitchFamily="2" charset="-122"/>
                                  <a:cs typeface="Times New Roman" panose="02020603050405020304" pitchFamily="18" charset="0"/>
                                </a:rPr>
                              </m:ctrlPr>
                            </m:dPr>
                            <m:e>
                              <m:r>
                                <a:rPr lang="en-GB" sz="1600" i="1">
                                  <a:latin typeface="Cambria Math" panose="02040503050406030204" pitchFamily="18" charset="0"/>
                                  <a:ea typeface="SimSun" panose="02010600030101010101" pitchFamily="2" charset="-122"/>
                                  <a:cs typeface="Times New Roman" panose="02020603050405020304" pitchFamily="18" charset="0"/>
                                </a:rPr>
                                <m:t>𝑥</m:t>
                              </m:r>
                            </m:e>
                          </m:d>
                        </m:e>
                      </m:d>
                      <m:r>
                        <a:rPr lang="en-GB" sz="1600" i="1">
                          <a:latin typeface="Cambria Math" panose="02040503050406030204" pitchFamily="18" charset="0"/>
                          <a:ea typeface="SimSun" panose="02010600030101010101" pitchFamily="2" charset="-122"/>
                          <a:cs typeface="Times New Roman" panose="02020603050405020304" pitchFamily="18" charset="0"/>
                        </a:rPr>
                        <m:t>=</m:t>
                      </m:r>
                      <m:r>
                        <a:rPr lang="en-GB" sz="1600" i="1">
                          <a:latin typeface="Cambria Math" panose="02040503050406030204" pitchFamily="18" charset="0"/>
                          <a:ea typeface="SimSun" panose="02010600030101010101" pitchFamily="2" charset="-122"/>
                          <a:cs typeface="Times New Roman" panose="02020603050405020304" pitchFamily="18" charset="0"/>
                        </a:rPr>
                        <m:t>𝐸</m:t>
                      </m:r>
                      <m:d>
                        <m:dPr>
                          <m:begChr m:val="["/>
                          <m:endChr m:val="]"/>
                          <m:ctrlPr>
                            <a:rPr lang="en-GB" sz="1600" i="1">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GB" sz="1600" i="1">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GB" sz="1600" i="1">
                                      <a:latin typeface="Cambria Math" panose="02040503050406030204" pitchFamily="18" charset="0"/>
                                      <a:ea typeface="SimSun" panose="02010600030101010101" pitchFamily="2" charset="-122"/>
                                      <a:cs typeface="Times New Roman" panose="02020603050405020304" pitchFamily="18" charset="0"/>
                                    </a:rPr>
                                  </m:ctrlPr>
                                </m:accPr>
                                <m:e>
                                  <m:r>
                                    <a:rPr lang="en-GB" sz="1600" i="1">
                                      <a:latin typeface="Cambria Math" panose="02040503050406030204" pitchFamily="18" charset="0"/>
                                      <a:ea typeface="SimSun" panose="02010600030101010101" pitchFamily="2" charset="-122"/>
                                      <a:cs typeface="Times New Roman" panose="02020603050405020304" pitchFamily="18" charset="0"/>
                                    </a:rPr>
                                    <m:t>𝑓</m:t>
                                  </m:r>
                                </m:e>
                              </m:acc>
                              <m:r>
                                <a:rPr lang="en-GB" sz="1600" i="1">
                                  <a:latin typeface="Cambria Math" panose="02040503050406030204" pitchFamily="18" charset="0"/>
                                  <a:ea typeface="SimSun" panose="02010600030101010101" pitchFamily="2" charset="-122"/>
                                  <a:cs typeface="Times New Roman" panose="02020603050405020304" pitchFamily="18" charset="0"/>
                                </a:rPr>
                                <m:t>(</m:t>
                              </m:r>
                              <m:r>
                                <a:rPr lang="en-GB" sz="1600" i="1">
                                  <a:latin typeface="Cambria Math" panose="02040503050406030204" pitchFamily="18" charset="0"/>
                                  <a:ea typeface="SimSun" panose="02010600030101010101" pitchFamily="2" charset="-122"/>
                                  <a:cs typeface="Times New Roman" panose="02020603050405020304" pitchFamily="18" charset="0"/>
                                </a:rPr>
                                <m:t>𝑥</m:t>
                              </m:r>
                              <m:r>
                                <a:rPr lang="en-GB" sz="1600" i="1">
                                  <a:latin typeface="Cambria Math" panose="02040503050406030204" pitchFamily="18" charset="0"/>
                                  <a:ea typeface="SimSun" panose="02010600030101010101" pitchFamily="2" charset="-122"/>
                                  <a:cs typeface="Times New Roman" panose="02020603050405020304" pitchFamily="18" charset="0"/>
                                </a:rPr>
                                <m:t>)</m:t>
                              </m:r>
                            </m:e>
                            <m:sup>
                              <m:r>
                                <a:rPr lang="en-GB" sz="1600" i="1">
                                  <a:latin typeface="Cambria Math" panose="02040503050406030204" pitchFamily="18" charset="0"/>
                                  <a:ea typeface="SimSun" panose="02010600030101010101" pitchFamily="2" charset="-122"/>
                                  <a:cs typeface="Times New Roman" panose="02020603050405020304" pitchFamily="18" charset="0"/>
                                </a:rPr>
                                <m:t>2</m:t>
                              </m:r>
                            </m:sup>
                          </m:sSup>
                        </m:e>
                      </m:d>
                      <m:r>
                        <a:rPr lang="en-GB" sz="1600" i="1">
                          <a:latin typeface="Cambria Math" panose="02040503050406030204" pitchFamily="18" charset="0"/>
                          <a:ea typeface="SimSun" panose="02010600030101010101" pitchFamily="2" charset="-122"/>
                          <a:cs typeface="Times New Roman" panose="02020603050405020304" pitchFamily="18" charset="0"/>
                        </a:rPr>
                        <m:t>− </m:t>
                      </m:r>
                      <m:sSup>
                        <m:sSupPr>
                          <m:ctrlPr>
                            <a:rPr lang="en-GB" sz="1600" i="1">
                              <a:latin typeface="Cambria Math" panose="02040503050406030204" pitchFamily="18" charset="0"/>
                              <a:ea typeface="SimSun" panose="02010600030101010101" pitchFamily="2" charset="-122"/>
                              <a:cs typeface="Times New Roman" panose="02020603050405020304" pitchFamily="18" charset="0"/>
                            </a:rPr>
                          </m:ctrlPr>
                        </m:sSupPr>
                        <m:e>
                          <m:r>
                            <a:rPr lang="en-GB" sz="1600" i="1">
                              <a:latin typeface="Cambria Math" panose="02040503050406030204" pitchFamily="18" charset="0"/>
                              <a:ea typeface="SimSun" panose="02010600030101010101" pitchFamily="2" charset="-122"/>
                              <a:cs typeface="Times New Roman" panose="02020603050405020304" pitchFamily="18" charset="0"/>
                            </a:rPr>
                            <m:t>(</m:t>
                          </m:r>
                          <m:r>
                            <a:rPr lang="en-GB" sz="1600" i="1">
                              <a:latin typeface="Cambria Math" panose="02040503050406030204" pitchFamily="18" charset="0"/>
                              <a:ea typeface="SimSun" panose="02010600030101010101" pitchFamily="2" charset="-122"/>
                              <a:cs typeface="Times New Roman" panose="02020603050405020304" pitchFamily="18" charset="0"/>
                            </a:rPr>
                            <m:t>𝐸</m:t>
                          </m:r>
                          <m:r>
                            <a:rPr lang="en-GB" sz="1600" i="1">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GB" sz="1600" i="1">
                                  <a:latin typeface="Cambria Math" panose="02040503050406030204" pitchFamily="18" charset="0"/>
                                  <a:ea typeface="SimSun" panose="02010600030101010101" pitchFamily="2" charset="-122"/>
                                  <a:cs typeface="Times New Roman" panose="02020603050405020304" pitchFamily="18" charset="0"/>
                                </a:rPr>
                              </m:ctrlPr>
                            </m:accPr>
                            <m:e>
                              <m:r>
                                <a:rPr lang="en-GB" sz="1600" i="1">
                                  <a:latin typeface="Cambria Math" panose="02040503050406030204" pitchFamily="18" charset="0"/>
                                  <a:ea typeface="SimSun" panose="02010600030101010101" pitchFamily="2" charset="-122"/>
                                  <a:cs typeface="Times New Roman" panose="02020603050405020304" pitchFamily="18" charset="0"/>
                                </a:rPr>
                                <m:t>𝑓</m:t>
                              </m:r>
                            </m:e>
                          </m:acc>
                          <m:r>
                            <a:rPr lang="en-GB" sz="1600" i="1">
                              <a:latin typeface="Cambria Math" panose="02040503050406030204" pitchFamily="18" charset="0"/>
                              <a:ea typeface="SimSun" panose="02010600030101010101" pitchFamily="2" charset="-122"/>
                              <a:cs typeface="Times New Roman" panose="02020603050405020304" pitchFamily="18" charset="0"/>
                            </a:rPr>
                            <m:t>(</m:t>
                          </m:r>
                          <m:r>
                            <a:rPr lang="en-GB" sz="1600" i="1">
                              <a:latin typeface="Cambria Math" panose="02040503050406030204" pitchFamily="18" charset="0"/>
                              <a:ea typeface="SimSun" panose="02010600030101010101" pitchFamily="2" charset="-122"/>
                              <a:cs typeface="Times New Roman" panose="02020603050405020304" pitchFamily="18" charset="0"/>
                            </a:rPr>
                            <m:t>𝑥</m:t>
                          </m:r>
                          <m:r>
                            <a:rPr lang="en-GB" sz="1600" i="1">
                              <a:latin typeface="Cambria Math" panose="02040503050406030204" pitchFamily="18" charset="0"/>
                              <a:ea typeface="SimSun" panose="02010600030101010101" pitchFamily="2" charset="-122"/>
                              <a:cs typeface="Times New Roman" panose="02020603050405020304" pitchFamily="18" charset="0"/>
                            </a:rPr>
                            <m:t>)])</m:t>
                          </m:r>
                        </m:e>
                        <m:sup>
                          <m:r>
                            <a:rPr lang="en-GB" sz="1600" i="1">
                              <a:latin typeface="Cambria Math" panose="02040503050406030204" pitchFamily="18" charset="0"/>
                              <a:ea typeface="SimSun" panose="02010600030101010101" pitchFamily="2" charset="-122"/>
                              <a:cs typeface="Times New Roman" panose="02020603050405020304" pitchFamily="18" charset="0"/>
                            </a:rPr>
                            <m:t>2</m:t>
                          </m:r>
                        </m:sup>
                      </m:sSup>
                    </m:oMath>
                  </m:oMathPara>
                </a14:m>
                <a:endParaRPr lang="en-GB" sz="1600" dirty="0">
                  <a:latin typeface="Calibri" panose="020F0502020204030204" pitchFamily="34" charset="0"/>
                  <a:ea typeface="SimSun" panose="02010600030101010101" pitchFamily="2" charset="-122"/>
                  <a:cs typeface="Times New Roman" panose="02020603050405020304" pitchFamily="18" charset="0"/>
                </a:endParaRPr>
              </a:p>
              <a:p>
                <a:pPr algn="ctr">
                  <a:lnSpc>
                    <a:spcPct val="107000"/>
                  </a:lnSpc>
                  <a:spcAft>
                    <a:spcPts val="800"/>
                  </a:spcAft>
                </a:pPr>
                <a14:m>
                  <m:oMath xmlns:m="http://schemas.openxmlformats.org/officeDocument/2006/math">
                    <m:sSup>
                      <m:sSupPr>
                        <m:ctrlPr>
                          <a:rPr lang="en-GB" sz="1600" i="1">
                            <a:latin typeface="Cambria Math" panose="02040503050406030204" pitchFamily="18" charset="0"/>
                            <a:ea typeface="SimSun" panose="02010600030101010101" pitchFamily="2" charset="-122"/>
                            <a:cs typeface="Times New Roman" panose="02020603050405020304" pitchFamily="18" charset="0"/>
                          </a:rPr>
                        </m:ctrlPr>
                      </m:sSupPr>
                      <m:e>
                        <m:r>
                          <a:rPr lang="en-GB" sz="1600" i="1">
                            <a:latin typeface="Cambria Math" panose="02040503050406030204" pitchFamily="18" charset="0"/>
                            <a:ea typeface="SimSun" panose="02010600030101010101" pitchFamily="2" charset="-122"/>
                            <a:cs typeface="Times New Roman" panose="02020603050405020304" pitchFamily="18" charset="0"/>
                          </a:rPr>
                          <m:t>𝜎</m:t>
                        </m:r>
                      </m:e>
                      <m:sup>
                        <m:r>
                          <a:rPr lang="en-GB" sz="1600" i="1">
                            <a:latin typeface="Cambria Math" panose="02040503050406030204" pitchFamily="18" charset="0"/>
                            <a:ea typeface="SimSun" panose="02010600030101010101" pitchFamily="2" charset="-122"/>
                            <a:cs typeface="Times New Roman" panose="02020603050405020304" pitchFamily="18" charset="0"/>
                          </a:rPr>
                          <m:t>2</m:t>
                        </m:r>
                      </m:sup>
                    </m:sSup>
                    <m:r>
                      <a:rPr lang="en-GB" sz="1600" i="1">
                        <a:latin typeface="Cambria Math" panose="02040503050406030204" pitchFamily="18" charset="0"/>
                        <a:ea typeface="SimSun" panose="02010600030101010101" pitchFamily="2" charset="-122"/>
                        <a:cs typeface="Times New Roman" panose="02020603050405020304" pitchFamily="18" charset="0"/>
                      </a:rPr>
                      <m:t> </m:t>
                    </m:r>
                  </m:oMath>
                </a14:m>
                <a:r>
                  <a:rPr lang="en-GB" sz="1600" dirty="0">
                    <a:latin typeface="Calibri" panose="020F0502020204030204" pitchFamily="34" charset="0"/>
                    <a:ea typeface="SimSun" panose="02010600030101010101" pitchFamily="2" charset="-122"/>
                    <a:cs typeface="Times New Roman" panose="02020603050405020304" pitchFamily="18" charset="0"/>
                  </a:rPr>
                  <a:t>the irreducible error</a:t>
                </a:r>
              </a:p>
            </p:txBody>
          </p:sp>
        </mc:Choice>
        <mc:Fallback xmlns="">
          <p:sp>
            <p:nvSpPr>
              <p:cNvPr id="2" name="Rectangle 1">
                <a:extLst>
                  <a:ext uri="{FF2B5EF4-FFF2-40B4-BE49-F238E27FC236}">
                    <a16:creationId xmlns:a16="http://schemas.microsoft.com/office/drawing/2014/main" id="{274650AA-BE36-4B53-A93E-EBA2B7C057A0}"/>
                  </a:ext>
                </a:extLst>
              </p:cNvPr>
              <p:cNvSpPr>
                <a:spLocks noRot="1" noChangeAspect="1" noMove="1" noResize="1" noEditPoints="1" noAdjustHandles="1" noChangeArrowheads="1" noChangeShapeType="1" noTextEdit="1"/>
              </p:cNvSpPr>
              <p:nvPr/>
            </p:nvSpPr>
            <p:spPr>
              <a:xfrm>
                <a:off x="4226768" y="3497921"/>
                <a:ext cx="4572000" cy="1548694"/>
              </a:xfrm>
              <a:prstGeom prst="rect">
                <a:avLst/>
              </a:prstGeom>
              <a:blipFill>
                <a:blip r:embed="rId4"/>
                <a:stretch>
                  <a:fillRect b="-4331"/>
                </a:stretch>
              </a:blipFill>
            </p:spPr>
            <p:txBody>
              <a:bodyPr/>
              <a:lstStyle/>
              <a:p>
                <a:r>
                  <a:rPr lang="en-GB">
                    <a:noFill/>
                  </a:rPr>
                  <a:t> </a:t>
                </a:r>
              </a:p>
            </p:txBody>
          </p:sp>
        </mc:Fallback>
      </mc:AlternateContent>
    </p:spTree>
    <p:extLst>
      <p:ext uri="{BB962C8B-B14F-4D97-AF65-F5344CB8AC3E}">
        <p14:creationId xmlns:p14="http://schemas.microsoft.com/office/powerpoint/2010/main" val="1272645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Machine Learning’s Fairness</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92500" lnSpcReduction="10000"/>
          </a:bodyPr>
          <a:lstStyle/>
          <a:p>
            <a:r>
              <a:rPr lang="en-GB" sz="1600" dirty="0"/>
              <a:t>How to know machine learning is biased (i.e. fairness)?</a:t>
            </a:r>
          </a:p>
          <a:p>
            <a:r>
              <a:rPr lang="en-GB" sz="1600" dirty="0"/>
              <a:t>Note: this ‘biased’ should not be confused with ‘Bias-variance trade-off’</a:t>
            </a:r>
          </a:p>
          <a:p>
            <a:endParaRPr lang="en-GB" sz="1600" dirty="0"/>
          </a:p>
          <a:p>
            <a:r>
              <a:rPr lang="en-GB" sz="1600" dirty="0"/>
              <a:t>Where does ‘bias’ come from?</a:t>
            </a:r>
          </a:p>
          <a:p>
            <a:pPr marL="285750" indent="-285750">
              <a:buFont typeface="Arial" panose="020B0604020202020204" pitchFamily="34" charset="0"/>
              <a:buChar char="•"/>
            </a:pPr>
            <a:r>
              <a:rPr lang="en-GB" sz="1600" dirty="0"/>
              <a:t>Input bias (e.g. data is out-of-date, old/young people lack of credit history)</a:t>
            </a:r>
          </a:p>
          <a:p>
            <a:pPr marL="285750" indent="-285750">
              <a:buFont typeface="Arial" panose="020B0604020202020204" pitchFamily="34" charset="0"/>
              <a:buChar char="•"/>
            </a:pPr>
            <a:r>
              <a:rPr lang="en-GB" sz="1600" dirty="0"/>
              <a:t>Algorithm bias (e.g. Model is always in favour of majority class)</a:t>
            </a:r>
          </a:p>
          <a:p>
            <a:endParaRPr lang="en-GB" sz="1600" dirty="0"/>
          </a:p>
          <a:p>
            <a:r>
              <a:rPr lang="en-GB" sz="1600" dirty="0"/>
              <a:t>There are many metrics, picking the appropriate ‘FAIRNESS’ metrics</a:t>
            </a:r>
          </a:p>
          <a:p>
            <a:pPr marL="285750" indent="-285750">
              <a:buFont typeface="Arial" panose="020B0604020202020204" pitchFamily="34" charset="0"/>
              <a:buChar char="•"/>
            </a:pPr>
            <a:r>
              <a:rPr lang="en-GB" sz="1600" dirty="0"/>
              <a:t>Disparate Impact</a:t>
            </a:r>
          </a:p>
          <a:p>
            <a:pPr marL="631350" lvl="3" indent="-285750">
              <a:buFont typeface="Wingdings" panose="05000000000000000000" pitchFamily="2" charset="2"/>
              <a:buChar char="ü"/>
            </a:pPr>
            <a:r>
              <a:rPr lang="en-GB" sz="1300" dirty="0"/>
              <a:t>compares the positive predictions rates between protected population group and entire population</a:t>
            </a:r>
          </a:p>
          <a:p>
            <a:pPr marL="285750" indent="-285750">
              <a:buFont typeface="Arial" panose="020B0604020202020204" pitchFamily="34" charset="0"/>
              <a:buChar char="•"/>
            </a:pPr>
            <a:r>
              <a:rPr lang="en-GB" sz="1600" dirty="0"/>
              <a:t>Equalized odds </a:t>
            </a:r>
          </a:p>
          <a:p>
            <a:pPr marL="631350" lvl="3" indent="-285750">
              <a:buFont typeface="Wingdings" panose="05000000000000000000" pitchFamily="2" charset="2"/>
              <a:buChar char="ü"/>
            </a:pPr>
            <a:r>
              <a:rPr lang="en-GB" sz="1300" dirty="0"/>
              <a:t>true positive and false positive rates on a protected population group as those of the entire population</a:t>
            </a:r>
          </a:p>
          <a:p>
            <a:pPr marL="285750" lvl="3" indent="-285750">
              <a:buFont typeface="Arial" panose="020B0604020202020204" pitchFamily="34" charset="0"/>
              <a:buChar char="•"/>
            </a:pPr>
            <a:r>
              <a:rPr lang="en-GB" sz="1600" b="1" dirty="0"/>
              <a:t>……</a:t>
            </a: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11</a:t>
            </a:fld>
            <a:endParaRPr lang="en-GB"/>
          </a:p>
        </p:txBody>
      </p:sp>
    </p:spTree>
    <p:extLst>
      <p:ext uri="{BB962C8B-B14F-4D97-AF65-F5344CB8AC3E}">
        <p14:creationId xmlns:p14="http://schemas.microsoft.com/office/powerpoint/2010/main" val="151116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What are Regulators/government/institute doing regarding AI?</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77500" lnSpcReduction="20000"/>
          </a:bodyPr>
          <a:lstStyle/>
          <a:p>
            <a:r>
              <a:rPr lang="en-GB" sz="1600" dirty="0"/>
              <a:t>Who are looking at us? Or we can say from whom we can learn to make ourselves to comply policy better?</a:t>
            </a:r>
          </a:p>
          <a:p>
            <a:endParaRPr lang="en-GB" sz="1600" dirty="0"/>
          </a:p>
          <a:p>
            <a:pPr marL="285750" indent="-285750">
              <a:buFont typeface="Arial" panose="020B0604020202020204" pitchFamily="34" charset="0"/>
              <a:buChar char="•"/>
            </a:pPr>
            <a:r>
              <a:rPr lang="en-GB" sz="1600" dirty="0"/>
              <a:t>FCA (Financial Conduct Authority)</a:t>
            </a:r>
          </a:p>
          <a:p>
            <a:pPr marL="285750" indent="-285750">
              <a:buFont typeface="Arial" panose="020B0604020202020204" pitchFamily="34" charset="0"/>
              <a:buChar char="•"/>
            </a:pPr>
            <a:r>
              <a:rPr lang="en-GB" sz="1600" dirty="0"/>
              <a:t>FRC (Financial Reporting Council)</a:t>
            </a:r>
          </a:p>
          <a:p>
            <a:pPr marL="285750" indent="-285750">
              <a:buFont typeface="Arial" panose="020B0604020202020204" pitchFamily="34" charset="0"/>
              <a:buChar char="•"/>
            </a:pPr>
            <a:r>
              <a:rPr lang="en-GB" sz="1600" dirty="0"/>
              <a:t>Institute and Faculty of Actuaries (</a:t>
            </a:r>
            <a:r>
              <a:rPr lang="en-GB" sz="1600" dirty="0" err="1"/>
              <a:t>IFoA</a:t>
            </a:r>
            <a:r>
              <a:rPr lang="en-GB" sz="1600" dirty="0"/>
              <a:t>)</a:t>
            </a:r>
          </a:p>
          <a:p>
            <a:pPr marL="285750" indent="-285750">
              <a:buFont typeface="Arial" panose="020B0604020202020204" pitchFamily="34" charset="0"/>
              <a:buChar char="•"/>
            </a:pPr>
            <a:r>
              <a:rPr lang="en-GB" sz="1600" dirty="0"/>
              <a:t>EU government (</a:t>
            </a:r>
            <a:r>
              <a:rPr lang="fr-FR" sz="1600" dirty="0"/>
              <a:t>EU </a:t>
            </a:r>
            <a:r>
              <a:rPr lang="fr-FR" sz="1600" dirty="0" err="1"/>
              <a:t>ethics</a:t>
            </a:r>
            <a:r>
              <a:rPr lang="fr-FR" sz="1600" dirty="0"/>
              <a:t> guidelines for </a:t>
            </a:r>
            <a:r>
              <a:rPr lang="fr-FR" sz="1600" dirty="0" err="1"/>
              <a:t>artificial</a:t>
            </a:r>
            <a:r>
              <a:rPr lang="fr-FR" sz="1600" dirty="0"/>
              <a:t> intelligence)</a:t>
            </a:r>
          </a:p>
          <a:p>
            <a:pPr marL="285750" indent="-285750">
              <a:buFont typeface="Arial" panose="020B0604020202020204" pitchFamily="34" charset="0"/>
              <a:buChar char="•"/>
            </a:pPr>
            <a:r>
              <a:rPr lang="fr-FR" sz="1600" dirty="0"/>
              <a:t>UK </a:t>
            </a:r>
            <a:r>
              <a:rPr lang="fr-FR" sz="1600" dirty="0" err="1"/>
              <a:t>parliament</a:t>
            </a:r>
            <a:endParaRPr lang="fr-FR" sz="1600" dirty="0"/>
          </a:p>
          <a:p>
            <a:pPr marL="285750" indent="-285750">
              <a:buFont typeface="Arial" panose="020B0604020202020204" pitchFamily="34" charset="0"/>
              <a:buChar char="•"/>
            </a:pPr>
            <a:r>
              <a:rPr lang="en-GB" sz="1600" dirty="0"/>
              <a:t>IEEE (Institute of Electrical and Electronics Engineers)</a:t>
            </a:r>
          </a:p>
          <a:p>
            <a:pPr marL="285750" indent="-285750">
              <a:buFont typeface="Arial" panose="020B0604020202020204" pitchFamily="34" charset="0"/>
              <a:buChar char="•"/>
            </a:pPr>
            <a:r>
              <a:rPr lang="fr-FR" sz="1600" dirty="0" err="1"/>
              <a:t>TechUK</a:t>
            </a:r>
            <a:endParaRPr lang="fr-FR" sz="1600" dirty="0"/>
          </a:p>
          <a:p>
            <a:pPr marL="285750" indent="-285750">
              <a:buFont typeface="Arial" panose="020B0604020202020204" pitchFamily="34" charset="0"/>
              <a:buChar char="•"/>
            </a:pPr>
            <a:r>
              <a:rPr lang="fr-FR" sz="1600" dirty="0"/>
              <a:t>AI Council</a:t>
            </a:r>
          </a:p>
          <a:p>
            <a:pPr marL="285750" indent="-285750">
              <a:buFont typeface="Arial" panose="020B0604020202020204" pitchFamily="34" charset="0"/>
              <a:buChar char="•"/>
            </a:pPr>
            <a:r>
              <a:rPr lang="en-GB" sz="1600" dirty="0"/>
              <a:t>Canada Algorithmic Impact Assessment Tool</a:t>
            </a:r>
          </a:p>
          <a:p>
            <a:pPr marL="285750" indent="-285750">
              <a:buFont typeface="Arial" panose="020B0604020202020204" pitchFamily="34" charset="0"/>
              <a:buChar char="•"/>
            </a:pPr>
            <a:r>
              <a:rPr lang="fr-FR" sz="1600" dirty="0"/>
              <a:t>AI </a:t>
            </a:r>
            <a:r>
              <a:rPr lang="fr-FR" sz="1600" dirty="0" err="1"/>
              <a:t>Fairness</a:t>
            </a:r>
            <a:r>
              <a:rPr lang="fr-FR" sz="1600" dirty="0"/>
              <a:t> 360</a:t>
            </a:r>
          </a:p>
          <a:p>
            <a:endParaRPr lang="fr-FR" sz="1600" dirty="0"/>
          </a:p>
          <a:p>
            <a:endParaRPr lang="fr-FR" sz="1600" dirty="0"/>
          </a:p>
          <a:p>
            <a:r>
              <a:rPr lang="fr-FR" sz="1600" dirty="0" err="1"/>
              <a:t>Other</a:t>
            </a:r>
            <a:r>
              <a:rPr lang="fr-FR" sz="1600" dirty="0"/>
              <a:t> </a:t>
            </a:r>
            <a:r>
              <a:rPr lang="fr-FR" sz="1600" dirty="0" err="1"/>
              <a:t>reasons</a:t>
            </a:r>
            <a:r>
              <a:rPr lang="fr-FR" sz="1600" dirty="0"/>
              <a:t> to </a:t>
            </a:r>
            <a:r>
              <a:rPr lang="fr-FR" sz="1600" dirty="0" err="1"/>
              <a:t>pay</a:t>
            </a:r>
            <a:r>
              <a:rPr lang="fr-FR" sz="1600" dirty="0"/>
              <a:t> attention to </a:t>
            </a:r>
            <a:r>
              <a:rPr lang="fr-FR" sz="1600" dirty="0" err="1"/>
              <a:t>above</a:t>
            </a:r>
            <a:r>
              <a:rPr lang="fr-FR" sz="1600" dirty="0"/>
              <a:t> </a:t>
            </a:r>
            <a:r>
              <a:rPr lang="fr-FR" sz="1600" dirty="0" err="1"/>
              <a:t>authorities</a:t>
            </a:r>
            <a:r>
              <a:rPr lang="fr-FR" sz="1600" dirty="0"/>
              <a:t>/</a:t>
            </a:r>
            <a:r>
              <a:rPr lang="fr-FR" sz="1600" dirty="0" err="1"/>
              <a:t>oganizations</a:t>
            </a:r>
            <a:r>
              <a:rPr lang="fr-FR" sz="1600" dirty="0"/>
              <a:t>:</a:t>
            </a:r>
          </a:p>
          <a:p>
            <a:pPr marL="285750" indent="-285750">
              <a:buFont typeface="Arial" panose="020B0604020202020204" pitchFamily="34" charset="0"/>
              <a:buChar char="•"/>
            </a:pPr>
            <a:r>
              <a:rPr lang="fr-FR" sz="1600" dirty="0"/>
              <a:t>Notice </a:t>
            </a:r>
            <a:r>
              <a:rPr lang="fr-FR" sz="1600" dirty="0" err="1"/>
              <a:t>updated</a:t>
            </a:r>
            <a:r>
              <a:rPr lang="fr-FR" sz="1600" dirty="0"/>
              <a:t> </a:t>
            </a:r>
            <a:r>
              <a:rPr lang="fr-FR" sz="1600" dirty="0" err="1"/>
              <a:t>informaiton</a:t>
            </a:r>
            <a:endParaRPr lang="fr-FR" sz="1600" dirty="0"/>
          </a:p>
          <a:p>
            <a:pPr marL="285750" indent="-285750">
              <a:buFont typeface="Arial" panose="020B0604020202020204" pitchFamily="34" charset="0"/>
              <a:buChar char="•"/>
            </a:pPr>
            <a:r>
              <a:rPr lang="fr-FR" sz="1600" dirty="0" err="1"/>
              <a:t>They</a:t>
            </a:r>
            <a:r>
              <a:rPr lang="fr-FR" sz="1600" dirty="0"/>
              <a:t> </a:t>
            </a:r>
            <a:r>
              <a:rPr lang="fr-FR" sz="1600" dirty="0" err="1"/>
              <a:t>consult</a:t>
            </a:r>
            <a:r>
              <a:rPr lang="fr-FR" sz="1600" dirty="0"/>
              <a:t> experts </a:t>
            </a:r>
            <a:r>
              <a:rPr lang="fr-FR" sz="1600" dirty="0" err="1"/>
              <a:t>who</a:t>
            </a:r>
            <a:r>
              <a:rPr lang="fr-FR" sz="1600" dirty="0"/>
              <a:t> come </a:t>
            </a:r>
            <a:r>
              <a:rPr lang="fr-FR" sz="1600" dirty="0" err="1"/>
              <a:t>from</a:t>
            </a:r>
            <a:r>
              <a:rPr lang="fr-FR" sz="1600" dirty="0"/>
              <a:t> </a:t>
            </a:r>
            <a:r>
              <a:rPr lang="fr-FR" sz="1600" dirty="0" err="1"/>
              <a:t>various</a:t>
            </a:r>
            <a:r>
              <a:rPr lang="fr-FR" sz="1600" dirty="0"/>
              <a:t> industries, </a:t>
            </a:r>
            <a:r>
              <a:rPr lang="fr-FR" sz="1600" dirty="0" err="1"/>
              <a:t>bring</a:t>
            </a:r>
            <a:r>
              <a:rPr lang="fr-FR" sz="1600" dirty="0"/>
              <a:t> in new techniques, </a:t>
            </a:r>
            <a:r>
              <a:rPr lang="fr-FR" sz="1600" dirty="0" err="1"/>
              <a:t>ideas</a:t>
            </a:r>
            <a:r>
              <a:rPr lang="fr-FR" sz="1600" dirty="0"/>
              <a:t> and innovations</a:t>
            </a: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12</a:t>
            </a:fld>
            <a:endParaRPr lang="en-GB"/>
          </a:p>
        </p:txBody>
      </p:sp>
    </p:spTree>
    <p:extLst>
      <p:ext uri="{BB962C8B-B14F-4D97-AF65-F5344CB8AC3E}">
        <p14:creationId xmlns:p14="http://schemas.microsoft.com/office/powerpoint/2010/main" val="55845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monitor model performance?</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lnSpcReduction="10000"/>
          </a:bodyPr>
          <a:lstStyle/>
          <a:p>
            <a:r>
              <a:rPr lang="en-GB" sz="1600" dirty="0"/>
              <a:t>There are many metrics, most are comparing performance to train dataset. Deviation index = sum(% actual - % expected) x ln(%actual/%expected). It is </a:t>
            </a:r>
            <a:r>
              <a:rPr lang="en-GB" sz="1600" dirty="0" err="1"/>
              <a:t>baed</a:t>
            </a:r>
            <a:r>
              <a:rPr lang="en-GB" sz="1600" dirty="0"/>
              <a:t> on </a:t>
            </a:r>
            <a:r>
              <a:rPr lang="en-GB" sz="1600" dirty="0" err="1"/>
              <a:t>KullBack-Leibler</a:t>
            </a:r>
            <a:r>
              <a:rPr lang="en-GB" sz="1600" dirty="0"/>
              <a:t> divergence, i.e. </a:t>
            </a:r>
            <a:r>
              <a:rPr lang="en-GB" sz="1600" dirty="0" err="1"/>
              <a:t>KLpq</a:t>
            </a:r>
            <a:r>
              <a:rPr lang="en-GB" sz="1600" dirty="0"/>
              <a:t> + </a:t>
            </a:r>
            <a:r>
              <a:rPr lang="en-GB" sz="1600" dirty="0" err="1"/>
              <a:t>KLqp</a:t>
            </a:r>
            <a:r>
              <a:rPr lang="en-GB" sz="1600" dirty="0"/>
              <a:t> </a:t>
            </a:r>
          </a:p>
          <a:p>
            <a:pPr marL="457200" lvl="2" indent="-285750">
              <a:buFont typeface="Wingdings" panose="05000000000000000000" pitchFamily="2" charset="2"/>
              <a:buChar char="ü"/>
            </a:pPr>
            <a:r>
              <a:rPr lang="en-GB" sz="1450" dirty="0"/>
              <a:t>For input variable. It is called characteristic index</a:t>
            </a:r>
          </a:p>
          <a:p>
            <a:pPr marL="457200" lvl="2" indent="-285750">
              <a:buFont typeface="Wingdings" panose="05000000000000000000" pitchFamily="2" charset="2"/>
              <a:buChar char="ü"/>
            </a:pPr>
            <a:r>
              <a:rPr lang="en-GB" sz="1450" dirty="0"/>
              <a:t>For output variable. It is called stability index</a:t>
            </a:r>
          </a:p>
          <a:p>
            <a:pPr marL="285750" indent="-285750">
              <a:buFont typeface="Arial" panose="020B0604020202020204" pitchFamily="34" charset="0"/>
              <a:buChar char="•"/>
            </a:pPr>
            <a:r>
              <a:rPr lang="en-GB" sz="1600" dirty="0"/>
              <a:t>Lift decay curve</a:t>
            </a:r>
          </a:p>
          <a:p>
            <a:pPr marL="457200" lvl="2" indent="-285750">
              <a:buFont typeface="Wingdings" panose="05000000000000000000" pitchFamily="2" charset="2"/>
              <a:buChar char="ü"/>
            </a:pPr>
            <a:r>
              <a:rPr lang="en-GB" sz="1450" dirty="0"/>
              <a:t>Lift5Decay, Lift10Decay, etc.</a:t>
            </a:r>
          </a:p>
          <a:p>
            <a:pPr marL="285750" indent="-285750">
              <a:buFont typeface="Arial" panose="020B0604020202020204" pitchFamily="34" charset="0"/>
              <a:buChar char="•"/>
            </a:pPr>
            <a:r>
              <a:rPr lang="en-GB" sz="1600" dirty="0"/>
              <a:t>Gini decay curve</a:t>
            </a:r>
          </a:p>
          <a:p>
            <a:pPr marL="285750" indent="-285750">
              <a:buFont typeface="Arial" panose="020B0604020202020204" pitchFamily="34" charset="0"/>
              <a:buChar char="•"/>
            </a:pPr>
            <a:r>
              <a:rPr lang="en-GB" sz="1600" dirty="0"/>
              <a:t>KS statistic. It measure vertical distance between CDF and ECDF</a:t>
            </a:r>
          </a:p>
          <a:p>
            <a:pPr marL="285750" indent="-285750">
              <a:buFont typeface="Arial" panose="020B0604020202020204" pitchFamily="34" charset="0"/>
              <a:buChar char="•"/>
            </a:pPr>
            <a:r>
              <a:rPr lang="en-GB" sz="1600" dirty="0"/>
              <a:t>MSE,MAE,…</a:t>
            </a:r>
          </a:p>
          <a:p>
            <a:pPr marL="285750" indent="-285750">
              <a:buFont typeface="Arial" panose="020B0604020202020204" pitchFamily="34" charset="0"/>
              <a:buChar char="•"/>
            </a:pPr>
            <a:r>
              <a:rPr lang="en-GB" sz="1600" dirty="0"/>
              <a:t>……</a:t>
            </a:r>
          </a:p>
          <a:p>
            <a:r>
              <a:rPr lang="en-GB" sz="1600" dirty="0"/>
              <a:t>Set Alert and Warning Conditions.</a:t>
            </a:r>
          </a:p>
          <a:p>
            <a:pPr marL="285750" indent="-285750">
              <a:buFont typeface="Arial" panose="020B0604020202020204" pitchFamily="34" charset="0"/>
              <a:buChar char="•"/>
            </a:pPr>
            <a:endParaRPr lang="en-GB" sz="1600" dirty="0"/>
          </a:p>
          <a:p>
            <a:endParaRPr lang="en-GB" sz="1600" b="1"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13</a:t>
            </a:fld>
            <a:endParaRPr lang="en-GB"/>
          </a:p>
        </p:txBody>
      </p:sp>
    </p:spTree>
    <p:extLst>
      <p:ext uri="{BB962C8B-B14F-4D97-AF65-F5344CB8AC3E}">
        <p14:creationId xmlns:p14="http://schemas.microsoft.com/office/powerpoint/2010/main" val="2194321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use Classification Metrics?</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77500" lnSpcReduction="20000"/>
          </a:bodyPr>
          <a:lstStyle/>
          <a:p>
            <a:endParaRPr lang="en-GB" sz="1600" dirty="0"/>
          </a:p>
          <a:p>
            <a:endParaRPr lang="en-GB" sz="1600" dirty="0"/>
          </a:p>
          <a:p>
            <a:endParaRPr lang="en-GB" sz="1600" dirty="0"/>
          </a:p>
          <a:p>
            <a:r>
              <a:rPr lang="en-GB" sz="1600" dirty="0"/>
              <a:t>Basically, there are two  scenarios:</a:t>
            </a:r>
          </a:p>
          <a:p>
            <a:pPr marL="285750" indent="-285750">
              <a:buFont typeface="Arial" panose="020B0604020202020204" pitchFamily="34" charset="0"/>
              <a:buChar char="•"/>
            </a:pPr>
            <a:r>
              <a:rPr lang="en-GB" sz="1600" dirty="0"/>
              <a:t>Balanced data</a:t>
            </a:r>
          </a:p>
          <a:p>
            <a:pPr marL="285750" indent="-285750">
              <a:buFont typeface="Arial" panose="020B0604020202020204" pitchFamily="34" charset="0"/>
              <a:buChar char="•"/>
            </a:pPr>
            <a:r>
              <a:rPr lang="en-GB" sz="1600" dirty="0"/>
              <a:t>Imbalanced data</a:t>
            </a:r>
          </a:p>
          <a:p>
            <a:r>
              <a:rPr lang="en-GB" sz="1600" dirty="0"/>
              <a:t>Imbalanced case:</a:t>
            </a:r>
          </a:p>
          <a:p>
            <a:pPr marL="285750" indent="-285750">
              <a:buFont typeface="Arial" panose="020B0604020202020204" pitchFamily="34" charset="0"/>
              <a:buChar char="•"/>
            </a:pPr>
            <a:r>
              <a:rPr lang="en-GB" sz="1600" dirty="0"/>
              <a:t>Don’t use accuracy</a:t>
            </a:r>
          </a:p>
          <a:p>
            <a:pPr marL="285750" indent="-285750">
              <a:buFont typeface="Arial" panose="020B0604020202020204" pitchFamily="34" charset="0"/>
              <a:buChar char="•"/>
            </a:pPr>
            <a:r>
              <a:rPr lang="en-GB" sz="1600" dirty="0"/>
              <a:t>Use PR-curve, f1, custom metric, in addition to ROC curve</a:t>
            </a:r>
          </a:p>
          <a:p>
            <a:r>
              <a:rPr lang="en-GB" sz="1600" dirty="0"/>
              <a:t>Two types of error:</a:t>
            </a:r>
          </a:p>
          <a:p>
            <a:pPr marL="285750" indent="-285750">
              <a:buFont typeface="Arial" panose="020B0604020202020204" pitchFamily="34" charset="0"/>
              <a:buChar char="•"/>
            </a:pPr>
            <a:r>
              <a:rPr lang="en-GB" sz="1600" dirty="0"/>
              <a:t>False Positive Type I error</a:t>
            </a:r>
          </a:p>
          <a:p>
            <a:pPr marL="285750" indent="-285750">
              <a:buFont typeface="Arial" panose="020B0604020202020204" pitchFamily="34" charset="0"/>
              <a:buChar char="•"/>
            </a:pPr>
            <a:r>
              <a:rPr lang="en-GB" sz="1600" dirty="0"/>
              <a:t>False Negative Type II error</a:t>
            </a:r>
          </a:p>
          <a:p>
            <a:pPr marL="285750" indent="-285750">
              <a:buFont typeface="Arial" panose="020B0604020202020204" pitchFamily="34" charset="0"/>
              <a:buChar char="•"/>
            </a:pPr>
            <a:endParaRPr lang="en-GB" sz="1600" dirty="0"/>
          </a:p>
          <a:p>
            <a:r>
              <a:rPr lang="en-GB" sz="1600" dirty="0">
                <a:solidFill>
                  <a:srgbClr val="FF0000"/>
                </a:solidFill>
              </a:rPr>
              <a:t>Example:</a:t>
            </a:r>
          </a:p>
          <a:p>
            <a:pPr marL="285750" indent="-285750">
              <a:buFont typeface="Arial" panose="020B0604020202020204" pitchFamily="34" charset="0"/>
              <a:buChar char="•"/>
            </a:pPr>
            <a:r>
              <a:rPr lang="en-GB" sz="1600" dirty="0">
                <a:solidFill>
                  <a:srgbClr val="FF0000"/>
                </a:solidFill>
              </a:rPr>
              <a:t>Life critical case. Medical application, Type II error is dangerous!</a:t>
            </a:r>
          </a:p>
          <a:p>
            <a:pPr marL="285750" indent="-285750">
              <a:buFont typeface="Arial" panose="020B0604020202020204" pitchFamily="34" charset="0"/>
              <a:buChar char="•"/>
            </a:pPr>
            <a:r>
              <a:rPr lang="en-GB" sz="1600" dirty="0">
                <a:solidFill>
                  <a:srgbClr val="FF0000"/>
                </a:solidFill>
              </a:rPr>
              <a:t>Costly case. Fraud detection, Type II error cost much resource (man hours)</a:t>
            </a:r>
          </a:p>
          <a:p>
            <a:endParaRPr lang="en-GB" sz="1600" dirty="0"/>
          </a:p>
          <a:p>
            <a:endParaRPr lang="en-GB" sz="1600" dirty="0"/>
          </a:p>
          <a:p>
            <a:endParaRPr lang="en-GB" sz="1600" b="1"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14</a:t>
            </a:fld>
            <a:endParaRPr lang="en-GB"/>
          </a:p>
        </p:txBody>
      </p:sp>
      <p:graphicFrame>
        <p:nvGraphicFramePr>
          <p:cNvPr id="4" name="Table 3">
            <a:extLst>
              <a:ext uri="{FF2B5EF4-FFF2-40B4-BE49-F238E27FC236}">
                <a16:creationId xmlns:a16="http://schemas.microsoft.com/office/drawing/2014/main" id="{8810F439-4BF8-4BEF-B8EC-C22468434F42}"/>
              </a:ext>
            </a:extLst>
          </p:cNvPr>
          <p:cNvGraphicFramePr>
            <a:graphicFrameLocks noGrp="1"/>
          </p:cNvGraphicFramePr>
          <p:nvPr>
            <p:extLst>
              <p:ext uri="{D42A27DB-BD31-4B8C-83A1-F6EECF244321}">
                <p14:modId xmlns:p14="http://schemas.microsoft.com/office/powerpoint/2010/main" val="1694985906"/>
              </p:ext>
            </p:extLst>
          </p:nvPr>
        </p:nvGraphicFramePr>
        <p:xfrm>
          <a:off x="685801" y="2004046"/>
          <a:ext cx="6121400" cy="1169670"/>
        </p:xfrm>
        <a:graphic>
          <a:graphicData uri="http://schemas.openxmlformats.org/drawingml/2006/table">
            <a:tbl>
              <a:tblPr>
                <a:tableStyleId>{5C22544A-7EE6-4342-B048-85BDC9FD1C3A}</a:tableStyleId>
              </a:tblPr>
              <a:tblGrid>
                <a:gridCol w="1530350">
                  <a:extLst>
                    <a:ext uri="{9D8B030D-6E8A-4147-A177-3AD203B41FA5}">
                      <a16:colId xmlns:a16="http://schemas.microsoft.com/office/drawing/2014/main" val="2742152841"/>
                    </a:ext>
                  </a:extLst>
                </a:gridCol>
                <a:gridCol w="1530350">
                  <a:extLst>
                    <a:ext uri="{9D8B030D-6E8A-4147-A177-3AD203B41FA5}">
                      <a16:colId xmlns:a16="http://schemas.microsoft.com/office/drawing/2014/main" val="1284145165"/>
                    </a:ext>
                  </a:extLst>
                </a:gridCol>
                <a:gridCol w="1530350">
                  <a:extLst>
                    <a:ext uri="{9D8B030D-6E8A-4147-A177-3AD203B41FA5}">
                      <a16:colId xmlns:a16="http://schemas.microsoft.com/office/drawing/2014/main" val="3757749326"/>
                    </a:ext>
                  </a:extLst>
                </a:gridCol>
                <a:gridCol w="1530350">
                  <a:extLst>
                    <a:ext uri="{9D8B030D-6E8A-4147-A177-3AD203B41FA5}">
                      <a16:colId xmlns:a16="http://schemas.microsoft.com/office/drawing/2014/main" val="4168941774"/>
                    </a:ext>
                  </a:extLst>
                </a:gridCol>
              </a:tblGrid>
              <a:tr h="251460">
                <a:tc rowSpan="2" gridSpan="2">
                  <a:txBody>
                    <a:bodyPr/>
                    <a:lstStyle/>
                    <a:p>
                      <a:pPr algn="ctr">
                        <a:lnSpc>
                          <a:spcPct val="107000"/>
                        </a:lnSpc>
                        <a:spcAft>
                          <a:spcPts val="800"/>
                        </a:spcAft>
                      </a:pPr>
                      <a:r>
                        <a:rPr lang="en-GB" sz="1200">
                          <a:effectLst/>
                        </a:rPr>
                        <a:t> </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rowSpan="2" hMerge="1">
                  <a:txBody>
                    <a:bodyPr/>
                    <a:lstStyle/>
                    <a:p>
                      <a:endParaRPr lang="en-GB"/>
                    </a:p>
                  </a:txBody>
                  <a:tcPr/>
                </a:tc>
                <a:tc gridSpan="2">
                  <a:txBody>
                    <a:bodyPr/>
                    <a:lstStyle/>
                    <a:p>
                      <a:pPr algn="ctr">
                        <a:lnSpc>
                          <a:spcPct val="107000"/>
                        </a:lnSpc>
                        <a:spcAft>
                          <a:spcPts val="800"/>
                        </a:spcAft>
                      </a:pPr>
                      <a:r>
                        <a:rPr lang="en-GB" sz="1200">
                          <a:effectLst/>
                        </a:rPr>
                        <a:t>True outcome</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extLst>
                  <a:ext uri="{0D108BD9-81ED-4DB2-BD59-A6C34878D82A}">
                    <a16:rowId xmlns:a16="http://schemas.microsoft.com/office/drawing/2014/main" val="1403387340"/>
                  </a:ext>
                </a:extLst>
              </a:tr>
              <a:tr h="198120">
                <a:tc gridSpan="2" vMerge="1">
                  <a:txBody>
                    <a:bodyPr/>
                    <a:lstStyle/>
                    <a:p>
                      <a:endParaRPr lang="en-GB"/>
                    </a:p>
                  </a:txBody>
                  <a:tcPr/>
                </a:tc>
                <a:tc hMerge="1" vMerge="1">
                  <a:txBody>
                    <a:bodyPr/>
                    <a:lstStyle/>
                    <a:p>
                      <a:endParaRPr lang="en-GB"/>
                    </a:p>
                  </a:txBody>
                  <a:tcPr/>
                </a:tc>
                <a:tc>
                  <a:txBody>
                    <a:bodyPr/>
                    <a:lstStyle/>
                    <a:p>
                      <a:pPr algn="ctr">
                        <a:lnSpc>
                          <a:spcPct val="107000"/>
                        </a:lnSpc>
                        <a:spcAft>
                          <a:spcPts val="800"/>
                        </a:spcAft>
                      </a:pPr>
                      <a:r>
                        <a:rPr lang="en-GB" sz="1200">
                          <a:effectLst/>
                        </a:rPr>
                        <a:t>0</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1200">
                          <a:effectLst/>
                        </a:rPr>
                        <a:t>1</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5676523"/>
                  </a:ext>
                </a:extLst>
              </a:tr>
              <a:tr h="377190">
                <a:tc rowSpan="2">
                  <a:txBody>
                    <a:bodyPr/>
                    <a:lstStyle/>
                    <a:p>
                      <a:pPr algn="ctr">
                        <a:lnSpc>
                          <a:spcPct val="107000"/>
                        </a:lnSpc>
                        <a:spcAft>
                          <a:spcPts val="800"/>
                        </a:spcAft>
                      </a:pPr>
                      <a:r>
                        <a:rPr lang="en-GB" sz="1200">
                          <a:effectLst/>
                        </a:rPr>
                        <a:t>Predicted Outcome</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1200">
                          <a:effectLst/>
                        </a:rPr>
                        <a:t>0</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1200">
                          <a:effectLst/>
                        </a:rPr>
                        <a:t>True Negative (TN)</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1200">
                          <a:effectLst/>
                        </a:rPr>
                        <a:t>False negative (FN)</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80366446"/>
                  </a:ext>
                </a:extLst>
              </a:tr>
              <a:tr h="342900">
                <a:tc vMerge="1">
                  <a:txBody>
                    <a:bodyPr/>
                    <a:lstStyle/>
                    <a:p>
                      <a:endParaRPr lang="en-GB"/>
                    </a:p>
                  </a:txBody>
                  <a:tcPr/>
                </a:tc>
                <a:tc>
                  <a:txBody>
                    <a:bodyPr/>
                    <a:lstStyle/>
                    <a:p>
                      <a:pPr algn="ctr">
                        <a:lnSpc>
                          <a:spcPct val="107000"/>
                        </a:lnSpc>
                        <a:spcAft>
                          <a:spcPts val="800"/>
                        </a:spcAft>
                      </a:pPr>
                      <a:r>
                        <a:rPr lang="en-GB" sz="1200">
                          <a:effectLst/>
                        </a:rPr>
                        <a:t>1</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1200">
                          <a:effectLst/>
                        </a:rPr>
                        <a:t>False Positive (FP)</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1200" dirty="0">
                          <a:effectLst/>
                        </a:rPr>
                        <a:t>True Positive (TP)</a:t>
                      </a:r>
                      <a:endParaRPr lang="en-GB"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17930833"/>
                  </a:ext>
                </a:extLst>
              </a:tr>
            </a:tbl>
          </a:graphicData>
        </a:graphic>
      </p:graphicFrame>
    </p:spTree>
    <p:extLst>
      <p:ext uri="{BB962C8B-B14F-4D97-AF65-F5344CB8AC3E}">
        <p14:creationId xmlns:p14="http://schemas.microsoft.com/office/powerpoint/2010/main" val="2666719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determine optimal threshold of ROC (Receiver operating characteristic) curve?</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62500" lnSpcReduction="20000"/>
          </a:bodyPr>
          <a:lstStyle/>
          <a:p>
            <a:r>
              <a:rPr lang="en-GB" sz="1600" dirty="0"/>
              <a:t>There are a number of criteria are used to find optimal, mainly include two types:</a:t>
            </a:r>
          </a:p>
          <a:p>
            <a:pPr marL="285750" indent="-285750">
              <a:buFont typeface="Arial" panose="020B0604020202020204" pitchFamily="34" charset="0"/>
              <a:buChar char="•"/>
            </a:pPr>
            <a:r>
              <a:rPr lang="en-GB" sz="1600" dirty="0"/>
              <a:t>Give equal weight to sensitivity and specificity, and impose no constraints</a:t>
            </a:r>
          </a:p>
          <a:p>
            <a:pPr marL="285750" indent="-285750">
              <a:buFont typeface="Arial" panose="020B0604020202020204" pitchFamily="34" charset="0"/>
              <a:buChar char="•"/>
            </a:pPr>
            <a:r>
              <a:rPr lang="en-GB" sz="1600" dirty="0"/>
              <a:t>Consider cost which mainly includes financial cost for correct and false classification</a:t>
            </a:r>
          </a:p>
          <a:p>
            <a:r>
              <a:rPr lang="en-GB" sz="1600" dirty="0"/>
              <a:t>Three criteria:</a:t>
            </a:r>
          </a:p>
          <a:p>
            <a:pPr marL="285750" indent="-285750">
              <a:buFont typeface="Arial" panose="020B0604020202020204" pitchFamily="34" charset="0"/>
              <a:buChar char="•"/>
            </a:pPr>
            <a:r>
              <a:rPr lang="en-GB" sz="1600" dirty="0"/>
              <a:t>Criteria -1 Youden Index maximizes the vertical distance from line of equality (diagonal line) to the point [x, y] of ROC curve. </a:t>
            </a:r>
          </a:p>
          <a:p>
            <a:pPr marL="285750" indent="-285750">
              <a:buFont typeface="Arial" panose="020B0604020202020204" pitchFamily="34" charset="0"/>
              <a:buChar char="•"/>
            </a:pPr>
            <a:r>
              <a:rPr lang="en-GB" sz="1600" dirty="0"/>
              <a:t>Criteria-2  Minimise the distance between Points on ROC curve and (0, 1), i.e. closest to the (0, 1)</a:t>
            </a:r>
          </a:p>
          <a:p>
            <a:pPr marL="285750" indent="-285750">
              <a:buFont typeface="Arial" panose="020B0604020202020204" pitchFamily="34" charset="0"/>
              <a:buChar char="•"/>
            </a:pPr>
            <a:r>
              <a:rPr lang="en-GB" sz="1600" dirty="0"/>
              <a:t>Criteria-3 cost based </a:t>
            </a:r>
          </a:p>
          <a:p>
            <a:endParaRPr lang="en-GB" sz="1600" dirty="0">
              <a:solidFill>
                <a:srgbClr val="FF0000"/>
              </a:solidFill>
            </a:endParaRPr>
          </a:p>
          <a:p>
            <a:endParaRPr lang="en-GB" sz="1600" dirty="0">
              <a:solidFill>
                <a:srgbClr val="FF0000"/>
              </a:solidFill>
            </a:endParaRPr>
          </a:p>
          <a:p>
            <a:r>
              <a:rPr lang="en-GB" sz="1600" dirty="0">
                <a:solidFill>
                  <a:srgbClr val="FF0000"/>
                </a:solidFill>
              </a:rPr>
              <a:t>Example:</a:t>
            </a:r>
          </a:p>
          <a:p>
            <a:r>
              <a:rPr lang="en-GB" sz="1600" dirty="0">
                <a:solidFill>
                  <a:srgbClr val="FF0000"/>
                </a:solidFill>
              </a:rPr>
              <a:t>Insurance customer conversion model, by default, probability &gt;=0.5 </a:t>
            </a:r>
          </a:p>
          <a:p>
            <a:r>
              <a:rPr lang="en-GB" sz="1600" dirty="0">
                <a:solidFill>
                  <a:srgbClr val="FF0000"/>
                </a:solidFill>
              </a:rPr>
              <a:t>is classified as successful conversion, the value of 0.5 is </a:t>
            </a:r>
          </a:p>
          <a:p>
            <a:r>
              <a:rPr lang="en-GB" sz="1600" dirty="0">
                <a:solidFill>
                  <a:srgbClr val="FF0000"/>
                </a:solidFill>
              </a:rPr>
              <a:t>not optimal one but convenient to be used.</a:t>
            </a:r>
          </a:p>
          <a:p>
            <a:r>
              <a:rPr lang="en-GB" sz="1600" dirty="0">
                <a:solidFill>
                  <a:srgbClr val="FF0000"/>
                </a:solidFill>
              </a:rPr>
              <a:t>Using optimal threshold make your model more predictive.</a:t>
            </a:r>
          </a:p>
          <a:p>
            <a:endParaRPr lang="en-GB" sz="1600" dirty="0"/>
          </a:p>
          <a:p>
            <a:r>
              <a:rPr lang="en-GB" sz="1600" dirty="0"/>
              <a:t>Several important metrics:</a:t>
            </a:r>
          </a:p>
          <a:p>
            <a:pPr marL="285750" indent="-285750">
              <a:buFont typeface="Arial" panose="020B0604020202020204" pitchFamily="34" charset="0"/>
              <a:buChar char="•"/>
            </a:pPr>
            <a:r>
              <a:rPr lang="en-GB" sz="1600" dirty="0"/>
              <a:t>Sensitivity (recall, TPR, hit-rate) = TP / (TP+FN)</a:t>
            </a:r>
          </a:p>
          <a:p>
            <a:pPr marL="285750" indent="-285750">
              <a:buFont typeface="Arial" panose="020B0604020202020204" pitchFamily="34" charset="0"/>
              <a:buChar char="•"/>
            </a:pPr>
            <a:r>
              <a:rPr lang="en-GB" sz="1600" dirty="0"/>
              <a:t>Specificity (TNR) = TN / (FP+TN)</a:t>
            </a:r>
          </a:p>
          <a:p>
            <a:pPr marL="285750" indent="-285750">
              <a:buFont typeface="Arial" panose="020B0604020202020204" pitchFamily="34" charset="0"/>
              <a:buChar char="•"/>
            </a:pPr>
            <a:r>
              <a:rPr lang="en-GB" sz="1600" dirty="0"/>
              <a:t>PPV (precision) = TP / (TP + FP) </a:t>
            </a: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15</a:t>
            </a:fld>
            <a:endParaRPr lang="en-GB"/>
          </a:p>
        </p:txBody>
      </p:sp>
      <p:pic>
        <p:nvPicPr>
          <p:cNvPr id="2" name="Picture 1">
            <a:extLst>
              <a:ext uri="{FF2B5EF4-FFF2-40B4-BE49-F238E27FC236}">
                <a16:creationId xmlns:a16="http://schemas.microsoft.com/office/drawing/2014/main" id="{271DA5D1-12E7-4933-8ABE-D2C290CBF29E}"/>
              </a:ext>
            </a:extLst>
          </p:cNvPr>
          <p:cNvPicPr>
            <a:picLocks noChangeAspect="1"/>
          </p:cNvPicPr>
          <p:nvPr/>
        </p:nvPicPr>
        <p:blipFill>
          <a:blip r:embed="rId3"/>
          <a:stretch>
            <a:fillRect/>
          </a:stretch>
        </p:blipFill>
        <p:spPr>
          <a:xfrm>
            <a:off x="5533053" y="3400906"/>
            <a:ext cx="3197119" cy="2824796"/>
          </a:xfrm>
          <a:prstGeom prst="rect">
            <a:avLst/>
          </a:prstGeom>
        </p:spPr>
      </p:pic>
    </p:spTree>
    <p:extLst>
      <p:ext uri="{BB962C8B-B14F-4D97-AF65-F5344CB8AC3E}">
        <p14:creationId xmlns:p14="http://schemas.microsoft.com/office/powerpoint/2010/main" val="402561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interpret machine model?</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92500" lnSpcReduction="20000"/>
          </a:bodyPr>
          <a:lstStyle/>
          <a:p>
            <a:r>
              <a:rPr lang="en-GB" sz="1600" dirty="0"/>
              <a:t>Main Interpretability Methods</a:t>
            </a:r>
          </a:p>
          <a:p>
            <a:pPr marL="285750" indent="-285750">
              <a:buFont typeface="Arial" panose="020B0604020202020204" pitchFamily="34" charset="0"/>
              <a:buChar char="•"/>
            </a:pPr>
            <a:r>
              <a:rPr lang="en-GB" sz="1600" dirty="0"/>
              <a:t>Workarounds to Complex Models</a:t>
            </a:r>
          </a:p>
          <a:p>
            <a:pPr marL="457200" lvl="2" indent="-285750">
              <a:buFont typeface="Wingdings" panose="05000000000000000000" pitchFamily="2" charset="2"/>
              <a:buChar char="ü"/>
            </a:pPr>
            <a:r>
              <a:rPr lang="en-GB" sz="1450" dirty="0">
                <a:solidFill>
                  <a:srgbClr val="FF0000"/>
                </a:solidFill>
              </a:rPr>
              <a:t>Surrogate Models</a:t>
            </a:r>
          </a:p>
          <a:p>
            <a:pPr marL="457200" lvl="2" indent="-285750">
              <a:buFont typeface="Wingdings" panose="05000000000000000000" pitchFamily="2" charset="2"/>
              <a:buChar char="ü"/>
            </a:pPr>
            <a:r>
              <a:rPr lang="en-GB" sz="1450" dirty="0"/>
              <a:t>Ensemble Modelling (</a:t>
            </a:r>
            <a:r>
              <a:rPr lang="en-GB" sz="1450" dirty="0" err="1"/>
              <a:t>weakers</a:t>
            </a:r>
            <a:r>
              <a:rPr lang="en-GB" sz="1450" dirty="0"/>
              <a:t> </a:t>
            </a:r>
            <a:r>
              <a:rPr lang="en-GB" sz="1450" dirty="0">
                <a:sym typeface="Wingdings" panose="05000000000000000000" pitchFamily="2" charset="2"/>
              </a:rPr>
              <a:t> stronger)</a:t>
            </a:r>
            <a:endParaRPr lang="en-GB" sz="1450" dirty="0"/>
          </a:p>
          <a:p>
            <a:pPr marL="285750" indent="-285750">
              <a:buFont typeface="Arial" panose="020B0604020202020204" pitchFamily="34" charset="0"/>
              <a:buChar char="•"/>
            </a:pPr>
            <a:r>
              <a:rPr lang="en-GB" sz="1600" dirty="0"/>
              <a:t>Global and Local Explanations</a:t>
            </a:r>
          </a:p>
          <a:p>
            <a:pPr marL="457200" lvl="2" indent="-285750">
              <a:buFont typeface="Wingdings" panose="05000000000000000000" pitchFamily="2" charset="2"/>
              <a:buChar char="ü"/>
            </a:pPr>
            <a:r>
              <a:rPr lang="en-GB" sz="1450" dirty="0"/>
              <a:t>Partial Dependence Plots (PDP)</a:t>
            </a:r>
          </a:p>
          <a:p>
            <a:pPr marL="457200" lvl="2" indent="-285750">
              <a:buFont typeface="Wingdings" panose="05000000000000000000" pitchFamily="2" charset="2"/>
              <a:buChar char="ü"/>
            </a:pPr>
            <a:r>
              <a:rPr lang="en-GB" sz="1450" dirty="0"/>
              <a:t>Individual Conditional Expectation (ICE)</a:t>
            </a:r>
          </a:p>
          <a:p>
            <a:pPr marL="285750" indent="-285750">
              <a:buFont typeface="Arial" panose="020B0604020202020204" pitchFamily="34" charset="0"/>
              <a:buChar char="•"/>
            </a:pPr>
            <a:r>
              <a:rPr lang="en-GB" sz="1600" dirty="0"/>
              <a:t>Locally Interpretable Algorithms</a:t>
            </a:r>
          </a:p>
          <a:p>
            <a:pPr marL="457200" lvl="2" indent="-285750">
              <a:buFont typeface="Wingdings" panose="05000000000000000000" pitchFamily="2" charset="2"/>
              <a:buChar char="ü"/>
            </a:pPr>
            <a:r>
              <a:rPr lang="en-GB" sz="1450" dirty="0"/>
              <a:t>LIME(Local interpretable model-agnostic explanations)</a:t>
            </a:r>
          </a:p>
          <a:p>
            <a:pPr marL="457200" lvl="2" indent="-285750">
              <a:buFont typeface="Wingdings" panose="05000000000000000000" pitchFamily="2" charset="2"/>
              <a:buChar char="ü"/>
            </a:pPr>
            <a:r>
              <a:rPr lang="en-GB" sz="1450" dirty="0"/>
              <a:t>SHAP(</a:t>
            </a:r>
            <a:r>
              <a:rPr lang="en-GB" sz="1450" dirty="0" err="1"/>
              <a:t>SHapley</a:t>
            </a:r>
            <a:r>
              <a:rPr lang="en-GB" sz="1450" dirty="0"/>
              <a:t> Additive </a:t>
            </a:r>
            <a:r>
              <a:rPr lang="en-GB" sz="1450" dirty="0" err="1"/>
              <a:t>exPlanations</a:t>
            </a:r>
            <a:r>
              <a:rPr lang="en-GB" sz="1450" dirty="0"/>
              <a:t>)</a:t>
            </a:r>
          </a:p>
          <a:p>
            <a:pPr marL="457200" lvl="2" indent="-285750">
              <a:buFont typeface="Wingdings" panose="05000000000000000000" pitchFamily="2" charset="2"/>
              <a:buChar char="ü"/>
            </a:pPr>
            <a:r>
              <a:rPr lang="en-GB" sz="1450" dirty="0"/>
              <a:t>ELI5 (Explain Like I’m 5)</a:t>
            </a:r>
          </a:p>
          <a:p>
            <a:r>
              <a:rPr lang="en-GB" sz="1400" dirty="0"/>
              <a:t>Surrogate model - using the independent variables from input data and the prediction from the black box as the dependent variable, then evaluate how good the surrogate model is.</a:t>
            </a:r>
          </a:p>
          <a:p>
            <a:r>
              <a:rPr lang="en-GB" sz="1600" dirty="0"/>
              <a:t>“Interpretable Machine Learning-A Guide for Making Black Box Models Explainable”</a:t>
            </a:r>
          </a:p>
          <a:p>
            <a:r>
              <a:rPr lang="en-GB" sz="1600" dirty="0">
                <a:hlinkClick r:id="rId3"/>
              </a:rPr>
              <a:t>https://christophm.github.io/interpretable-ml-book/</a:t>
            </a:r>
            <a:endParaRPr lang="en-GB" sz="1600" b="1"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16</a:t>
            </a:fld>
            <a:endParaRPr lang="en-GB"/>
          </a:p>
        </p:txBody>
      </p:sp>
      <p:pic>
        <p:nvPicPr>
          <p:cNvPr id="6" name="Picture 5" descr="https://miro.medium.com/max/700/1*Wg3I5FYWZG_CflqpldcKcQ.jpeg">
            <a:extLst>
              <a:ext uri="{FF2B5EF4-FFF2-40B4-BE49-F238E27FC236}">
                <a16:creationId xmlns:a16="http://schemas.microsoft.com/office/drawing/2014/main" id="{E9FEE188-7826-4463-A913-98067E75B9D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76060" y="1948063"/>
            <a:ext cx="4739951" cy="2400002"/>
          </a:xfrm>
          <a:prstGeom prst="rect">
            <a:avLst/>
          </a:prstGeom>
          <a:noFill/>
          <a:ln>
            <a:noFill/>
          </a:ln>
        </p:spPr>
      </p:pic>
    </p:spTree>
    <p:extLst>
      <p:ext uri="{BB962C8B-B14F-4D97-AF65-F5344CB8AC3E}">
        <p14:creationId xmlns:p14="http://schemas.microsoft.com/office/powerpoint/2010/main" val="24362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optimize machine model?</a:t>
            </a:r>
            <a:br>
              <a:rPr lang="en-US" dirty="0"/>
            </a:br>
            <a:endParaRPr lang="en-GB"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685801" y="2002814"/>
                <a:ext cx="8229600" cy="4222888"/>
              </a:xfrm>
            </p:spPr>
            <p:txBody>
              <a:bodyPr>
                <a:normAutofit fontScale="62500" lnSpcReduction="20000"/>
              </a:bodyPr>
              <a:lstStyle/>
              <a:p>
                <a:r>
                  <a:rPr lang="en-GB" sz="1600" dirty="0"/>
                  <a:t>Main optimization Packages (</a:t>
                </a:r>
                <a:r>
                  <a:rPr lang="en-GB" sz="1600" dirty="0" err="1"/>
                  <a:t>Pyhton</a:t>
                </a:r>
                <a:r>
                  <a:rPr lang="en-GB" sz="1600" dirty="0"/>
                  <a:t>)</a:t>
                </a:r>
              </a:p>
              <a:p>
                <a:pPr marL="285750" indent="-285750">
                  <a:buFont typeface="Arial" panose="020B0604020202020204" pitchFamily="34" charset="0"/>
                  <a:buChar char="•"/>
                </a:pPr>
                <a:r>
                  <a:rPr lang="en-GB" sz="1600" dirty="0"/>
                  <a:t>Spearmint. Use Gaussian process for the surrogate</a:t>
                </a:r>
              </a:p>
              <a:p>
                <a:pPr marL="285750" indent="-285750">
                  <a:buFont typeface="Arial" panose="020B0604020202020204" pitchFamily="34" charset="0"/>
                  <a:buChar char="•"/>
                </a:pPr>
                <a:r>
                  <a:rPr lang="en-GB" sz="1600" dirty="0" err="1"/>
                  <a:t>Hyperopt</a:t>
                </a:r>
                <a:endParaRPr lang="en-GB" sz="1600" dirty="0"/>
              </a:p>
              <a:p>
                <a:pPr marL="285750" indent="-285750">
                  <a:buFont typeface="Arial" panose="020B0604020202020204" pitchFamily="34" charset="0"/>
                  <a:buChar char="•"/>
                </a:pPr>
                <a:r>
                  <a:rPr lang="en-GB" sz="1600" dirty="0"/>
                  <a:t>SMAC  (uses a random forest regression)</a:t>
                </a:r>
              </a:p>
              <a:p>
                <a:pPr marL="285750" indent="-285750">
                  <a:buFont typeface="Arial" panose="020B0604020202020204" pitchFamily="34" charset="0"/>
                  <a:buChar char="•"/>
                </a:pPr>
                <a:r>
                  <a:rPr lang="en-GB" sz="1600" dirty="0" err="1"/>
                  <a:t>HPOlib</a:t>
                </a:r>
                <a:r>
                  <a:rPr lang="en-GB" sz="1600" dirty="0"/>
                  <a:t> (interface to above 3 packages)</a:t>
                </a:r>
              </a:p>
              <a:p>
                <a:pPr marL="285750" indent="-285750">
                  <a:buFont typeface="Arial" panose="020B0604020202020204" pitchFamily="34" charset="0"/>
                  <a:buChar char="•"/>
                </a:pPr>
                <a:r>
                  <a:rPr lang="en-GB" sz="1600" dirty="0"/>
                  <a:t>SPELL</a:t>
                </a:r>
              </a:p>
              <a:p>
                <a:pPr marL="285750" indent="-285750">
                  <a:buFont typeface="Arial" panose="020B0604020202020204" pitchFamily="34" charset="0"/>
                  <a:buChar char="•"/>
                </a:pPr>
                <a:r>
                  <a:rPr lang="en-GB" sz="1600" dirty="0" err="1"/>
                  <a:t>Optuna</a:t>
                </a:r>
                <a:endParaRPr lang="en-GB" sz="1600" dirty="0"/>
              </a:p>
              <a:p>
                <a:pPr marL="285750" indent="-285750">
                  <a:buFont typeface="Arial" panose="020B0604020202020204" pitchFamily="34" charset="0"/>
                  <a:buChar char="•"/>
                </a:pPr>
                <a:r>
                  <a:rPr lang="en-GB" sz="1600" dirty="0" err="1"/>
                  <a:t>OPTaaS</a:t>
                </a:r>
                <a:r>
                  <a:rPr lang="en-GB" sz="1600" dirty="0"/>
                  <a:t> (Optimization as a Service)</a:t>
                </a:r>
              </a:p>
              <a:p>
                <a:endParaRPr lang="en-GB" sz="1600" dirty="0"/>
              </a:p>
              <a:p>
                <a:r>
                  <a:rPr lang="en-GB" sz="1600" dirty="0"/>
                  <a:t>Bayesian Optimization Mechanism:</a:t>
                </a:r>
              </a:p>
              <a:p>
                <a:r>
                  <a:rPr lang="en-GB" sz="1600" dirty="0">
                    <a:solidFill>
                      <a:srgbClr val="FF0000"/>
                    </a:solidFill>
                  </a:rPr>
                  <a:t>In a layman's term, if one is a good person, one’s neighbour is highly possible is good person too, and also highly possible is better than oneself. We aims at finding the best person (i.e. model optimization)</a:t>
                </a:r>
              </a:p>
              <a:p>
                <a:pPr marL="342900" indent="-342900">
                  <a:buFont typeface="+mj-lt"/>
                  <a:buAutoNum type="arabicPeriod"/>
                </a:pPr>
                <a:r>
                  <a:rPr lang="en-GB" sz="1700" dirty="0"/>
                  <a:t>Objective function (i.e. what is to be minimized, usually is error term)</a:t>
                </a:r>
              </a:p>
              <a:p>
                <a:pPr marL="342900" indent="-342900">
                  <a:buFont typeface="+mj-lt"/>
                  <a:buAutoNum type="arabicPeriod"/>
                </a:pPr>
                <a:r>
                  <a:rPr lang="en-GB" sz="1700" dirty="0"/>
                  <a:t>Set up search spaces for each hyperparameter (i.e. prior and support)</a:t>
                </a:r>
              </a:p>
              <a:p>
                <a:pPr marL="342900" indent="-342900">
                  <a:buFont typeface="+mj-lt"/>
                  <a:buAutoNum type="arabicPeriod"/>
                </a:pPr>
                <a:r>
                  <a:rPr lang="en-GB" sz="1700" dirty="0"/>
                  <a:t>Do a number of initial random searches </a:t>
                </a:r>
              </a:p>
              <a:p>
                <a:pPr marL="342900" indent="-342900">
                  <a:buFont typeface="+mj-lt"/>
                  <a:buAutoNum type="arabicPeriod"/>
                </a:pPr>
                <a:r>
                  <a:rPr lang="en-GB" sz="1700" dirty="0"/>
                  <a:t>Find a set of promising values which meet ‘EI’ (Expected Improvement) criteria</a:t>
                </a:r>
              </a:p>
              <a:p>
                <a:pPr marL="342900" indent="-342900">
                  <a:buFont typeface="+mj-lt"/>
                  <a:buAutoNum type="arabicPeriod"/>
                </a:pPr>
                <a:r>
                  <a:rPr lang="en-GB" sz="1700" dirty="0"/>
                  <a:t>Update posterior then use it as prior, </a:t>
                </a:r>
                <a:r>
                  <a:rPr lang="en-GB" sz="1700" dirty="0" err="1"/>
                  <a:t>itenatively</a:t>
                </a:r>
                <a:r>
                  <a:rPr lang="en-GB" sz="1700" dirty="0"/>
                  <a:t>. </a:t>
                </a:r>
                <a14:m>
                  <m:oMath xmlns:m="http://schemas.openxmlformats.org/officeDocument/2006/math">
                    <m:r>
                      <a:rPr lang="en-GB" sz="1700" b="1" i="1" smtClean="0">
                        <a:latin typeface="Cambria Math" panose="02040503050406030204" pitchFamily="18" charset="0"/>
                      </a:rPr>
                      <m:t>𝑷</m:t>
                    </m:r>
                    <m:d>
                      <m:dPr>
                        <m:ctrlPr>
                          <a:rPr lang="en-GB" sz="1700" b="1" i="1" smtClean="0">
                            <a:latin typeface="Cambria Math" panose="02040503050406030204" pitchFamily="18" charset="0"/>
                          </a:rPr>
                        </m:ctrlPr>
                      </m:dPr>
                      <m:e>
                        <m:r>
                          <a:rPr lang="en-GB" sz="1700" b="1" i="1" smtClean="0">
                            <a:latin typeface="Cambria Math" panose="02040503050406030204" pitchFamily="18" charset="0"/>
                            <a:ea typeface="Cambria Math" panose="02040503050406030204" pitchFamily="18" charset="0"/>
                          </a:rPr>
                          <m:t>𝜽</m:t>
                        </m:r>
                      </m:e>
                      <m:e>
                        <m:r>
                          <a:rPr lang="en-GB" sz="1700" b="1" i="1" smtClean="0">
                            <a:latin typeface="Cambria Math" panose="02040503050406030204" pitchFamily="18" charset="0"/>
                            <a:ea typeface="Cambria Math" panose="02040503050406030204" pitchFamily="18" charset="0"/>
                          </a:rPr>
                          <m:t>𝑿</m:t>
                        </m:r>
                      </m:e>
                    </m:d>
                    <m:r>
                      <a:rPr lang="en-GB" sz="1700" b="1" i="1" smtClean="0">
                        <a:latin typeface="Cambria Math" panose="02040503050406030204" pitchFamily="18" charset="0"/>
                        <a:ea typeface="Cambria Math" panose="02040503050406030204" pitchFamily="18" charset="0"/>
                      </a:rPr>
                      <m:t>=</m:t>
                    </m:r>
                    <m:f>
                      <m:fPr>
                        <m:ctrlPr>
                          <a:rPr lang="en-GB" sz="1700" b="1" i="1" smtClean="0">
                            <a:latin typeface="Cambria Math" panose="02040503050406030204" pitchFamily="18" charset="0"/>
                            <a:ea typeface="Cambria Math" panose="02040503050406030204" pitchFamily="18" charset="0"/>
                          </a:rPr>
                        </m:ctrlPr>
                      </m:fPr>
                      <m:num>
                        <m:r>
                          <a:rPr lang="en-GB" sz="1700" b="1" i="1" smtClean="0">
                            <a:latin typeface="Cambria Math" panose="02040503050406030204" pitchFamily="18" charset="0"/>
                            <a:ea typeface="Cambria Math" panose="02040503050406030204" pitchFamily="18" charset="0"/>
                          </a:rPr>
                          <m:t>𝑷</m:t>
                        </m:r>
                        <m:d>
                          <m:dPr>
                            <m:ctrlPr>
                              <a:rPr lang="en-GB" sz="1700" b="1" i="1" smtClean="0">
                                <a:latin typeface="Cambria Math" panose="02040503050406030204" pitchFamily="18" charset="0"/>
                                <a:ea typeface="Cambria Math" panose="02040503050406030204" pitchFamily="18" charset="0"/>
                              </a:rPr>
                            </m:ctrlPr>
                          </m:dPr>
                          <m:e>
                            <m:r>
                              <a:rPr lang="en-GB" sz="1700" b="1" i="1" smtClean="0">
                                <a:latin typeface="Cambria Math" panose="02040503050406030204" pitchFamily="18" charset="0"/>
                                <a:ea typeface="Cambria Math" panose="02040503050406030204" pitchFamily="18" charset="0"/>
                              </a:rPr>
                              <m:t>𝑿</m:t>
                            </m:r>
                          </m:e>
                          <m:e>
                            <m:r>
                              <a:rPr lang="en-GB" sz="1700" b="1" i="1" smtClean="0">
                                <a:latin typeface="Cambria Math" panose="02040503050406030204" pitchFamily="18" charset="0"/>
                                <a:ea typeface="Cambria Math" panose="02040503050406030204" pitchFamily="18" charset="0"/>
                              </a:rPr>
                              <m:t>𝜽</m:t>
                            </m:r>
                          </m:e>
                        </m:d>
                        <m:r>
                          <a:rPr lang="en-GB" sz="1700" b="1" i="1" smtClean="0">
                            <a:latin typeface="Cambria Math" panose="02040503050406030204" pitchFamily="18" charset="0"/>
                            <a:ea typeface="Cambria Math" panose="02040503050406030204" pitchFamily="18" charset="0"/>
                          </a:rPr>
                          <m:t>𝑷</m:t>
                        </m:r>
                        <m:r>
                          <a:rPr lang="en-GB" sz="1700" b="1" i="1" smtClean="0">
                            <a:latin typeface="Cambria Math" panose="02040503050406030204" pitchFamily="18" charset="0"/>
                            <a:ea typeface="Cambria Math" panose="02040503050406030204" pitchFamily="18" charset="0"/>
                          </a:rPr>
                          <m:t>(</m:t>
                        </m:r>
                        <m:r>
                          <a:rPr lang="en-GB" sz="1700" b="1" i="1" smtClean="0">
                            <a:latin typeface="Cambria Math" panose="02040503050406030204" pitchFamily="18" charset="0"/>
                            <a:ea typeface="Cambria Math" panose="02040503050406030204" pitchFamily="18" charset="0"/>
                          </a:rPr>
                          <m:t>𝜽</m:t>
                        </m:r>
                        <m:r>
                          <a:rPr lang="en-GB" sz="1700" b="1" i="1" smtClean="0">
                            <a:latin typeface="Cambria Math" panose="02040503050406030204" pitchFamily="18" charset="0"/>
                            <a:ea typeface="Cambria Math" panose="02040503050406030204" pitchFamily="18" charset="0"/>
                          </a:rPr>
                          <m:t>)</m:t>
                        </m:r>
                      </m:num>
                      <m:den>
                        <m:r>
                          <a:rPr lang="en-GB" sz="1700" b="1" i="1" smtClean="0">
                            <a:latin typeface="Cambria Math" panose="02040503050406030204" pitchFamily="18" charset="0"/>
                            <a:ea typeface="Cambria Math" panose="02040503050406030204" pitchFamily="18" charset="0"/>
                          </a:rPr>
                          <m:t>𝑷</m:t>
                        </m:r>
                        <m:r>
                          <a:rPr lang="en-GB" sz="1700" b="1" i="1" smtClean="0">
                            <a:latin typeface="Cambria Math" panose="02040503050406030204" pitchFamily="18" charset="0"/>
                            <a:ea typeface="Cambria Math" panose="02040503050406030204" pitchFamily="18" charset="0"/>
                          </a:rPr>
                          <m:t>(</m:t>
                        </m:r>
                        <m:r>
                          <a:rPr lang="en-GB" sz="1700" b="1" i="1" smtClean="0">
                            <a:latin typeface="Cambria Math" panose="02040503050406030204" pitchFamily="18" charset="0"/>
                            <a:ea typeface="Cambria Math" panose="02040503050406030204" pitchFamily="18" charset="0"/>
                          </a:rPr>
                          <m:t>𝑿</m:t>
                        </m:r>
                        <m:r>
                          <a:rPr lang="en-GB" sz="1700" b="1" i="1" smtClean="0">
                            <a:latin typeface="Cambria Math" panose="02040503050406030204" pitchFamily="18" charset="0"/>
                            <a:ea typeface="Cambria Math" panose="02040503050406030204" pitchFamily="18" charset="0"/>
                          </a:rPr>
                          <m:t>)</m:t>
                        </m:r>
                      </m:den>
                    </m:f>
                  </m:oMath>
                </a14:m>
                <a:endParaRPr lang="en-GB" sz="1700" dirty="0"/>
              </a:p>
              <a:p>
                <a:pPr marL="342900" indent="-342900">
                  <a:buFont typeface="+mj-lt"/>
                  <a:buAutoNum type="arabicPeriod"/>
                </a:pPr>
                <a:r>
                  <a:rPr lang="en-GB" sz="1700" dirty="0"/>
                  <a:t>Iteratively do step-4 and -5 until algorithm finishes.</a:t>
                </a:r>
              </a:p>
              <a:p>
                <a:endParaRPr lang="en-GB" sz="1600" dirty="0"/>
              </a:p>
              <a:p>
                <a:endParaRPr lang="en-GB" sz="1600"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685801" y="2002814"/>
                <a:ext cx="8229600" cy="4222888"/>
              </a:xfrm>
              <a:blipFill>
                <a:blip r:embed="rId3"/>
                <a:stretch>
                  <a:fillRect/>
                </a:stretch>
              </a:blipFill>
            </p:spPr>
            <p:txBody>
              <a:bodyPr/>
              <a:lstStyle/>
              <a:p>
                <a:r>
                  <a:rPr lang="en-GB">
                    <a:noFill/>
                  </a:rPr>
                  <a:t> </a:t>
                </a:r>
              </a:p>
            </p:txBody>
          </p:sp>
        </mc:Fallback>
      </mc:AlternateContent>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17</a:t>
            </a:fld>
            <a:endParaRPr lang="en-GB"/>
          </a:p>
        </p:txBody>
      </p:sp>
      <p:pic>
        <p:nvPicPr>
          <p:cNvPr id="1028" name="Picture 4">
            <a:extLst>
              <a:ext uri="{FF2B5EF4-FFF2-40B4-BE49-F238E27FC236}">
                <a16:creationId xmlns:a16="http://schemas.microsoft.com/office/drawing/2014/main" id="{00458397-A567-4CC4-8AC1-E9E3E9B9BF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0759" y="869430"/>
            <a:ext cx="3125754" cy="311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160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deal with outliers?</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77500" lnSpcReduction="20000"/>
          </a:bodyPr>
          <a:lstStyle/>
          <a:p>
            <a:r>
              <a:rPr lang="en-GB" sz="1600" dirty="0"/>
              <a:t>What is outliers?</a:t>
            </a:r>
          </a:p>
          <a:p>
            <a:pPr marL="285750" indent="-285750">
              <a:buFont typeface="Arial" panose="020B0604020202020204" pitchFamily="34" charset="0"/>
              <a:buChar char="•"/>
            </a:pPr>
            <a:r>
              <a:rPr lang="en-GB" sz="1600" dirty="0"/>
              <a:t>Outliers are extreme values, these extreme values can be present in both dependent &amp; independent variables, in the case of supervised learning methods.</a:t>
            </a:r>
          </a:p>
          <a:p>
            <a:pPr marL="285750" indent="-285750">
              <a:buFont typeface="Arial" panose="020B0604020202020204" pitchFamily="34" charset="0"/>
              <a:buChar char="•"/>
            </a:pPr>
            <a:r>
              <a:rPr lang="en-GB" sz="1600" dirty="0"/>
              <a:t>These extreme values need not necessarily impact the model performance or accuracy, but when they do they are called “Influential” points.</a:t>
            </a:r>
          </a:p>
          <a:p>
            <a:endParaRPr lang="en-GB" sz="1600" dirty="0"/>
          </a:p>
          <a:p>
            <a:endParaRPr lang="en-GB" sz="1600" dirty="0"/>
          </a:p>
          <a:p>
            <a:r>
              <a:rPr lang="en-GB" sz="1600" dirty="0"/>
              <a:t>Ask three questions before do anything</a:t>
            </a:r>
          </a:p>
          <a:p>
            <a:pPr marL="285750" indent="-285750">
              <a:buFont typeface="Arial" panose="020B0604020202020204" pitchFamily="34" charset="0"/>
              <a:buChar char="•"/>
            </a:pPr>
            <a:r>
              <a:rPr lang="en-GB" sz="1600" dirty="0"/>
              <a:t>Do you have outliers in your dataset?</a:t>
            </a:r>
          </a:p>
          <a:p>
            <a:pPr marL="285750" indent="-285750">
              <a:buFont typeface="Arial" panose="020B0604020202020204" pitchFamily="34" charset="0"/>
              <a:buChar char="•"/>
            </a:pPr>
            <a:r>
              <a:rPr lang="en-GB" sz="1600" dirty="0"/>
              <a:t>Are you sure they are outliers?</a:t>
            </a:r>
          </a:p>
          <a:p>
            <a:pPr marL="285750" indent="-285750">
              <a:buFont typeface="Arial" panose="020B0604020202020204" pitchFamily="34" charset="0"/>
              <a:buChar char="•"/>
            </a:pPr>
            <a:r>
              <a:rPr lang="en-GB" sz="1600" dirty="0"/>
              <a:t>Or they are just unexpected values we should still care about?</a:t>
            </a:r>
          </a:p>
          <a:p>
            <a:endParaRPr lang="en-GB" sz="1600" dirty="0"/>
          </a:p>
          <a:p>
            <a:endParaRPr lang="en-GB" sz="1600" dirty="0"/>
          </a:p>
          <a:p>
            <a:r>
              <a:rPr lang="en-GB" sz="1600" dirty="0">
                <a:solidFill>
                  <a:srgbClr val="FF0000"/>
                </a:solidFill>
              </a:rPr>
              <a:t>Example:</a:t>
            </a:r>
          </a:p>
          <a:p>
            <a:r>
              <a:rPr lang="en-GB" sz="1600" dirty="0">
                <a:solidFill>
                  <a:srgbClr val="FF0000"/>
                </a:solidFill>
              </a:rPr>
              <a:t>Claim fraudulent detection. Outliers may be those who are fraudulent claimers</a:t>
            </a: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18</a:t>
            </a:fld>
            <a:endParaRPr lang="en-GB"/>
          </a:p>
        </p:txBody>
      </p:sp>
    </p:spTree>
    <p:extLst>
      <p:ext uri="{BB962C8B-B14F-4D97-AF65-F5344CB8AC3E}">
        <p14:creationId xmlns:p14="http://schemas.microsoft.com/office/powerpoint/2010/main" val="164402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deal with outliers?</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r>
              <a:rPr lang="en-GB" sz="1300" dirty="0"/>
              <a:t>To Drop or Not to Drop Outliers: </a:t>
            </a:r>
          </a:p>
          <a:p>
            <a:pPr marL="228600" lvl="0" indent="-228600">
              <a:buFont typeface="+mj-lt"/>
              <a:buAutoNum type="arabicPeriod"/>
            </a:pPr>
            <a:r>
              <a:rPr lang="en-GB" sz="1100" dirty="0"/>
              <a:t>If it is obvious that the outlier is due to incorrectly entered or measured data, you should drop the outlier.</a:t>
            </a:r>
          </a:p>
          <a:p>
            <a:pPr marL="228600" lvl="0" indent="-228600">
              <a:buFont typeface="+mj-lt"/>
              <a:buAutoNum type="arabicPeriod"/>
            </a:pPr>
            <a:r>
              <a:rPr lang="en-GB" sz="1100" dirty="0"/>
              <a:t>If the outlier does not change the results but does affect assumptions, you may drop the outlier. But keep a note of it.</a:t>
            </a:r>
          </a:p>
          <a:p>
            <a:pPr marL="228600" lvl="0" indent="-228600">
              <a:buFont typeface="+mj-lt"/>
              <a:buAutoNum type="arabicPeriod"/>
            </a:pPr>
            <a:r>
              <a:rPr lang="en-GB" sz="1100" dirty="0"/>
              <a:t>If the outlier affects both results and assumptions, we cannot simply drop the outlier. We need to run the analysis both with and without it, and keep a not of how the results changed by dropping the outlier.</a:t>
            </a:r>
          </a:p>
          <a:p>
            <a:pPr marL="228600" lvl="0" indent="-228600">
              <a:buFont typeface="+mj-lt"/>
              <a:buAutoNum type="arabicPeriod"/>
            </a:pPr>
            <a:r>
              <a:rPr lang="en-GB" sz="1100" dirty="0"/>
              <a:t>If the outlier creates a significant association, you should drop the outlier and should not report any </a:t>
            </a:r>
            <a:r>
              <a:rPr lang="en-GB" sz="1200" dirty="0"/>
              <a:t>significance </a:t>
            </a:r>
            <a:r>
              <a:rPr lang="en-GB" sz="1100" dirty="0"/>
              <a:t>from your analysis.</a:t>
            </a:r>
          </a:p>
          <a:p>
            <a:pPr marL="228600" lvl="0" indent="-228600">
              <a:buFont typeface="+mj-lt"/>
              <a:buAutoNum type="arabicPeriod"/>
            </a:pPr>
            <a:endParaRPr lang="en-GB" sz="1100" dirty="0"/>
          </a:p>
          <a:p>
            <a:pPr marL="228600" lvl="0" indent="-228600">
              <a:buFont typeface="+mj-lt"/>
              <a:buAutoNum type="arabicPeriod"/>
            </a:pPr>
            <a:endParaRPr lang="en-GB" sz="1100" dirty="0"/>
          </a:p>
          <a:p>
            <a:pPr marL="228600" lvl="0" indent="-228600">
              <a:buFont typeface="+mj-lt"/>
              <a:buAutoNum type="arabicPeriod"/>
            </a:pPr>
            <a:endParaRPr lang="en-GB" sz="1100" dirty="0"/>
          </a:p>
          <a:p>
            <a:pPr marL="228600" lvl="0" indent="-228600">
              <a:buFont typeface="+mj-lt"/>
              <a:buAutoNum type="arabicPeriod"/>
            </a:pPr>
            <a:endParaRPr lang="en-GB" sz="1100" dirty="0"/>
          </a:p>
          <a:p>
            <a:pPr marL="228600" lvl="0" indent="-228600">
              <a:buFont typeface="+mj-lt"/>
              <a:buAutoNum type="arabicPeriod"/>
            </a:pPr>
            <a:endParaRPr lang="en-GB" sz="1100" dirty="0"/>
          </a:p>
          <a:p>
            <a:pPr marL="228600" lvl="0" indent="-228600">
              <a:buFont typeface="+mj-lt"/>
              <a:buAutoNum type="arabicPeriod"/>
            </a:pPr>
            <a:endParaRPr lang="en-GB" sz="1100" dirty="0"/>
          </a:p>
          <a:p>
            <a:pPr marL="228600" lvl="0" indent="-228600">
              <a:buFont typeface="+mj-lt"/>
              <a:buAutoNum type="arabicPeriod"/>
            </a:pPr>
            <a:endParaRPr lang="en-GB" sz="1100" dirty="0"/>
          </a:p>
          <a:p>
            <a:pPr lvl="0"/>
            <a:r>
              <a:rPr lang="en-GB" sz="1100" dirty="0">
                <a:solidFill>
                  <a:srgbClr val="FF0000"/>
                </a:solidFill>
              </a:rPr>
              <a:t>Example:</a:t>
            </a:r>
          </a:p>
          <a:p>
            <a:pPr lvl="0"/>
            <a:r>
              <a:rPr lang="en-GB" sz="1100" dirty="0">
                <a:solidFill>
                  <a:srgbClr val="FF0000"/>
                </a:solidFill>
              </a:rPr>
              <a:t>Age or min experience beyond assumption, e.g. 100</a:t>
            </a:r>
            <a:endParaRPr lang="en-GB" sz="16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19</a:t>
            </a:fld>
            <a:endParaRPr lang="en-GB"/>
          </a:p>
        </p:txBody>
      </p:sp>
      <p:pic>
        <p:nvPicPr>
          <p:cNvPr id="2052" name="Picture 4" descr="https://miro.medium.com/max/318/0*pfmpjcA-eQg9jre1">
            <a:extLst>
              <a:ext uri="{FF2B5EF4-FFF2-40B4-BE49-F238E27FC236}">
                <a16:creationId xmlns:a16="http://schemas.microsoft.com/office/drawing/2014/main" id="{C455268C-D437-4D83-8382-5AFC9C93E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26" y="3843458"/>
            <a:ext cx="2574608" cy="18783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C9CF99A-B7E3-454C-8271-878585380516}"/>
              </a:ext>
            </a:extLst>
          </p:cNvPr>
          <p:cNvPicPr>
            <a:picLocks noChangeAspect="1"/>
          </p:cNvPicPr>
          <p:nvPr/>
        </p:nvPicPr>
        <p:blipFill>
          <a:blip r:embed="rId4"/>
          <a:stretch>
            <a:fillRect/>
          </a:stretch>
        </p:blipFill>
        <p:spPr>
          <a:xfrm>
            <a:off x="3424321" y="3896083"/>
            <a:ext cx="2428875" cy="1773079"/>
          </a:xfrm>
          <a:prstGeom prst="rect">
            <a:avLst/>
          </a:prstGeom>
        </p:spPr>
      </p:pic>
      <p:pic>
        <p:nvPicPr>
          <p:cNvPr id="2054" name="Picture 6" descr="https://miro.medium.com/max/300/0*p4XMyINSg3-Ef3ys">
            <a:extLst>
              <a:ext uri="{FF2B5EF4-FFF2-40B4-BE49-F238E27FC236}">
                <a16:creationId xmlns:a16="http://schemas.microsoft.com/office/drawing/2014/main" id="{E73511B5-1F83-43B0-BD6C-64025A80D1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1084" y="3902783"/>
            <a:ext cx="2428875" cy="17083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4E0069A-48C9-43B1-8E2A-9F16B09E7019}"/>
              </a:ext>
            </a:extLst>
          </p:cNvPr>
          <p:cNvSpPr txBox="1"/>
          <p:nvPr/>
        </p:nvSpPr>
        <p:spPr>
          <a:xfrm>
            <a:off x="6042466" y="5539853"/>
            <a:ext cx="3101534" cy="646331"/>
          </a:xfrm>
          <a:prstGeom prst="rect">
            <a:avLst/>
          </a:prstGeom>
          <a:gradFill>
            <a:gsLst>
              <a:gs pos="0">
                <a:schemeClr val="tx2"/>
              </a:gs>
              <a:gs pos="100000">
                <a:schemeClr val="accent2"/>
              </a:gs>
            </a:gsLst>
            <a:lin ang="5400000" scaled="0"/>
          </a:gradFill>
        </p:spPr>
        <p:txBody>
          <a:bodyPr wrap="square" rtlCol="0">
            <a:spAutoFit/>
          </a:bodyPr>
          <a:lstStyle/>
          <a:p>
            <a:r>
              <a:rPr lang="en-GB" sz="900" dirty="0">
                <a:solidFill>
                  <a:schemeClr val="bg1"/>
                </a:solidFill>
              </a:rPr>
              <a:t>In the following graph, the relationship between X and Y is clearly created by the outlier.  Without it, there is no relationship between X and Y, so the regression coefficient  does not truly describe the effect of X on Y.</a:t>
            </a:r>
          </a:p>
        </p:txBody>
      </p:sp>
    </p:spTree>
    <p:extLst>
      <p:ext uri="{BB962C8B-B14F-4D97-AF65-F5344CB8AC3E}">
        <p14:creationId xmlns:p14="http://schemas.microsoft.com/office/powerpoint/2010/main" val="70648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z="2000" dirty="0"/>
              <a:t>What does the lecture cover and what is purpose of the lecture?</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92500" lnSpcReduction="10000"/>
          </a:bodyPr>
          <a:lstStyle/>
          <a:p>
            <a:pPr marL="628650" lvl="2" indent="-457200">
              <a:buFont typeface="Wingdings" panose="05000000000000000000" pitchFamily="2" charset="2"/>
              <a:buChar char="§"/>
            </a:pPr>
            <a:r>
              <a:rPr lang="en-US" sz="2600" dirty="0"/>
              <a:t>Cover</a:t>
            </a:r>
          </a:p>
          <a:p>
            <a:pPr marL="917100" lvl="3" indent="-571500">
              <a:buFont typeface="Wingdings" panose="05000000000000000000" pitchFamily="2" charset="2"/>
              <a:buChar char="ü"/>
            </a:pPr>
            <a:r>
              <a:rPr lang="en-US" sz="2100" dirty="0"/>
              <a:t>Data science philosophies and principles</a:t>
            </a:r>
          </a:p>
          <a:p>
            <a:pPr marL="917100" lvl="3" indent="-571500">
              <a:buFont typeface="Wingdings" panose="05000000000000000000" pitchFamily="2" charset="2"/>
              <a:buChar char="ü"/>
            </a:pPr>
            <a:r>
              <a:rPr lang="en-US" sz="2100" dirty="0"/>
              <a:t>Data Science’s must-knows and tips</a:t>
            </a:r>
          </a:p>
          <a:p>
            <a:pPr marL="917100" lvl="3" indent="-571500">
              <a:buFont typeface="Wingdings" panose="05000000000000000000" pitchFamily="2" charset="2"/>
              <a:buChar char="ü"/>
            </a:pPr>
            <a:r>
              <a:rPr lang="en-US" sz="2100" dirty="0"/>
              <a:t>No Python or R coding at all</a:t>
            </a:r>
          </a:p>
          <a:p>
            <a:pPr marL="628650" lvl="2" indent="-457200">
              <a:buFont typeface="Wingdings" panose="05000000000000000000" pitchFamily="2" charset="2"/>
              <a:buChar char="§"/>
            </a:pPr>
            <a:r>
              <a:rPr lang="en-US" sz="3000" dirty="0"/>
              <a:t> </a:t>
            </a:r>
            <a:r>
              <a:rPr lang="en-US" sz="2600" dirty="0"/>
              <a:t>Purpose</a:t>
            </a:r>
          </a:p>
          <a:p>
            <a:pPr marL="802800" lvl="3" indent="-457200">
              <a:buFont typeface="Wingdings" panose="05000000000000000000" pitchFamily="2" charset="2"/>
              <a:buChar char="ü"/>
            </a:pPr>
            <a:r>
              <a:rPr lang="en-US" sz="2000" dirty="0"/>
              <a:t>Understand data science deeply</a:t>
            </a:r>
          </a:p>
          <a:p>
            <a:pPr marL="802800" lvl="3" indent="-457200">
              <a:buFont typeface="Wingdings" panose="05000000000000000000" pitchFamily="2" charset="2"/>
              <a:buChar char="ü"/>
            </a:pPr>
            <a:r>
              <a:rPr lang="en-US" sz="2000" dirty="0"/>
              <a:t>Apply data science more properly</a:t>
            </a:r>
          </a:p>
          <a:p>
            <a:pPr marL="802800" lvl="3" indent="-457200">
              <a:buFont typeface="Wingdings" panose="05000000000000000000" pitchFamily="2" charset="2"/>
              <a:buChar char="ü"/>
            </a:pPr>
            <a:r>
              <a:rPr lang="en-US" sz="2000" dirty="0"/>
              <a:t>Enable more efficient communication between data scientist and non-data scientist</a:t>
            </a:r>
          </a:p>
          <a:p>
            <a:pPr marL="802800" lvl="3" indent="-457200">
              <a:buFont typeface="Wingdings" panose="05000000000000000000" pitchFamily="2" charset="2"/>
              <a:buChar char="ü"/>
            </a:pPr>
            <a:endParaRPr lang="en-US" sz="2000" dirty="0"/>
          </a:p>
          <a:p>
            <a:pPr marL="802800" lvl="3" indent="-457200">
              <a:buFont typeface="Wingdings" panose="05000000000000000000" pitchFamily="2" charset="2"/>
              <a:buChar char="§"/>
            </a:pPr>
            <a:endParaRPr lang="en-US" sz="36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2</a:t>
            </a:fld>
            <a:endParaRPr lang="en-GB"/>
          </a:p>
        </p:txBody>
      </p:sp>
    </p:spTree>
    <p:extLst>
      <p:ext uri="{BB962C8B-B14F-4D97-AF65-F5344CB8AC3E}">
        <p14:creationId xmlns:p14="http://schemas.microsoft.com/office/powerpoint/2010/main" val="440006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deal with outliers?</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lnSpcReduction="10000"/>
          </a:bodyPr>
          <a:lstStyle/>
          <a:p>
            <a:r>
              <a:rPr lang="en-GB" sz="1300" dirty="0"/>
              <a:t>Solution when Not to Drop Outliers: </a:t>
            </a:r>
          </a:p>
          <a:p>
            <a:pPr marL="228600" lvl="0" indent="-228600">
              <a:buFont typeface="Arial" panose="020B0604020202020204" pitchFamily="34" charset="0"/>
              <a:buChar char="•"/>
            </a:pPr>
            <a:r>
              <a:rPr lang="en-GB" sz="1200" dirty="0"/>
              <a:t>Data level</a:t>
            </a:r>
          </a:p>
          <a:p>
            <a:pPr marL="400050" lvl="2" indent="-228600">
              <a:buFont typeface="Wingdings" panose="05000000000000000000" pitchFamily="2" charset="2"/>
              <a:buChar char="ü"/>
            </a:pPr>
            <a:r>
              <a:rPr lang="en-GB" sz="1050" dirty="0"/>
              <a:t>Log transformation</a:t>
            </a:r>
          </a:p>
          <a:p>
            <a:pPr marL="400050" lvl="2" indent="-228600">
              <a:buFont typeface="Wingdings" panose="05000000000000000000" pitchFamily="2" charset="2"/>
              <a:buChar char="ü"/>
            </a:pPr>
            <a:r>
              <a:rPr lang="en-GB" sz="1050" dirty="0"/>
              <a:t>Box-Cox transformation</a:t>
            </a:r>
          </a:p>
          <a:p>
            <a:pPr marL="400050" lvl="2" indent="-228600">
              <a:buFont typeface="Wingdings" panose="05000000000000000000" pitchFamily="2" charset="2"/>
              <a:buChar char="ü"/>
            </a:pPr>
            <a:r>
              <a:rPr lang="en-GB" sz="1050" dirty="0"/>
              <a:t>Grouping to bins</a:t>
            </a:r>
          </a:p>
          <a:p>
            <a:pPr marL="400050" lvl="2" indent="-228600">
              <a:buFont typeface="Wingdings" panose="05000000000000000000" pitchFamily="2" charset="2"/>
              <a:buChar char="ü"/>
            </a:pPr>
            <a:r>
              <a:rPr lang="en-GB" sz="1050" dirty="0" err="1"/>
              <a:t>Winsorize</a:t>
            </a:r>
            <a:r>
              <a:rPr lang="en-GB" sz="1050" dirty="0"/>
              <a:t> (cap at threshold)</a:t>
            </a:r>
          </a:p>
          <a:p>
            <a:pPr marL="228600" lvl="0" indent="-228600">
              <a:buFont typeface="Arial" panose="020B0604020202020204" pitchFamily="34" charset="0"/>
              <a:buChar char="•"/>
            </a:pPr>
            <a:r>
              <a:rPr lang="en-GB" sz="1200" dirty="0"/>
              <a:t>Algorithm level</a:t>
            </a:r>
          </a:p>
          <a:p>
            <a:pPr marL="400050" lvl="2" indent="-228600">
              <a:buFont typeface="Wingdings" panose="05000000000000000000" pitchFamily="2" charset="2"/>
              <a:buChar char="ü"/>
            </a:pPr>
            <a:r>
              <a:rPr lang="en-GB" sz="1200" dirty="0"/>
              <a:t>Use outliers robust function. MAE vs MSE</a:t>
            </a:r>
          </a:p>
          <a:p>
            <a:pPr marL="400050" lvl="2" indent="-228600">
              <a:buFont typeface="Wingdings" panose="05000000000000000000" pitchFamily="2" charset="2"/>
              <a:buChar char="ü"/>
            </a:pPr>
            <a:r>
              <a:rPr lang="en-GB" sz="1200" dirty="0"/>
              <a:t>Use balancing function like </a:t>
            </a:r>
            <a:r>
              <a:rPr lang="en-GB" sz="1200" dirty="0" err="1"/>
              <a:t>Minkowski</a:t>
            </a:r>
            <a:r>
              <a:rPr lang="en-GB" sz="1200" dirty="0"/>
              <a:t> loss, Huber loss </a:t>
            </a:r>
          </a:p>
          <a:p>
            <a:pPr marL="400050" lvl="2" indent="-228600">
              <a:buFont typeface="Wingdings" panose="05000000000000000000" pitchFamily="2" charset="2"/>
              <a:buChar char="ü"/>
            </a:pPr>
            <a:r>
              <a:rPr lang="en-GB" sz="1200" dirty="0"/>
              <a:t>Use outliers robust algorithm. </a:t>
            </a:r>
            <a:r>
              <a:rPr lang="en-GB" sz="1200" dirty="0" err="1"/>
              <a:t>Xgboost</a:t>
            </a:r>
            <a:r>
              <a:rPr lang="en-GB" sz="1200" dirty="0"/>
              <a:t> vs GLM</a:t>
            </a:r>
          </a:p>
          <a:p>
            <a:pPr lvl="0"/>
            <a:endParaRPr lang="en-GB" sz="1100" dirty="0"/>
          </a:p>
          <a:p>
            <a:pPr marL="228600" lvl="0" indent="-228600">
              <a:buFont typeface="+mj-lt"/>
              <a:buAutoNum type="arabicPeriod"/>
            </a:pPr>
            <a:endParaRPr lang="en-GB" sz="1100" dirty="0"/>
          </a:p>
          <a:p>
            <a:pPr lvl="0"/>
            <a:r>
              <a:rPr lang="en-GB" sz="1100" dirty="0">
                <a:solidFill>
                  <a:srgbClr val="FF0000"/>
                </a:solidFill>
              </a:rPr>
              <a:t>Example:</a:t>
            </a:r>
          </a:p>
          <a:p>
            <a:pPr lvl="0"/>
            <a:r>
              <a:rPr lang="en-GB" sz="1100" dirty="0">
                <a:solidFill>
                  <a:srgbClr val="FF0000"/>
                </a:solidFill>
              </a:rPr>
              <a:t>Selecting proper objective function in model improves model performance, e.g.</a:t>
            </a:r>
          </a:p>
          <a:p>
            <a:pPr marL="171450" lvl="0" indent="-171450">
              <a:buFont typeface="Arial" panose="020B0604020202020204" pitchFamily="34" charset="0"/>
              <a:buChar char="•"/>
            </a:pPr>
            <a:r>
              <a:rPr lang="en-GB" sz="1100" dirty="0">
                <a:solidFill>
                  <a:srgbClr val="FF0000"/>
                </a:solidFill>
              </a:rPr>
              <a:t>Expectation of MSE leads to mean unbiased estimation</a:t>
            </a:r>
          </a:p>
          <a:p>
            <a:pPr marL="171450" indent="-171450">
              <a:buFont typeface="Arial" panose="020B0604020202020204" pitchFamily="34" charset="0"/>
              <a:buChar char="•"/>
            </a:pPr>
            <a:r>
              <a:rPr lang="en-GB" sz="1100" dirty="0">
                <a:solidFill>
                  <a:srgbClr val="FF0000"/>
                </a:solidFill>
              </a:rPr>
              <a:t>Expectation of MAE leads to median unbiased estimation</a:t>
            </a:r>
          </a:p>
          <a:p>
            <a:pPr lvl="0"/>
            <a:endParaRPr lang="en-GB" sz="1100" dirty="0">
              <a:solidFill>
                <a:srgbClr val="FF0000"/>
              </a:solidFill>
            </a:endParaRP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20</a:t>
            </a:fld>
            <a:endParaRPr lang="en-GB"/>
          </a:p>
        </p:txBody>
      </p:sp>
    </p:spTree>
    <p:extLst>
      <p:ext uri="{BB962C8B-B14F-4D97-AF65-F5344CB8AC3E}">
        <p14:creationId xmlns:p14="http://schemas.microsoft.com/office/powerpoint/2010/main" val="3639396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detect outliers?</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r>
              <a:rPr lang="en-GB" sz="1300" dirty="0"/>
              <a:t>Algorithms: </a:t>
            </a:r>
          </a:p>
          <a:p>
            <a:pPr marL="228600" lvl="0" indent="-228600">
              <a:buFont typeface="Arial" panose="020B0604020202020204" pitchFamily="34" charset="0"/>
              <a:buChar char="•"/>
            </a:pPr>
            <a:r>
              <a:rPr lang="en-GB" sz="1200" dirty="0"/>
              <a:t>Regular shapes </a:t>
            </a:r>
          </a:p>
          <a:p>
            <a:pPr marL="400050" lvl="2" indent="-228600">
              <a:buFont typeface="Wingdings" panose="05000000000000000000" pitchFamily="2" charset="2"/>
              <a:buChar char="ü"/>
            </a:pPr>
            <a:r>
              <a:rPr lang="en-GB" sz="1050" dirty="0"/>
              <a:t>K-mean (hard clustering)</a:t>
            </a:r>
          </a:p>
          <a:p>
            <a:pPr marL="228600" lvl="0" indent="-228600">
              <a:buFont typeface="Arial" panose="020B0604020202020204" pitchFamily="34" charset="0"/>
              <a:buChar char="•"/>
            </a:pPr>
            <a:r>
              <a:rPr lang="en-GB" sz="1200" dirty="0"/>
              <a:t>Irregular shape</a:t>
            </a:r>
          </a:p>
          <a:p>
            <a:pPr marL="400050" lvl="2" indent="-228600">
              <a:buFont typeface="Wingdings" panose="05000000000000000000" pitchFamily="2" charset="2"/>
              <a:buChar char="ü"/>
            </a:pPr>
            <a:r>
              <a:rPr lang="en-GB" sz="1050" dirty="0"/>
              <a:t>DBSCAN</a:t>
            </a:r>
          </a:p>
          <a:p>
            <a:pPr marL="400050" lvl="2" indent="-228600">
              <a:buFont typeface="Wingdings" panose="05000000000000000000" pitchFamily="2" charset="2"/>
              <a:buChar char="ü"/>
            </a:pPr>
            <a:r>
              <a:rPr lang="en-GB" sz="1050" dirty="0"/>
              <a:t>GMM (soft clustering)</a:t>
            </a:r>
          </a:p>
          <a:p>
            <a:pPr marL="400050" lvl="2" indent="-228600">
              <a:buFont typeface="Wingdings" panose="05000000000000000000" pitchFamily="2" charset="2"/>
              <a:buChar char="ü"/>
            </a:pPr>
            <a:r>
              <a:rPr lang="en-GB" sz="1050" dirty="0"/>
              <a:t>Autoencoder</a:t>
            </a:r>
          </a:p>
          <a:p>
            <a:pPr marL="400050" lvl="2" indent="-228600">
              <a:buFont typeface="Wingdings" panose="05000000000000000000" pitchFamily="2" charset="2"/>
              <a:buChar char="ü"/>
            </a:pPr>
            <a:r>
              <a:rPr lang="en-GB" sz="1050" dirty="0"/>
              <a:t>Isolation Forest</a:t>
            </a:r>
          </a:p>
          <a:p>
            <a:pPr lvl="0"/>
            <a:endParaRPr lang="en-GB" sz="1100" dirty="0"/>
          </a:p>
          <a:p>
            <a:pPr lvl="0"/>
            <a:r>
              <a:rPr lang="en-GB" sz="1100" dirty="0"/>
              <a:t>Above algorithms are used for clustering too.</a:t>
            </a:r>
          </a:p>
          <a:p>
            <a:pPr lvl="0"/>
            <a:endParaRPr lang="en-GB" sz="1100" dirty="0"/>
          </a:p>
          <a:p>
            <a:pPr lvl="0"/>
            <a:r>
              <a:rPr lang="en-GB" sz="1100" dirty="0">
                <a:solidFill>
                  <a:srgbClr val="FF0000"/>
                </a:solidFill>
              </a:rPr>
              <a:t>Example:</a:t>
            </a:r>
          </a:p>
          <a:p>
            <a:pPr lvl="0"/>
            <a:r>
              <a:rPr lang="en-GB" sz="1100" dirty="0">
                <a:solidFill>
                  <a:srgbClr val="FF0000"/>
                </a:solidFill>
              </a:rPr>
              <a:t>Removing outliers from raw input usually improve model performance</a:t>
            </a:r>
          </a:p>
          <a:p>
            <a:pPr lvl="0"/>
            <a:endParaRPr lang="en-GB" sz="1100" dirty="0">
              <a:solidFill>
                <a:srgbClr val="FF0000"/>
              </a:solidFill>
            </a:endParaRP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21</a:t>
            </a:fld>
            <a:endParaRPr lang="en-GB"/>
          </a:p>
        </p:txBody>
      </p:sp>
      <p:pic>
        <p:nvPicPr>
          <p:cNvPr id="6" name="Picture 5" descr="https://miro.medium.com/max/433/1*214oylO_fJrjXNlYzXY6sQ.png">
            <a:extLst>
              <a:ext uri="{FF2B5EF4-FFF2-40B4-BE49-F238E27FC236}">
                <a16:creationId xmlns:a16="http://schemas.microsoft.com/office/drawing/2014/main" id="{FCD9B3D9-071C-4BAF-8737-A203D12DB90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239224" y="1857812"/>
            <a:ext cx="2880000" cy="1800000"/>
          </a:xfrm>
          <a:prstGeom prst="rect">
            <a:avLst/>
          </a:prstGeom>
          <a:noFill/>
          <a:ln>
            <a:noFill/>
          </a:ln>
        </p:spPr>
      </p:pic>
      <p:pic>
        <p:nvPicPr>
          <p:cNvPr id="9" name="Picture 8" descr="https://miro.medium.com/max/506/1*WbpvbsccyvFh8yiI9kd8aw.png">
            <a:extLst>
              <a:ext uri="{FF2B5EF4-FFF2-40B4-BE49-F238E27FC236}">
                <a16:creationId xmlns:a16="http://schemas.microsoft.com/office/drawing/2014/main" id="{CFC0174C-E489-411E-ADFB-A944C89DC7ED}"/>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6264000" y="1857812"/>
            <a:ext cx="2880000" cy="1800000"/>
          </a:xfrm>
          <a:prstGeom prst="rect">
            <a:avLst/>
          </a:prstGeom>
          <a:noFill/>
          <a:ln>
            <a:noFill/>
          </a:ln>
        </p:spPr>
      </p:pic>
      <p:sp>
        <p:nvSpPr>
          <p:cNvPr id="10" name="TextBox 9">
            <a:extLst>
              <a:ext uri="{FF2B5EF4-FFF2-40B4-BE49-F238E27FC236}">
                <a16:creationId xmlns:a16="http://schemas.microsoft.com/office/drawing/2014/main" id="{DA47AE1E-4966-431C-9FE3-F683A45A064F}"/>
              </a:ext>
            </a:extLst>
          </p:cNvPr>
          <p:cNvSpPr txBox="1"/>
          <p:nvPr/>
        </p:nvSpPr>
        <p:spPr>
          <a:xfrm>
            <a:off x="3996686" y="3768122"/>
            <a:ext cx="4245075" cy="830997"/>
          </a:xfrm>
          <a:prstGeom prst="rect">
            <a:avLst/>
          </a:prstGeom>
          <a:gradFill>
            <a:gsLst>
              <a:gs pos="0">
                <a:schemeClr val="tx2"/>
              </a:gs>
              <a:gs pos="100000">
                <a:schemeClr val="accent2"/>
              </a:gs>
            </a:gsLst>
            <a:lin ang="5400000" scaled="0"/>
          </a:gradFill>
        </p:spPr>
        <p:txBody>
          <a:bodyPr wrap="square" rtlCol="0">
            <a:spAutoFit/>
          </a:bodyPr>
          <a:lstStyle/>
          <a:p>
            <a:r>
              <a:rPr lang="en-GB" sz="1200" dirty="0">
                <a:solidFill>
                  <a:schemeClr val="bg1"/>
                </a:solidFill>
              </a:rPr>
              <a:t>Isolation forest. Basically speaking, the normal points are easy to split, while the anomaly points are not easy be split. i.e. how many splits are used to separate one data point. Anomaly point only need small number of splits.</a:t>
            </a:r>
          </a:p>
        </p:txBody>
      </p:sp>
    </p:spTree>
    <p:extLst>
      <p:ext uri="{BB962C8B-B14F-4D97-AF65-F5344CB8AC3E}">
        <p14:creationId xmlns:p14="http://schemas.microsoft.com/office/powerpoint/2010/main" val="2772969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detect outliers?</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r>
              <a:rPr lang="en-GB" sz="1300" dirty="0">
                <a:solidFill>
                  <a:srgbClr val="FF0000"/>
                </a:solidFill>
              </a:rPr>
              <a:t>Example: Auto encoder (Neural Network) on Taxi TPD Freq. Claim data</a:t>
            </a:r>
            <a:endParaRPr lang="en-GB" sz="1100" dirty="0">
              <a:solidFill>
                <a:srgbClr val="FF0000"/>
              </a:solidFill>
            </a:endParaRP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22</a:t>
            </a:fld>
            <a:endParaRPr lang="en-GB"/>
          </a:p>
        </p:txBody>
      </p:sp>
      <p:sp>
        <p:nvSpPr>
          <p:cNvPr id="10" name="TextBox 9">
            <a:extLst>
              <a:ext uri="{FF2B5EF4-FFF2-40B4-BE49-F238E27FC236}">
                <a16:creationId xmlns:a16="http://schemas.microsoft.com/office/drawing/2014/main" id="{DA47AE1E-4966-431C-9FE3-F683A45A064F}"/>
              </a:ext>
            </a:extLst>
          </p:cNvPr>
          <p:cNvSpPr txBox="1"/>
          <p:nvPr/>
        </p:nvSpPr>
        <p:spPr>
          <a:xfrm>
            <a:off x="555526" y="5167473"/>
            <a:ext cx="4977527" cy="830997"/>
          </a:xfrm>
          <a:prstGeom prst="rect">
            <a:avLst/>
          </a:prstGeom>
          <a:gradFill>
            <a:gsLst>
              <a:gs pos="0">
                <a:schemeClr val="tx2"/>
              </a:gs>
              <a:gs pos="100000">
                <a:schemeClr val="accent2"/>
              </a:gs>
            </a:gsLst>
            <a:lin ang="5400000" scaled="0"/>
          </a:gradFill>
        </p:spPr>
        <p:txBody>
          <a:bodyPr wrap="square" rtlCol="0">
            <a:spAutoFit/>
          </a:bodyPr>
          <a:lstStyle/>
          <a:p>
            <a:r>
              <a:rPr lang="en-GB" sz="1200" dirty="0">
                <a:solidFill>
                  <a:schemeClr val="bg1"/>
                </a:solidFill>
              </a:rPr>
              <a:t>Application:</a:t>
            </a:r>
          </a:p>
          <a:p>
            <a:pPr marL="171450" indent="-171450">
              <a:buFont typeface="Arial" panose="020B0604020202020204" pitchFamily="34" charset="0"/>
              <a:buChar char="•"/>
            </a:pPr>
            <a:r>
              <a:rPr lang="en-GB" sz="1200" dirty="0">
                <a:solidFill>
                  <a:schemeClr val="bg1"/>
                </a:solidFill>
              </a:rPr>
              <a:t>Generate two new features (Feature engineering)</a:t>
            </a:r>
          </a:p>
          <a:p>
            <a:pPr marL="171450" indent="-171450">
              <a:buFont typeface="Arial" panose="020B0604020202020204" pitchFamily="34" charset="0"/>
              <a:buChar char="•"/>
            </a:pPr>
            <a:r>
              <a:rPr lang="en-GB" sz="1200" dirty="0">
                <a:solidFill>
                  <a:schemeClr val="bg1"/>
                </a:solidFill>
              </a:rPr>
              <a:t>Detect outliers and remove them (Unsupervised ML)</a:t>
            </a:r>
          </a:p>
          <a:p>
            <a:pPr marL="171450" indent="-171450">
              <a:buFont typeface="Arial" panose="020B0604020202020204" pitchFamily="34" charset="0"/>
              <a:buChar char="•"/>
            </a:pPr>
            <a:r>
              <a:rPr lang="en-GB" sz="1200" dirty="0">
                <a:solidFill>
                  <a:schemeClr val="bg1"/>
                </a:solidFill>
              </a:rPr>
              <a:t>Fraudulent claim detection (Supervised ML)</a:t>
            </a:r>
          </a:p>
        </p:txBody>
      </p:sp>
      <p:pic>
        <p:nvPicPr>
          <p:cNvPr id="1028" name="Picture 4" descr="https://miro.medium.com/max/700/0*zR85x1bb6OuhXjY9">
            <a:extLst>
              <a:ext uri="{FF2B5EF4-FFF2-40B4-BE49-F238E27FC236}">
                <a16:creationId xmlns:a16="http://schemas.microsoft.com/office/drawing/2014/main" id="{A44432ED-20F4-4F87-83B1-11207F25E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25" y="2762429"/>
            <a:ext cx="3886199" cy="16821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360C5A7-991E-484D-8C8D-B07917A9E2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600" y="2722256"/>
            <a:ext cx="4300225" cy="246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340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deal with imbalanced problem?</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92500" lnSpcReduction="20000"/>
          </a:bodyPr>
          <a:lstStyle/>
          <a:p>
            <a:pPr lvl="0"/>
            <a:r>
              <a:rPr lang="en-GB" sz="1600" dirty="0"/>
              <a:t>Algorithm always favour the majority!</a:t>
            </a:r>
          </a:p>
          <a:p>
            <a:pPr lvl="0"/>
            <a:r>
              <a:rPr lang="en-GB" sz="1600" dirty="0"/>
              <a:t>Solution:</a:t>
            </a:r>
          </a:p>
          <a:p>
            <a:pPr marL="171450" lvl="0" indent="-171450">
              <a:buFont typeface="Arial" panose="020B0604020202020204" pitchFamily="34" charset="0"/>
              <a:buChar char="•"/>
            </a:pPr>
            <a:r>
              <a:rPr lang="en-GB" sz="1200" dirty="0"/>
              <a:t>From data perspective (Re-sampling)</a:t>
            </a:r>
          </a:p>
          <a:p>
            <a:pPr marL="342900" lvl="2">
              <a:buFont typeface="Wingdings" panose="05000000000000000000" pitchFamily="2" charset="2"/>
              <a:buChar char="ü"/>
            </a:pPr>
            <a:r>
              <a:rPr lang="en-GB" sz="1050" dirty="0"/>
              <a:t>Over-sampling, </a:t>
            </a:r>
          </a:p>
          <a:p>
            <a:pPr marL="342900" lvl="2">
              <a:buFont typeface="Wingdings" panose="05000000000000000000" pitchFamily="2" charset="2"/>
              <a:buChar char="ü"/>
            </a:pPr>
            <a:r>
              <a:rPr lang="en-GB" sz="1050" dirty="0"/>
              <a:t>under-sampling, </a:t>
            </a:r>
          </a:p>
          <a:p>
            <a:pPr marL="342900" lvl="2">
              <a:buFont typeface="Wingdings" panose="05000000000000000000" pitchFamily="2" charset="2"/>
              <a:buChar char="ü"/>
            </a:pPr>
            <a:r>
              <a:rPr lang="en-GB" sz="1050" dirty="0"/>
              <a:t>SMOTE (ADASYN)</a:t>
            </a:r>
          </a:p>
          <a:p>
            <a:pPr marL="342900" lvl="2">
              <a:buFont typeface="Wingdings" panose="05000000000000000000" pitchFamily="2" charset="2"/>
              <a:buChar char="ü"/>
            </a:pPr>
            <a:r>
              <a:rPr lang="en-GB" sz="1050" dirty="0"/>
              <a:t>Tomek links</a:t>
            </a:r>
          </a:p>
          <a:p>
            <a:pPr marL="342900" lvl="2">
              <a:buFont typeface="Wingdings" panose="05000000000000000000" pitchFamily="2" charset="2"/>
              <a:buChar char="ü"/>
            </a:pPr>
            <a:r>
              <a:rPr lang="en-GB" sz="1050" dirty="0"/>
              <a:t>SMOTE (ADASYN) + Tomek links</a:t>
            </a:r>
          </a:p>
          <a:p>
            <a:pPr marL="342900" lvl="2">
              <a:buFont typeface="Wingdings" panose="05000000000000000000" pitchFamily="2" charset="2"/>
              <a:buChar char="ü"/>
            </a:pPr>
            <a:endParaRPr lang="en-GB" sz="1050" b="1" dirty="0"/>
          </a:p>
          <a:p>
            <a:pPr marL="342900" lvl="2">
              <a:buFont typeface="Wingdings" panose="05000000000000000000" pitchFamily="2" charset="2"/>
              <a:buChar char="ü"/>
            </a:pPr>
            <a:endParaRPr lang="en-GB" sz="1050" b="1" dirty="0"/>
          </a:p>
          <a:p>
            <a:pPr marL="171450" indent="-171450">
              <a:buFont typeface="Arial" panose="020B0604020202020204" pitchFamily="34" charset="0"/>
              <a:buChar char="•"/>
            </a:pPr>
            <a:r>
              <a:rPr lang="en-GB" sz="1200" dirty="0"/>
              <a:t>Form algorithm perspective (Cost sensitive)</a:t>
            </a:r>
          </a:p>
          <a:p>
            <a:pPr marL="342900" lvl="2">
              <a:buFont typeface="Wingdings" panose="05000000000000000000" pitchFamily="2" charset="2"/>
              <a:buChar char="ü"/>
            </a:pPr>
            <a:r>
              <a:rPr lang="en-GB" sz="1050" dirty="0"/>
              <a:t>More weight on minority class than majority class</a:t>
            </a:r>
          </a:p>
          <a:p>
            <a:pPr marL="342900" lvl="2">
              <a:buFont typeface="Wingdings" panose="05000000000000000000" pitchFamily="2" charset="2"/>
              <a:buChar char="ü"/>
            </a:pPr>
            <a:r>
              <a:rPr lang="en-GB" sz="1050" dirty="0"/>
              <a:t>Add more penalty on mis-classified minority class than majority class</a:t>
            </a:r>
          </a:p>
          <a:p>
            <a:pPr lvl="2" indent="0">
              <a:buNone/>
            </a:pPr>
            <a:endParaRPr lang="en-GB" sz="1600" dirty="0"/>
          </a:p>
          <a:p>
            <a:r>
              <a:rPr lang="en-GB" sz="1200" dirty="0"/>
              <a:t>Note: Make sure to re-sample after creating the train/test split, so that you only oversample the train data</a:t>
            </a:r>
          </a:p>
          <a:p>
            <a:endParaRPr lang="en-GB" sz="1200" dirty="0">
              <a:solidFill>
                <a:srgbClr val="FF0000"/>
              </a:solidFill>
            </a:endParaRPr>
          </a:p>
          <a:p>
            <a:r>
              <a:rPr lang="en-GB" sz="1200" dirty="0">
                <a:solidFill>
                  <a:srgbClr val="FF0000"/>
                </a:solidFill>
              </a:rPr>
              <a:t>Example:</a:t>
            </a:r>
          </a:p>
          <a:p>
            <a:r>
              <a:rPr lang="en-GB" sz="1200" dirty="0">
                <a:solidFill>
                  <a:srgbClr val="FF0000"/>
                </a:solidFill>
              </a:rPr>
              <a:t>Most insurance data is imbalanced data, majority policyholder don’t claim, majority claimers are not fraudulent </a:t>
            </a:r>
            <a:r>
              <a:rPr lang="en-GB" sz="1200" dirty="0" err="1">
                <a:solidFill>
                  <a:srgbClr val="FF0000"/>
                </a:solidFill>
              </a:rPr>
              <a:t>claim,etc</a:t>
            </a:r>
            <a:r>
              <a:rPr lang="en-GB" sz="1200" dirty="0">
                <a:solidFill>
                  <a:srgbClr val="FF0000"/>
                </a:solidFill>
              </a:rPr>
              <a:t>.</a:t>
            </a: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23</a:t>
            </a:fld>
            <a:endParaRPr lang="en-GB"/>
          </a:p>
        </p:txBody>
      </p:sp>
      <p:pic>
        <p:nvPicPr>
          <p:cNvPr id="6" name="Picture 5" descr="https://raw.githubusercontent.com/rafjaa/machine_learning_fecib/master/src/static/img/tomek.png?v=2">
            <a:extLst>
              <a:ext uri="{FF2B5EF4-FFF2-40B4-BE49-F238E27FC236}">
                <a16:creationId xmlns:a16="http://schemas.microsoft.com/office/drawing/2014/main" id="{743D6A26-E7D2-4818-829F-520C4CDAC37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29644" y="3032450"/>
            <a:ext cx="4529786" cy="1639440"/>
          </a:xfrm>
          <a:prstGeom prst="rect">
            <a:avLst/>
          </a:prstGeom>
          <a:noFill/>
          <a:ln>
            <a:noFill/>
          </a:ln>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5DE655F-0EDD-428A-90BA-BB7B04214E28}"/>
                  </a:ext>
                </a:extLst>
              </p:cNvPr>
              <p:cNvSpPr txBox="1"/>
              <p:nvPr/>
            </p:nvSpPr>
            <p:spPr>
              <a:xfrm>
                <a:off x="4316720" y="1857812"/>
                <a:ext cx="4620695" cy="1015663"/>
              </a:xfrm>
              <a:prstGeom prst="rect">
                <a:avLst/>
              </a:prstGeom>
              <a:gradFill>
                <a:gsLst>
                  <a:gs pos="0">
                    <a:schemeClr val="tx2"/>
                  </a:gs>
                  <a:gs pos="100000">
                    <a:schemeClr val="accent2"/>
                  </a:gs>
                </a:gsLst>
                <a:lin ang="5400000" scaled="0"/>
              </a:gradFill>
            </p:spPr>
            <p:txBody>
              <a:bodyPr wrap="square" rtlCol="0">
                <a:spAutoFit/>
              </a:bodyPr>
              <a:lstStyle/>
              <a:p>
                <a:r>
                  <a:rPr lang="en-GB" sz="1000" dirty="0">
                    <a:solidFill>
                      <a:schemeClr val="bg1"/>
                    </a:solidFill>
                  </a:rPr>
                  <a:t>Tomek links are pairs of very close instances, but of opposite classes. Removing the instances of the majority class of each pair increases the space between the two classes, facilitating the classification process. A Tomek’s link between two samples of different class x and y is defined such that for any sample z:</a:t>
                </a:r>
              </a:p>
              <a:p>
                <a14:m>
                  <m:oMathPara xmlns:m="http://schemas.openxmlformats.org/officeDocument/2006/math">
                    <m:oMathParaPr>
                      <m:jc m:val="centerGroup"/>
                    </m:oMathParaPr>
                    <m:oMath xmlns:m="http://schemas.openxmlformats.org/officeDocument/2006/math">
                      <m:r>
                        <a:rPr lang="en-GB" sz="1000" b="0" i="1" smtClean="0">
                          <a:solidFill>
                            <a:schemeClr val="bg1"/>
                          </a:solidFill>
                          <a:latin typeface="Cambria Math" panose="02040503050406030204" pitchFamily="18" charset="0"/>
                        </a:rPr>
                        <m:t>𝑑</m:t>
                      </m:r>
                      <m:d>
                        <m:dPr>
                          <m:ctrlPr>
                            <a:rPr lang="en-GB" sz="1000" b="0" i="1" smtClean="0">
                              <a:solidFill>
                                <a:schemeClr val="bg1"/>
                              </a:solidFill>
                              <a:latin typeface="Cambria Math" panose="02040503050406030204" pitchFamily="18" charset="0"/>
                            </a:rPr>
                          </m:ctrlPr>
                        </m:dPr>
                        <m:e>
                          <m:r>
                            <a:rPr lang="en-GB" sz="1000" b="0" i="1" smtClean="0">
                              <a:solidFill>
                                <a:schemeClr val="bg1"/>
                              </a:solidFill>
                              <a:latin typeface="Cambria Math" panose="02040503050406030204" pitchFamily="18" charset="0"/>
                            </a:rPr>
                            <m:t>𝑥</m:t>
                          </m:r>
                          <m:r>
                            <a:rPr lang="en-GB" sz="1000" b="0" i="1" smtClean="0">
                              <a:solidFill>
                                <a:schemeClr val="bg1"/>
                              </a:solidFill>
                              <a:latin typeface="Cambria Math" panose="02040503050406030204" pitchFamily="18" charset="0"/>
                            </a:rPr>
                            <m:t>,</m:t>
                          </m:r>
                          <m:r>
                            <a:rPr lang="en-GB" sz="1000" b="0" i="1" smtClean="0">
                              <a:solidFill>
                                <a:schemeClr val="bg1"/>
                              </a:solidFill>
                              <a:latin typeface="Cambria Math" panose="02040503050406030204" pitchFamily="18" charset="0"/>
                            </a:rPr>
                            <m:t>𝑦</m:t>
                          </m:r>
                        </m:e>
                      </m:d>
                      <m:r>
                        <a:rPr lang="en-GB" sz="1000" b="0" i="1" smtClean="0">
                          <a:solidFill>
                            <a:schemeClr val="bg1"/>
                          </a:solidFill>
                          <a:latin typeface="Cambria Math" panose="02040503050406030204" pitchFamily="18" charset="0"/>
                        </a:rPr>
                        <m:t>&lt;</m:t>
                      </m:r>
                      <m:r>
                        <a:rPr lang="en-GB" sz="1000" b="0" i="1" smtClean="0">
                          <a:solidFill>
                            <a:schemeClr val="bg1"/>
                          </a:solidFill>
                          <a:latin typeface="Cambria Math" panose="02040503050406030204" pitchFamily="18" charset="0"/>
                        </a:rPr>
                        <m:t>𝑑</m:t>
                      </m:r>
                      <m:d>
                        <m:dPr>
                          <m:ctrlPr>
                            <a:rPr lang="en-GB" sz="1000" b="0" i="1" smtClean="0">
                              <a:solidFill>
                                <a:schemeClr val="bg1"/>
                              </a:solidFill>
                              <a:latin typeface="Cambria Math" panose="02040503050406030204" pitchFamily="18" charset="0"/>
                            </a:rPr>
                          </m:ctrlPr>
                        </m:dPr>
                        <m:e>
                          <m:r>
                            <a:rPr lang="en-GB" sz="1000" b="0" i="1" smtClean="0">
                              <a:solidFill>
                                <a:schemeClr val="bg1"/>
                              </a:solidFill>
                              <a:latin typeface="Cambria Math" panose="02040503050406030204" pitchFamily="18" charset="0"/>
                            </a:rPr>
                            <m:t>𝑥</m:t>
                          </m:r>
                          <m:r>
                            <a:rPr lang="en-GB" sz="1000" b="0" i="1" smtClean="0">
                              <a:solidFill>
                                <a:schemeClr val="bg1"/>
                              </a:solidFill>
                              <a:latin typeface="Cambria Math" panose="02040503050406030204" pitchFamily="18" charset="0"/>
                            </a:rPr>
                            <m:t>,</m:t>
                          </m:r>
                          <m:r>
                            <a:rPr lang="en-GB" sz="1000" b="0" i="1" smtClean="0">
                              <a:solidFill>
                                <a:schemeClr val="bg1"/>
                              </a:solidFill>
                              <a:latin typeface="Cambria Math" panose="02040503050406030204" pitchFamily="18" charset="0"/>
                            </a:rPr>
                            <m:t>𝑧</m:t>
                          </m:r>
                        </m:e>
                      </m:d>
                      <m:r>
                        <a:rPr lang="en-GB" sz="1000" b="0" i="1" smtClean="0">
                          <a:solidFill>
                            <a:schemeClr val="bg1"/>
                          </a:solidFill>
                          <a:latin typeface="Cambria Math" panose="02040503050406030204" pitchFamily="18" charset="0"/>
                        </a:rPr>
                        <m:t> </m:t>
                      </m:r>
                      <m:r>
                        <a:rPr lang="en-GB" sz="1000" b="0" i="1" smtClean="0">
                          <a:solidFill>
                            <a:schemeClr val="bg1"/>
                          </a:solidFill>
                          <a:latin typeface="Cambria Math" panose="02040503050406030204" pitchFamily="18" charset="0"/>
                        </a:rPr>
                        <m:t>𝑎𝑛𝑑</m:t>
                      </m:r>
                      <m:r>
                        <a:rPr lang="en-GB" sz="1000" b="0" i="1" smtClean="0">
                          <a:solidFill>
                            <a:schemeClr val="bg1"/>
                          </a:solidFill>
                          <a:latin typeface="Cambria Math" panose="02040503050406030204" pitchFamily="18" charset="0"/>
                        </a:rPr>
                        <m:t> </m:t>
                      </m:r>
                      <m:r>
                        <a:rPr lang="en-GB" sz="1000" b="0" i="1" smtClean="0">
                          <a:solidFill>
                            <a:schemeClr val="bg1"/>
                          </a:solidFill>
                          <a:latin typeface="Cambria Math" panose="02040503050406030204" pitchFamily="18" charset="0"/>
                        </a:rPr>
                        <m:t>𝑑</m:t>
                      </m:r>
                      <m:d>
                        <m:dPr>
                          <m:ctrlPr>
                            <a:rPr lang="en-GB" sz="1000" b="0" i="1" smtClean="0">
                              <a:solidFill>
                                <a:schemeClr val="bg1"/>
                              </a:solidFill>
                              <a:latin typeface="Cambria Math" panose="02040503050406030204" pitchFamily="18" charset="0"/>
                            </a:rPr>
                          </m:ctrlPr>
                        </m:dPr>
                        <m:e>
                          <m:r>
                            <a:rPr lang="en-GB" sz="1000" b="0" i="1" smtClean="0">
                              <a:solidFill>
                                <a:schemeClr val="bg1"/>
                              </a:solidFill>
                              <a:latin typeface="Cambria Math" panose="02040503050406030204" pitchFamily="18" charset="0"/>
                            </a:rPr>
                            <m:t>𝑥</m:t>
                          </m:r>
                          <m:r>
                            <a:rPr lang="en-GB" sz="1000" b="0" i="1" smtClean="0">
                              <a:solidFill>
                                <a:schemeClr val="bg1"/>
                              </a:solidFill>
                              <a:latin typeface="Cambria Math" panose="02040503050406030204" pitchFamily="18" charset="0"/>
                            </a:rPr>
                            <m:t>,</m:t>
                          </m:r>
                          <m:r>
                            <a:rPr lang="en-GB" sz="1000" b="0" i="1" smtClean="0">
                              <a:solidFill>
                                <a:schemeClr val="bg1"/>
                              </a:solidFill>
                              <a:latin typeface="Cambria Math" panose="02040503050406030204" pitchFamily="18" charset="0"/>
                            </a:rPr>
                            <m:t>𝑦</m:t>
                          </m:r>
                        </m:e>
                      </m:d>
                      <m:r>
                        <a:rPr lang="en-GB" sz="1000" b="0" i="1" smtClean="0">
                          <a:solidFill>
                            <a:schemeClr val="bg1"/>
                          </a:solidFill>
                          <a:latin typeface="Cambria Math" panose="02040503050406030204" pitchFamily="18" charset="0"/>
                        </a:rPr>
                        <m:t>&lt;</m:t>
                      </m:r>
                      <m:r>
                        <a:rPr lang="en-GB" sz="1000" b="0" i="1" smtClean="0">
                          <a:solidFill>
                            <a:schemeClr val="bg1"/>
                          </a:solidFill>
                          <a:latin typeface="Cambria Math" panose="02040503050406030204" pitchFamily="18" charset="0"/>
                        </a:rPr>
                        <m:t>𝑑</m:t>
                      </m:r>
                      <m:r>
                        <a:rPr lang="en-GB" sz="1000" b="0" i="1" smtClean="0">
                          <a:solidFill>
                            <a:schemeClr val="bg1"/>
                          </a:solidFill>
                          <a:latin typeface="Cambria Math" panose="02040503050406030204" pitchFamily="18" charset="0"/>
                        </a:rPr>
                        <m:t>(</m:t>
                      </m:r>
                      <m:r>
                        <a:rPr lang="en-GB" sz="1000" b="0" i="1" smtClean="0">
                          <a:solidFill>
                            <a:schemeClr val="bg1"/>
                          </a:solidFill>
                          <a:latin typeface="Cambria Math" panose="02040503050406030204" pitchFamily="18" charset="0"/>
                        </a:rPr>
                        <m:t>𝑦</m:t>
                      </m:r>
                      <m:r>
                        <a:rPr lang="en-GB" sz="1000" b="0" i="1" smtClean="0">
                          <a:solidFill>
                            <a:schemeClr val="bg1"/>
                          </a:solidFill>
                          <a:latin typeface="Cambria Math" panose="02040503050406030204" pitchFamily="18" charset="0"/>
                        </a:rPr>
                        <m:t>,</m:t>
                      </m:r>
                      <m:r>
                        <a:rPr lang="en-GB" sz="1000" b="0" i="1" smtClean="0">
                          <a:solidFill>
                            <a:schemeClr val="bg1"/>
                          </a:solidFill>
                          <a:latin typeface="Cambria Math" panose="02040503050406030204" pitchFamily="18" charset="0"/>
                        </a:rPr>
                        <m:t>𝑧</m:t>
                      </m:r>
                      <m:r>
                        <a:rPr lang="en-GB" sz="1000" b="0" i="1" smtClean="0">
                          <a:solidFill>
                            <a:schemeClr val="bg1"/>
                          </a:solidFill>
                          <a:latin typeface="Cambria Math" panose="02040503050406030204" pitchFamily="18" charset="0"/>
                        </a:rPr>
                        <m:t>)</m:t>
                      </m:r>
                    </m:oMath>
                  </m:oMathPara>
                </a14:m>
                <a:endParaRPr lang="en-GB" sz="1000" dirty="0">
                  <a:solidFill>
                    <a:schemeClr val="bg1"/>
                  </a:solidFill>
                </a:endParaRPr>
              </a:p>
            </p:txBody>
          </p:sp>
        </mc:Choice>
        <mc:Fallback>
          <p:sp>
            <p:nvSpPr>
              <p:cNvPr id="9" name="TextBox 8">
                <a:extLst>
                  <a:ext uri="{FF2B5EF4-FFF2-40B4-BE49-F238E27FC236}">
                    <a16:creationId xmlns:a16="http://schemas.microsoft.com/office/drawing/2014/main" id="{35DE655F-0EDD-428A-90BA-BB7B04214E28}"/>
                  </a:ext>
                </a:extLst>
              </p:cNvPr>
              <p:cNvSpPr txBox="1">
                <a:spLocks noRot="1" noChangeAspect="1" noMove="1" noResize="1" noEditPoints="1" noAdjustHandles="1" noChangeArrowheads="1" noChangeShapeType="1" noTextEdit="1"/>
              </p:cNvSpPr>
              <p:nvPr/>
            </p:nvSpPr>
            <p:spPr>
              <a:xfrm>
                <a:off x="4316720" y="1857812"/>
                <a:ext cx="4620695" cy="1015663"/>
              </a:xfrm>
              <a:prstGeom prst="rect">
                <a:avLst/>
              </a:prstGeom>
              <a:blipFill>
                <a:blip r:embed="rId4"/>
                <a:stretch>
                  <a:fillRect b="-1205"/>
                </a:stretch>
              </a:blipFill>
            </p:spPr>
            <p:txBody>
              <a:bodyPr/>
              <a:lstStyle/>
              <a:p>
                <a:r>
                  <a:rPr lang="en-GB">
                    <a:noFill/>
                  </a:rPr>
                  <a:t> </a:t>
                </a:r>
              </a:p>
            </p:txBody>
          </p:sp>
        </mc:Fallback>
      </mc:AlternateContent>
    </p:spTree>
    <p:extLst>
      <p:ext uri="{BB962C8B-B14F-4D97-AF65-F5344CB8AC3E}">
        <p14:creationId xmlns:p14="http://schemas.microsoft.com/office/powerpoint/2010/main" val="3894503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select a proper objective function?</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r>
              <a:rPr lang="en-GB" sz="1600" dirty="0"/>
              <a:t>Based on target distribution</a:t>
            </a:r>
          </a:p>
          <a:p>
            <a:pPr marL="457200" lvl="2" indent="-285750">
              <a:buFont typeface="Arial" panose="020B0604020202020204" pitchFamily="34" charset="0"/>
              <a:buChar char="•"/>
            </a:pPr>
            <a:r>
              <a:rPr lang="en-GB" sz="1450" dirty="0"/>
              <a:t>Regression: Poisson, Gamma, </a:t>
            </a:r>
            <a:r>
              <a:rPr lang="en-GB" sz="1450" dirty="0" err="1"/>
              <a:t>tweedie</a:t>
            </a:r>
            <a:endParaRPr lang="en-GB" sz="1450" dirty="0"/>
          </a:p>
          <a:p>
            <a:pPr marL="457200" lvl="2" indent="-285750">
              <a:buFont typeface="Arial" panose="020B0604020202020204" pitchFamily="34" charset="0"/>
              <a:buChar char="•"/>
            </a:pPr>
            <a:r>
              <a:rPr lang="en-GB" sz="1450" dirty="0"/>
              <a:t>Classification: accuracy, </a:t>
            </a:r>
            <a:r>
              <a:rPr lang="en-GB" sz="1450" dirty="0" err="1"/>
              <a:t>auc</a:t>
            </a:r>
            <a:r>
              <a:rPr lang="en-GB" sz="1450" dirty="0"/>
              <a:t>, </a:t>
            </a:r>
            <a:r>
              <a:rPr lang="en-GB" sz="1450" dirty="0" err="1"/>
              <a:t>logloss</a:t>
            </a:r>
            <a:endParaRPr lang="en-GB" sz="1450" dirty="0"/>
          </a:p>
          <a:p>
            <a:r>
              <a:rPr lang="en-GB" sz="1600" dirty="0"/>
              <a:t>Based on input distribution</a:t>
            </a:r>
          </a:p>
          <a:p>
            <a:pPr marL="457200" lvl="2" indent="-285750">
              <a:buFont typeface="Arial" panose="020B0604020202020204" pitchFamily="34" charset="0"/>
              <a:buChar char="•"/>
            </a:pPr>
            <a:r>
              <a:rPr lang="en-GB" sz="1450" dirty="0"/>
              <a:t>Regression: MSE (RMSE), MAE, Huber, …</a:t>
            </a:r>
          </a:p>
          <a:p>
            <a:pPr marL="457200" lvl="2" indent="-285750">
              <a:buFont typeface="Arial" panose="020B0604020202020204" pitchFamily="34" charset="0"/>
              <a:buChar char="•"/>
            </a:pPr>
            <a:r>
              <a:rPr lang="en-GB" sz="1450" dirty="0"/>
              <a:t>Classification:</a:t>
            </a:r>
            <a:endParaRPr lang="en-GB" sz="1600" dirty="0"/>
          </a:p>
          <a:p>
            <a:r>
              <a:rPr lang="en-GB" sz="1600" dirty="0"/>
              <a:t>Based on algorithm</a:t>
            </a:r>
          </a:p>
          <a:p>
            <a:pPr marL="457200" lvl="2" indent="-285750">
              <a:buFont typeface="Arial" panose="020B0604020202020204" pitchFamily="34" charset="0"/>
              <a:buChar char="•"/>
            </a:pPr>
            <a:r>
              <a:rPr lang="en-GB" sz="1450" dirty="0"/>
              <a:t>Soft vs hard voting</a:t>
            </a:r>
          </a:p>
          <a:p>
            <a:pPr marL="457200" lvl="2" indent="-285750">
              <a:buFont typeface="Arial" panose="020B0604020202020204" pitchFamily="34" charset="0"/>
              <a:buChar char="•"/>
            </a:pPr>
            <a:endParaRPr lang="en-GB" sz="1450" dirty="0"/>
          </a:p>
          <a:p>
            <a:endParaRPr lang="en-GB" sz="16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24</a:t>
            </a:fld>
            <a:endParaRPr lang="en-GB"/>
          </a:p>
        </p:txBody>
      </p:sp>
    </p:spTree>
    <p:extLst>
      <p:ext uri="{BB962C8B-B14F-4D97-AF65-F5344CB8AC3E}">
        <p14:creationId xmlns:p14="http://schemas.microsoft.com/office/powerpoint/2010/main" val="547482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What feature engineering do we have?</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lnSpcReduction="10000"/>
          </a:bodyPr>
          <a:lstStyle/>
          <a:p>
            <a:r>
              <a:rPr lang="en-GB" sz="1600" dirty="0"/>
              <a:t>Rule of Thumb: Feature engineering is more important than algorithms!</a:t>
            </a:r>
          </a:p>
          <a:p>
            <a:endParaRPr lang="en-GB" sz="1600" dirty="0"/>
          </a:p>
          <a:p>
            <a:r>
              <a:rPr lang="en-GB" sz="1600" dirty="0"/>
              <a:t>Top reasons to use feature selection are:</a:t>
            </a:r>
          </a:p>
          <a:p>
            <a:pPr marL="285750" lvl="0" indent="-285750">
              <a:buFont typeface="Arial" panose="020B0604020202020204" pitchFamily="34" charset="0"/>
              <a:buChar char="•"/>
            </a:pPr>
            <a:r>
              <a:rPr lang="en-GB" sz="1600" dirty="0"/>
              <a:t>It improves the model accuracy </a:t>
            </a:r>
          </a:p>
          <a:p>
            <a:pPr marL="285750" lvl="0" indent="-285750">
              <a:buFont typeface="Arial" panose="020B0604020202020204" pitchFamily="34" charset="0"/>
              <a:buChar char="•"/>
            </a:pPr>
            <a:r>
              <a:rPr lang="en-GB" sz="1600" dirty="0"/>
              <a:t>It speeds up machine learning train</a:t>
            </a:r>
          </a:p>
          <a:p>
            <a:pPr marL="285750" lvl="0" indent="-285750">
              <a:buFont typeface="Arial" panose="020B0604020202020204" pitchFamily="34" charset="0"/>
              <a:buChar char="•"/>
            </a:pPr>
            <a:r>
              <a:rPr lang="en-GB" sz="1600" dirty="0"/>
              <a:t>It reduces model complexity</a:t>
            </a:r>
          </a:p>
          <a:p>
            <a:pPr marL="285750" lvl="0" indent="-285750">
              <a:buFont typeface="Arial" panose="020B0604020202020204" pitchFamily="34" charset="0"/>
              <a:buChar char="•"/>
            </a:pPr>
            <a:r>
              <a:rPr lang="en-GB" sz="1600" dirty="0"/>
              <a:t>It reduces overfitting.</a:t>
            </a:r>
          </a:p>
          <a:p>
            <a:pPr marL="285750" lvl="0" indent="-285750">
              <a:buFont typeface="Arial" panose="020B0604020202020204" pitchFamily="34" charset="0"/>
              <a:buChar char="•"/>
            </a:pPr>
            <a:endParaRPr lang="en-GB" sz="1600" dirty="0"/>
          </a:p>
          <a:p>
            <a:pPr marL="285750" lvl="0" indent="-285750">
              <a:buFont typeface="Arial" panose="020B0604020202020204" pitchFamily="34" charset="0"/>
              <a:buChar char="•"/>
            </a:pPr>
            <a:endParaRPr lang="en-GB" sz="1600" dirty="0"/>
          </a:p>
          <a:p>
            <a:pPr marL="285750" lvl="0" indent="-285750">
              <a:buFont typeface="Arial" panose="020B0604020202020204" pitchFamily="34" charset="0"/>
              <a:buChar char="•"/>
            </a:pPr>
            <a:endParaRPr lang="en-GB" sz="1600" dirty="0"/>
          </a:p>
          <a:p>
            <a:pPr lvl="0"/>
            <a:r>
              <a:rPr lang="en-GB" sz="1200" dirty="0">
                <a:solidFill>
                  <a:srgbClr val="FF0000"/>
                </a:solidFill>
              </a:rPr>
              <a:t>Example: create new vehicle feature by length x width,</a:t>
            </a:r>
          </a:p>
          <a:p>
            <a:pPr lvl="0"/>
            <a:r>
              <a:rPr lang="en-GB" sz="1200" dirty="0">
                <a:solidFill>
                  <a:srgbClr val="FF0000"/>
                </a:solidFill>
              </a:rPr>
              <a:t>Or use Deep feature synthesis (DFS</a:t>
            </a:r>
            <a:r>
              <a:rPr lang="en-GB" sz="1200">
                <a:solidFill>
                  <a:srgbClr val="FF0000"/>
                </a:solidFill>
              </a:rPr>
              <a:t>) from </a:t>
            </a:r>
            <a:r>
              <a:rPr lang="en-GB" sz="1200" dirty="0">
                <a:solidFill>
                  <a:srgbClr val="FF0000"/>
                </a:solidFill>
              </a:rPr>
              <a:t>package “</a:t>
            </a:r>
            <a:r>
              <a:rPr lang="en-GB" sz="1200" dirty="0" err="1">
                <a:solidFill>
                  <a:srgbClr val="FF0000"/>
                </a:solidFill>
              </a:rPr>
              <a:t>featuretools</a:t>
            </a:r>
            <a:r>
              <a:rPr lang="en-GB" sz="1200" dirty="0">
                <a:solidFill>
                  <a:srgbClr val="FF0000"/>
                </a:solidFill>
              </a:rPr>
              <a:t>”</a:t>
            </a:r>
          </a:p>
          <a:p>
            <a:endParaRPr lang="en-GB" sz="16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25</a:t>
            </a:fld>
            <a:endParaRPr lang="en-GB"/>
          </a:p>
        </p:txBody>
      </p:sp>
      <p:pic>
        <p:nvPicPr>
          <p:cNvPr id="2" name="Picture 1">
            <a:extLst>
              <a:ext uri="{FF2B5EF4-FFF2-40B4-BE49-F238E27FC236}">
                <a16:creationId xmlns:a16="http://schemas.microsoft.com/office/drawing/2014/main" id="{BE441B1B-2659-4638-B889-DD9E62B4571A}"/>
              </a:ext>
            </a:extLst>
          </p:cNvPr>
          <p:cNvPicPr>
            <a:picLocks noChangeAspect="1"/>
          </p:cNvPicPr>
          <p:nvPr/>
        </p:nvPicPr>
        <p:blipFill>
          <a:blip r:embed="rId3"/>
          <a:stretch>
            <a:fillRect/>
          </a:stretch>
        </p:blipFill>
        <p:spPr>
          <a:xfrm>
            <a:off x="4926563" y="2512941"/>
            <a:ext cx="3988838" cy="3575632"/>
          </a:xfrm>
          <a:prstGeom prst="rect">
            <a:avLst/>
          </a:prstGeom>
        </p:spPr>
      </p:pic>
    </p:spTree>
    <p:extLst>
      <p:ext uri="{BB962C8B-B14F-4D97-AF65-F5344CB8AC3E}">
        <p14:creationId xmlns:p14="http://schemas.microsoft.com/office/powerpoint/2010/main" val="314587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deal with categorical features with high cardinality?</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r>
              <a:rPr lang="en-GB" sz="1600" dirty="0"/>
              <a:t>Why one-hot is not good</a:t>
            </a:r>
          </a:p>
          <a:p>
            <a:pPr marL="285750" indent="-285750">
              <a:buFont typeface="Arial" panose="020B0604020202020204" pitchFamily="34" charset="0"/>
              <a:buChar char="•"/>
            </a:pPr>
            <a:r>
              <a:rPr lang="en-GB" sz="1600" dirty="0"/>
              <a:t>Increase dimensions </a:t>
            </a:r>
          </a:p>
          <a:p>
            <a:pPr marL="285750" indent="-285750">
              <a:buFont typeface="Arial" panose="020B0604020202020204" pitchFamily="34" charset="0"/>
              <a:buChar char="•"/>
            </a:pPr>
            <a:r>
              <a:rPr lang="en-GB" sz="1600" dirty="0"/>
              <a:t>it request deep tree structure before fully use all levels</a:t>
            </a:r>
          </a:p>
          <a:p>
            <a:pPr marL="285750" indent="-285750">
              <a:buFont typeface="Arial" panose="020B0604020202020204" pitchFamily="34" charset="0"/>
              <a:buChar char="•"/>
            </a:pPr>
            <a:r>
              <a:rPr lang="en-GB" sz="1600" dirty="0"/>
              <a:t>Sparsity</a:t>
            </a:r>
          </a:p>
          <a:p>
            <a:endParaRPr lang="en-GB" sz="1600" dirty="0"/>
          </a:p>
          <a:p>
            <a:r>
              <a:rPr lang="en-GB" sz="1600" dirty="0"/>
              <a:t>The most advanced categorical encoding</a:t>
            </a:r>
          </a:p>
          <a:p>
            <a:pPr marL="285750" indent="-285750">
              <a:buFont typeface="Arial" panose="020B0604020202020204" pitchFamily="34" charset="0"/>
              <a:buChar char="•"/>
            </a:pPr>
            <a:r>
              <a:rPr lang="en-GB" sz="1600" dirty="0"/>
              <a:t>Impact/effect encoding (Bayesian regression)</a:t>
            </a:r>
          </a:p>
          <a:p>
            <a:pPr marL="285750" indent="-285750">
              <a:buFont typeface="Arial" panose="020B0604020202020204" pitchFamily="34" charset="0"/>
              <a:buChar char="•"/>
            </a:pPr>
            <a:r>
              <a:rPr lang="en-GB" sz="1600" dirty="0"/>
              <a:t>Homogeneity grouping (</a:t>
            </a:r>
            <a:r>
              <a:rPr lang="en-GB" sz="1600" dirty="0" err="1"/>
              <a:t>LightGBM</a:t>
            </a:r>
            <a:r>
              <a:rPr lang="en-GB" sz="1600" dirty="0"/>
              <a:t>)</a:t>
            </a:r>
          </a:p>
          <a:p>
            <a:pPr marL="285750" indent="-285750">
              <a:buFont typeface="Arial" panose="020B0604020202020204" pitchFamily="34" charset="0"/>
              <a:buChar char="•"/>
            </a:pPr>
            <a:r>
              <a:rPr lang="en-GB" sz="1600" dirty="0"/>
              <a:t>Method based on (</a:t>
            </a:r>
            <a:r>
              <a:rPr lang="en-GB" sz="1600" dirty="0" err="1"/>
              <a:t>CatBoost</a:t>
            </a:r>
            <a:r>
              <a:rPr lang="en-GB" sz="1600" dirty="0"/>
              <a:t>)</a:t>
            </a:r>
          </a:p>
          <a:p>
            <a:endParaRPr lang="en-GB" sz="1600" dirty="0"/>
          </a:p>
          <a:p>
            <a:endParaRPr lang="en-GB" sz="16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26</a:t>
            </a:fld>
            <a:endParaRPr lang="en-GB"/>
          </a:p>
        </p:txBody>
      </p:sp>
    </p:spTree>
    <p:extLst>
      <p:ext uri="{BB962C8B-B14F-4D97-AF65-F5344CB8AC3E}">
        <p14:creationId xmlns:p14="http://schemas.microsoft.com/office/powerpoint/2010/main" val="1599380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What is missing values mechanism?</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92500"/>
          </a:bodyPr>
          <a:lstStyle/>
          <a:p>
            <a:r>
              <a:rPr lang="en-GB" sz="1400" dirty="0"/>
              <a:t>Three missing value mechanisms</a:t>
            </a:r>
          </a:p>
          <a:p>
            <a:pPr marL="228600" indent="-228600">
              <a:buFont typeface="+mj-lt"/>
              <a:buAutoNum type="arabicPeriod"/>
            </a:pPr>
            <a:r>
              <a:rPr lang="en-GB" dirty="0"/>
              <a:t>MCAR means that the missing data mechanism is unrelated to the values of any variables, whether missing or observed. </a:t>
            </a:r>
          </a:p>
          <a:p>
            <a:pPr marL="228600" indent="-228600">
              <a:buFont typeface="+mj-lt"/>
              <a:buAutoNum type="arabicPeriod"/>
            </a:pPr>
            <a:r>
              <a:rPr lang="en-GB" i="1" u="sng" dirty="0"/>
              <a:t>MAR requires that the cause of the missing data is unrelated to the missing values but may be related to the observed values of other variables</a:t>
            </a:r>
          </a:p>
          <a:p>
            <a:pPr marL="228600" indent="-228600">
              <a:buFont typeface="+mj-lt"/>
              <a:buAutoNum type="arabicPeriod"/>
            </a:pPr>
            <a:r>
              <a:rPr lang="en-GB" dirty="0"/>
              <a:t>MNAR that the missing data mechanism is related to the missing values. </a:t>
            </a:r>
          </a:p>
          <a:p>
            <a:r>
              <a:rPr lang="en-GB" sz="1300" dirty="0"/>
              <a:t>A key distinction is whether the mechanism is ignorable (i.e., MCAR or MAR) or non-ignorable (MNAR). </a:t>
            </a:r>
          </a:p>
          <a:p>
            <a:pPr marL="285750" indent="-285750">
              <a:buFont typeface="Arial" panose="020B0604020202020204" pitchFamily="34" charset="0"/>
              <a:buChar char="•"/>
            </a:pPr>
            <a:r>
              <a:rPr lang="en-GB" sz="1300" dirty="0"/>
              <a:t>There are excellent techniques for handling ignorable missing data. </a:t>
            </a:r>
          </a:p>
          <a:p>
            <a:pPr marL="285750" indent="-285750">
              <a:buFont typeface="Arial" panose="020B0604020202020204" pitchFamily="34" charset="0"/>
              <a:buChar char="•"/>
            </a:pPr>
            <a:r>
              <a:rPr lang="en-GB" sz="1300" dirty="0"/>
              <a:t>Non-ignorable missing data are more challenging and require a different approach.</a:t>
            </a:r>
          </a:p>
          <a:p>
            <a:r>
              <a:rPr lang="en-GB" dirty="0">
                <a:solidFill>
                  <a:srgbClr val="FF0000"/>
                </a:solidFill>
              </a:rPr>
              <a:t>Example:</a:t>
            </a:r>
          </a:p>
          <a:p>
            <a:r>
              <a:rPr lang="en-GB" dirty="0">
                <a:solidFill>
                  <a:srgbClr val="FF0000"/>
                </a:solidFill>
              </a:rPr>
              <a:t>Modelling weight (Y) as a function of sex (X). Some respondents wouldn't disclose their weight, so we are missing some values for Y. </a:t>
            </a:r>
          </a:p>
          <a:p>
            <a:pPr marL="171450" lvl="0" indent="-171450">
              <a:buFont typeface="Arial" panose="020B0604020202020204" pitchFamily="34" charset="0"/>
              <a:buChar char="•"/>
            </a:pPr>
            <a:r>
              <a:rPr lang="en-GB" dirty="0">
                <a:solidFill>
                  <a:srgbClr val="FF0000"/>
                </a:solidFill>
              </a:rPr>
              <a:t>There may be no particular reason why some respondents told you their weights and others didn't. That is, the probability that Y is missing may has no relationship to X or Y. In this case our data is missing completely at random (MCAR)</a:t>
            </a:r>
          </a:p>
          <a:p>
            <a:pPr marL="171450" indent="-171450">
              <a:buFont typeface="Arial" panose="020B0604020202020204" pitchFamily="34" charset="0"/>
              <a:buChar char="•"/>
            </a:pPr>
            <a:r>
              <a:rPr lang="en-GB" dirty="0">
                <a:solidFill>
                  <a:srgbClr val="FF0000"/>
                </a:solidFill>
              </a:rPr>
              <a:t>One sex may be less likely to disclose its weight. That is, the probability that Y is missing depends only on the value of X. Such data are missing at random (MAR)</a:t>
            </a:r>
          </a:p>
          <a:p>
            <a:pPr marL="171450" indent="-171450">
              <a:buFont typeface="Arial" panose="020B0604020202020204" pitchFamily="34" charset="0"/>
              <a:buChar char="•"/>
            </a:pPr>
            <a:r>
              <a:rPr lang="en-GB" dirty="0">
                <a:solidFill>
                  <a:srgbClr val="FF0000"/>
                </a:solidFill>
              </a:rPr>
              <a:t>Heavy (or light) people may be less likely to disclose their weight. That is, the probability that Y is missing depends on the unobserved value of Y itself. Such data are not missing at random or missing not at random (MNAR)</a:t>
            </a:r>
          </a:p>
          <a:p>
            <a:endParaRPr lang="en-GB" sz="1600" dirty="0"/>
          </a:p>
          <a:p>
            <a:endParaRPr lang="en-GB" sz="16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27</a:t>
            </a:fld>
            <a:endParaRPr lang="en-GB"/>
          </a:p>
        </p:txBody>
      </p:sp>
    </p:spTree>
    <p:extLst>
      <p:ext uri="{BB962C8B-B14F-4D97-AF65-F5344CB8AC3E}">
        <p14:creationId xmlns:p14="http://schemas.microsoft.com/office/powerpoint/2010/main" val="3178541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deal with missing values?</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r>
              <a:rPr lang="en-GB" sz="1400" dirty="0"/>
              <a:t>Imputation</a:t>
            </a:r>
          </a:p>
          <a:p>
            <a:pPr marL="285750" indent="-285750">
              <a:buFont typeface="Arial" panose="020B0604020202020204" pitchFamily="34" charset="0"/>
              <a:buChar char="•"/>
            </a:pPr>
            <a:r>
              <a:rPr lang="en-GB" sz="1400" dirty="0"/>
              <a:t>MICE (most famous method)</a:t>
            </a:r>
          </a:p>
          <a:p>
            <a:pPr marL="285750" indent="-285750">
              <a:buFont typeface="Arial" panose="020B0604020202020204" pitchFamily="34" charset="0"/>
              <a:buChar char="•"/>
            </a:pPr>
            <a:r>
              <a:rPr lang="en-GB" sz="1400" dirty="0"/>
              <a:t>KNN</a:t>
            </a:r>
          </a:p>
          <a:p>
            <a:pPr marL="285750" indent="-285750">
              <a:buFont typeface="Arial" panose="020B0604020202020204" pitchFamily="34" charset="0"/>
              <a:buChar char="•"/>
            </a:pPr>
            <a:r>
              <a:rPr lang="en-GB" sz="1400" dirty="0"/>
              <a:t>Regression</a:t>
            </a:r>
          </a:p>
          <a:p>
            <a:pPr marL="285750" indent="-285750">
              <a:buFont typeface="Arial" panose="020B0604020202020204" pitchFamily="34" charset="0"/>
              <a:buChar char="•"/>
            </a:pPr>
            <a:r>
              <a:rPr lang="en-GB" sz="1400" dirty="0"/>
              <a:t>Machine Learning model </a:t>
            </a:r>
          </a:p>
          <a:p>
            <a:r>
              <a:rPr lang="en-GB" sz="1400" dirty="0"/>
              <a:t>Methods</a:t>
            </a:r>
          </a:p>
          <a:p>
            <a:pPr marL="285750" indent="-285750">
              <a:buFont typeface="Arial" panose="020B0604020202020204" pitchFamily="34" charset="0"/>
              <a:buChar char="•"/>
            </a:pPr>
            <a:r>
              <a:rPr lang="en-GB" sz="1400" dirty="0"/>
              <a:t>Single multivariate imputation</a:t>
            </a:r>
          </a:p>
          <a:p>
            <a:pPr marL="285750" indent="-285750">
              <a:buFont typeface="Arial" panose="020B0604020202020204" pitchFamily="34" charset="0"/>
              <a:buChar char="•"/>
            </a:pPr>
            <a:r>
              <a:rPr lang="en-GB" sz="1400" dirty="0"/>
              <a:t>Multiple multivariate imputation</a:t>
            </a:r>
          </a:p>
          <a:p>
            <a:endParaRPr lang="en-GB" sz="1600" dirty="0"/>
          </a:p>
          <a:p>
            <a:endParaRPr lang="en-GB" sz="16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28</a:t>
            </a:fld>
            <a:endParaRPr lang="en-GB"/>
          </a:p>
        </p:txBody>
      </p:sp>
    </p:spTree>
    <p:extLst>
      <p:ext uri="{BB962C8B-B14F-4D97-AF65-F5344CB8AC3E}">
        <p14:creationId xmlns:p14="http://schemas.microsoft.com/office/powerpoint/2010/main" val="3811003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Classification Metrics</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77500" lnSpcReduction="20000"/>
          </a:bodyPr>
          <a:lstStyle/>
          <a:p>
            <a:r>
              <a:rPr lang="en-GB" sz="1600" dirty="0"/>
              <a:t>Most common metrics for Binary classification (yes or no)</a:t>
            </a:r>
          </a:p>
          <a:p>
            <a:pPr marL="285750" indent="-285750">
              <a:buFont typeface="Arial" panose="020B0604020202020204" pitchFamily="34" charset="0"/>
              <a:buChar char="•"/>
            </a:pPr>
            <a:r>
              <a:rPr lang="en-GB" sz="1600" dirty="0"/>
              <a:t>ROC curve and AUC</a:t>
            </a:r>
          </a:p>
          <a:p>
            <a:pPr marL="285750" indent="-285750">
              <a:buFont typeface="Arial" panose="020B0604020202020204" pitchFamily="34" charset="0"/>
              <a:buChar char="•"/>
            </a:pPr>
            <a:r>
              <a:rPr lang="en-GB" sz="1600" dirty="0"/>
              <a:t>PR curve</a:t>
            </a:r>
          </a:p>
          <a:p>
            <a:pPr marL="285750" indent="-285750">
              <a:buFont typeface="Arial" panose="020B0604020202020204" pitchFamily="34" charset="0"/>
              <a:buChar char="•"/>
            </a:pPr>
            <a:r>
              <a:rPr lang="en-GB" sz="1600" dirty="0"/>
              <a:t>f1 (harmonic mean)</a:t>
            </a:r>
          </a:p>
          <a:p>
            <a:pPr marL="285750" indent="-285750">
              <a:buFont typeface="Arial" panose="020B0604020202020204" pitchFamily="34" charset="0"/>
              <a:buChar char="•"/>
            </a:pPr>
            <a:r>
              <a:rPr lang="en-GB" sz="1600" dirty="0"/>
              <a:t>Recall (sensitivity, hit-rate, True Positive Rate)</a:t>
            </a:r>
          </a:p>
          <a:p>
            <a:pPr marL="285750" indent="-285750">
              <a:buFont typeface="Arial" panose="020B0604020202020204" pitchFamily="34" charset="0"/>
              <a:buChar char="•"/>
            </a:pPr>
            <a:r>
              <a:rPr lang="en-GB" sz="1600" dirty="0"/>
              <a:t>Precision</a:t>
            </a:r>
          </a:p>
          <a:p>
            <a:endParaRPr lang="en-GB" sz="1600" dirty="0"/>
          </a:p>
          <a:p>
            <a:r>
              <a:rPr lang="en-GB" sz="1600" dirty="0"/>
              <a:t> 3 Types model performance</a:t>
            </a:r>
          </a:p>
          <a:p>
            <a:pPr marL="342900" indent="-342900">
              <a:buFont typeface="+mj-lt"/>
              <a:buAutoNum type="arabicPeriod"/>
            </a:pPr>
            <a:r>
              <a:rPr lang="en-GB" sz="1600" dirty="0"/>
              <a:t>High Precision + High Recall</a:t>
            </a:r>
            <a:r>
              <a:rPr lang="en-GB" sz="1600" b="0" dirty="0"/>
              <a:t> — It is perfect model.</a:t>
            </a:r>
          </a:p>
          <a:p>
            <a:pPr marL="342900" indent="-342900">
              <a:buFont typeface="+mj-lt"/>
              <a:buAutoNum type="arabicPeriod"/>
            </a:pPr>
            <a:r>
              <a:rPr lang="en-GB" sz="1600" dirty="0"/>
              <a:t>Low Recall + High Precision</a:t>
            </a:r>
            <a:r>
              <a:rPr lang="en-GB" sz="1600" b="0" dirty="0"/>
              <a:t> — This just means the model is very picky. Such models </a:t>
            </a:r>
            <a:r>
              <a:rPr lang="en-GB" sz="1600" dirty="0"/>
              <a:t>cannot</a:t>
            </a:r>
            <a:r>
              <a:rPr lang="en-GB" sz="1600" b="0" dirty="0"/>
              <a:t> be used for life critical data e.g. disease detection, terrorist identification, accident prevention etc. it is still a trustable model, i.e. what the model predict as positive case is truly happened.</a:t>
            </a:r>
          </a:p>
          <a:p>
            <a:pPr marL="342900" indent="-342900">
              <a:buFont typeface="+mj-lt"/>
              <a:buAutoNum type="arabicPeriod"/>
            </a:pPr>
            <a:r>
              <a:rPr lang="en-GB" sz="1600" dirty="0"/>
              <a:t>High Recall+ Low Precision</a:t>
            </a:r>
            <a:r>
              <a:rPr lang="en-GB" sz="1600" b="0" dirty="0"/>
              <a:t> — The model is able to detect most of the positives well but ends up creating</a:t>
            </a:r>
            <a:r>
              <a:rPr lang="en-GB" sz="1600" dirty="0"/>
              <a:t> a lot of false alarms</a:t>
            </a:r>
            <a:r>
              <a:rPr lang="en-GB" sz="1600" b="0" dirty="0"/>
              <a:t>. Such models should not be used for cases where false alarms have a huge cost — e.g. finance fraud detection  etc. Note that such models can work for life critical situations. </a:t>
            </a:r>
          </a:p>
          <a:p>
            <a:endParaRPr lang="en-GB" sz="1600" dirty="0"/>
          </a:p>
          <a:p>
            <a:r>
              <a:rPr lang="en-GB" sz="1600" dirty="0">
                <a:solidFill>
                  <a:srgbClr val="FF0000"/>
                </a:solidFill>
              </a:rPr>
              <a:t>Example: for insurance fraudulent claim detection, High Recall+ Low Precision is not feasible to use</a:t>
            </a: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29</a:t>
            </a:fld>
            <a:endParaRPr lang="en-GB"/>
          </a:p>
        </p:txBody>
      </p:sp>
      <p:graphicFrame>
        <p:nvGraphicFramePr>
          <p:cNvPr id="2" name="Table 1">
            <a:extLst>
              <a:ext uri="{FF2B5EF4-FFF2-40B4-BE49-F238E27FC236}">
                <a16:creationId xmlns:a16="http://schemas.microsoft.com/office/drawing/2014/main" id="{5E929068-A292-4A77-96C3-39152141B974}"/>
              </a:ext>
            </a:extLst>
          </p:cNvPr>
          <p:cNvGraphicFramePr>
            <a:graphicFrameLocks noGrp="1"/>
          </p:cNvGraphicFramePr>
          <p:nvPr>
            <p:extLst>
              <p:ext uri="{D42A27DB-BD31-4B8C-83A1-F6EECF244321}">
                <p14:modId xmlns:p14="http://schemas.microsoft.com/office/powerpoint/2010/main" val="3088005724"/>
              </p:ext>
            </p:extLst>
          </p:nvPr>
        </p:nvGraphicFramePr>
        <p:xfrm>
          <a:off x="4800601" y="2382559"/>
          <a:ext cx="4278348" cy="1408431"/>
        </p:xfrm>
        <a:graphic>
          <a:graphicData uri="http://schemas.openxmlformats.org/drawingml/2006/table">
            <a:tbl>
              <a:tblPr>
                <a:tableStyleId>{5C22544A-7EE6-4342-B048-85BDC9FD1C3A}</a:tableStyleId>
              </a:tblPr>
              <a:tblGrid>
                <a:gridCol w="1069587">
                  <a:extLst>
                    <a:ext uri="{9D8B030D-6E8A-4147-A177-3AD203B41FA5}">
                      <a16:colId xmlns:a16="http://schemas.microsoft.com/office/drawing/2014/main" val="1202274912"/>
                    </a:ext>
                  </a:extLst>
                </a:gridCol>
                <a:gridCol w="1069587">
                  <a:extLst>
                    <a:ext uri="{9D8B030D-6E8A-4147-A177-3AD203B41FA5}">
                      <a16:colId xmlns:a16="http://schemas.microsoft.com/office/drawing/2014/main" val="357830623"/>
                    </a:ext>
                  </a:extLst>
                </a:gridCol>
                <a:gridCol w="1069587">
                  <a:extLst>
                    <a:ext uri="{9D8B030D-6E8A-4147-A177-3AD203B41FA5}">
                      <a16:colId xmlns:a16="http://schemas.microsoft.com/office/drawing/2014/main" val="1512659184"/>
                    </a:ext>
                  </a:extLst>
                </a:gridCol>
                <a:gridCol w="1069587">
                  <a:extLst>
                    <a:ext uri="{9D8B030D-6E8A-4147-A177-3AD203B41FA5}">
                      <a16:colId xmlns:a16="http://schemas.microsoft.com/office/drawing/2014/main" val="2276068676"/>
                    </a:ext>
                  </a:extLst>
                </a:gridCol>
              </a:tblGrid>
              <a:tr h="251460">
                <a:tc rowSpan="2" gridSpan="2">
                  <a:txBody>
                    <a:bodyPr/>
                    <a:lstStyle/>
                    <a:p>
                      <a:pPr algn="ctr">
                        <a:lnSpc>
                          <a:spcPct val="107000"/>
                        </a:lnSpc>
                        <a:spcAft>
                          <a:spcPts val="800"/>
                        </a:spcAft>
                      </a:pPr>
                      <a:r>
                        <a:rPr lang="en-GB" sz="1200">
                          <a:effectLst/>
                        </a:rPr>
                        <a:t> </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rowSpan="2" hMerge="1">
                  <a:txBody>
                    <a:bodyPr/>
                    <a:lstStyle/>
                    <a:p>
                      <a:endParaRPr lang="en-GB"/>
                    </a:p>
                  </a:txBody>
                  <a:tcPr/>
                </a:tc>
                <a:tc gridSpan="2">
                  <a:txBody>
                    <a:bodyPr/>
                    <a:lstStyle/>
                    <a:p>
                      <a:pPr algn="ctr">
                        <a:lnSpc>
                          <a:spcPct val="107000"/>
                        </a:lnSpc>
                        <a:spcAft>
                          <a:spcPts val="800"/>
                        </a:spcAft>
                      </a:pPr>
                      <a:r>
                        <a:rPr lang="en-GB" sz="1200">
                          <a:effectLst/>
                        </a:rPr>
                        <a:t>True outcome</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extLst>
                  <a:ext uri="{0D108BD9-81ED-4DB2-BD59-A6C34878D82A}">
                    <a16:rowId xmlns:a16="http://schemas.microsoft.com/office/drawing/2014/main" val="3659452126"/>
                  </a:ext>
                </a:extLst>
              </a:tr>
              <a:tr h="198120">
                <a:tc gridSpan="2" vMerge="1">
                  <a:txBody>
                    <a:bodyPr/>
                    <a:lstStyle/>
                    <a:p>
                      <a:endParaRPr lang="en-GB"/>
                    </a:p>
                  </a:txBody>
                  <a:tcPr/>
                </a:tc>
                <a:tc hMerge="1" vMerge="1">
                  <a:txBody>
                    <a:bodyPr/>
                    <a:lstStyle/>
                    <a:p>
                      <a:endParaRPr lang="en-GB"/>
                    </a:p>
                  </a:txBody>
                  <a:tcPr/>
                </a:tc>
                <a:tc>
                  <a:txBody>
                    <a:bodyPr/>
                    <a:lstStyle/>
                    <a:p>
                      <a:pPr algn="ctr">
                        <a:lnSpc>
                          <a:spcPct val="107000"/>
                        </a:lnSpc>
                        <a:spcAft>
                          <a:spcPts val="800"/>
                        </a:spcAft>
                      </a:pPr>
                      <a:r>
                        <a:rPr lang="en-GB" sz="1200">
                          <a:effectLst/>
                        </a:rPr>
                        <a:t>0</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1200">
                          <a:effectLst/>
                        </a:rPr>
                        <a:t>1</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34435074"/>
                  </a:ext>
                </a:extLst>
              </a:tr>
              <a:tr h="377190">
                <a:tc rowSpan="2">
                  <a:txBody>
                    <a:bodyPr/>
                    <a:lstStyle/>
                    <a:p>
                      <a:pPr algn="ctr">
                        <a:lnSpc>
                          <a:spcPct val="107000"/>
                        </a:lnSpc>
                        <a:spcAft>
                          <a:spcPts val="800"/>
                        </a:spcAft>
                      </a:pPr>
                      <a:r>
                        <a:rPr lang="en-GB" sz="1200">
                          <a:effectLst/>
                        </a:rPr>
                        <a:t>Predicted Outcome</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1200">
                          <a:effectLst/>
                        </a:rPr>
                        <a:t>0</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1200">
                          <a:effectLst/>
                        </a:rPr>
                        <a:t>True Negative (TN)</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1200">
                          <a:effectLst/>
                        </a:rPr>
                        <a:t>False negative (FN)</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12658088"/>
                  </a:ext>
                </a:extLst>
              </a:tr>
              <a:tr h="342900">
                <a:tc vMerge="1">
                  <a:txBody>
                    <a:bodyPr/>
                    <a:lstStyle/>
                    <a:p>
                      <a:endParaRPr lang="en-GB"/>
                    </a:p>
                  </a:txBody>
                  <a:tcPr/>
                </a:tc>
                <a:tc>
                  <a:txBody>
                    <a:bodyPr/>
                    <a:lstStyle/>
                    <a:p>
                      <a:pPr algn="ctr">
                        <a:lnSpc>
                          <a:spcPct val="107000"/>
                        </a:lnSpc>
                        <a:spcAft>
                          <a:spcPts val="800"/>
                        </a:spcAft>
                      </a:pPr>
                      <a:r>
                        <a:rPr lang="en-GB" sz="1200">
                          <a:effectLst/>
                        </a:rPr>
                        <a:t>1</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1200">
                          <a:effectLst/>
                        </a:rPr>
                        <a:t>False Positive (FP)</a:t>
                      </a:r>
                      <a:endParaRPr lang="en-GB"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1200" dirty="0">
                          <a:effectLst/>
                        </a:rPr>
                        <a:t>True Positive (TP)</a:t>
                      </a:r>
                      <a:endParaRPr lang="en-GB"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916823"/>
                  </a:ext>
                </a:extLst>
              </a:tr>
            </a:tbl>
          </a:graphicData>
        </a:graphic>
      </p:graphicFrame>
    </p:spTree>
    <p:extLst>
      <p:ext uri="{BB962C8B-B14F-4D97-AF65-F5344CB8AC3E}">
        <p14:creationId xmlns:p14="http://schemas.microsoft.com/office/powerpoint/2010/main" val="3019977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Seven Data Science philosophies</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pPr marL="342900" indent="-342900">
              <a:buFont typeface="+mj-lt"/>
              <a:buAutoNum type="arabicPeriod"/>
            </a:pPr>
            <a:r>
              <a:rPr lang="en-GB" sz="1600" dirty="0"/>
              <a:t>Data and feature engineering determine the upper limit of model, all models and algorithms just approach this upper limit. </a:t>
            </a:r>
          </a:p>
          <a:p>
            <a:pPr marL="342900" indent="-342900">
              <a:buFont typeface="+mj-lt"/>
              <a:buAutoNum type="arabicPeriod"/>
            </a:pPr>
            <a:r>
              <a:rPr lang="en-GB" sz="1600" dirty="0"/>
              <a:t>All models are wrong, but some are useful. - George Box</a:t>
            </a:r>
          </a:p>
          <a:p>
            <a:pPr marL="342900" indent="-342900">
              <a:buFont typeface="+mj-lt"/>
              <a:buAutoNum type="arabicPeriod"/>
            </a:pPr>
            <a:r>
              <a:rPr lang="en-GB" sz="1600" dirty="0"/>
              <a:t>There is no free lunch. </a:t>
            </a:r>
          </a:p>
          <a:p>
            <a:pPr marL="342900" indent="-342900">
              <a:buFont typeface="+mj-lt"/>
              <a:buAutoNum type="arabicPeriod"/>
            </a:pPr>
            <a:r>
              <a:rPr lang="en-US" sz="1600" dirty="0"/>
              <a:t>Occam's razor. </a:t>
            </a:r>
          </a:p>
          <a:p>
            <a:pPr marL="342900" indent="-342900">
              <a:buFont typeface="+mj-lt"/>
              <a:buAutoNum type="arabicPeriod"/>
            </a:pPr>
            <a:r>
              <a:rPr lang="en-GB" sz="1600" dirty="0"/>
              <a:t>Don’t over-rely on data science, domain knowledge might be one of the most important things.</a:t>
            </a:r>
          </a:p>
          <a:p>
            <a:pPr marL="342900" indent="-342900">
              <a:buFont typeface="+mj-lt"/>
              <a:buAutoNum type="arabicPeriod"/>
            </a:pPr>
            <a:r>
              <a:rPr lang="en-GB" sz="1600" dirty="0"/>
              <a:t>Statistics is not mathematics, it is Art.</a:t>
            </a:r>
          </a:p>
          <a:p>
            <a:pPr marL="342900" indent="-342900">
              <a:buFont typeface="+mj-lt"/>
              <a:buAutoNum type="arabicPeriod"/>
            </a:pPr>
            <a:r>
              <a:rPr lang="en-GB" sz="1600" dirty="0"/>
              <a:t>How do I trust your model and how to interpret model. </a:t>
            </a:r>
          </a:p>
          <a:p>
            <a:pPr marL="342900" indent="-342900">
              <a:buFont typeface="+mj-lt"/>
              <a:buAutoNum type="arabicPeriod"/>
            </a:pPr>
            <a:endParaRPr lang="en-GB" sz="1600" dirty="0"/>
          </a:p>
          <a:p>
            <a:r>
              <a:rPr lang="en-GB" sz="1200" b="0" i="1" dirty="0">
                <a:solidFill>
                  <a:srgbClr val="FF0000"/>
                </a:solidFill>
              </a:rPr>
              <a:t>Torture the data, and it will confess to anything</a:t>
            </a:r>
            <a:r>
              <a:rPr lang="en-GB" sz="1200" b="0" dirty="0">
                <a:solidFill>
                  <a:srgbClr val="FF0000"/>
                </a:solidFill>
              </a:rPr>
              <a:t>. — Ronald Coase (Nobel Prize in Economics1991)</a:t>
            </a:r>
            <a:endParaRPr lang="en-US" sz="1200" b="0" dirty="0">
              <a:solidFill>
                <a:srgbClr val="FF0000"/>
              </a:solidFill>
            </a:endParaRP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3</a:t>
            </a:fld>
            <a:endParaRPr lang="en-GB"/>
          </a:p>
        </p:txBody>
      </p:sp>
    </p:spTree>
    <p:extLst>
      <p:ext uri="{BB962C8B-B14F-4D97-AF65-F5344CB8AC3E}">
        <p14:creationId xmlns:p14="http://schemas.microsoft.com/office/powerpoint/2010/main" val="1972600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Distance – It will either make you or break you!</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85000" lnSpcReduction="20000"/>
          </a:bodyPr>
          <a:lstStyle/>
          <a:p>
            <a:r>
              <a:rPr lang="en-GB" sz="1400" dirty="0"/>
              <a:t>Distance</a:t>
            </a:r>
          </a:p>
          <a:p>
            <a:pPr marL="171450" indent="-171450">
              <a:buFont typeface="Arial" panose="020B0604020202020204" pitchFamily="34" charset="0"/>
              <a:buChar char="•"/>
            </a:pPr>
            <a:r>
              <a:rPr lang="en-GB" sz="1400" dirty="0"/>
              <a:t>In ML, many algorithms are implemented through ‘distance’ measurement</a:t>
            </a:r>
          </a:p>
          <a:p>
            <a:pPr marL="457200" lvl="2" indent="-285750">
              <a:buFont typeface="Wingdings" panose="05000000000000000000" pitchFamily="2" charset="2"/>
              <a:buChar char="ü"/>
            </a:pPr>
            <a:r>
              <a:rPr lang="en-GB" sz="1250" dirty="0"/>
              <a:t>MSE, K-Means, KNN, PCA, …</a:t>
            </a:r>
          </a:p>
          <a:p>
            <a:pPr marL="457200" lvl="2" indent="-285750">
              <a:buFont typeface="Wingdings" panose="05000000000000000000" pitchFamily="2" charset="2"/>
              <a:buChar char="ü"/>
            </a:pPr>
            <a:r>
              <a:rPr lang="en-GB" sz="1250" dirty="0"/>
              <a:t>Aka. Similarity</a:t>
            </a:r>
          </a:p>
          <a:p>
            <a:pPr marL="171450" indent="-171450">
              <a:buFont typeface="Arial" panose="020B0604020202020204" pitchFamily="34" charset="0"/>
              <a:buChar char="•"/>
            </a:pPr>
            <a:r>
              <a:rPr lang="en-GB" sz="1400" dirty="0"/>
              <a:t>Most popular distance is Euclidian distance</a:t>
            </a:r>
          </a:p>
          <a:p>
            <a:pPr marL="342900" lvl="2">
              <a:buFont typeface="Wingdings" panose="05000000000000000000" pitchFamily="2" charset="2"/>
              <a:buChar char="ü"/>
            </a:pPr>
            <a:r>
              <a:rPr lang="en-GB" sz="1250" dirty="0"/>
              <a:t>Easy to use and understood</a:t>
            </a:r>
          </a:p>
          <a:p>
            <a:pPr marL="342900" lvl="2">
              <a:buFont typeface="Wingdings" panose="05000000000000000000" pitchFamily="2" charset="2"/>
              <a:buChar char="ü"/>
            </a:pPr>
            <a:r>
              <a:rPr lang="en-GB" sz="1250" dirty="0"/>
              <a:t>Can’t deal with missing value, inf, …</a:t>
            </a:r>
          </a:p>
          <a:p>
            <a:pPr marL="342900" lvl="2">
              <a:buFont typeface="Wingdings" panose="05000000000000000000" pitchFamily="2" charset="2"/>
              <a:buChar char="ü"/>
            </a:pPr>
            <a:r>
              <a:rPr lang="en-GB" sz="1250" dirty="0"/>
              <a:t>Sensitive to magnitude, thus request scaling before modelling, e.g. height and age.</a:t>
            </a:r>
          </a:p>
          <a:p>
            <a:pPr marL="342900" lvl="2">
              <a:buFont typeface="Wingdings" panose="05000000000000000000" pitchFamily="2" charset="2"/>
              <a:buChar char="ü"/>
            </a:pPr>
            <a:r>
              <a:rPr lang="en-GB" sz="1250" dirty="0"/>
              <a:t>Less accurate in high-dimensional space (think about swiss role)</a:t>
            </a:r>
            <a:endParaRPr lang="en-GB" sz="1600" dirty="0"/>
          </a:p>
          <a:p>
            <a:r>
              <a:rPr lang="en-GB" sz="1600" dirty="0"/>
              <a:t>Smarter way to use ‘distance’ </a:t>
            </a:r>
          </a:p>
          <a:p>
            <a:pPr marL="285750" indent="-285750">
              <a:buFont typeface="Arial" panose="020B0604020202020204" pitchFamily="34" charset="0"/>
              <a:buChar char="•"/>
            </a:pPr>
            <a:r>
              <a:rPr lang="en-GB" sz="1250" b="0" dirty="0"/>
              <a:t>Select proper ‘distance’ type </a:t>
            </a:r>
          </a:p>
          <a:p>
            <a:pPr marL="457200" lvl="2" indent="-285750">
              <a:buFont typeface="Wingdings" panose="05000000000000000000" pitchFamily="2" charset="2"/>
              <a:buChar char="ü"/>
            </a:pPr>
            <a:r>
              <a:rPr lang="en-GB" sz="1100" dirty="0"/>
              <a:t>Heterogeneous Euclidean-Overlap Metric (HEOM)</a:t>
            </a:r>
            <a:endParaRPr lang="en-GB" sz="1100" b="0" dirty="0"/>
          </a:p>
          <a:p>
            <a:pPr marL="285750" indent="-285750">
              <a:buFont typeface="Arial" panose="020B0604020202020204" pitchFamily="34" charset="0"/>
              <a:buChar char="•"/>
            </a:pPr>
            <a:r>
              <a:rPr lang="en-GB" sz="1250" b="0" dirty="0"/>
              <a:t>Manifold learning</a:t>
            </a:r>
          </a:p>
          <a:p>
            <a:pPr marL="457200" lvl="2" indent="-285750">
              <a:buFont typeface="Wingdings" panose="05000000000000000000" pitchFamily="2" charset="2"/>
              <a:buChar char="ü"/>
            </a:pPr>
            <a:r>
              <a:rPr lang="en-GB" sz="1100" b="0" dirty="0"/>
              <a:t>Handling high dimensional space for dimension reduction</a:t>
            </a:r>
          </a:p>
          <a:p>
            <a:pPr marL="285750" indent="-285750">
              <a:buFont typeface="Arial" panose="020B0604020202020204" pitchFamily="34" charset="0"/>
              <a:buChar char="•"/>
            </a:pPr>
            <a:r>
              <a:rPr lang="en-GB" sz="1250" b="0" dirty="0"/>
              <a:t>Feature Boosting</a:t>
            </a:r>
          </a:p>
          <a:p>
            <a:pPr marL="457200" lvl="2" indent="-285750">
              <a:buFont typeface="Wingdings" panose="05000000000000000000" pitchFamily="2" charset="2"/>
              <a:buChar char="ü"/>
            </a:pPr>
            <a:r>
              <a:rPr lang="en-GB" sz="1100" dirty="0"/>
              <a:t>more important features, by multiplying them by a number&gt;1</a:t>
            </a:r>
            <a:endParaRPr lang="en-GB" sz="1100" b="0" dirty="0"/>
          </a:p>
          <a:p>
            <a:endParaRPr lang="en-GB" sz="1300" dirty="0">
              <a:solidFill>
                <a:srgbClr val="FF0000"/>
              </a:solidFill>
            </a:endParaRPr>
          </a:p>
          <a:p>
            <a:r>
              <a:rPr lang="en-GB" sz="1300" dirty="0">
                <a:solidFill>
                  <a:srgbClr val="FF0000"/>
                </a:solidFill>
              </a:rPr>
              <a:t>Example: customer segmentation, using Feature Boosting on age, </a:t>
            </a:r>
            <a:r>
              <a:rPr lang="en-GB" sz="1300" dirty="0" err="1">
                <a:solidFill>
                  <a:srgbClr val="FF0000"/>
                </a:solidFill>
              </a:rPr>
              <a:t>min_experience</a:t>
            </a:r>
            <a:r>
              <a:rPr lang="en-GB" sz="1300" dirty="0">
                <a:solidFill>
                  <a:srgbClr val="FF0000"/>
                </a:solidFill>
              </a:rPr>
              <a:t> which are more important</a:t>
            </a:r>
          </a:p>
          <a:p>
            <a:r>
              <a:rPr lang="en-GB" sz="1300" dirty="0">
                <a:solidFill>
                  <a:srgbClr val="FF0000"/>
                </a:solidFill>
              </a:rPr>
              <a:t> than other features</a:t>
            </a: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30</a:t>
            </a:fld>
            <a:endParaRPr lang="en-GB"/>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900C89D-F1A0-4B50-AED5-37B49AC64EF7}"/>
                  </a:ext>
                </a:extLst>
              </p:cNvPr>
              <p:cNvSpPr/>
              <p:nvPr/>
            </p:nvSpPr>
            <p:spPr>
              <a:xfrm>
                <a:off x="6350858" y="4768601"/>
                <a:ext cx="2409057" cy="10011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𝑑</m:t>
                      </m:r>
                      <m:r>
                        <a:rPr lang="en-GB" i="0">
                          <a:latin typeface="Cambria Math" panose="02040503050406030204" pitchFamily="18" charset="0"/>
                        </a:rPr>
                        <m:t>=(</m:t>
                      </m:r>
                      <m:sSup>
                        <m:sSupPr>
                          <m:ctrlPr>
                            <a:rPr lang="en-GB" i="1">
                              <a:latin typeface="Cambria Math" panose="02040503050406030204" pitchFamily="18" charset="0"/>
                            </a:rPr>
                          </m:ctrlPr>
                        </m:sSupPr>
                        <m:e>
                          <m:nary>
                            <m:naryPr>
                              <m:chr m:val="∑"/>
                              <m:limLoc m:val="undOvr"/>
                              <m:ctrlPr>
                                <a:rPr lang="en-GB" i="1">
                                  <a:latin typeface="Cambria Math" panose="02040503050406030204" pitchFamily="18" charset="0"/>
                                </a:rPr>
                              </m:ctrlPr>
                            </m:naryPr>
                            <m:sub>
                              <m:r>
                                <a:rPr lang="en-GB" i="1">
                                  <a:latin typeface="Cambria Math" panose="02040503050406030204" pitchFamily="18" charset="0"/>
                                </a:rPr>
                                <m:t>𝑖</m:t>
                              </m:r>
                              <m:r>
                                <a:rPr lang="en-GB" i="0">
                                  <a:latin typeface="Cambria Math" panose="02040503050406030204" pitchFamily="18" charset="0"/>
                                </a:rPr>
                                <m:t>=1</m:t>
                              </m:r>
                            </m:sub>
                            <m:sup>
                              <m:r>
                                <a:rPr lang="en-GB" i="1">
                                  <a:latin typeface="Cambria Math" panose="02040503050406030204" pitchFamily="18" charset="0"/>
                                </a:rPr>
                                <m:t>𝑛</m:t>
                              </m:r>
                            </m:sup>
                            <m:e>
                              <m:d>
                                <m:dPr>
                                  <m:beg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0">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𝑋</m:t>
                                          </m:r>
                                        </m:e>
                                        <m:sub>
                                          <m:r>
                                            <a:rPr lang="en-GB" i="1">
                                              <a:latin typeface="Cambria Math" panose="02040503050406030204" pitchFamily="18" charset="0"/>
                                            </a:rPr>
                                            <m:t>𝑖</m:t>
                                          </m:r>
                                        </m:sub>
                                        <m:sup>
                                          <m:r>
                                            <a:rPr lang="en-GB" i="1">
                                              <a:latin typeface="Cambria Math" panose="02040503050406030204" pitchFamily="18" charset="0"/>
                                            </a:rPr>
                                            <m:t>𝑎</m:t>
                                          </m:r>
                                        </m:sup>
                                      </m:sSubSup>
                                      <m:r>
                                        <a:rPr lang="en-GB" i="0">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𝑋</m:t>
                                          </m:r>
                                        </m:e>
                                        <m:sub>
                                          <m:r>
                                            <a:rPr lang="en-GB" i="1">
                                              <a:latin typeface="Cambria Math" panose="02040503050406030204" pitchFamily="18" charset="0"/>
                                            </a:rPr>
                                            <m:t>𝑖</m:t>
                                          </m:r>
                                        </m:sub>
                                        <m:sup>
                                          <m:r>
                                            <a:rPr lang="en-GB" i="1">
                                              <a:latin typeface="Cambria Math" panose="02040503050406030204" pitchFamily="18" charset="0"/>
                                            </a:rPr>
                                            <m:t>𝑏</m:t>
                                          </m:r>
                                        </m:sup>
                                      </m:sSubSup>
                                      <m:r>
                                        <a:rPr lang="en-GB" i="0">
                                          <a:latin typeface="Cambria Math" panose="02040503050406030204" pitchFamily="18" charset="0"/>
                                        </a:rPr>
                                        <m:t>|</m:t>
                                      </m:r>
                                    </m:e>
                                    <m:sup>
                                      <m:r>
                                        <a:rPr lang="en-GB" i="1">
                                          <a:latin typeface="Cambria Math" panose="02040503050406030204" pitchFamily="18" charset="0"/>
                                        </a:rPr>
                                        <m:t>𝑝</m:t>
                                      </m:r>
                                    </m:sup>
                                  </m:sSup>
                                </m:e>
                              </m:d>
                            </m:e>
                          </m:nary>
                        </m:e>
                        <m:sup>
                          <m:f>
                            <m:fPr>
                              <m:ctrlPr>
                                <a:rPr lang="en-GB" i="1">
                                  <a:latin typeface="Cambria Math" panose="02040503050406030204" pitchFamily="18" charset="0"/>
                                </a:rPr>
                              </m:ctrlPr>
                            </m:fPr>
                            <m:num>
                              <m:r>
                                <a:rPr lang="en-GB" i="0">
                                  <a:latin typeface="Cambria Math" panose="02040503050406030204" pitchFamily="18" charset="0"/>
                                </a:rPr>
                                <m:t>1</m:t>
                              </m:r>
                            </m:num>
                            <m:den>
                              <m:r>
                                <a:rPr lang="en-GB" i="1">
                                  <a:latin typeface="Cambria Math" panose="02040503050406030204" pitchFamily="18" charset="0"/>
                                </a:rPr>
                                <m:t>𝑝</m:t>
                              </m:r>
                            </m:den>
                          </m:f>
                        </m:sup>
                      </m:sSup>
                    </m:oMath>
                  </m:oMathPara>
                </a14:m>
                <a:endParaRPr lang="en-GB" dirty="0"/>
              </a:p>
            </p:txBody>
          </p:sp>
        </mc:Choice>
        <mc:Fallback xmlns="">
          <p:sp>
            <p:nvSpPr>
              <p:cNvPr id="2" name="Rectangle 1">
                <a:extLst>
                  <a:ext uri="{FF2B5EF4-FFF2-40B4-BE49-F238E27FC236}">
                    <a16:creationId xmlns:a16="http://schemas.microsoft.com/office/drawing/2014/main" id="{7900C89D-F1A0-4B50-AED5-37B49AC64EF7}"/>
                  </a:ext>
                </a:extLst>
              </p:cNvPr>
              <p:cNvSpPr>
                <a:spLocks noRot="1" noChangeAspect="1" noMove="1" noResize="1" noEditPoints="1" noAdjustHandles="1" noChangeArrowheads="1" noChangeShapeType="1" noTextEdit="1"/>
              </p:cNvSpPr>
              <p:nvPr/>
            </p:nvSpPr>
            <p:spPr>
              <a:xfrm>
                <a:off x="6350858" y="4768601"/>
                <a:ext cx="2409057" cy="1001108"/>
              </a:xfrm>
              <a:prstGeom prst="rect">
                <a:avLst/>
              </a:prstGeom>
              <a:blipFill>
                <a:blip r:embed="rId3"/>
                <a:stretch>
                  <a:fillRect/>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6F7517F7-A3EB-44E7-9169-DD8BF5EF2C0B}"/>
              </a:ext>
            </a:extLst>
          </p:cNvPr>
          <p:cNvSpPr txBox="1"/>
          <p:nvPr/>
        </p:nvSpPr>
        <p:spPr>
          <a:xfrm>
            <a:off x="6265543" y="4124530"/>
            <a:ext cx="2579689" cy="646331"/>
          </a:xfrm>
          <a:prstGeom prst="rect">
            <a:avLst/>
          </a:prstGeom>
          <a:gradFill>
            <a:gsLst>
              <a:gs pos="0">
                <a:schemeClr val="tx2"/>
              </a:gs>
              <a:gs pos="100000">
                <a:schemeClr val="accent2"/>
              </a:gs>
            </a:gsLst>
            <a:lin ang="5400000" scaled="0"/>
          </a:gradFill>
        </p:spPr>
        <p:txBody>
          <a:bodyPr wrap="square" rtlCol="0">
            <a:spAutoFit/>
          </a:bodyPr>
          <a:lstStyle/>
          <a:p>
            <a:r>
              <a:rPr lang="en-GB" sz="1200" dirty="0" err="1">
                <a:solidFill>
                  <a:schemeClr val="bg1"/>
                </a:solidFill>
              </a:rPr>
              <a:t>Minkowski</a:t>
            </a:r>
            <a:r>
              <a:rPr lang="en-GB" sz="1200" dirty="0">
                <a:solidFill>
                  <a:schemeClr val="bg1"/>
                </a:solidFill>
              </a:rPr>
              <a:t> distance:</a:t>
            </a:r>
          </a:p>
          <a:p>
            <a:r>
              <a:rPr lang="en-GB" sz="1200" dirty="0">
                <a:solidFill>
                  <a:schemeClr val="bg1"/>
                </a:solidFill>
              </a:rPr>
              <a:t>When p=1, it is Manhattan distance</a:t>
            </a:r>
          </a:p>
          <a:p>
            <a:r>
              <a:rPr lang="en-GB" sz="1200" dirty="0">
                <a:solidFill>
                  <a:schemeClr val="bg1"/>
                </a:solidFill>
              </a:rPr>
              <a:t>When p=2, it is Euclidian distance</a:t>
            </a:r>
          </a:p>
        </p:txBody>
      </p:sp>
    </p:spTree>
    <p:extLst>
      <p:ext uri="{BB962C8B-B14F-4D97-AF65-F5344CB8AC3E}">
        <p14:creationId xmlns:p14="http://schemas.microsoft.com/office/powerpoint/2010/main" val="2300303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avoid overfitting?</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pPr marL="171450" lvl="0" indent="-171450">
              <a:buFont typeface="Arial" panose="020B0604020202020204" pitchFamily="34" charset="0"/>
              <a:buChar char="•"/>
            </a:pPr>
            <a:r>
              <a:rPr lang="en-GB" dirty="0"/>
              <a:t>Algorithm levels</a:t>
            </a:r>
          </a:p>
          <a:p>
            <a:pPr marL="342900" lvl="2">
              <a:buFont typeface="Wingdings" panose="05000000000000000000" pitchFamily="2" charset="2"/>
              <a:buChar char="ü"/>
            </a:pPr>
            <a:r>
              <a:rPr lang="en-GB" dirty="0"/>
              <a:t>cross-validation and early-stop</a:t>
            </a:r>
          </a:p>
          <a:p>
            <a:pPr marL="342900" lvl="2">
              <a:buFont typeface="Wingdings" panose="05000000000000000000" pitchFamily="2" charset="2"/>
              <a:buChar char="ü"/>
            </a:pPr>
            <a:r>
              <a:rPr lang="en-GB" dirty="0"/>
              <a:t>Regularization l1, l2</a:t>
            </a:r>
          </a:p>
          <a:p>
            <a:pPr marL="342900" lvl="2">
              <a:buFont typeface="Wingdings" panose="05000000000000000000" pitchFamily="2" charset="2"/>
              <a:buChar char="ü"/>
            </a:pPr>
            <a:r>
              <a:rPr lang="en-GB" dirty="0"/>
              <a:t>Other hyperparameters: gamma, </a:t>
            </a:r>
            <a:r>
              <a:rPr lang="en-GB" dirty="0" err="1"/>
              <a:t>min_child_weight</a:t>
            </a:r>
            <a:r>
              <a:rPr lang="en-GB" dirty="0"/>
              <a:t>, etc.</a:t>
            </a:r>
          </a:p>
          <a:p>
            <a:pPr marL="342900" lvl="2">
              <a:buFont typeface="Wingdings" panose="05000000000000000000" pitchFamily="2" charset="2"/>
              <a:buChar char="ü"/>
            </a:pPr>
            <a:r>
              <a:rPr lang="en-GB" dirty="0"/>
              <a:t>Model Selection Algorithms but end up losing valuable information</a:t>
            </a:r>
          </a:p>
          <a:p>
            <a:pPr marL="342900" lvl="2">
              <a:buFont typeface="Wingdings" panose="05000000000000000000" pitchFamily="2" charset="2"/>
              <a:buChar char="ü"/>
            </a:pPr>
            <a:r>
              <a:rPr lang="en-GB" dirty="0"/>
              <a:t>Simply the model</a:t>
            </a:r>
          </a:p>
          <a:p>
            <a:pPr marL="171450" lvl="0" indent="-171450">
              <a:buFont typeface="Arial" panose="020B0604020202020204" pitchFamily="34" charset="0"/>
              <a:buChar char="•"/>
            </a:pPr>
            <a:r>
              <a:rPr lang="en-GB" dirty="0"/>
              <a:t>Dataset levels</a:t>
            </a:r>
          </a:p>
          <a:p>
            <a:pPr marL="342900" lvl="2">
              <a:buFont typeface="Wingdings" panose="05000000000000000000" pitchFamily="2" charset="2"/>
              <a:buChar char="ü"/>
            </a:pPr>
            <a:r>
              <a:rPr lang="en-GB" dirty="0"/>
              <a:t>check input distribution</a:t>
            </a:r>
          </a:p>
          <a:p>
            <a:pPr marL="342900" lvl="2">
              <a:buFont typeface="Wingdings" panose="05000000000000000000" pitchFamily="2" charset="2"/>
              <a:buChar char="ü"/>
            </a:pPr>
            <a:r>
              <a:rPr lang="en-GB" dirty="0"/>
              <a:t>Reduce Features</a:t>
            </a:r>
          </a:p>
          <a:p>
            <a:pPr marL="342900" lvl="2">
              <a:buFont typeface="Wingdings" panose="05000000000000000000" pitchFamily="2" charset="2"/>
              <a:buChar char="ü"/>
            </a:pPr>
            <a:r>
              <a:rPr lang="en-GB" dirty="0"/>
              <a:t>Feed More Data (using learning curve to determine if this works or not)</a:t>
            </a:r>
          </a:p>
          <a:p>
            <a:pPr marL="342900" lvl="2">
              <a:buFont typeface="Wingdings" panose="05000000000000000000" pitchFamily="2" charset="2"/>
              <a:buChar char="ü"/>
            </a:pPr>
            <a:r>
              <a:rPr lang="en-GB" dirty="0"/>
              <a:t>add noise into data to make model more robust</a:t>
            </a:r>
          </a:p>
          <a:p>
            <a:pPr lvl="0"/>
            <a:endParaRPr lang="en-GB" dirty="0"/>
          </a:p>
          <a:p>
            <a:r>
              <a:rPr lang="en-GB" dirty="0"/>
              <a:t>You model can only store so much information. This means that the more training data you feed it, the less likely it is to overfit. The reason is that, as you add more data, the model becomes unable to overfit all the samples, and is forced to generalize to make progress.</a:t>
            </a:r>
          </a:p>
          <a:p>
            <a:endParaRPr lang="en-GB" sz="1600" dirty="0"/>
          </a:p>
          <a:p>
            <a:endParaRPr lang="en-GB" sz="16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31</a:t>
            </a:fld>
            <a:endParaRPr lang="en-GB"/>
          </a:p>
        </p:txBody>
      </p:sp>
    </p:spTree>
    <p:extLst>
      <p:ext uri="{BB962C8B-B14F-4D97-AF65-F5344CB8AC3E}">
        <p14:creationId xmlns:p14="http://schemas.microsoft.com/office/powerpoint/2010/main" val="811175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do train-test splits?</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r>
              <a:rPr lang="en-GB" sz="1600" dirty="0"/>
              <a:t>Two basic rules:</a:t>
            </a:r>
          </a:p>
          <a:p>
            <a:pPr marL="171450" indent="-171450">
              <a:buFont typeface="Arial" panose="020B0604020202020204" pitchFamily="34" charset="0"/>
              <a:buChar char="•"/>
            </a:pPr>
            <a:r>
              <a:rPr lang="en-GB" b="0" dirty="0"/>
              <a:t>Usually a 80–20 or 70–30% train-test split is considered reasonable.</a:t>
            </a:r>
          </a:p>
          <a:p>
            <a:pPr marL="171450" indent="-171450">
              <a:buFont typeface="Arial" panose="020B0604020202020204" pitchFamily="34" charset="0"/>
              <a:buChar char="•"/>
            </a:pPr>
            <a:r>
              <a:rPr lang="en-GB" b="0" dirty="0"/>
              <a:t>In case of classification problem, we should always use </a:t>
            </a:r>
            <a:r>
              <a:rPr lang="en-GB" b="0" dirty="0">
                <a:solidFill>
                  <a:srgbClr val="FF0000"/>
                </a:solidFill>
              </a:rPr>
              <a:t>stratified sampling </a:t>
            </a:r>
            <a:r>
              <a:rPr lang="en-GB" b="0" dirty="0"/>
              <a:t>(stratified k-folds) instead of random sampling. </a:t>
            </a:r>
          </a:p>
          <a:p>
            <a:endParaRPr lang="en-GB" b="0" dirty="0"/>
          </a:p>
          <a:p>
            <a:r>
              <a:rPr lang="en-GB" sz="1600" dirty="0"/>
              <a:t>Stratified sampling has several advantages over simple random sampling</a:t>
            </a:r>
          </a:p>
          <a:p>
            <a:pPr marL="171450" indent="-171450">
              <a:buFont typeface="Arial" panose="020B0604020202020204" pitchFamily="34" charset="0"/>
              <a:buChar char="•"/>
            </a:pPr>
            <a:r>
              <a:rPr lang="en-GB" b="0" dirty="0"/>
              <a:t>It maintains the proportion of target classes in train and test datasets.</a:t>
            </a:r>
          </a:p>
          <a:p>
            <a:pPr marL="171450" indent="-171450">
              <a:buFont typeface="Arial" panose="020B0604020202020204" pitchFamily="34" charset="0"/>
              <a:buChar char="•"/>
            </a:pPr>
            <a:r>
              <a:rPr lang="en-GB" b="0" dirty="0"/>
              <a:t>it may be possible to reduce the sample size required to achieve a given precision.</a:t>
            </a:r>
          </a:p>
          <a:p>
            <a:pPr marL="171450" indent="-171450">
              <a:buFont typeface="Arial" panose="020B0604020202020204" pitchFamily="34" charset="0"/>
              <a:buChar char="•"/>
            </a:pPr>
            <a:r>
              <a:rPr lang="en-GB" b="0" dirty="0"/>
              <a:t>it may be possible to increase the precision with the same sample size.</a:t>
            </a:r>
          </a:p>
          <a:p>
            <a:endParaRPr lang="en-GB" b="0" dirty="0"/>
          </a:p>
          <a:p>
            <a:r>
              <a:rPr lang="en-GB" sz="1600" dirty="0"/>
              <a:t>Caution:</a:t>
            </a:r>
          </a:p>
          <a:p>
            <a:r>
              <a:rPr lang="en-GB" b="0" dirty="0"/>
              <a:t>Setup random seeds to make sure other uses generate same results after run your code.</a:t>
            </a:r>
          </a:p>
          <a:p>
            <a:r>
              <a:rPr lang="en-GB" sz="1600" dirty="0"/>
              <a:t>Easy to use:</a:t>
            </a:r>
          </a:p>
          <a:p>
            <a:r>
              <a:rPr lang="en-GB" b="0" dirty="0"/>
              <a:t>from </a:t>
            </a:r>
            <a:r>
              <a:rPr lang="en-GB" b="0" dirty="0" err="1"/>
              <a:t>sklearn.model_selection</a:t>
            </a:r>
            <a:r>
              <a:rPr lang="en-GB" b="0" dirty="0"/>
              <a:t> import </a:t>
            </a:r>
            <a:r>
              <a:rPr lang="en-GB" b="0" dirty="0" err="1"/>
              <a:t>train_test_split</a:t>
            </a:r>
            <a:endParaRPr lang="en-GB" b="0" dirty="0"/>
          </a:p>
          <a:p>
            <a:r>
              <a:rPr lang="en-GB" b="0" dirty="0" err="1"/>
              <a:t>X_train</a:t>
            </a:r>
            <a:r>
              <a:rPr lang="en-GB" b="0" dirty="0"/>
              <a:t>, </a:t>
            </a:r>
            <a:r>
              <a:rPr lang="en-GB" b="0" dirty="0" err="1"/>
              <a:t>X_test</a:t>
            </a:r>
            <a:r>
              <a:rPr lang="en-GB" b="0" dirty="0"/>
              <a:t>, </a:t>
            </a:r>
            <a:r>
              <a:rPr lang="en-GB" b="0" dirty="0" err="1"/>
              <a:t>y_train</a:t>
            </a:r>
            <a:r>
              <a:rPr lang="en-GB" b="0" dirty="0"/>
              <a:t>, </a:t>
            </a:r>
            <a:r>
              <a:rPr lang="en-GB" b="0" dirty="0" err="1"/>
              <a:t>y_test</a:t>
            </a:r>
            <a:r>
              <a:rPr lang="en-GB" b="0" dirty="0"/>
              <a:t> = </a:t>
            </a:r>
            <a:r>
              <a:rPr lang="en-GB" b="0" dirty="0" err="1"/>
              <a:t>train_test_split</a:t>
            </a:r>
            <a:r>
              <a:rPr lang="en-GB" b="0" dirty="0"/>
              <a:t>(</a:t>
            </a:r>
            <a:r>
              <a:rPr lang="en-GB" b="0" dirty="0" err="1"/>
              <a:t>your_data</a:t>
            </a:r>
            <a:r>
              <a:rPr lang="en-GB" b="0" dirty="0"/>
              <a:t>, y, </a:t>
            </a:r>
            <a:r>
              <a:rPr lang="en-GB" b="0" dirty="0" err="1"/>
              <a:t>test_size</a:t>
            </a:r>
            <a:r>
              <a:rPr lang="en-GB" b="0" dirty="0"/>
              <a:t>=0.2, </a:t>
            </a:r>
            <a:r>
              <a:rPr lang="en-GB" i="1" dirty="0"/>
              <a:t>stratify=y</a:t>
            </a:r>
            <a:r>
              <a:rPr lang="en-GB" b="0" dirty="0"/>
              <a:t>, </a:t>
            </a:r>
            <a:r>
              <a:rPr lang="en-GB" b="0" dirty="0" err="1"/>
              <a:t>random_state</a:t>
            </a:r>
            <a:r>
              <a:rPr lang="en-GB" b="0" dirty="0"/>
              <a:t>=123, shuffle=True)</a:t>
            </a:r>
            <a:endParaRPr lang="en-GB" sz="16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32</a:t>
            </a:fld>
            <a:endParaRPr lang="en-GB"/>
          </a:p>
        </p:txBody>
      </p:sp>
    </p:spTree>
    <p:extLst>
      <p:ext uri="{BB962C8B-B14F-4D97-AF65-F5344CB8AC3E}">
        <p14:creationId xmlns:p14="http://schemas.microsoft.com/office/powerpoint/2010/main" val="3575028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 to use cross-validation technique on a time series dataset?</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r>
              <a:rPr lang="en-GB" sz="1600" dirty="0"/>
              <a:t>Time series is not randomly distributed data, it is inherently ordered by chronological order. </a:t>
            </a:r>
          </a:p>
          <a:p>
            <a:endParaRPr lang="en-GB" sz="1600" dirty="0"/>
          </a:p>
          <a:p>
            <a:pPr lvl="0"/>
            <a:r>
              <a:rPr lang="en-GB" dirty="0"/>
              <a:t>fold 1 : training [1], test [2]</a:t>
            </a:r>
          </a:p>
          <a:p>
            <a:pPr lvl="0"/>
            <a:r>
              <a:rPr lang="en-GB" dirty="0"/>
              <a:t>fold 2 : training [1 2], test [3]</a:t>
            </a:r>
          </a:p>
          <a:p>
            <a:pPr lvl="0"/>
            <a:r>
              <a:rPr lang="en-GB" dirty="0"/>
              <a:t>fold 3 : training [1 2 3], test [4]</a:t>
            </a:r>
          </a:p>
          <a:p>
            <a:pPr lvl="0"/>
            <a:r>
              <a:rPr lang="en-GB" dirty="0"/>
              <a:t>fold 4 : training [1 2 3 4], test [5]</a:t>
            </a:r>
          </a:p>
          <a:p>
            <a:pPr lvl="0"/>
            <a:r>
              <a:rPr lang="en-GB" dirty="0"/>
              <a:t>fold 5 : training [1 2 3 4 5], test [6]</a:t>
            </a:r>
          </a:p>
          <a:p>
            <a:endParaRPr lang="en-GB" sz="16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33</a:t>
            </a:fld>
            <a:endParaRPr lang="en-GB"/>
          </a:p>
        </p:txBody>
      </p:sp>
    </p:spTree>
    <p:extLst>
      <p:ext uri="{BB962C8B-B14F-4D97-AF65-F5344CB8AC3E}">
        <p14:creationId xmlns:p14="http://schemas.microsoft.com/office/powerpoint/2010/main" val="1885971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How to determine optimal k for clustering?</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r>
              <a:rPr lang="en-GB" sz="1600" dirty="0"/>
              <a:t>Optimal k number:</a:t>
            </a:r>
          </a:p>
          <a:p>
            <a:pPr marL="285750" indent="-285750">
              <a:buFont typeface="Arial" panose="020B0604020202020204" pitchFamily="34" charset="0"/>
              <a:buChar char="•"/>
            </a:pPr>
            <a:r>
              <a:rPr lang="en-GB" sz="1600" dirty="0"/>
              <a:t>Elbow method</a:t>
            </a:r>
          </a:p>
          <a:p>
            <a:pPr marL="285750" indent="-285750">
              <a:buFont typeface="Arial" panose="020B0604020202020204" pitchFamily="34" charset="0"/>
              <a:buChar char="•"/>
            </a:pPr>
            <a:r>
              <a:rPr lang="en-GB" sz="1600" dirty="0"/>
              <a:t>Silhouette method</a:t>
            </a:r>
          </a:p>
          <a:p>
            <a:pPr marL="285750" indent="-285750">
              <a:buFont typeface="Arial" panose="020B0604020202020204" pitchFamily="34" charset="0"/>
              <a:buChar char="•"/>
            </a:pPr>
            <a:r>
              <a:rPr lang="en-GB" sz="1600" dirty="0"/>
              <a:t>Gap statistic method</a:t>
            </a:r>
          </a:p>
          <a:p>
            <a:pPr marL="285750" indent="-285750">
              <a:buFont typeface="Arial" panose="020B0604020202020204" pitchFamily="34" charset="0"/>
              <a:buChar char="•"/>
            </a:pPr>
            <a:r>
              <a:rPr lang="en-GB" sz="1600" dirty="0"/>
              <a:t>Gradient of Bayesian information criterion (BIC)</a:t>
            </a: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34</a:t>
            </a:fld>
            <a:endParaRPr lang="en-GB"/>
          </a:p>
        </p:txBody>
      </p:sp>
      <p:pic>
        <p:nvPicPr>
          <p:cNvPr id="6" name="Picture 5" descr="http://www.sthda.com/english/sthda-upload/figures/cluster-analysis/015-determining-the-optimal-number-of-clusters-k-means-optimal-clusters-wss-silhouette-1.png">
            <a:extLst>
              <a:ext uri="{FF2B5EF4-FFF2-40B4-BE49-F238E27FC236}">
                <a16:creationId xmlns:a16="http://schemas.microsoft.com/office/drawing/2014/main" id="{1AA72C05-A1F3-4275-AEE6-AA91F0BE7FED}"/>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487" y="4111064"/>
            <a:ext cx="1920240" cy="1920240"/>
          </a:xfrm>
          <a:prstGeom prst="rect">
            <a:avLst/>
          </a:prstGeom>
          <a:noFill/>
          <a:ln>
            <a:noFill/>
          </a:ln>
        </p:spPr>
      </p:pic>
      <p:pic>
        <p:nvPicPr>
          <p:cNvPr id="9" name="Picture 8" descr="http://www.sthda.com/english/sthda-upload/figures/cluster-analysis/015-determining-the-optimal-number-of-clusters-k-means-optimal-clusters-wss-silhouette-2.png">
            <a:extLst>
              <a:ext uri="{FF2B5EF4-FFF2-40B4-BE49-F238E27FC236}">
                <a16:creationId xmlns:a16="http://schemas.microsoft.com/office/drawing/2014/main" id="{F29290BE-F6EB-40CB-B7C9-831D10F9CDB6}"/>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6041" y="4108926"/>
            <a:ext cx="1920240" cy="1920240"/>
          </a:xfrm>
          <a:prstGeom prst="rect">
            <a:avLst/>
          </a:prstGeom>
          <a:noFill/>
          <a:ln>
            <a:noFill/>
          </a:ln>
        </p:spPr>
      </p:pic>
      <p:pic>
        <p:nvPicPr>
          <p:cNvPr id="10" name="Picture 9" descr="http://www.sthda.com/english/sthda-upload/figures/cluster-analysis/015-determining-the-optimal-number-of-clusters-k-means-optimal-clusters-wss-silhouette-3.png">
            <a:extLst>
              <a:ext uri="{FF2B5EF4-FFF2-40B4-BE49-F238E27FC236}">
                <a16:creationId xmlns:a16="http://schemas.microsoft.com/office/drawing/2014/main" id="{8D172985-53D7-4F5E-9B8E-EA7BB939661B}"/>
              </a:ext>
            </a:extLst>
          </p:cNvPr>
          <p:cNvPicPr>
            <a:picLocks/>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0601" y="4108926"/>
            <a:ext cx="1920240" cy="1920240"/>
          </a:xfrm>
          <a:prstGeom prst="rect">
            <a:avLst/>
          </a:prstGeom>
          <a:noFill/>
          <a:ln>
            <a:noFill/>
          </a:ln>
        </p:spPr>
      </p:pic>
      <p:pic>
        <p:nvPicPr>
          <p:cNvPr id="11" name="Picture 10" descr="https://miro.medium.com/max/700/1*360DP4OfT2aIyGPDFQiWEg.png">
            <a:extLst>
              <a:ext uri="{FF2B5EF4-FFF2-40B4-BE49-F238E27FC236}">
                <a16:creationId xmlns:a16="http://schemas.microsoft.com/office/drawing/2014/main" id="{D2DD9326-7FD6-4443-BD6D-1D774CFF0F1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996601" y="4110366"/>
            <a:ext cx="1918800" cy="1918800"/>
          </a:xfrm>
          <a:prstGeom prst="rect">
            <a:avLst/>
          </a:prstGeom>
          <a:noFill/>
          <a:ln>
            <a:noFill/>
          </a:ln>
        </p:spPr>
      </p:pic>
    </p:spTree>
    <p:extLst>
      <p:ext uri="{BB962C8B-B14F-4D97-AF65-F5344CB8AC3E}">
        <p14:creationId xmlns:p14="http://schemas.microsoft.com/office/powerpoint/2010/main" val="109158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Other clustering algorithms</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r>
              <a:rPr lang="en-GB" sz="1600" dirty="0"/>
              <a:t>K-means is most used clustering algorithm, but it use Euclidian distance (not good for irregular shape), it needs to use other algorithms:</a:t>
            </a:r>
          </a:p>
          <a:p>
            <a:pPr marL="285750" indent="-285750">
              <a:buFont typeface="Arial" panose="020B0604020202020204" pitchFamily="34" charset="0"/>
              <a:buChar char="•"/>
            </a:pPr>
            <a:r>
              <a:rPr lang="en-GB" sz="1600" dirty="0"/>
              <a:t>DBSCAN</a:t>
            </a:r>
          </a:p>
          <a:p>
            <a:pPr marL="285750" indent="-285750">
              <a:buFont typeface="Arial" panose="020B0604020202020204" pitchFamily="34" charset="0"/>
              <a:buChar char="•"/>
            </a:pPr>
            <a:r>
              <a:rPr lang="en-GB" sz="1600" dirty="0"/>
              <a:t>Spectral clustering</a:t>
            </a:r>
          </a:p>
          <a:p>
            <a:pPr marL="285750" indent="-285750">
              <a:buFont typeface="Arial" panose="020B0604020202020204" pitchFamily="34" charset="0"/>
              <a:buChar char="•"/>
            </a:pPr>
            <a:r>
              <a:rPr lang="en-GB" sz="1600" dirty="0"/>
              <a:t>t-distributed stochastic </a:t>
            </a:r>
            <a:r>
              <a:rPr lang="en-GB" sz="1600" dirty="0" err="1"/>
              <a:t>neighbor</a:t>
            </a:r>
            <a:r>
              <a:rPr lang="en-GB" sz="1600" dirty="0"/>
              <a:t> embedding</a:t>
            </a:r>
          </a:p>
          <a:p>
            <a:pPr marL="285750" indent="-285750">
              <a:buFont typeface="Arial" panose="020B0604020202020204" pitchFamily="34" charset="0"/>
              <a:buChar char="•"/>
            </a:pPr>
            <a:r>
              <a:rPr lang="en-GB" sz="1600" dirty="0"/>
              <a:t>…</a:t>
            </a:r>
          </a:p>
          <a:p>
            <a:endParaRPr lang="en-GB" sz="1600" dirty="0"/>
          </a:p>
          <a:p>
            <a:r>
              <a:rPr lang="en-GB" sz="1600" dirty="0"/>
              <a:t>Spectral clustering</a:t>
            </a:r>
          </a:p>
          <a:p>
            <a:pPr marL="342900" indent="-342900">
              <a:buFont typeface="+mj-lt"/>
              <a:buAutoNum type="arabicPeriod"/>
            </a:pPr>
            <a:r>
              <a:rPr lang="en-GB" sz="1600" dirty="0"/>
              <a:t>It is based on graph theory</a:t>
            </a:r>
          </a:p>
          <a:p>
            <a:pPr marL="342900" indent="-342900">
              <a:buFont typeface="+mj-lt"/>
              <a:buAutoNum type="arabicPeriod"/>
            </a:pPr>
            <a:r>
              <a:rPr lang="en-GB" sz="1600" dirty="0"/>
              <a:t>Use eigenvectors to define features</a:t>
            </a:r>
          </a:p>
          <a:p>
            <a:pPr marL="342900" indent="-342900">
              <a:buFont typeface="+mj-lt"/>
              <a:buAutoNum type="arabicPeriod"/>
            </a:pPr>
            <a:r>
              <a:rPr lang="en-GB" sz="1600" dirty="0"/>
              <a:t>Use k-means group features into clusters</a:t>
            </a:r>
          </a:p>
          <a:p>
            <a:endParaRPr lang="en-GB" sz="16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35</a:t>
            </a:fld>
            <a:endParaRPr lang="en-GB"/>
          </a:p>
        </p:txBody>
      </p:sp>
      <p:pic>
        <p:nvPicPr>
          <p:cNvPr id="1028" name="Picture 4" descr="https://miro.medium.com/max/700/1*rzgNKF9GVAStuGhQnhQgeQ.png">
            <a:extLst>
              <a:ext uri="{FF2B5EF4-FFF2-40B4-BE49-F238E27FC236}">
                <a16:creationId xmlns:a16="http://schemas.microsoft.com/office/drawing/2014/main" id="{3B625304-108E-453C-9F30-835B8EE576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3753" y="2458595"/>
            <a:ext cx="2333625" cy="15535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iro.medium.com/max/700/1*qmdN607THNkFEmR_yqWeOw.png">
            <a:extLst>
              <a:ext uri="{FF2B5EF4-FFF2-40B4-BE49-F238E27FC236}">
                <a16:creationId xmlns:a16="http://schemas.microsoft.com/office/drawing/2014/main" id="{4A3D5D88-F33A-4F6C-90DC-9DA4038DB8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3752" y="4309491"/>
            <a:ext cx="2333625" cy="155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102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pt-BR" dirty="0"/>
              <a:t>Dimensional Reduction</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55000" lnSpcReduction="20000"/>
          </a:bodyPr>
          <a:lstStyle/>
          <a:p>
            <a:r>
              <a:rPr lang="en-GB" sz="1600" dirty="0"/>
              <a:t>Simply speaking, dimension is the number of random variables (i.e. features) in dataset.</a:t>
            </a:r>
          </a:p>
          <a:p>
            <a:endParaRPr lang="en-GB" sz="1600" dirty="0"/>
          </a:p>
          <a:p>
            <a:r>
              <a:rPr lang="en-GB" sz="1600" dirty="0"/>
              <a:t>Dimensional reduction algorithms can be categorized into types:</a:t>
            </a:r>
          </a:p>
          <a:p>
            <a:pPr marL="285750" indent="-285750">
              <a:buFont typeface="Arial" panose="020B0604020202020204" pitchFamily="34" charset="0"/>
              <a:buChar char="•"/>
            </a:pPr>
            <a:r>
              <a:rPr lang="en-GB" sz="1600" dirty="0"/>
              <a:t>Linear vs non-linear</a:t>
            </a:r>
          </a:p>
          <a:p>
            <a:pPr marL="285750" indent="-285750">
              <a:buFont typeface="Arial" panose="020B0604020202020204" pitchFamily="34" charset="0"/>
              <a:buChar char="•"/>
            </a:pPr>
            <a:r>
              <a:rPr lang="en-GB" sz="1600" dirty="0"/>
              <a:t>Unsupervised vs supervised</a:t>
            </a:r>
          </a:p>
          <a:p>
            <a:endParaRPr lang="en-GB" sz="1600" dirty="0"/>
          </a:p>
          <a:p>
            <a:r>
              <a:rPr lang="en-GB" sz="1600" dirty="0"/>
              <a:t>main algorithms:</a:t>
            </a:r>
          </a:p>
          <a:p>
            <a:pPr marL="285750" indent="-285750">
              <a:buFont typeface="Arial" panose="020B0604020202020204" pitchFamily="34" charset="0"/>
              <a:buChar char="•"/>
            </a:pPr>
            <a:r>
              <a:rPr lang="en-GB" sz="1600" dirty="0"/>
              <a:t>PCA</a:t>
            </a:r>
          </a:p>
          <a:p>
            <a:pPr marL="285750" indent="-285750">
              <a:buFont typeface="Arial" panose="020B0604020202020204" pitchFamily="34" charset="0"/>
              <a:buChar char="•"/>
            </a:pPr>
            <a:r>
              <a:rPr lang="en-GB" sz="1600" dirty="0"/>
              <a:t>LSA</a:t>
            </a:r>
          </a:p>
          <a:p>
            <a:pPr marL="285750" indent="-285750">
              <a:buFont typeface="Arial" panose="020B0604020202020204" pitchFamily="34" charset="0"/>
              <a:buChar char="•"/>
            </a:pPr>
            <a:r>
              <a:rPr lang="en-GB" sz="1600" dirty="0"/>
              <a:t>Autoencoder</a:t>
            </a:r>
          </a:p>
          <a:p>
            <a:pPr marL="285750" indent="-285750">
              <a:buFont typeface="Arial" panose="020B0604020202020204" pitchFamily="34" charset="0"/>
              <a:buChar char="•"/>
            </a:pPr>
            <a:r>
              <a:rPr lang="en-GB" sz="1600" dirty="0"/>
              <a:t>Manifold learning (t-SNE, Spectral Embedding, etc.)</a:t>
            </a:r>
          </a:p>
          <a:p>
            <a:pPr marL="285750" indent="-285750">
              <a:buFont typeface="Arial" panose="020B0604020202020204" pitchFamily="34" charset="0"/>
              <a:buChar char="•"/>
            </a:pPr>
            <a:r>
              <a:rPr lang="en-GB" sz="1600" dirty="0"/>
              <a:t>…</a:t>
            </a:r>
          </a:p>
          <a:p>
            <a:endParaRPr lang="en-GB" sz="1600" dirty="0"/>
          </a:p>
          <a:p>
            <a:r>
              <a:rPr lang="en-GB" sz="1600" dirty="0"/>
              <a:t>Advantages:</a:t>
            </a:r>
          </a:p>
          <a:p>
            <a:pPr marL="285750" indent="-285750">
              <a:buFont typeface="Arial" panose="020B0604020202020204" pitchFamily="34" charset="0"/>
              <a:buChar char="•"/>
            </a:pPr>
            <a:r>
              <a:rPr lang="en-GB" sz="1600" dirty="0"/>
              <a:t>Compress data and reduce storage space.</a:t>
            </a:r>
          </a:p>
          <a:p>
            <a:pPr marL="285750" indent="-285750">
              <a:buFont typeface="Arial" panose="020B0604020202020204" pitchFamily="34" charset="0"/>
              <a:buChar char="•"/>
            </a:pPr>
            <a:r>
              <a:rPr lang="en-GB" sz="1600" dirty="0"/>
              <a:t>Maintain statistical significance of modelling</a:t>
            </a:r>
          </a:p>
          <a:p>
            <a:pPr marL="285750" indent="-285750">
              <a:buFont typeface="Arial" panose="020B0604020202020204" pitchFamily="34" charset="0"/>
              <a:buChar char="•"/>
            </a:pPr>
            <a:r>
              <a:rPr lang="en-GB" sz="1600" dirty="0"/>
              <a:t>Reduces computation time.</a:t>
            </a:r>
          </a:p>
          <a:p>
            <a:pPr marL="285750" indent="-285750">
              <a:buFont typeface="Arial" panose="020B0604020202020204" pitchFamily="34" charset="0"/>
              <a:buChar char="•"/>
            </a:pPr>
            <a:r>
              <a:rPr lang="en-GB" sz="1600" dirty="0"/>
              <a:t>Remove redundant features, if any.</a:t>
            </a:r>
          </a:p>
          <a:p>
            <a:endParaRPr lang="en-GB" sz="1600" dirty="0"/>
          </a:p>
          <a:p>
            <a:r>
              <a:rPr lang="en-GB" sz="1600" dirty="0"/>
              <a:t>Disadvantages:</a:t>
            </a:r>
          </a:p>
          <a:p>
            <a:pPr marL="285750" indent="-285750">
              <a:buFont typeface="Arial" panose="020B0604020202020204" pitchFamily="34" charset="0"/>
              <a:buChar char="•"/>
            </a:pPr>
            <a:r>
              <a:rPr lang="en-GB" sz="1600" dirty="0"/>
              <a:t>May lead to some amount of data loss</a:t>
            </a:r>
          </a:p>
          <a:p>
            <a:pPr marL="285750" indent="-285750">
              <a:buFont typeface="Arial" panose="020B0604020202020204" pitchFamily="34" charset="0"/>
              <a:buChar char="•"/>
            </a:pPr>
            <a:r>
              <a:rPr lang="en-GB" sz="1600" dirty="0"/>
              <a:t>Increase difficulty of model interpretability</a:t>
            </a:r>
          </a:p>
          <a:p>
            <a:pPr marL="285750" indent="-285750">
              <a:buFont typeface="Arial" panose="020B0604020202020204" pitchFamily="34" charset="0"/>
              <a:buChar char="•"/>
            </a:pPr>
            <a:endParaRPr lang="en-GB" sz="16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36</a:t>
            </a:fld>
            <a:endParaRPr lang="en-GB"/>
          </a:p>
        </p:txBody>
      </p:sp>
      <p:pic>
        <p:nvPicPr>
          <p:cNvPr id="2050" name="Picture 2" descr="https://upload.wikimedia.org/wikipedia/commons/thumb/0/07/Sphere_and_Ball.png/220px-Sphere_and_Ball.png">
            <a:extLst>
              <a:ext uri="{FF2B5EF4-FFF2-40B4-BE49-F238E27FC236}">
                <a16:creationId xmlns:a16="http://schemas.microsoft.com/office/drawing/2014/main" id="{FDA6841F-8DB7-4CDB-8EFC-A87FAC62A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855" y="2249952"/>
            <a:ext cx="1815873" cy="17993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68110B2-9F42-4F7C-B252-7A36FB74A7BF}"/>
                  </a:ext>
                </a:extLst>
              </p:cNvPr>
              <p:cNvSpPr txBox="1"/>
              <p:nvPr/>
            </p:nvSpPr>
            <p:spPr>
              <a:xfrm>
                <a:off x="6132219" y="1927207"/>
                <a:ext cx="2556459" cy="369332"/>
              </a:xfrm>
              <a:prstGeom prst="rect">
                <a:avLst/>
              </a:prstGeom>
              <a:gradFill>
                <a:gsLst>
                  <a:gs pos="0">
                    <a:schemeClr val="tx2"/>
                  </a:gs>
                  <a:gs pos="100000">
                    <a:schemeClr val="accent2"/>
                  </a:gs>
                </a:gsLst>
                <a:lin ang="5400000" scaled="0"/>
              </a:gradFill>
            </p:spPr>
            <p:txBody>
              <a:bodyPr wrap="square" lIns="0" tIns="0" rIns="0" bIns="0" rtlCol="0">
                <a:spAutoFit/>
              </a:bodyPr>
              <a:lstStyle/>
              <a:p>
                <a:r>
                  <a:rPr lang="en-GB" sz="1200" dirty="0">
                    <a:solidFill>
                      <a:schemeClr val="bg1"/>
                    </a:solidFill>
                  </a:rPr>
                  <a:t>Euclidian space (3 features): </a:t>
                </a:r>
                <a14:m>
                  <m:oMath xmlns:m="http://schemas.openxmlformats.org/officeDocument/2006/math">
                    <m:sSup>
                      <m:sSupPr>
                        <m:ctrlPr>
                          <a:rPr lang="en-GB" sz="1200" i="1" smtClean="0">
                            <a:solidFill>
                              <a:schemeClr val="bg1"/>
                            </a:solidFill>
                            <a:latin typeface="Cambria Math" panose="02040503050406030204" pitchFamily="18" charset="0"/>
                          </a:rPr>
                        </m:ctrlPr>
                      </m:sSupPr>
                      <m:e>
                        <m:r>
                          <a:rPr lang="en-GB" sz="1200" b="0" i="1" smtClean="0">
                            <a:solidFill>
                              <a:schemeClr val="bg1"/>
                            </a:solidFill>
                            <a:latin typeface="Cambria Math" panose="02040503050406030204" pitchFamily="18" charset="0"/>
                          </a:rPr>
                          <m:t>(</m:t>
                        </m:r>
                        <m:r>
                          <a:rPr lang="en-GB" sz="1200" b="0" i="1" smtClean="0">
                            <a:solidFill>
                              <a:schemeClr val="bg1"/>
                            </a:solidFill>
                            <a:latin typeface="Cambria Math" panose="02040503050406030204" pitchFamily="18" charset="0"/>
                          </a:rPr>
                          <m:t>𝑥</m:t>
                        </m:r>
                        <m:r>
                          <a:rPr lang="en-GB" sz="1200" b="0" i="1" smtClean="0">
                            <a:solidFill>
                              <a:schemeClr val="bg1"/>
                            </a:solidFill>
                            <a:latin typeface="Cambria Math" panose="02040503050406030204" pitchFamily="18" charset="0"/>
                          </a:rPr>
                          <m:t>−</m:t>
                        </m:r>
                        <m:sSub>
                          <m:sSubPr>
                            <m:ctrlPr>
                              <a:rPr lang="en-GB" sz="1200" b="0" i="1" smtClean="0">
                                <a:solidFill>
                                  <a:schemeClr val="bg1"/>
                                </a:solidFill>
                                <a:latin typeface="Cambria Math" panose="02040503050406030204" pitchFamily="18" charset="0"/>
                              </a:rPr>
                            </m:ctrlPr>
                          </m:sSubPr>
                          <m:e>
                            <m:r>
                              <a:rPr lang="en-GB" sz="1200" b="0" i="1" smtClean="0">
                                <a:solidFill>
                                  <a:schemeClr val="bg1"/>
                                </a:solidFill>
                                <a:latin typeface="Cambria Math" panose="02040503050406030204" pitchFamily="18" charset="0"/>
                              </a:rPr>
                              <m:t>𝑥</m:t>
                            </m:r>
                          </m:e>
                          <m:sub>
                            <m:r>
                              <a:rPr lang="en-GB" sz="1200" b="0" i="1" smtClean="0">
                                <a:solidFill>
                                  <a:schemeClr val="bg1"/>
                                </a:solidFill>
                                <a:latin typeface="Cambria Math" panose="02040503050406030204" pitchFamily="18" charset="0"/>
                              </a:rPr>
                              <m:t>0</m:t>
                            </m:r>
                          </m:sub>
                        </m:sSub>
                        <m:r>
                          <a:rPr lang="en-GB" sz="1200" b="0" i="1" smtClean="0">
                            <a:solidFill>
                              <a:schemeClr val="bg1"/>
                            </a:solidFill>
                            <a:latin typeface="Cambria Math" panose="02040503050406030204" pitchFamily="18" charset="0"/>
                          </a:rPr>
                          <m:t>)</m:t>
                        </m:r>
                      </m:e>
                      <m:sup>
                        <m:r>
                          <a:rPr lang="en-GB" sz="1200" b="0" i="1" smtClean="0">
                            <a:solidFill>
                              <a:schemeClr val="bg1"/>
                            </a:solidFill>
                            <a:latin typeface="Cambria Math" panose="02040503050406030204" pitchFamily="18" charset="0"/>
                          </a:rPr>
                          <m:t>2</m:t>
                        </m:r>
                      </m:sup>
                    </m:sSup>
                    <m:r>
                      <a:rPr lang="en-GB" sz="1200" b="0" i="1" smtClean="0">
                        <a:solidFill>
                          <a:schemeClr val="bg1"/>
                        </a:solidFill>
                        <a:latin typeface="Cambria Math" panose="02040503050406030204" pitchFamily="18" charset="0"/>
                      </a:rPr>
                      <m:t>+</m:t>
                    </m:r>
                    <m:sSup>
                      <m:sSupPr>
                        <m:ctrlPr>
                          <a:rPr lang="en-GB" sz="1200" b="0" i="1" smtClean="0">
                            <a:solidFill>
                              <a:schemeClr val="bg1"/>
                            </a:solidFill>
                            <a:latin typeface="Cambria Math" panose="02040503050406030204" pitchFamily="18" charset="0"/>
                          </a:rPr>
                        </m:ctrlPr>
                      </m:sSupPr>
                      <m:e>
                        <m:r>
                          <a:rPr lang="en-GB" sz="1200" i="1">
                            <a:solidFill>
                              <a:schemeClr val="bg1"/>
                            </a:solidFill>
                            <a:latin typeface="Cambria Math" panose="02040503050406030204" pitchFamily="18" charset="0"/>
                          </a:rPr>
                          <m:t>(</m:t>
                        </m:r>
                        <m:r>
                          <a:rPr lang="en-GB" sz="1200" b="0" i="1" smtClean="0">
                            <a:solidFill>
                              <a:schemeClr val="bg1"/>
                            </a:solidFill>
                            <a:latin typeface="Cambria Math" panose="02040503050406030204" pitchFamily="18" charset="0"/>
                          </a:rPr>
                          <m:t>𝑦</m:t>
                        </m:r>
                        <m:r>
                          <a:rPr lang="en-GB" sz="1200" i="1">
                            <a:solidFill>
                              <a:schemeClr val="bg1"/>
                            </a:solidFill>
                            <a:latin typeface="Cambria Math" panose="02040503050406030204" pitchFamily="18" charset="0"/>
                          </a:rPr>
                          <m:t>−</m:t>
                        </m:r>
                        <m:sSub>
                          <m:sSubPr>
                            <m:ctrlPr>
                              <a:rPr lang="en-GB" sz="1200" i="1" smtClean="0">
                                <a:solidFill>
                                  <a:schemeClr val="bg1"/>
                                </a:solidFill>
                                <a:latin typeface="Cambria Math" panose="02040503050406030204" pitchFamily="18" charset="0"/>
                              </a:rPr>
                            </m:ctrlPr>
                          </m:sSubPr>
                          <m:e>
                            <m:r>
                              <a:rPr lang="en-GB" sz="1200" b="0" i="1" smtClean="0">
                                <a:solidFill>
                                  <a:schemeClr val="bg1"/>
                                </a:solidFill>
                                <a:latin typeface="Cambria Math" panose="02040503050406030204" pitchFamily="18" charset="0"/>
                              </a:rPr>
                              <m:t>𝑦</m:t>
                            </m:r>
                          </m:e>
                          <m:sub>
                            <m:r>
                              <a:rPr lang="en-GB" sz="1200" b="0" i="1" smtClean="0">
                                <a:solidFill>
                                  <a:schemeClr val="bg1"/>
                                </a:solidFill>
                                <a:latin typeface="Cambria Math" panose="02040503050406030204" pitchFamily="18" charset="0"/>
                              </a:rPr>
                              <m:t>0</m:t>
                            </m:r>
                          </m:sub>
                        </m:sSub>
                        <m:r>
                          <a:rPr lang="en-GB" sz="1200" b="0" i="1" smtClean="0">
                            <a:solidFill>
                              <a:schemeClr val="bg1"/>
                            </a:solidFill>
                            <a:latin typeface="Cambria Math" panose="02040503050406030204" pitchFamily="18" charset="0"/>
                          </a:rPr>
                          <m:t>)</m:t>
                        </m:r>
                      </m:e>
                      <m:sup>
                        <m:r>
                          <a:rPr lang="en-GB" sz="1200" b="0" i="1" smtClean="0">
                            <a:solidFill>
                              <a:schemeClr val="bg1"/>
                            </a:solidFill>
                            <a:latin typeface="Cambria Math" panose="02040503050406030204" pitchFamily="18" charset="0"/>
                          </a:rPr>
                          <m:t>2</m:t>
                        </m:r>
                      </m:sup>
                    </m:sSup>
                    <m:r>
                      <a:rPr lang="en-GB" sz="1200" b="0" i="1" smtClean="0">
                        <a:solidFill>
                          <a:schemeClr val="bg1"/>
                        </a:solidFill>
                        <a:latin typeface="Cambria Math" panose="02040503050406030204" pitchFamily="18" charset="0"/>
                      </a:rPr>
                      <m:t>+</m:t>
                    </m:r>
                    <m:sSup>
                      <m:sSupPr>
                        <m:ctrlPr>
                          <a:rPr lang="en-GB" sz="1200" b="0" i="1" smtClean="0">
                            <a:solidFill>
                              <a:schemeClr val="bg1"/>
                            </a:solidFill>
                            <a:latin typeface="Cambria Math" panose="02040503050406030204" pitchFamily="18" charset="0"/>
                          </a:rPr>
                        </m:ctrlPr>
                      </m:sSupPr>
                      <m:e>
                        <m:r>
                          <a:rPr lang="en-GB" sz="1200" i="1">
                            <a:solidFill>
                              <a:schemeClr val="bg1"/>
                            </a:solidFill>
                            <a:latin typeface="Cambria Math" panose="02040503050406030204" pitchFamily="18" charset="0"/>
                          </a:rPr>
                          <m:t>(</m:t>
                        </m:r>
                        <m:r>
                          <a:rPr lang="en-GB" sz="1200" b="0" i="1" smtClean="0">
                            <a:solidFill>
                              <a:schemeClr val="bg1"/>
                            </a:solidFill>
                            <a:latin typeface="Cambria Math" panose="02040503050406030204" pitchFamily="18" charset="0"/>
                          </a:rPr>
                          <m:t>𝑧</m:t>
                        </m:r>
                        <m:r>
                          <a:rPr lang="en-GB" sz="1200" i="1">
                            <a:solidFill>
                              <a:schemeClr val="bg1"/>
                            </a:solidFill>
                            <a:latin typeface="Cambria Math" panose="02040503050406030204" pitchFamily="18" charset="0"/>
                          </a:rPr>
                          <m:t>−</m:t>
                        </m:r>
                        <m:sSub>
                          <m:sSubPr>
                            <m:ctrlPr>
                              <a:rPr lang="en-GB" sz="1200" i="1">
                                <a:solidFill>
                                  <a:schemeClr val="bg1"/>
                                </a:solidFill>
                                <a:latin typeface="Cambria Math" panose="02040503050406030204" pitchFamily="18" charset="0"/>
                              </a:rPr>
                            </m:ctrlPr>
                          </m:sSubPr>
                          <m:e>
                            <m:r>
                              <a:rPr lang="en-GB" sz="1200" b="0" i="1" smtClean="0">
                                <a:solidFill>
                                  <a:schemeClr val="bg1"/>
                                </a:solidFill>
                                <a:latin typeface="Cambria Math" panose="02040503050406030204" pitchFamily="18" charset="0"/>
                              </a:rPr>
                              <m:t>𝑧</m:t>
                            </m:r>
                          </m:e>
                          <m:sub>
                            <m:r>
                              <a:rPr lang="en-GB" sz="1200" b="0" i="1" smtClean="0">
                                <a:solidFill>
                                  <a:schemeClr val="bg1"/>
                                </a:solidFill>
                                <a:latin typeface="Cambria Math" panose="02040503050406030204" pitchFamily="18" charset="0"/>
                              </a:rPr>
                              <m:t>0</m:t>
                            </m:r>
                          </m:sub>
                        </m:sSub>
                        <m:r>
                          <a:rPr lang="en-GB" sz="1200" b="0" i="1" smtClean="0">
                            <a:solidFill>
                              <a:schemeClr val="bg1"/>
                            </a:solidFill>
                            <a:latin typeface="Cambria Math" panose="02040503050406030204" pitchFamily="18" charset="0"/>
                          </a:rPr>
                          <m:t>)</m:t>
                        </m:r>
                      </m:e>
                      <m:sup>
                        <m:r>
                          <a:rPr lang="en-GB" sz="1200" b="0" i="1" smtClean="0">
                            <a:solidFill>
                              <a:schemeClr val="bg1"/>
                            </a:solidFill>
                            <a:latin typeface="Cambria Math" panose="02040503050406030204" pitchFamily="18" charset="0"/>
                          </a:rPr>
                          <m:t>2</m:t>
                        </m:r>
                      </m:sup>
                    </m:sSup>
                    <m:r>
                      <a:rPr lang="en-GB" sz="1200" b="0" i="1" smtClean="0">
                        <a:solidFill>
                          <a:schemeClr val="bg1"/>
                        </a:solidFill>
                        <a:latin typeface="Cambria Math" panose="02040503050406030204" pitchFamily="18" charset="0"/>
                      </a:rPr>
                      <m:t>=</m:t>
                    </m:r>
                    <m:sSup>
                      <m:sSupPr>
                        <m:ctrlPr>
                          <a:rPr lang="en-GB" sz="1200" b="0" i="1" smtClean="0">
                            <a:solidFill>
                              <a:schemeClr val="bg1"/>
                            </a:solidFill>
                            <a:latin typeface="Cambria Math" panose="02040503050406030204" pitchFamily="18" charset="0"/>
                          </a:rPr>
                        </m:ctrlPr>
                      </m:sSupPr>
                      <m:e>
                        <m:r>
                          <a:rPr lang="en-GB" sz="1200" b="0" i="1" smtClean="0">
                            <a:solidFill>
                              <a:schemeClr val="bg1"/>
                            </a:solidFill>
                            <a:latin typeface="Cambria Math" panose="02040503050406030204" pitchFamily="18" charset="0"/>
                          </a:rPr>
                          <m:t>𝑟</m:t>
                        </m:r>
                      </m:e>
                      <m:sup>
                        <m:r>
                          <a:rPr lang="en-GB" sz="1200" b="0" i="1" smtClean="0">
                            <a:solidFill>
                              <a:schemeClr val="bg1"/>
                            </a:solidFill>
                            <a:latin typeface="Cambria Math" panose="02040503050406030204" pitchFamily="18" charset="0"/>
                          </a:rPr>
                          <m:t>2</m:t>
                        </m:r>
                      </m:sup>
                    </m:sSup>
                  </m:oMath>
                </a14:m>
                <a:endParaRPr lang="en-GB" sz="1200" dirty="0">
                  <a:solidFill>
                    <a:schemeClr val="bg1"/>
                  </a:solidFill>
                </a:endParaRPr>
              </a:p>
            </p:txBody>
          </p:sp>
        </mc:Choice>
        <mc:Fallback xmlns="">
          <p:sp>
            <p:nvSpPr>
              <p:cNvPr id="4" name="TextBox 3">
                <a:extLst>
                  <a:ext uri="{FF2B5EF4-FFF2-40B4-BE49-F238E27FC236}">
                    <a16:creationId xmlns:a16="http://schemas.microsoft.com/office/drawing/2014/main" id="{F68110B2-9F42-4F7C-B252-7A36FB74A7BF}"/>
                  </a:ext>
                </a:extLst>
              </p:cNvPr>
              <p:cNvSpPr txBox="1">
                <a:spLocks noRot="1" noChangeAspect="1" noMove="1" noResize="1" noEditPoints="1" noAdjustHandles="1" noChangeArrowheads="1" noChangeShapeType="1" noTextEdit="1"/>
              </p:cNvSpPr>
              <p:nvPr/>
            </p:nvSpPr>
            <p:spPr>
              <a:xfrm>
                <a:off x="6132219" y="1927207"/>
                <a:ext cx="2556459" cy="369332"/>
              </a:xfrm>
              <a:prstGeom prst="rect">
                <a:avLst/>
              </a:prstGeom>
              <a:blipFill>
                <a:blip r:embed="rId4"/>
                <a:stretch>
                  <a:fillRect l="-3819" t="-14754" b="-19672"/>
                </a:stretch>
              </a:blipFill>
            </p:spPr>
            <p:txBody>
              <a:bodyPr/>
              <a:lstStyle/>
              <a:p>
                <a:r>
                  <a:rPr lang="en-GB">
                    <a:noFill/>
                  </a:rPr>
                  <a:t> </a:t>
                </a:r>
              </a:p>
            </p:txBody>
          </p:sp>
        </mc:Fallback>
      </mc:AlternateContent>
      <p:pic>
        <p:nvPicPr>
          <p:cNvPr id="2052" name="Picture 4" descr="Image result for latitude and longitude">
            <a:extLst>
              <a:ext uri="{FF2B5EF4-FFF2-40B4-BE49-F238E27FC236}">
                <a16:creationId xmlns:a16="http://schemas.microsoft.com/office/drawing/2014/main" id="{9D2DEF10-14D3-4B4B-ABD8-C300599F4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2552" y="4495962"/>
            <a:ext cx="1691640" cy="172974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E8E5658-CE91-4023-84BB-64C349F9205C}"/>
              </a:ext>
            </a:extLst>
          </p:cNvPr>
          <p:cNvSpPr txBox="1"/>
          <p:nvPr/>
        </p:nvSpPr>
        <p:spPr>
          <a:xfrm>
            <a:off x="6132219" y="4032160"/>
            <a:ext cx="2556459" cy="369332"/>
          </a:xfrm>
          <a:prstGeom prst="rect">
            <a:avLst/>
          </a:prstGeom>
          <a:gradFill>
            <a:gsLst>
              <a:gs pos="0">
                <a:schemeClr val="tx2"/>
              </a:gs>
              <a:gs pos="100000">
                <a:schemeClr val="accent2"/>
              </a:gs>
            </a:gsLst>
            <a:lin ang="5400000" scaled="0"/>
          </a:gradFill>
        </p:spPr>
        <p:txBody>
          <a:bodyPr wrap="square" lIns="0" tIns="0" rIns="0" bIns="0" rtlCol="0">
            <a:spAutoFit/>
          </a:bodyPr>
          <a:lstStyle/>
          <a:p>
            <a:r>
              <a:rPr lang="en-GB" sz="1200" dirty="0">
                <a:solidFill>
                  <a:schemeClr val="bg1"/>
                </a:solidFill>
              </a:rPr>
              <a:t>Manifold space (2 features):</a:t>
            </a:r>
          </a:p>
          <a:p>
            <a:r>
              <a:rPr lang="en-GB" sz="1200" dirty="0">
                <a:solidFill>
                  <a:schemeClr val="bg1"/>
                </a:solidFill>
              </a:rPr>
              <a:t>Latitude and Longitude</a:t>
            </a:r>
          </a:p>
        </p:txBody>
      </p:sp>
    </p:spTree>
    <p:extLst>
      <p:ext uri="{BB962C8B-B14F-4D97-AF65-F5344CB8AC3E}">
        <p14:creationId xmlns:p14="http://schemas.microsoft.com/office/powerpoint/2010/main" val="2225660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pt-BR" dirty="0"/>
              <a:t>Advanced tips to use Xgboost</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r>
              <a:rPr lang="en-GB" sz="1600" dirty="0"/>
              <a:t>Presumably you are already  familiar with normal usage of </a:t>
            </a:r>
            <a:r>
              <a:rPr lang="en-GB" sz="1600" dirty="0" err="1"/>
              <a:t>Xgboost</a:t>
            </a:r>
            <a:r>
              <a:rPr lang="en-GB" sz="1600" dirty="0"/>
              <a:t>, the following is how to use it in advanced way.</a:t>
            </a:r>
          </a:p>
          <a:p>
            <a:pPr marL="285750" indent="-285750">
              <a:buFont typeface="Arial" panose="020B0604020202020204" pitchFamily="34" charset="0"/>
              <a:buChar char="•"/>
            </a:pPr>
            <a:r>
              <a:rPr lang="en-GB" sz="1600" dirty="0"/>
              <a:t>Grow policy – Leaf wise</a:t>
            </a:r>
          </a:p>
          <a:p>
            <a:pPr marL="285750" indent="-285750">
              <a:buFont typeface="Arial" panose="020B0604020202020204" pitchFamily="34" charset="0"/>
              <a:buChar char="•"/>
            </a:pPr>
            <a:r>
              <a:rPr lang="en-GB" sz="1600" dirty="0"/>
              <a:t>Monotonic Constraints</a:t>
            </a:r>
          </a:p>
          <a:p>
            <a:pPr marL="285750" indent="-285750">
              <a:buFont typeface="Arial" panose="020B0604020202020204" pitchFamily="34" charset="0"/>
              <a:buChar char="•"/>
            </a:pPr>
            <a:r>
              <a:rPr lang="en-GB" sz="1600" dirty="0"/>
              <a:t>Feature interaction constraints</a:t>
            </a:r>
          </a:p>
          <a:p>
            <a:pPr marL="285750" indent="-285750">
              <a:buFont typeface="Arial" panose="020B0604020202020204" pitchFamily="34" charset="0"/>
              <a:buChar char="•"/>
            </a:pPr>
            <a:r>
              <a:rPr lang="en-GB" sz="1600" dirty="0"/>
              <a:t>Balanced algorithm – negative/positive</a:t>
            </a:r>
          </a:p>
          <a:p>
            <a:pPr marL="285750" indent="-285750">
              <a:buFont typeface="Arial" panose="020B0604020202020204" pitchFamily="34" charset="0"/>
              <a:buChar char="•"/>
            </a:pPr>
            <a:r>
              <a:rPr lang="en-GB" sz="1600" dirty="0"/>
              <a:t>Random Forest</a:t>
            </a:r>
          </a:p>
          <a:p>
            <a:pPr marL="285750" indent="-285750">
              <a:buFont typeface="Arial" panose="020B0604020202020204" pitchFamily="34" charset="0"/>
              <a:buChar char="•"/>
            </a:pPr>
            <a:r>
              <a:rPr lang="en-GB" sz="1600" dirty="0"/>
              <a:t>Refresh trees -“Transform Learning”</a:t>
            </a:r>
          </a:p>
          <a:p>
            <a:pPr marL="285750" indent="-285750">
              <a:buFont typeface="Arial" panose="020B0604020202020204" pitchFamily="34" charset="0"/>
              <a:buChar char="•"/>
            </a:pPr>
            <a:r>
              <a:rPr lang="en-GB" sz="1600" dirty="0"/>
              <a:t>Distributed with </a:t>
            </a:r>
            <a:r>
              <a:rPr lang="en-GB" sz="1600" dirty="0" err="1"/>
              <a:t>Kubeflow</a:t>
            </a:r>
            <a:r>
              <a:rPr lang="en-GB" sz="1600" dirty="0"/>
              <a:t>, spark</a:t>
            </a:r>
          </a:p>
          <a:p>
            <a:endParaRPr lang="en-GB" sz="1600" dirty="0"/>
          </a:p>
          <a:p>
            <a:r>
              <a:rPr lang="en-GB" sz="1200" dirty="0">
                <a:solidFill>
                  <a:srgbClr val="FF0000"/>
                </a:solidFill>
              </a:rPr>
              <a:t>Example: AD risk has monotonic relation with ‘</a:t>
            </a:r>
            <a:r>
              <a:rPr lang="en-GB" sz="1200" dirty="0" err="1">
                <a:solidFill>
                  <a:srgbClr val="FF0000"/>
                </a:solidFill>
              </a:rPr>
              <a:t>local_criminal_rate</a:t>
            </a:r>
            <a:r>
              <a:rPr lang="en-GB" sz="1200" dirty="0">
                <a:solidFill>
                  <a:srgbClr val="FF0000"/>
                </a:solidFill>
              </a:rPr>
              <a:t>’</a:t>
            </a:r>
          </a:p>
          <a:p>
            <a:pPr marL="285750" indent="-285750">
              <a:buFont typeface="Arial" panose="020B0604020202020204" pitchFamily="34" charset="0"/>
              <a:buChar char="•"/>
            </a:pPr>
            <a:endParaRPr lang="en-GB" sz="16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37</a:t>
            </a:fld>
            <a:endParaRPr lang="en-GB"/>
          </a:p>
        </p:txBody>
      </p:sp>
      <p:pic>
        <p:nvPicPr>
          <p:cNvPr id="1026" name="Picture 2" descr="enter image description here">
            <a:extLst>
              <a:ext uri="{FF2B5EF4-FFF2-40B4-BE49-F238E27FC236}">
                <a16:creationId xmlns:a16="http://schemas.microsoft.com/office/drawing/2014/main" id="{F31045F1-F1CF-4E88-A1D0-80A8353254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2526" y="2622570"/>
            <a:ext cx="3406615" cy="13489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010FFCFD-1958-45A4-BA6F-08361A659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526" y="4390556"/>
            <a:ext cx="3662874" cy="127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468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b="1" dirty="0"/>
              <a:t>Worldview</a:t>
            </a:r>
            <a:r>
              <a:rPr lang="en-GB" dirty="0"/>
              <a:t> </a:t>
            </a:r>
            <a:r>
              <a:rPr lang="en-US" dirty="0"/>
              <a:t>: Frequentist or Bayesian</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92500" lnSpcReduction="10000"/>
          </a:bodyPr>
          <a:lstStyle/>
          <a:p>
            <a:r>
              <a:rPr lang="en-GB" sz="1600" dirty="0"/>
              <a:t>What is Statistics</a:t>
            </a:r>
          </a:p>
          <a:p>
            <a:pPr marL="285750" indent="-285750">
              <a:buFont typeface="Arial" panose="020B0604020202020204" pitchFamily="34" charset="0"/>
              <a:buChar char="•"/>
            </a:pPr>
            <a:r>
              <a:rPr lang="en-GB" sz="1600" dirty="0"/>
              <a:t>State + </a:t>
            </a:r>
            <a:r>
              <a:rPr lang="en-GB" sz="1600" dirty="0" err="1"/>
              <a:t>tistics</a:t>
            </a:r>
            <a:endParaRPr lang="en-GB" sz="1600" dirty="0"/>
          </a:p>
          <a:p>
            <a:pPr marL="285750" indent="-285750">
              <a:buFont typeface="Arial" panose="020B0604020202020204" pitchFamily="34" charset="0"/>
              <a:buChar char="•"/>
            </a:pPr>
            <a:r>
              <a:rPr lang="en-GB" sz="1600" dirty="0"/>
              <a:t>Use samples to Inference population</a:t>
            </a:r>
          </a:p>
          <a:p>
            <a:pPr marL="285750" indent="-285750">
              <a:buFont typeface="Arial" panose="020B0604020202020204" pitchFamily="34" charset="0"/>
              <a:buChar char="•"/>
            </a:pPr>
            <a:r>
              <a:rPr lang="en-GB" sz="1600" dirty="0"/>
              <a:t>Want to find out the characteristic (</a:t>
            </a:r>
            <a:r>
              <a:rPr lang="el-GR" sz="1600" dirty="0"/>
              <a:t>θ</a:t>
            </a:r>
            <a:r>
              <a:rPr lang="en-GB" sz="1600" dirty="0"/>
              <a:t>) of population, e.g. mean, scale, …</a:t>
            </a:r>
          </a:p>
          <a:p>
            <a:endParaRPr lang="en-GB" sz="1600" dirty="0"/>
          </a:p>
          <a:p>
            <a:r>
              <a:rPr lang="en-GB" sz="1600" dirty="0"/>
              <a:t>Frequentist vs Bayesian</a:t>
            </a:r>
          </a:p>
          <a:p>
            <a:pPr marL="285750" indent="-285750">
              <a:buFont typeface="Arial" panose="020B0604020202020204" pitchFamily="34" charset="0"/>
              <a:buChar char="•"/>
            </a:pPr>
            <a:r>
              <a:rPr lang="en-GB" sz="1200" dirty="0"/>
              <a:t>Frequentist purely use observed events to inference entire events, while Bayesian use ‘prior belief’ and observed events to update posterior belief.</a:t>
            </a:r>
          </a:p>
          <a:p>
            <a:pPr marL="285750" indent="-285750">
              <a:buFont typeface="Arial" panose="020B0604020202020204" pitchFamily="34" charset="0"/>
              <a:buChar char="•"/>
            </a:pPr>
            <a:r>
              <a:rPr lang="en-GB" sz="1200" dirty="0"/>
              <a:t>Frequentist consider </a:t>
            </a:r>
            <a:r>
              <a:rPr lang="el-GR" sz="1200" dirty="0"/>
              <a:t>θ</a:t>
            </a:r>
            <a:r>
              <a:rPr lang="en-GB" sz="1200" dirty="0"/>
              <a:t> is fixed and sample is random variable, while  Bayesian consider </a:t>
            </a:r>
            <a:r>
              <a:rPr lang="el-GR" sz="1200" dirty="0"/>
              <a:t>θ</a:t>
            </a:r>
            <a:r>
              <a:rPr lang="en-GB" sz="1200" dirty="0"/>
              <a:t> is random variable and samples is fixed.</a:t>
            </a:r>
          </a:p>
          <a:p>
            <a:pPr marL="285750" indent="-285750">
              <a:buFont typeface="Arial" panose="020B0604020202020204" pitchFamily="34" charset="0"/>
              <a:buChar char="•"/>
            </a:pPr>
            <a:r>
              <a:rPr lang="en-GB" sz="1200" dirty="0"/>
              <a:t>Frequentist use confidence interval and level to define </a:t>
            </a:r>
            <a:r>
              <a:rPr lang="el-GR" sz="1200" dirty="0"/>
              <a:t>θ</a:t>
            </a:r>
            <a:r>
              <a:rPr lang="en-GB" sz="1200" dirty="0"/>
              <a:t> while Bayesian use distribution to define</a:t>
            </a:r>
            <a:r>
              <a:rPr lang="el-GR" sz="1200" dirty="0"/>
              <a:t> θ</a:t>
            </a:r>
            <a:r>
              <a:rPr lang="en-GB" sz="1200" dirty="0"/>
              <a:t>.</a:t>
            </a:r>
          </a:p>
          <a:p>
            <a:pPr marL="285750" indent="-285750">
              <a:buFont typeface="Arial" panose="020B0604020202020204" pitchFamily="34" charset="0"/>
              <a:buChar char="•"/>
            </a:pPr>
            <a:r>
              <a:rPr lang="en-GB" sz="1200" dirty="0"/>
              <a:t>To be p-value or not to be p-value</a:t>
            </a:r>
          </a:p>
          <a:p>
            <a:endParaRPr lang="en-GB" sz="1200" dirty="0"/>
          </a:p>
          <a:p>
            <a:r>
              <a:rPr lang="en-GB" sz="1200" dirty="0"/>
              <a:t>Main argument – </a:t>
            </a:r>
            <a:r>
              <a:rPr lang="el-GR" sz="1200" dirty="0"/>
              <a:t>θ</a:t>
            </a:r>
            <a:r>
              <a:rPr lang="en-GB" sz="1200" dirty="0"/>
              <a:t> is existing although we don’t know exact value vs </a:t>
            </a:r>
            <a:r>
              <a:rPr lang="el-GR" sz="1200" dirty="0"/>
              <a:t>θ</a:t>
            </a:r>
            <a:r>
              <a:rPr lang="en-GB" sz="1200" dirty="0"/>
              <a:t> is impossible to know thus it is a  random variable. Like argument between </a:t>
            </a:r>
            <a:r>
              <a:rPr lang="en-GB" sz="1200" dirty="0">
                <a:solidFill>
                  <a:srgbClr val="FF0000"/>
                </a:solidFill>
              </a:rPr>
              <a:t>relative theory and quantum - Does God Play Dice</a:t>
            </a:r>
            <a:r>
              <a:rPr lang="en-GB" sz="1200" dirty="0"/>
              <a:t>? </a:t>
            </a: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38</a:t>
            </a:fld>
            <a:endParaRPr lang="en-GB"/>
          </a:p>
        </p:txBody>
      </p:sp>
    </p:spTree>
    <p:extLst>
      <p:ext uri="{BB962C8B-B14F-4D97-AF65-F5344CB8AC3E}">
        <p14:creationId xmlns:p14="http://schemas.microsoft.com/office/powerpoint/2010/main" val="3775865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b="1" dirty="0"/>
              <a:t>Worldview</a:t>
            </a:r>
            <a:r>
              <a:rPr lang="en-GB" dirty="0"/>
              <a:t> </a:t>
            </a:r>
            <a:r>
              <a:rPr lang="en-US" dirty="0"/>
              <a:t>: Frequentist or Bayesian</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92500" lnSpcReduction="20000"/>
          </a:bodyPr>
          <a:lstStyle/>
          <a:p>
            <a:r>
              <a:rPr lang="en-GB" sz="1600" dirty="0"/>
              <a:t>Bayesian</a:t>
            </a:r>
          </a:p>
          <a:p>
            <a:pPr marL="171450" indent="-171450">
              <a:buFont typeface="Arial" panose="020B0604020202020204" pitchFamily="34" charset="0"/>
              <a:buChar char="•"/>
            </a:pPr>
            <a:r>
              <a:rPr lang="en-GB" sz="1200" dirty="0"/>
              <a:t>Be Significantly developed and applied recently thanks to modern computational power</a:t>
            </a:r>
          </a:p>
          <a:p>
            <a:pPr marL="342900" lvl="2">
              <a:buFont typeface="Wingdings" panose="05000000000000000000" pitchFamily="2" charset="2"/>
              <a:buChar char="ü"/>
            </a:pPr>
            <a:r>
              <a:rPr lang="en-GB" sz="1050" dirty="0"/>
              <a:t>Tomas Bayes (1702 – 1761)</a:t>
            </a:r>
          </a:p>
          <a:p>
            <a:pPr marL="342900" lvl="2">
              <a:buFont typeface="Wingdings" panose="05000000000000000000" pitchFamily="2" charset="2"/>
              <a:buChar char="ü"/>
            </a:pPr>
            <a:r>
              <a:rPr lang="en-GB" sz="1050" dirty="0"/>
              <a:t>Formula is not tractable, e.g. impossible to integrate </a:t>
            </a:r>
          </a:p>
          <a:p>
            <a:pPr marL="342900" lvl="2">
              <a:buFont typeface="Wingdings" panose="05000000000000000000" pitchFamily="2" charset="2"/>
              <a:buChar char="ü"/>
            </a:pPr>
            <a:r>
              <a:rPr lang="en-GB" sz="1050" dirty="0"/>
              <a:t>Even don’t know what distribution it is</a:t>
            </a:r>
          </a:p>
          <a:p>
            <a:pPr marL="342900" lvl="2">
              <a:buFont typeface="Wingdings" panose="05000000000000000000" pitchFamily="2" charset="2"/>
              <a:buChar char="ü"/>
            </a:pPr>
            <a:r>
              <a:rPr lang="en-GB" sz="1050" dirty="0"/>
              <a:t>Very few conjugate prior distributions</a:t>
            </a:r>
          </a:p>
          <a:p>
            <a:pPr marL="171450" indent="-171450">
              <a:buFont typeface="Arial" panose="020B0604020202020204" pitchFamily="34" charset="0"/>
              <a:buChar char="•"/>
            </a:pPr>
            <a:r>
              <a:rPr lang="en-GB" sz="1200" dirty="0"/>
              <a:t>Many modern ML make use Bayesian theorem</a:t>
            </a:r>
          </a:p>
          <a:p>
            <a:pPr marL="171450" indent="-171450">
              <a:buFont typeface="Arial" panose="020B0604020202020204" pitchFamily="34" charset="0"/>
              <a:buChar char="•"/>
            </a:pPr>
            <a:r>
              <a:rPr lang="en-GB" sz="1200" dirty="0"/>
              <a:t>First development</a:t>
            </a:r>
          </a:p>
          <a:p>
            <a:pPr marL="342900" lvl="2">
              <a:buFont typeface="Wingdings" panose="05000000000000000000" pitchFamily="2" charset="2"/>
              <a:buChar char="ü"/>
            </a:pPr>
            <a:r>
              <a:rPr lang="en-GB" sz="1050" dirty="0"/>
              <a:t>M-H algorithm (Manhattan project)</a:t>
            </a:r>
          </a:p>
          <a:p>
            <a:pPr marL="342900" lvl="2">
              <a:buFont typeface="Wingdings" panose="05000000000000000000" pitchFamily="2" charset="2"/>
              <a:buChar char="ü"/>
            </a:pPr>
            <a:r>
              <a:rPr lang="en-GB" sz="1050" dirty="0"/>
              <a:t>Monte Carlo simulation (Manhattan project)</a:t>
            </a:r>
            <a:endParaRPr lang="en-GB" sz="1200" dirty="0"/>
          </a:p>
          <a:p>
            <a:r>
              <a:rPr lang="en-GB" sz="1200" dirty="0"/>
              <a:t>Morden packages</a:t>
            </a:r>
          </a:p>
          <a:p>
            <a:pPr marL="171450" indent="-171450">
              <a:buFont typeface="Arial" panose="020B0604020202020204" pitchFamily="34" charset="0"/>
              <a:buChar char="•"/>
            </a:pPr>
            <a:r>
              <a:rPr lang="en-GB" sz="1200" dirty="0"/>
              <a:t>Stan (Stanislaw </a:t>
            </a:r>
            <a:r>
              <a:rPr lang="en-GB" sz="1200" dirty="0" err="1"/>
              <a:t>Ulam</a:t>
            </a:r>
            <a:r>
              <a:rPr lang="en-GB" sz="1200" dirty="0"/>
              <a:t>)</a:t>
            </a:r>
          </a:p>
          <a:p>
            <a:pPr marL="171450" indent="-171450">
              <a:buFont typeface="Arial" panose="020B0604020202020204" pitchFamily="34" charset="0"/>
              <a:buChar char="•"/>
            </a:pPr>
            <a:r>
              <a:rPr lang="en-GB" sz="1200" dirty="0"/>
              <a:t>Edward (George Edward Pelham Box)</a:t>
            </a:r>
          </a:p>
          <a:p>
            <a:pPr marL="171450" indent="-171450">
              <a:buFont typeface="Arial" panose="020B0604020202020204" pitchFamily="34" charset="0"/>
              <a:buChar char="•"/>
            </a:pPr>
            <a:r>
              <a:rPr lang="en-GB" sz="1200" dirty="0"/>
              <a:t>PyMC3</a:t>
            </a:r>
          </a:p>
          <a:p>
            <a:r>
              <a:rPr lang="en-GB" sz="1200" dirty="0"/>
              <a:t>Two main techniques</a:t>
            </a:r>
          </a:p>
          <a:p>
            <a:pPr marL="171450" indent="-171450">
              <a:buFont typeface="Arial" panose="020B0604020202020204" pitchFamily="34" charset="0"/>
              <a:buChar char="•"/>
            </a:pPr>
            <a:r>
              <a:rPr lang="en-GB" sz="1200" dirty="0"/>
              <a:t>MCMC </a:t>
            </a:r>
          </a:p>
          <a:p>
            <a:pPr marL="171450" indent="-171450">
              <a:buFont typeface="Arial" panose="020B0604020202020204" pitchFamily="34" charset="0"/>
              <a:buChar char="•"/>
            </a:pPr>
            <a:r>
              <a:rPr lang="en-GB" sz="1200" dirty="0"/>
              <a:t>Variational inference</a:t>
            </a:r>
          </a:p>
          <a:p>
            <a:endParaRPr lang="en-GB" sz="1200" dirty="0"/>
          </a:p>
          <a:p>
            <a:r>
              <a:rPr lang="en-GB" sz="1200" dirty="0">
                <a:solidFill>
                  <a:srgbClr val="FF0000"/>
                </a:solidFill>
              </a:rPr>
              <a:t>Example: insurance large loss ratio</a:t>
            </a:r>
          </a:p>
          <a:p>
            <a:endParaRPr lang="en-GB" sz="12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39</a:t>
            </a:fld>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B1B59E5-470D-40E6-A1F7-B0207F721C42}"/>
                  </a:ext>
                </a:extLst>
              </p:cNvPr>
              <p:cNvSpPr txBox="1"/>
              <p:nvPr/>
            </p:nvSpPr>
            <p:spPr>
              <a:xfrm>
                <a:off x="6354146" y="2755418"/>
                <a:ext cx="2425959" cy="673582"/>
              </a:xfrm>
              <a:prstGeom prst="rect">
                <a:avLst/>
              </a:prstGeom>
              <a:gradFill>
                <a:gsLst>
                  <a:gs pos="0">
                    <a:schemeClr val="tx2"/>
                  </a:gs>
                  <a:gs pos="100000">
                    <a:schemeClr val="accent2"/>
                  </a:gs>
                </a:gsLst>
                <a:lin ang="5400000" scaled="0"/>
              </a:gradFill>
            </p:spPr>
            <p:txBody>
              <a:bodyPr wrap="square" lIns="0" tIns="0" rIns="0" bIns="0" rtlCol="0">
                <a:spAutoFit/>
              </a:bodyPr>
              <a:lstStyle/>
              <a:p>
                <a:r>
                  <a:rPr lang="en-GB" sz="1600" dirty="0">
                    <a:solidFill>
                      <a:schemeClr val="bg1"/>
                    </a:solidFill>
                  </a:rPr>
                  <a:t>Bayesian theorem</a:t>
                </a:r>
              </a:p>
              <a:p>
                <a:r>
                  <a:rPr lang="en-GB" sz="1600" dirty="0">
                    <a:solidFill>
                      <a:schemeClr val="bg1"/>
                    </a:solidFill>
                  </a:rPr>
                  <a:t> </a:t>
                </a:r>
                <a14:m>
                  <m:oMath xmlns:m="http://schemas.openxmlformats.org/officeDocument/2006/math">
                    <m:r>
                      <a:rPr lang="en-GB" sz="1600" b="0" i="1" smtClean="0">
                        <a:solidFill>
                          <a:schemeClr val="bg1"/>
                        </a:solidFill>
                        <a:latin typeface="Cambria Math" panose="02040503050406030204" pitchFamily="18" charset="0"/>
                      </a:rPr>
                      <m:t>𝑃</m:t>
                    </m:r>
                    <m:d>
                      <m:dPr>
                        <m:ctrlPr>
                          <a:rPr lang="en-GB" sz="1600" b="0" i="1" smtClean="0">
                            <a:solidFill>
                              <a:schemeClr val="bg1"/>
                            </a:solidFill>
                            <a:latin typeface="Cambria Math" panose="02040503050406030204" pitchFamily="18" charset="0"/>
                          </a:rPr>
                        </m:ctrlPr>
                      </m:dPr>
                      <m:e>
                        <m:r>
                          <a:rPr lang="en-GB" sz="1600" b="0" i="1" smtClean="0">
                            <a:solidFill>
                              <a:schemeClr val="bg1"/>
                            </a:solidFill>
                            <a:latin typeface="Cambria Math" panose="02040503050406030204" pitchFamily="18" charset="0"/>
                            <a:ea typeface="Cambria Math" panose="02040503050406030204" pitchFamily="18" charset="0"/>
                          </a:rPr>
                          <m:t>𝜃</m:t>
                        </m:r>
                        <m:r>
                          <a:rPr lang="en-GB" sz="1600" b="0" i="1" smtClean="0">
                            <a:solidFill>
                              <a:schemeClr val="bg1"/>
                            </a:solidFill>
                            <a:latin typeface="Cambria Math" panose="02040503050406030204" pitchFamily="18" charset="0"/>
                            <a:ea typeface="Cambria Math" panose="02040503050406030204" pitchFamily="18" charset="0"/>
                          </a:rPr>
                          <m:t>|</m:t>
                        </m:r>
                        <m:r>
                          <a:rPr lang="en-GB" sz="1600" b="0" i="1" smtClean="0">
                            <a:solidFill>
                              <a:schemeClr val="bg1"/>
                            </a:solidFill>
                            <a:latin typeface="Cambria Math" panose="02040503050406030204" pitchFamily="18" charset="0"/>
                            <a:ea typeface="Cambria Math" panose="02040503050406030204" pitchFamily="18" charset="0"/>
                          </a:rPr>
                          <m:t>𝑋</m:t>
                        </m:r>
                      </m:e>
                    </m:d>
                    <m:r>
                      <a:rPr lang="en-GB" sz="1600" b="0" i="1" smtClean="0">
                        <a:solidFill>
                          <a:schemeClr val="bg1"/>
                        </a:solidFill>
                        <a:latin typeface="Cambria Math" panose="02040503050406030204" pitchFamily="18" charset="0"/>
                      </a:rPr>
                      <m:t>=</m:t>
                    </m:r>
                    <m:f>
                      <m:fPr>
                        <m:ctrlPr>
                          <a:rPr lang="en-GB" sz="1600" b="0" i="1" smtClean="0">
                            <a:solidFill>
                              <a:schemeClr val="bg1"/>
                            </a:solidFill>
                            <a:latin typeface="Cambria Math" panose="02040503050406030204" pitchFamily="18" charset="0"/>
                          </a:rPr>
                        </m:ctrlPr>
                      </m:fPr>
                      <m:num>
                        <m:r>
                          <a:rPr lang="en-GB" sz="1600" b="0" i="1" smtClean="0">
                            <a:solidFill>
                              <a:schemeClr val="bg1"/>
                            </a:solidFill>
                            <a:latin typeface="Cambria Math" panose="02040503050406030204" pitchFamily="18" charset="0"/>
                          </a:rPr>
                          <m:t>𝑃</m:t>
                        </m:r>
                        <m:d>
                          <m:dPr>
                            <m:ctrlPr>
                              <a:rPr lang="en-GB" sz="1600" b="0" i="1" smtClean="0">
                                <a:solidFill>
                                  <a:schemeClr val="bg1"/>
                                </a:solidFill>
                                <a:latin typeface="Cambria Math" panose="02040503050406030204" pitchFamily="18" charset="0"/>
                              </a:rPr>
                            </m:ctrlPr>
                          </m:dPr>
                          <m:e>
                            <m:r>
                              <a:rPr lang="en-GB" sz="1600" b="0" i="1" smtClean="0">
                                <a:solidFill>
                                  <a:schemeClr val="bg1"/>
                                </a:solidFill>
                                <a:latin typeface="Cambria Math" panose="02040503050406030204" pitchFamily="18" charset="0"/>
                              </a:rPr>
                              <m:t>𝑋</m:t>
                            </m:r>
                            <m:r>
                              <a:rPr lang="en-GB" sz="1600" b="0" i="1" smtClean="0">
                                <a:solidFill>
                                  <a:schemeClr val="bg1"/>
                                </a:solidFill>
                                <a:latin typeface="Cambria Math" panose="02040503050406030204" pitchFamily="18" charset="0"/>
                              </a:rPr>
                              <m:t>|</m:t>
                            </m:r>
                            <m:r>
                              <a:rPr lang="en-GB" sz="1600" b="0" i="1" smtClean="0">
                                <a:solidFill>
                                  <a:schemeClr val="bg1"/>
                                </a:solidFill>
                                <a:latin typeface="Cambria Math" panose="02040503050406030204" pitchFamily="18" charset="0"/>
                                <a:ea typeface="Cambria Math" panose="02040503050406030204" pitchFamily="18" charset="0"/>
                              </a:rPr>
                              <m:t>𝜃</m:t>
                            </m:r>
                          </m:e>
                        </m:d>
                        <m:r>
                          <a:rPr lang="en-GB" sz="1600" b="0" i="1" smtClean="0">
                            <a:solidFill>
                              <a:schemeClr val="bg1"/>
                            </a:solidFill>
                            <a:latin typeface="Cambria Math" panose="02040503050406030204" pitchFamily="18" charset="0"/>
                          </a:rPr>
                          <m:t>𝑃</m:t>
                        </m:r>
                        <m:r>
                          <a:rPr lang="en-GB" sz="1600" b="0" i="1" smtClean="0">
                            <a:solidFill>
                              <a:schemeClr val="bg1"/>
                            </a:solidFill>
                            <a:latin typeface="Cambria Math" panose="02040503050406030204" pitchFamily="18" charset="0"/>
                          </a:rPr>
                          <m:t>(</m:t>
                        </m:r>
                        <m:r>
                          <a:rPr lang="en-GB" sz="1600" b="0" i="1" smtClean="0">
                            <a:solidFill>
                              <a:schemeClr val="bg1"/>
                            </a:solidFill>
                            <a:latin typeface="Cambria Math" panose="02040503050406030204" pitchFamily="18" charset="0"/>
                            <a:ea typeface="Cambria Math" panose="02040503050406030204" pitchFamily="18" charset="0"/>
                          </a:rPr>
                          <m:t>𝜃</m:t>
                        </m:r>
                        <m:r>
                          <a:rPr lang="en-GB" sz="1600" b="0" i="1" smtClean="0">
                            <a:solidFill>
                              <a:schemeClr val="bg1"/>
                            </a:solidFill>
                            <a:latin typeface="Cambria Math" panose="02040503050406030204" pitchFamily="18" charset="0"/>
                          </a:rPr>
                          <m:t>)</m:t>
                        </m:r>
                      </m:num>
                      <m:den>
                        <m:nary>
                          <m:naryPr>
                            <m:limLoc m:val="undOvr"/>
                            <m:subHide m:val="on"/>
                            <m:supHide m:val="on"/>
                            <m:ctrlPr>
                              <a:rPr lang="en-GB" sz="1600" b="0" i="1" smtClean="0">
                                <a:solidFill>
                                  <a:schemeClr val="bg1"/>
                                </a:solidFill>
                                <a:latin typeface="Cambria Math" panose="02040503050406030204" pitchFamily="18" charset="0"/>
                              </a:rPr>
                            </m:ctrlPr>
                          </m:naryPr>
                          <m:sub/>
                          <m:sup/>
                          <m:e>
                            <m:r>
                              <a:rPr lang="en-GB" sz="1600" b="0" i="1" smtClean="0">
                                <a:solidFill>
                                  <a:schemeClr val="bg1"/>
                                </a:solidFill>
                                <a:latin typeface="Cambria Math" panose="02040503050406030204" pitchFamily="18" charset="0"/>
                              </a:rPr>
                              <m:t>𝑃</m:t>
                            </m:r>
                            <m:d>
                              <m:dPr>
                                <m:ctrlPr>
                                  <a:rPr lang="en-GB" sz="1600" b="0" i="1" smtClean="0">
                                    <a:solidFill>
                                      <a:schemeClr val="bg1"/>
                                    </a:solidFill>
                                    <a:latin typeface="Cambria Math" panose="02040503050406030204" pitchFamily="18" charset="0"/>
                                  </a:rPr>
                                </m:ctrlPr>
                              </m:dPr>
                              <m:e>
                                <m:r>
                                  <a:rPr lang="en-GB" sz="1600" b="0" i="1" smtClean="0">
                                    <a:solidFill>
                                      <a:schemeClr val="bg1"/>
                                    </a:solidFill>
                                    <a:latin typeface="Cambria Math" panose="02040503050406030204" pitchFamily="18" charset="0"/>
                                  </a:rPr>
                                  <m:t>𝑋</m:t>
                                </m:r>
                                <m:r>
                                  <a:rPr lang="en-GB" sz="1600" b="0" i="1" smtClean="0">
                                    <a:solidFill>
                                      <a:schemeClr val="bg1"/>
                                    </a:solidFill>
                                    <a:latin typeface="Cambria Math" panose="02040503050406030204" pitchFamily="18" charset="0"/>
                                  </a:rPr>
                                  <m:t>|</m:t>
                                </m:r>
                                <m:r>
                                  <a:rPr lang="en-GB" sz="1600" b="0" i="1" smtClean="0">
                                    <a:solidFill>
                                      <a:schemeClr val="bg1"/>
                                    </a:solidFill>
                                    <a:latin typeface="Cambria Math" panose="02040503050406030204" pitchFamily="18" charset="0"/>
                                    <a:ea typeface="Cambria Math" panose="02040503050406030204" pitchFamily="18" charset="0"/>
                                  </a:rPr>
                                  <m:t>𝜃</m:t>
                                </m:r>
                              </m:e>
                            </m:d>
                            <m:r>
                              <a:rPr lang="en-GB" sz="1600" b="0" i="1" smtClean="0">
                                <a:solidFill>
                                  <a:schemeClr val="bg1"/>
                                </a:solidFill>
                                <a:latin typeface="Cambria Math" panose="02040503050406030204" pitchFamily="18" charset="0"/>
                              </a:rPr>
                              <m:t>𝑃</m:t>
                            </m:r>
                            <m:r>
                              <a:rPr lang="en-GB" sz="1600" b="0" i="1" smtClean="0">
                                <a:solidFill>
                                  <a:schemeClr val="bg1"/>
                                </a:solidFill>
                                <a:latin typeface="Cambria Math" panose="02040503050406030204" pitchFamily="18" charset="0"/>
                              </a:rPr>
                              <m:t>(</m:t>
                            </m:r>
                            <m:r>
                              <a:rPr lang="en-GB" sz="1600" b="0" i="1" smtClean="0">
                                <a:solidFill>
                                  <a:schemeClr val="bg1"/>
                                </a:solidFill>
                                <a:latin typeface="Cambria Math" panose="02040503050406030204" pitchFamily="18" charset="0"/>
                                <a:ea typeface="Cambria Math" panose="02040503050406030204" pitchFamily="18" charset="0"/>
                              </a:rPr>
                              <m:t>𝜃</m:t>
                            </m:r>
                            <m:r>
                              <a:rPr lang="en-GB" sz="1600" b="0" i="1" smtClean="0">
                                <a:solidFill>
                                  <a:schemeClr val="bg1"/>
                                </a:solidFill>
                                <a:latin typeface="Cambria Math" panose="02040503050406030204" pitchFamily="18" charset="0"/>
                              </a:rPr>
                              <m:t>)</m:t>
                            </m:r>
                          </m:e>
                        </m:nary>
                      </m:den>
                    </m:f>
                  </m:oMath>
                </a14:m>
                <a:endParaRPr lang="en-GB" sz="1600" dirty="0">
                  <a:solidFill>
                    <a:schemeClr val="bg1"/>
                  </a:solidFill>
                </a:endParaRPr>
              </a:p>
            </p:txBody>
          </p:sp>
        </mc:Choice>
        <mc:Fallback xmlns="">
          <p:sp>
            <p:nvSpPr>
              <p:cNvPr id="9" name="TextBox 8">
                <a:extLst>
                  <a:ext uri="{FF2B5EF4-FFF2-40B4-BE49-F238E27FC236}">
                    <a16:creationId xmlns:a16="http://schemas.microsoft.com/office/drawing/2014/main" id="{3B1B59E5-470D-40E6-A1F7-B0207F721C42}"/>
                  </a:ext>
                </a:extLst>
              </p:cNvPr>
              <p:cNvSpPr txBox="1">
                <a:spLocks noRot="1" noChangeAspect="1" noMove="1" noResize="1" noEditPoints="1" noAdjustHandles="1" noChangeArrowheads="1" noChangeShapeType="1" noTextEdit="1"/>
              </p:cNvSpPr>
              <p:nvPr/>
            </p:nvSpPr>
            <p:spPr>
              <a:xfrm>
                <a:off x="6354146" y="2755418"/>
                <a:ext cx="2425959" cy="673582"/>
              </a:xfrm>
              <a:prstGeom prst="rect">
                <a:avLst/>
              </a:prstGeom>
              <a:blipFill>
                <a:blip r:embed="rId3"/>
                <a:stretch>
                  <a:fillRect l="-5025" t="-9009" b="-78378"/>
                </a:stretch>
              </a:blipFill>
            </p:spPr>
            <p:txBody>
              <a:bodyPr/>
              <a:lstStyle/>
              <a:p>
                <a:r>
                  <a:rPr lang="en-GB">
                    <a:noFill/>
                  </a:rPr>
                  <a:t> </a:t>
                </a:r>
              </a:p>
            </p:txBody>
          </p:sp>
        </mc:Fallback>
      </mc:AlternateContent>
    </p:spTree>
    <p:extLst>
      <p:ext uri="{BB962C8B-B14F-4D97-AF65-F5344CB8AC3E}">
        <p14:creationId xmlns:p14="http://schemas.microsoft.com/office/powerpoint/2010/main" val="276479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Machine Learning Fundamental Concept</a:t>
            </a:r>
            <a:br>
              <a:rPr lang="en-US" dirty="0"/>
            </a:br>
            <a:endParaRPr lang="en-GB"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685801" y="2002814"/>
                <a:ext cx="8229600" cy="4222888"/>
              </a:xfrm>
            </p:spPr>
            <p:txBody>
              <a:bodyPr>
                <a:normAutofit fontScale="70000" lnSpcReduction="20000"/>
              </a:bodyPr>
              <a:lstStyle/>
              <a:p>
                <a:r>
                  <a:rPr lang="en-GB" sz="1600" dirty="0"/>
                  <a:t>Empirical Risk Minimization (ERM)</a:t>
                </a:r>
              </a:p>
              <a:p>
                <a:pPr marL="285750" indent="-285750">
                  <a:buFont typeface="Arial" panose="020B0604020202020204" pitchFamily="34" charset="0"/>
                  <a:buChar char="•"/>
                </a:pPr>
                <a:r>
                  <a:rPr lang="en-GB" sz="1600" dirty="0"/>
                  <a:t>Understanding ERM is essential to understanding the limits of machine learning algorithms and to form a good basis for practical problem-solving skills. </a:t>
                </a:r>
              </a:p>
              <a:p>
                <a:pPr marL="285750" indent="-285750">
                  <a:buFont typeface="Arial" panose="020B0604020202020204" pitchFamily="34" charset="0"/>
                  <a:buChar char="•"/>
                </a:pPr>
                <a:r>
                  <a:rPr lang="en-GB" sz="1600" dirty="0"/>
                  <a:t>ERM is the theory that explains the VC-dimension, Probably Approximately Correct (PAC)</a:t>
                </a:r>
              </a:p>
              <a:p>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𝑚</m:t>
                      </m:r>
                      <m:r>
                        <a:rPr lang="en-GB" sz="1600" i="1">
                          <a:latin typeface="Cambria Math" panose="02040503050406030204" pitchFamily="18" charset="0"/>
                        </a:rPr>
                        <m:t> ≥ </m:t>
                      </m:r>
                      <m:f>
                        <m:fPr>
                          <m:ctrlPr>
                            <a:rPr lang="en-GB" sz="1600" i="1">
                              <a:latin typeface="Cambria Math" panose="02040503050406030204" pitchFamily="18" charset="0"/>
                            </a:rPr>
                          </m:ctrlPr>
                        </m:fPr>
                        <m:num>
                          <m:r>
                            <m:rPr>
                              <m:sty m:val="p"/>
                            </m:rPr>
                            <a:rPr lang="en-GB" sz="1600">
                              <a:latin typeface="Cambria Math" panose="02040503050406030204" pitchFamily="18" charset="0"/>
                            </a:rPr>
                            <m:t>log</m:t>
                          </m:r>
                          <m:r>
                            <a:rPr lang="en-GB" sz="1600" i="1">
                              <a:latin typeface="Cambria Math" panose="02040503050406030204" pitchFamily="18" charset="0"/>
                            </a:rPr>
                            <m:t>(</m:t>
                          </m:r>
                          <m:f>
                            <m:fPr>
                              <m:ctrlPr>
                                <a:rPr lang="en-GB" sz="1600" i="1">
                                  <a:latin typeface="Cambria Math" panose="02040503050406030204" pitchFamily="18" charset="0"/>
                                </a:rPr>
                              </m:ctrlPr>
                            </m:fPr>
                            <m:num>
                              <m:d>
                                <m:dPr>
                                  <m:begChr m:val="|"/>
                                  <m:endChr m:val="|"/>
                                  <m:ctrlPr>
                                    <a:rPr lang="en-GB" sz="1600" i="1">
                                      <a:latin typeface="Cambria Math" panose="02040503050406030204" pitchFamily="18" charset="0"/>
                                    </a:rPr>
                                  </m:ctrlPr>
                                </m:dPr>
                                <m:e>
                                  <m:r>
                                    <a:rPr lang="en-GB" sz="1600" i="1">
                                      <a:latin typeface="Cambria Math" panose="02040503050406030204" pitchFamily="18" charset="0"/>
                                    </a:rPr>
                                    <m:t>𝐻</m:t>
                                  </m:r>
                                </m:e>
                              </m:d>
                            </m:num>
                            <m:den>
                              <m:r>
                                <a:rPr lang="en-GB" sz="1600" i="1">
                                  <a:latin typeface="Cambria Math" panose="02040503050406030204" pitchFamily="18" charset="0"/>
                                </a:rPr>
                                <m:t>𝛿</m:t>
                              </m:r>
                            </m:den>
                          </m:f>
                          <m:r>
                            <a:rPr lang="en-GB" sz="1600" i="1">
                              <a:latin typeface="Cambria Math" panose="02040503050406030204" pitchFamily="18" charset="0"/>
                            </a:rPr>
                            <m:t>)</m:t>
                          </m:r>
                        </m:num>
                        <m:den>
                          <m:r>
                            <a:rPr lang="en-GB" sz="1600" i="1">
                              <a:latin typeface="Cambria Math" panose="02040503050406030204" pitchFamily="18" charset="0"/>
                            </a:rPr>
                            <m:t>𝜀</m:t>
                          </m:r>
                        </m:den>
                      </m:f>
                    </m:oMath>
                  </m:oMathPara>
                </a14:m>
                <a:endParaRPr lang="en-GB" sz="1600" dirty="0"/>
              </a:p>
              <a:p>
                <a:r>
                  <a:rPr lang="en-GB" sz="1600" dirty="0"/>
                  <a:t>It tells how many samples (m) do we need so that ERM does not result in an error higher than epsilon (</a:t>
                </a:r>
                <a:r>
                  <a:rPr lang="el-GR" sz="1600" dirty="0"/>
                  <a:t>ε</a:t>
                </a:r>
                <a:r>
                  <a:rPr lang="en-GB" sz="1600" dirty="0"/>
                  <a:t>) with a certain confidence delta (</a:t>
                </a:r>
                <a:r>
                  <a:rPr lang="el-GR" sz="1600" dirty="0"/>
                  <a:t>δ</a:t>
                </a:r>
                <a:r>
                  <a:rPr lang="en-GB" sz="1600" dirty="0"/>
                  <a:t>), using all possible hypotheses H (i.e. algorithm).</a:t>
                </a:r>
              </a:p>
              <a:p>
                <a:endParaRPr lang="en-GB" sz="1600" dirty="0"/>
              </a:p>
              <a:p>
                <a:r>
                  <a:rPr lang="en-GB" sz="1600" dirty="0">
                    <a:solidFill>
                      <a:schemeClr val="tx1"/>
                    </a:solidFill>
                  </a:rPr>
                  <a:t>Fundamental theorem has always a very simple formula! Like </a:t>
                </a:r>
                <a14:m>
                  <m:oMath xmlns:m="http://schemas.openxmlformats.org/officeDocument/2006/math">
                    <m:r>
                      <a:rPr lang="en-GB" sz="1600" i="1">
                        <a:solidFill>
                          <a:schemeClr val="tx1"/>
                        </a:solidFill>
                        <a:latin typeface="Cambria Math" panose="02040503050406030204" pitchFamily="18" charset="0"/>
                      </a:rPr>
                      <m:t>𝑬</m:t>
                    </m:r>
                    <m:r>
                      <a:rPr lang="en-GB" sz="1600" i="1">
                        <a:solidFill>
                          <a:schemeClr val="tx1"/>
                        </a:solidFill>
                        <a:latin typeface="Cambria Math" panose="02040503050406030204" pitchFamily="18" charset="0"/>
                      </a:rPr>
                      <m:t>=</m:t>
                    </m:r>
                    <m:r>
                      <a:rPr lang="en-GB" sz="1600" i="1">
                        <a:solidFill>
                          <a:schemeClr val="tx1"/>
                        </a:solidFill>
                        <a:latin typeface="Cambria Math" panose="02040503050406030204" pitchFamily="18" charset="0"/>
                      </a:rPr>
                      <m:t>𝒎</m:t>
                    </m:r>
                    <m:sSup>
                      <m:sSupPr>
                        <m:ctrlPr>
                          <a:rPr lang="en-GB" sz="1600" i="1">
                            <a:solidFill>
                              <a:schemeClr val="tx1"/>
                            </a:solidFill>
                            <a:latin typeface="Cambria Math" panose="02040503050406030204" pitchFamily="18" charset="0"/>
                          </a:rPr>
                        </m:ctrlPr>
                      </m:sSupPr>
                      <m:e>
                        <m:r>
                          <a:rPr lang="en-GB" sz="1600" i="1">
                            <a:solidFill>
                              <a:schemeClr val="tx1"/>
                            </a:solidFill>
                            <a:latin typeface="Cambria Math" panose="02040503050406030204" pitchFamily="18" charset="0"/>
                          </a:rPr>
                          <m:t>𝑪</m:t>
                        </m:r>
                      </m:e>
                      <m:sup>
                        <m:r>
                          <a:rPr lang="en-GB" sz="1600" i="1">
                            <a:solidFill>
                              <a:schemeClr val="tx1"/>
                            </a:solidFill>
                            <a:latin typeface="Cambria Math" panose="02040503050406030204" pitchFamily="18" charset="0"/>
                          </a:rPr>
                          <m:t>𝟐</m:t>
                        </m:r>
                      </m:sup>
                    </m:sSup>
                  </m:oMath>
                </a14:m>
                <a:endParaRPr lang="en-US" sz="1600" dirty="0">
                  <a:solidFill>
                    <a:srgbClr val="FF0000"/>
                  </a:solidFill>
                </a:endParaRPr>
              </a:p>
              <a:p>
                <a:endParaRPr lang="en-GB" sz="1600" dirty="0"/>
              </a:p>
              <a:p>
                <a:r>
                  <a:rPr lang="en-GB" sz="1600" dirty="0">
                    <a:solidFill>
                      <a:srgbClr val="FF0000"/>
                    </a:solidFill>
                  </a:rPr>
                  <a:t>Example: </a:t>
                </a:r>
              </a:p>
              <a:p>
                <a:r>
                  <a:rPr lang="en-GB" sz="1600" dirty="0">
                    <a:solidFill>
                      <a:srgbClr val="FF0000"/>
                    </a:solidFill>
                  </a:rPr>
                  <a:t>Which algorithm is better for pricing model?</a:t>
                </a:r>
              </a:p>
              <a:p>
                <a:r>
                  <a:rPr lang="en-GB" sz="1600" dirty="0">
                    <a:solidFill>
                      <a:srgbClr val="FF0000"/>
                    </a:solidFill>
                  </a:rPr>
                  <a:t>H(neural network) &gt; H(GBM) &gt; H(GLM), it requires m(neural network) &gt; m(GBM) &gt; m(GLM), when confidence delta and epsilon error are maintained in same level.</a:t>
                </a:r>
              </a:p>
              <a:p>
                <a:endParaRPr lang="en-GB" sz="1600" dirty="0"/>
              </a:p>
              <a:p>
                <a:r>
                  <a:rPr lang="en-GB" sz="1600" dirty="0"/>
                  <a:t>Note: SVM - Invented by Vladimir N. </a:t>
                </a:r>
                <a:r>
                  <a:rPr lang="en-GB" sz="1600" dirty="0" err="1"/>
                  <a:t>Vapnik</a:t>
                </a:r>
                <a:r>
                  <a:rPr lang="en-GB" sz="1600" dirty="0"/>
                  <a:t>. Deep learning is brute force, which is equivalent to evil.</a:t>
                </a:r>
              </a:p>
              <a:p>
                <a:endParaRPr lang="en-GB" sz="1600"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685801" y="2002814"/>
                <a:ext cx="8229600" cy="4222888"/>
              </a:xfrm>
              <a:blipFill>
                <a:blip r:embed="rId3"/>
                <a:stretch>
                  <a:fillRect r="-296"/>
                </a:stretch>
              </a:blipFill>
            </p:spPr>
            <p:txBody>
              <a:bodyPr/>
              <a:lstStyle/>
              <a:p>
                <a:r>
                  <a:rPr lang="en-GB">
                    <a:noFill/>
                  </a:rPr>
                  <a:t> </a:t>
                </a:r>
              </a:p>
            </p:txBody>
          </p:sp>
        </mc:Fallback>
      </mc:AlternateContent>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4</a:t>
            </a:fld>
            <a:endParaRPr lang="en-GB"/>
          </a:p>
        </p:txBody>
      </p:sp>
    </p:spTree>
    <p:extLst>
      <p:ext uri="{BB962C8B-B14F-4D97-AF65-F5344CB8AC3E}">
        <p14:creationId xmlns:p14="http://schemas.microsoft.com/office/powerpoint/2010/main" val="4170430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b="1" dirty="0"/>
              <a:t>The most useful distribution - 	Gaussian distribution</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lnSpcReduction="10000"/>
          </a:bodyPr>
          <a:lstStyle/>
          <a:p>
            <a:r>
              <a:rPr lang="en-GB" sz="1600" dirty="0"/>
              <a:t>Why Gaussian distribution is so useful to data scientist?</a:t>
            </a:r>
          </a:p>
          <a:p>
            <a:r>
              <a:rPr lang="en-GB" dirty="0"/>
              <a:t>It is named after the genius of Carl Friedrich Gauss.</a:t>
            </a:r>
          </a:p>
          <a:p>
            <a:pPr marL="228600" lvl="0" indent="-228600">
              <a:buFont typeface="+mj-lt"/>
              <a:buAutoNum type="arabicPeriod"/>
            </a:pPr>
            <a:r>
              <a:rPr lang="en-GB" dirty="0"/>
              <a:t>Only two parameters (mean and standard deviation), pdf is easy to use</a:t>
            </a:r>
          </a:p>
          <a:p>
            <a:pPr marL="228600" lvl="0" indent="-228600">
              <a:buFont typeface="+mj-lt"/>
              <a:buAutoNum type="arabicPeriod"/>
            </a:pPr>
            <a:r>
              <a:rPr lang="en-GB" dirty="0"/>
              <a:t>symmetric</a:t>
            </a:r>
          </a:p>
          <a:p>
            <a:pPr marL="228600" lvl="0" indent="-228600">
              <a:buFont typeface="+mj-lt"/>
              <a:buAutoNum type="arabicPeriod"/>
            </a:pPr>
            <a:r>
              <a:rPr lang="en-GB" dirty="0"/>
              <a:t>many variables approximately normally distributed</a:t>
            </a:r>
          </a:p>
          <a:p>
            <a:pPr marL="228600" lvl="0" indent="-228600">
              <a:buFont typeface="+mj-lt"/>
              <a:buAutoNum type="arabicPeriod"/>
            </a:pPr>
            <a:r>
              <a:rPr lang="en-GB" dirty="0"/>
              <a:t>Well-understood</a:t>
            </a:r>
          </a:p>
          <a:p>
            <a:pPr marL="228600" lvl="0" indent="-228600">
              <a:buFont typeface="+mj-lt"/>
              <a:buAutoNum type="arabicPeriod"/>
            </a:pPr>
            <a:r>
              <a:rPr lang="en-GB" dirty="0"/>
              <a:t>mean=mode=median</a:t>
            </a:r>
          </a:p>
          <a:p>
            <a:pPr marL="228600" lvl="0" indent="-228600">
              <a:buFont typeface="+mj-lt"/>
              <a:buAutoNum type="arabicPeriod"/>
            </a:pPr>
            <a:r>
              <a:rPr lang="en-GB" dirty="0"/>
              <a:t>CLT convert any distribution into normal distribution</a:t>
            </a:r>
          </a:p>
          <a:p>
            <a:pPr marL="228600" lvl="0" indent="-228600">
              <a:buFont typeface="+mj-lt"/>
              <a:buAutoNum type="arabicPeriod"/>
            </a:pPr>
            <a:r>
              <a:rPr lang="en-GB" dirty="0"/>
              <a:t>Once a Gaussian, always a Gaussian! if A and B are two variables with normal distributions then: A x B is normally distributed. A + B is normally distributed, Fourier transform of Gaussian is a Gaussian, Convolution of Gaussian with another Gaussian is a Gaussian.</a:t>
            </a:r>
          </a:p>
          <a:p>
            <a:endParaRPr lang="en-GB" dirty="0"/>
          </a:p>
          <a:p>
            <a:r>
              <a:rPr lang="en-GB" dirty="0"/>
              <a:t>What If The Sample Distribution Is Not Normal?</a:t>
            </a:r>
          </a:p>
          <a:p>
            <a:pPr marL="171450" lvl="0" indent="-171450">
              <a:buFont typeface="Arial" panose="020B0604020202020204" pitchFamily="34" charset="0"/>
              <a:buChar char="•"/>
            </a:pPr>
            <a:r>
              <a:rPr lang="en-GB" dirty="0"/>
              <a:t>Linear Transformation (i.e. z-score=(x-mean)/standard deviation)</a:t>
            </a:r>
          </a:p>
          <a:p>
            <a:pPr marL="171450" lvl="0" indent="-171450">
              <a:buFont typeface="Arial" panose="020B0604020202020204" pitchFamily="34" charset="0"/>
              <a:buChar char="•"/>
            </a:pPr>
            <a:r>
              <a:rPr lang="en-GB" dirty="0" err="1"/>
              <a:t>Boxcox</a:t>
            </a:r>
            <a:r>
              <a:rPr lang="en-GB" dirty="0"/>
              <a:t> Transformation (</a:t>
            </a:r>
            <a:r>
              <a:rPr lang="en-GB" dirty="0" err="1"/>
              <a:t>scipy.stats.boxcox</a:t>
            </a:r>
            <a:r>
              <a:rPr lang="en-GB" dirty="0"/>
              <a:t>(x, </a:t>
            </a:r>
            <a:r>
              <a:rPr lang="en-GB" dirty="0" err="1"/>
              <a:t>lmbda</a:t>
            </a:r>
            <a:r>
              <a:rPr lang="en-GB" dirty="0"/>
              <a:t>=None, alpha=None))</a:t>
            </a:r>
          </a:p>
          <a:p>
            <a:pPr marL="171450" lvl="0" indent="-171450">
              <a:buFont typeface="Arial" panose="020B0604020202020204" pitchFamily="34" charset="0"/>
              <a:buChar char="•"/>
            </a:pPr>
            <a:r>
              <a:rPr lang="en-GB" dirty="0"/>
              <a:t>Yeo-Johnson Transformation (</a:t>
            </a:r>
            <a:r>
              <a:rPr lang="en-GB" dirty="0" err="1"/>
              <a:t>sklearn.preprocessing.PowerTransformer</a:t>
            </a:r>
            <a:r>
              <a:rPr lang="en-GB" dirty="0"/>
              <a:t>(method=’yeo-</a:t>
            </a:r>
            <a:r>
              <a:rPr lang="en-GB" dirty="0" err="1"/>
              <a:t>johnson</a:t>
            </a:r>
            <a:r>
              <a:rPr lang="en-GB" dirty="0"/>
              <a:t>’, standardize=True, copy=True))</a:t>
            </a:r>
          </a:p>
          <a:p>
            <a:pPr marL="285750" indent="-285750">
              <a:buFont typeface="Arial" panose="020B0604020202020204" pitchFamily="34" charset="0"/>
              <a:buChar char="•"/>
            </a:pPr>
            <a:endParaRPr lang="en-GB" sz="1600" dirty="0"/>
          </a:p>
          <a:p>
            <a:endParaRPr lang="en-GB" sz="12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40</a:t>
            </a:fld>
            <a:endParaRPr lang="en-GB"/>
          </a:p>
        </p:txBody>
      </p:sp>
    </p:spTree>
    <p:extLst>
      <p:ext uri="{BB962C8B-B14F-4D97-AF65-F5344CB8AC3E}">
        <p14:creationId xmlns:p14="http://schemas.microsoft.com/office/powerpoint/2010/main" val="3110035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b="1" dirty="0"/>
              <a:t>Probability Distributions in Data Science</a:t>
            </a:r>
            <a:endParaRPr lang="en-GB"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41</a:t>
            </a:fld>
            <a:endParaRPr lang="en-GB"/>
          </a:p>
        </p:txBody>
      </p:sp>
      <p:pic>
        <p:nvPicPr>
          <p:cNvPr id="1026" name="Picture 2" descr="https://miro.medium.com/max/840/1*nOMS0KgevT7YfqtfnhgXUg.png">
            <a:extLst>
              <a:ext uri="{FF2B5EF4-FFF2-40B4-BE49-F238E27FC236}">
                <a16:creationId xmlns:a16="http://schemas.microsoft.com/office/drawing/2014/main" id="{138A3067-5525-48BA-AD51-7C10856D02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8305" y="2003425"/>
            <a:ext cx="5784589" cy="422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284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b="1" dirty="0"/>
              <a:t>The six discrete distributions every Data Scientist should know</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fontScale="92500"/>
          </a:bodyPr>
          <a:lstStyle/>
          <a:p>
            <a:pPr marL="285750" indent="-285750">
              <a:buFont typeface="Arial" panose="020B0604020202020204" pitchFamily="34" charset="0"/>
              <a:buChar char="•"/>
            </a:pPr>
            <a:r>
              <a:rPr lang="en-GB" sz="1600" dirty="0"/>
              <a:t>Bernoulli Distribution</a:t>
            </a:r>
          </a:p>
          <a:p>
            <a:pPr marL="457200" lvl="2" indent="-285750">
              <a:buFont typeface="Wingdings" panose="05000000000000000000" pitchFamily="2" charset="2"/>
              <a:buChar char="Ø"/>
            </a:pPr>
            <a:r>
              <a:rPr lang="en-GB" sz="1450" dirty="0"/>
              <a:t>A Coin is tossed with probability p of heads</a:t>
            </a:r>
          </a:p>
          <a:p>
            <a:pPr marL="285750" indent="-285750">
              <a:buFont typeface="Arial" panose="020B0604020202020204" pitchFamily="34" charset="0"/>
              <a:buChar char="•"/>
            </a:pPr>
            <a:r>
              <a:rPr lang="en-GB" sz="1600" dirty="0"/>
              <a:t>Binomial Distribution</a:t>
            </a:r>
          </a:p>
          <a:p>
            <a:pPr marL="457200" lvl="2" indent="-285750">
              <a:buFont typeface="Wingdings" panose="05000000000000000000" pitchFamily="2" charset="2"/>
              <a:buChar char="Ø"/>
            </a:pPr>
            <a:r>
              <a:rPr lang="en-GB" sz="1450" dirty="0"/>
              <a:t>Probability of getting exactly k successes in n trials</a:t>
            </a:r>
          </a:p>
          <a:p>
            <a:pPr marL="285750" indent="-285750">
              <a:buFont typeface="Arial" panose="020B0604020202020204" pitchFamily="34" charset="0"/>
              <a:buChar char="•"/>
            </a:pPr>
            <a:r>
              <a:rPr lang="en-GB" sz="1600" dirty="0"/>
              <a:t>Geometric Distribution</a:t>
            </a:r>
          </a:p>
          <a:p>
            <a:pPr marL="457200" lvl="2" indent="-285750">
              <a:buFont typeface="Wingdings" panose="05000000000000000000" pitchFamily="2" charset="2"/>
              <a:buChar char="Ø"/>
            </a:pPr>
            <a:r>
              <a:rPr lang="en-GB" sz="1450" dirty="0"/>
              <a:t>The number of failures before the first success(Heads) when a coin with probability p is tossed</a:t>
            </a:r>
          </a:p>
          <a:p>
            <a:pPr marL="285750" indent="-285750">
              <a:buFont typeface="Arial" panose="020B0604020202020204" pitchFamily="34" charset="0"/>
              <a:buChar char="•"/>
            </a:pPr>
            <a:r>
              <a:rPr lang="en-GB" sz="1600" dirty="0"/>
              <a:t>Negative Binomial Distribution</a:t>
            </a:r>
          </a:p>
          <a:p>
            <a:pPr marL="457200" lvl="2" indent="-285750">
              <a:buFont typeface="Wingdings" panose="05000000000000000000" pitchFamily="2" charset="2"/>
              <a:buChar char="Ø"/>
            </a:pPr>
            <a:r>
              <a:rPr lang="en-GB" sz="1450" dirty="0"/>
              <a:t>The number of failures of independent Bernoulli(p) trials before the </a:t>
            </a:r>
            <a:r>
              <a:rPr lang="en-GB" sz="1450" dirty="0" err="1"/>
              <a:t>rth</a:t>
            </a:r>
            <a:r>
              <a:rPr lang="en-GB" sz="1450" dirty="0"/>
              <a:t> success</a:t>
            </a:r>
          </a:p>
          <a:p>
            <a:pPr marL="285750" indent="-285750">
              <a:buFont typeface="Arial" panose="020B0604020202020204" pitchFamily="34" charset="0"/>
              <a:buChar char="•"/>
            </a:pPr>
            <a:r>
              <a:rPr lang="en-GB" sz="1600" dirty="0"/>
              <a:t>Poisson Distribution</a:t>
            </a:r>
          </a:p>
          <a:p>
            <a:pPr marL="457200" lvl="2" indent="-285750">
              <a:buFont typeface="Wingdings" panose="05000000000000000000" pitchFamily="2" charset="2"/>
              <a:buChar char="Ø"/>
            </a:pPr>
            <a:r>
              <a:rPr lang="en-GB" sz="1450" dirty="0"/>
              <a:t>count the successes of a large number of trials where the per-trial success rate is low</a:t>
            </a:r>
          </a:p>
          <a:p>
            <a:pPr marL="285750" indent="-285750">
              <a:buFont typeface="Arial" panose="020B0604020202020204" pitchFamily="34" charset="0"/>
              <a:buChar char="•"/>
            </a:pPr>
            <a:r>
              <a:rPr lang="en-GB" sz="1600" dirty="0"/>
              <a:t>Exponential Distribution</a:t>
            </a:r>
          </a:p>
          <a:p>
            <a:pPr marL="457200" lvl="2" indent="-285750">
              <a:buFont typeface="Wingdings" panose="05000000000000000000" pitchFamily="2" charset="2"/>
              <a:buChar char="Ø"/>
            </a:pPr>
            <a:r>
              <a:rPr lang="en-GB" sz="1250" dirty="0"/>
              <a:t>survival analysis, the expected life of a wash machine</a:t>
            </a:r>
            <a:endParaRPr lang="en-GB" sz="1600" dirty="0"/>
          </a:p>
          <a:p>
            <a:endParaRPr lang="en-GB" sz="1200"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42</a:t>
            </a:fld>
            <a:endParaRPr lang="en-GB"/>
          </a:p>
        </p:txBody>
      </p:sp>
    </p:spTree>
    <p:extLst>
      <p:ext uri="{BB962C8B-B14F-4D97-AF65-F5344CB8AC3E}">
        <p14:creationId xmlns:p14="http://schemas.microsoft.com/office/powerpoint/2010/main" val="2243184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b="1" dirty="0"/>
              <a:t>Future </a:t>
            </a:r>
            <a:br>
              <a:rPr lang="en-US" dirty="0"/>
            </a:br>
            <a:endParaRPr lang="en-GB" dirty="0"/>
          </a:p>
        </p:txBody>
      </p:sp>
      <p:sp>
        <p:nvSpPr>
          <p:cNvPr id="8" name="Content Placeholder 7"/>
          <p:cNvSpPr>
            <a:spLocks noGrp="1"/>
          </p:cNvSpPr>
          <p:nvPr>
            <p:ph idx="1"/>
          </p:nvPr>
        </p:nvSpPr>
        <p:spPr>
          <a:xfrm>
            <a:off x="685801" y="2002814"/>
            <a:ext cx="8229600" cy="4222888"/>
          </a:xfrm>
        </p:spPr>
        <p:txBody>
          <a:bodyPr>
            <a:normAutofit/>
          </a:bodyPr>
          <a:lstStyle/>
          <a:p>
            <a:r>
              <a:rPr lang="en-GB" sz="2000" dirty="0"/>
              <a:t>Due to time limit…</a:t>
            </a:r>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43</a:t>
            </a:fld>
            <a:endParaRPr lang="en-GB"/>
          </a:p>
        </p:txBody>
      </p:sp>
    </p:spTree>
    <p:extLst>
      <p:ext uri="{BB962C8B-B14F-4D97-AF65-F5344CB8AC3E}">
        <p14:creationId xmlns:p14="http://schemas.microsoft.com/office/powerpoint/2010/main" val="25512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Loss Function, Risk Function and Structure Risk Minimum</a:t>
            </a:r>
            <a:br>
              <a:rPr lang="en-US" dirty="0"/>
            </a:br>
            <a:endParaRPr lang="en-GB"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685801" y="2002814"/>
                <a:ext cx="8229600" cy="4222888"/>
              </a:xfrm>
            </p:spPr>
            <p:txBody>
              <a:bodyPr>
                <a:normAutofit lnSpcReduction="10000"/>
              </a:bodyPr>
              <a:lstStyle/>
              <a:p>
                <a:r>
                  <a:rPr lang="en-GB" sz="1600" dirty="0"/>
                  <a:t>Loss Function (i.e. Objective function):	</a:t>
                </a:r>
                <a14:m>
                  <m:oMath xmlns:m="http://schemas.openxmlformats.org/officeDocument/2006/math">
                    <m:r>
                      <a:rPr lang="en-GB" sz="1500" b="1" i="1" smtClean="0">
                        <a:latin typeface="Cambria Math" panose="02040503050406030204" pitchFamily="18" charset="0"/>
                      </a:rPr>
                      <m:t>𝑳</m:t>
                    </m:r>
                    <m:r>
                      <a:rPr lang="en-GB" sz="1500" b="1" i="1" smtClean="0">
                        <a:latin typeface="Cambria Math" panose="02040503050406030204" pitchFamily="18" charset="0"/>
                      </a:rPr>
                      <m:t>(</m:t>
                    </m:r>
                    <m:r>
                      <a:rPr lang="en-GB" sz="1500" b="1" i="1" smtClean="0">
                        <a:latin typeface="Cambria Math" panose="02040503050406030204" pitchFamily="18" charset="0"/>
                      </a:rPr>
                      <m:t>𝒚</m:t>
                    </m:r>
                    <m:r>
                      <a:rPr lang="en-GB" sz="1500" b="1" i="1" smtClean="0">
                        <a:latin typeface="Cambria Math" panose="02040503050406030204" pitchFamily="18" charset="0"/>
                      </a:rPr>
                      <m:t>,</m:t>
                    </m:r>
                    <m:r>
                      <a:rPr lang="en-GB" sz="1500" b="1" i="1" smtClean="0">
                        <a:latin typeface="Cambria Math" panose="02040503050406030204" pitchFamily="18" charset="0"/>
                      </a:rPr>
                      <m:t>𝒇</m:t>
                    </m:r>
                    <m:r>
                      <a:rPr lang="en-GB" sz="1500" b="1" i="1" smtClean="0">
                        <a:latin typeface="Cambria Math" panose="02040503050406030204" pitchFamily="18" charset="0"/>
                      </a:rPr>
                      <m:t>(</m:t>
                    </m:r>
                    <m:r>
                      <a:rPr lang="en-GB" sz="1500" b="1" i="1" smtClean="0">
                        <a:latin typeface="Cambria Math" panose="02040503050406030204" pitchFamily="18" charset="0"/>
                      </a:rPr>
                      <m:t>𝒙</m:t>
                    </m:r>
                    <m:r>
                      <a:rPr lang="en-GB" sz="1500" b="1" i="1" smtClean="0">
                        <a:latin typeface="Cambria Math" panose="02040503050406030204" pitchFamily="18" charset="0"/>
                      </a:rPr>
                      <m:t>)) </m:t>
                    </m:r>
                    <m:r>
                      <a:rPr lang="en-GB" sz="1500" b="1" i="1" smtClean="0">
                        <a:latin typeface="Cambria Math" panose="02040503050406030204" pitchFamily="18" charset="0"/>
                      </a:rPr>
                      <m:t>𝒆</m:t>
                    </m:r>
                    <m:r>
                      <a:rPr lang="en-GB" sz="1500" b="1" i="1" smtClean="0">
                        <a:latin typeface="Cambria Math" panose="02040503050406030204" pitchFamily="18" charset="0"/>
                      </a:rPr>
                      <m:t>.</m:t>
                    </m:r>
                    <m:r>
                      <a:rPr lang="en-GB" sz="1500" b="1" i="1" smtClean="0">
                        <a:latin typeface="Cambria Math" panose="02040503050406030204" pitchFamily="18" charset="0"/>
                      </a:rPr>
                      <m:t>𝒈</m:t>
                    </m:r>
                    <m:r>
                      <a:rPr lang="en-GB" sz="1500" b="1" i="1" smtClean="0">
                        <a:latin typeface="Cambria Math" panose="02040503050406030204" pitchFamily="18" charset="0"/>
                      </a:rPr>
                      <m:t>. </m:t>
                    </m:r>
                    <m:r>
                      <a:rPr lang="en-GB" sz="1500" b="1" i="1" smtClean="0">
                        <a:latin typeface="Cambria Math" panose="02040503050406030204" pitchFamily="18" charset="0"/>
                      </a:rPr>
                      <m:t>𝑴𝑺𝑬</m:t>
                    </m:r>
                    <m:r>
                      <a:rPr lang="en-GB" sz="1500" b="1" i="1" smtClean="0">
                        <a:latin typeface="Cambria Math" panose="02040503050406030204" pitchFamily="18" charset="0"/>
                      </a:rPr>
                      <m:t>, </m:t>
                    </m:r>
                    <m:r>
                      <a:rPr lang="en-GB" sz="1500" b="1" i="1" smtClean="0">
                        <a:latin typeface="Cambria Math" panose="02040503050406030204" pitchFamily="18" charset="0"/>
                      </a:rPr>
                      <m:t>𝑴𝑨𝑬</m:t>
                    </m:r>
                  </m:oMath>
                </a14:m>
                <a:endParaRPr lang="en-GB" sz="1500" dirty="0"/>
              </a:p>
              <a:p>
                <a:endParaRPr lang="en-GB" sz="1500" dirty="0"/>
              </a:p>
              <a:p>
                <a:r>
                  <a:rPr lang="en-GB" sz="1600" dirty="0"/>
                  <a:t>Risk Function:	</a:t>
                </a:r>
                <a14:m>
                  <m:oMath xmlns:m="http://schemas.openxmlformats.org/officeDocument/2006/math">
                    <m:r>
                      <a:rPr lang="en-GB" sz="1600" b="1" i="1" smtClean="0">
                        <a:latin typeface="Cambria Math" panose="02040503050406030204" pitchFamily="18" charset="0"/>
                      </a:rPr>
                      <m:t>𝑬</m:t>
                    </m:r>
                    <m:d>
                      <m:dPr>
                        <m:begChr m:val="["/>
                        <m:endChr m:val="]"/>
                        <m:ctrlPr>
                          <a:rPr lang="en-GB" sz="1600" b="1" i="1" smtClean="0">
                            <a:latin typeface="Cambria Math" panose="02040503050406030204" pitchFamily="18" charset="0"/>
                          </a:rPr>
                        </m:ctrlPr>
                      </m:dPr>
                      <m:e>
                        <m:r>
                          <a:rPr lang="en-GB" sz="1600" i="1">
                            <a:latin typeface="Cambria Math" panose="02040503050406030204" pitchFamily="18" charset="0"/>
                          </a:rPr>
                          <m:t>𝑳</m:t>
                        </m:r>
                        <m:d>
                          <m:dPr>
                            <m:ctrlPr>
                              <a:rPr lang="en-GB" sz="1600" i="1">
                                <a:latin typeface="Cambria Math" panose="02040503050406030204" pitchFamily="18" charset="0"/>
                              </a:rPr>
                            </m:ctrlPr>
                          </m:dPr>
                          <m:e>
                            <m:r>
                              <a:rPr lang="en-GB" sz="1600" i="1">
                                <a:latin typeface="Cambria Math" panose="02040503050406030204" pitchFamily="18" charset="0"/>
                              </a:rPr>
                              <m:t>𝒚</m:t>
                            </m:r>
                            <m:r>
                              <a:rPr lang="en-GB" sz="1600" i="1">
                                <a:latin typeface="Cambria Math" panose="02040503050406030204" pitchFamily="18" charset="0"/>
                              </a:rPr>
                              <m:t>,</m:t>
                            </m:r>
                            <m:r>
                              <a:rPr lang="en-GB" sz="1600" b="1" i="1" smtClean="0">
                                <a:latin typeface="Cambria Math" panose="02040503050406030204" pitchFamily="18" charset="0"/>
                              </a:rPr>
                              <m:t>𝒇</m:t>
                            </m:r>
                            <m:r>
                              <a:rPr lang="en-GB" sz="1600" b="1" i="1" smtClean="0">
                                <a:latin typeface="Cambria Math" panose="02040503050406030204" pitchFamily="18" charset="0"/>
                              </a:rPr>
                              <m:t>(</m:t>
                            </m:r>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i="1" smtClean="0">
                                <a:latin typeface="Cambria Math" panose="02040503050406030204" pitchFamily="18" charset="0"/>
                              </a:rPr>
                              <m:t> </m:t>
                            </m:r>
                          </m:e>
                        </m:d>
                      </m:e>
                    </m:d>
                    <m:r>
                      <a:rPr lang="en-GB" sz="1600" b="1" i="1" smtClean="0">
                        <a:latin typeface="Cambria Math" panose="02040503050406030204" pitchFamily="18" charset="0"/>
                      </a:rPr>
                      <m:t>= </m:t>
                    </m:r>
                    <m:nary>
                      <m:naryPr>
                        <m:limLoc m:val="undOvr"/>
                        <m:subHide m:val="on"/>
                        <m:supHide m:val="on"/>
                        <m:ctrlPr>
                          <a:rPr lang="en-GB" sz="1600" b="1" i="1" smtClean="0">
                            <a:latin typeface="Cambria Math" panose="02040503050406030204" pitchFamily="18" charset="0"/>
                          </a:rPr>
                        </m:ctrlPr>
                      </m:naryPr>
                      <m:sub/>
                      <m:sup/>
                      <m:e>
                        <m:r>
                          <a:rPr lang="en-GB" sz="1600" i="1">
                            <a:latin typeface="Cambria Math" panose="02040503050406030204" pitchFamily="18" charset="0"/>
                          </a:rPr>
                          <m:t>𝑳</m:t>
                        </m:r>
                        <m:d>
                          <m:dPr>
                            <m:ctrlPr>
                              <a:rPr lang="en-GB" sz="1600" i="1">
                                <a:latin typeface="Cambria Math" panose="02040503050406030204" pitchFamily="18" charset="0"/>
                              </a:rPr>
                            </m:ctrlPr>
                          </m:dPr>
                          <m:e>
                            <m:r>
                              <a:rPr lang="en-GB" sz="1600" i="1">
                                <a:latin typeface="Cambria Math" panose="02040503050406030204" pitchFamily="18" charset="0"/>
                              </a:rPr>
                              <m:t>𝒚</m:t>
                            </m:r>
                            <m:r>
                              <a:rPr lang="en-GB" sz="1600" i="1">
                                <a:latin typeface="Cambria Math" panose="02040503050406030204" pitchFamily="18" charset="0"/>
                              </a:rPr>
                              <m:t>,</m:t>
                            </m:r>
                            <m:r>
                              <a:rPr lang="en-GB" sz="1600" b="1" i="1" smtClean="0">
                                <a:latin typeface="Cambria Math" panose="02040503050406030204" pitchFamily="18" charset="0"/>
                              </a:rPr>
                              <m:t>𝒇</m:t>
                            </m:r>
                            <m:r>
                              <a:rPr lang="en-GB" sz="1600" b="1" i="1" smtClean="0">
                                <a:latin typeface="Cambria Math" panose="02040503050406030204" pitchFamily="18" charset="0"/>
                              </a:rPr>
                              <m:t>(</m:t>
                            </m:r>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i="1" smtClean="0">
                                <a:latin typeface="Cambria Math" panose="02040503050406030204" pitchFamily="18" charset="0"/>
                              </a:rPr>
                              <m:t> </m:t>
                            </m:r>
                          </m:e>
                        </m:d>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𝒚</m:t>
                            </m:r>
                          </m:e>
                        </m:d>
                        <m:r>
                          <a:rPr lang="en-GB" sz="1600" b="1" i="1" smtClean="0">
                            <a:latin typeface="Cambria Math" panose="02040503050406030204" pitchFamily="18" charset="0"/>
                          </a:rPr>
                          <m:t>𝒅𝒙𝒅𝒚</m:t>
                        </m:r>
                      </m:e>
                    </m:nary>
                    <m:r>
                      <a:rPr lang="en-GB" sz="1600" i="1">
                        <a:latin typeface="Cambria Math" panose="02040503050406030204" pitchFamily="18" charset="0"/>
                      </a:rPr>
                      <m:t> </m:t>
                    </m:r>
                  </m:oMath>
                </a14:m>
                <a:endParaRPr lang="en-GB" sz="1600" dirty="0"/>
              </a:p>
              <a:p>
                <a:endParaRPr lang="en-GB" sz="1600" dirty="0"/>
              </a:p>
              <a:p>
                <a:r>
                  <a:rPr lang="en-GB" sz="1600" dirty="0"/>
                  <a:t>Structure Risk Minimum:	</a:t>
                </a:r>
                <a14:m>
                  <m:oMath xmlns:m="http://schemas.openxmlformats.org/officeDocument/2006/math">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𝑹</m:t>
                        </m:r>
                      </m:e>
                      <m:sub>
                        <m:r>
                          <a:rPr lang="en-GB" sz="1600" b="1" i="1" smtClean="0">
                            <a:latin typeface="Cambria Math" panose="02040503050406030204" pitchFamily="18" charset="0"/>
                          </a:rPr>
                          <m:t>𝒔𝒕𝒓</m:t>
                        </m:r>
                        <m:r>
                          <a:rPr lang="en-GB" sz="1600" b="1" i="1" smtClean="0">
                            <a:latin typeface="Cambria Math" panose="02040503050406030204" pitchFamily="18" charset="0"/>
                          </a:rPr>
                          <m:t>. </m:t>
                        </m:r>
                        <m:r>
                          <a:rPr lang="en-GB" sz="1600" b="1" i="1" smtClean="0">
                            <a:latin typeface="Cambria Math" panose="02040503050406030204" pitchFamily="18" charset="0"/>
                          </a:rPr>
                          <m:t>𝒎𝒊𝒏</m:t>
                        </m:r>
                      </m:sub>
                    </m:sSub>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𝒇</m:t>
                        </m:r>
                      </m:e>
                    </m:d>
                    <m:r>
                      <a:rPr lang="en-GB" sz="1600" b="1" i="1" smtClean="0">
                        <a:latin typeface="Cambria Math" panose="02040503050406030204" pitchFamily="18" charset="0"/>
                      </a:rPr>
                      <m:t>= </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𝑵</m:t>
                        </m:r>
                      </m:den>
                    </m:f>
                    <m:nary>
                      <m:naryPr>
                        <m:chr m:val="∑"/>
                        <m:ctrlPr>
                          <a:rPr lang="en-GB" sz="1600" b="1" i="1" smtClean="0">
                            <a:latin typeface="Cambria Math" panose="02040503050406030204" pitchFamily="18" charset="0"/>
                          </a:rPr>
                        </m:ctrlPr>
                      </m:naryPr>
                      <m:sub>
                        <m:r>
                          <m:rPr>
                            <m:brk m:alnAt="23"/>
                          </m:rPr>
                          <a:rPr lang="en-GB" sz="1600" b="1" i="1" smtClean="0">
                            <a:latin typeface="Cambria Math" panose="02040503050406030204" pitchFamily="18" charset="0"/>
                          </a:rPr>
                          <m:t>𝒊</m:t>
                        </m:r>
                        <m:r>
                          <a:rPr lang="en-GB" sz="1600" b="1" i="1" smtClean="0">
                            <a:latin typeface="Cambria Math" panose="02040503050406030204" pitchFamily="18" charset="0"/>
                          </a:rPr>
                          <m:t>=</m:t>
                        </m:r>
                        <m:r>
                          <a:rPr lang="en-GB" sz="1600" b="1" i="1" smtClean="0">
                            <a:latin typeface="Cambria Math" panose="02040503050406030204" pitchFamily="18" charset="0"/>
                          </a:rPr>
                          <m:t>𝟏</m:t>
                        </m:r>
                      </m:sub>
                      <m:sup>
                        <m:r>
                          <a:rPr lang="en-GB" sz="1600" b="1" i="1" smtClean="0">
                            <a:latin typeface="Cambria Math" panose="02040503050406030204" pitchFamily="18" charset="0"/>
                          </a:rPr>
                          <m:t>𝑵</m:t>
                        </m:r>
                      </m:sup>
                      <m:e>
                        <m:r>
                          <a:rPr lang="en-GB" sz="1600" b="1" i="1" smtClean="0">
                            <a:latin typeface="Cambria Math" panose="02040503050406030204" pitchFamily="18" charset="0"/>
                          </a:rPr>
                          <m:t>𝑳</m:t>
                        </m:r>
                        <m:r>
                          <a:rPr lang="en-GB" sz="1600" b="1" i="1" smtClean="0">
                            <a:latin typeface="Cambria Math" panose="02040503050406030204" pitchFamily="18" charset="0"/>
                          </a:rPr>
                          <m:t>(</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𝒚</m:t>
                            </m:r>
                          </m:e>
                          <m:sub>
                            <m:r>
                              <a:rPr lang="en-GB" sz="1600" b="1" i="1" smtClean="0">
                                <a:latin typeface="Cambria Math" panose="02040503050406030204" pitchFamily="18" charset="0"/>
                              </a:rPr>
                              <m:t>𝒊</m:t>
                            </m:r>
                          </m:sub>
                        </m:sSub>
                        <m:r>
                          <a:rPr lang="en-GB" sz="1600" b="1" i="1" smtClean="0">
                            <a:latin typeface="Cambria Math" panose="02040503050406030204" pitchFamily="18" charset="0"/>
                          </a:rPr>
                          <m:t>,</m:t>
                        </m:r>
                        <m:r>
                          <a:rPr lang="en-GB" sz="1600" b="1" i="1" smtClean="0">
                            <a:latin typeface="Cambria Math" panose="02040503050406030204" pitchFamily="18" charset="0"/>
                          </a:rPr>
                          <m:t>𝒇</m:t>
                        </m:r>
                        <m:r>
                          <a:rPr lang="en-GB" sz="1600" b="1" i="1" smtClean="0">
                            <a:latin typeface="Cambria Math" panose="02040503050406030204" pitchFamily="18" charset="0"/>
                          </a:rPr>
                          <m:t>(</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𝒙</m:t>
                            </m:r>
                          </m:e>
                          <m:sub>
                            <m:r>
                              <a:rPr lang="en-GB" sz="1600" b="1" i="1" smtClean="0">
                                <a:latin typeface="Cambria Math" panose="02040503050406030204" pitchFamily="18" charset="0"/>
                              </a:rPr>
                              <m:t>𝒊</m:t>
                            </m:r>
                          </m:sub>
                        </m:sSub>
                        <m:r>
                          <a:rPr lang="en-GB" sz="1600" b="1" i="1" smtClean="0">
                            <a:latin typeface="Cambria Math" panose="02040503050406030204" pitchFamily="18" charset="0"/>
                          </a:rPr>
                          <m:t>))</m:t>
                        </m:r>
                      </m:e>
                    </m:nary>
                    <m:r>
                      <a:rPr lang="en-GB" sz="1600" b="1" i="1" smtClean="0">
                        <a:latin typeface="Cambria Math" panose="02040503050406030204" pitchFamily="18" charset="0"/>
                      </a:rPr>
                      <m:t>+ </m:t>
                    </m:r>
                    <m:r>
                      <a:rPr lang="en-GB" sz="1600" b="1" i="1" smtClean="0">
                        <a:latin typeface="Cambria Math" panose="02040503050406030204" pitchFamily="18" charset="0"/>
                        <a:ea typeface="Cambria Math" panose="02040503050406030204" pitchFamily="18" charset="0"/>
                      </a:rPr>
                      <m:t>𝝀𝝎</m:t>
                    </m:r>
                    <m:r>
                      <a:rPr lang="en-GB" sz="1600" b="1" i="1" smtClean="0">
                        <a:latin typeface="Cambria Math" panose="02040503050406030204" pitchFamily="18" charset="0"/>
                        <a:ea typeface="Cambria Math" panose="02040503050406030204" pitchFamily="18" charset="0"/>
                      </a:rPr>
                      <m:t>(</m:t>
                    </m:r>
                    <m:r>
                      <a:rPr lang="en-GB" sz="1600" b="1" i="1" smtClean="0">
                        <a:latin typeface="Cambria Math" panose="02040503050406030204" pitchFamily="18" charset="0"/>
                        <a:ea typeface="Cambria Math" panose="02040503050406030204" pitchFamily="18" charset="0"/>
                      </a:rPr>
                      <m:t>𝒇</m:t>
                    </m:r>
                    <m:r>
                      <a:rPr lang="en-GB" sz="1600" b="1" i="1" smtClean="0">
                        <a:latin typeface="Cambria Math" panose="02040503050406030204" pitchFamily="18" charset="0"/>
                        <a:ea typeface="Cambria Math" panose="02040503050406030204" pitchFamily="18" charset="0"/>
                      </a:rPr>
                      <m:t>)</m:t>
                    </m:r>
                  </m:oMath>
                </a14:m>
                <a:endParaRPr lang="en-GB" sz="1600" dirty="0"/>
              </a:p>
              <a:p>
                <a:r>
                  <a:rPr lang="en-GB" sz="1600" dirty="0">
                    <a:solidFill>
                      <a:srgbClr val="FF0000"/>
                    </a:solidFill>
                  </a:rPr>
                  <a:t>Example: </a:t>
                </a:r>
              </a:p>
              <a:p>
                <a:r>
                  <a:rPr lang="en-GB" sz="1600" dirty="0">
                    <a:solidFill>
                      <a:srgbClr val="FF0000"/>
                    </a:solidFill>
                  </a:rPr>
                  <a:t>Lasso GLM Regression: Min( </a:t>
                </a:r>
                <a14:m>
                  <m:oMath xmlns:m="http://schemas.openxmlformats.org/officeDocument/2006/math">
                    <m:nary>
                      <m:naryPr>
                        <m:chr m:val="∑"/>
                        <m:ctrlPr>
                          <a:rPr lang="en-GB" sz="1600" i="1" smtClean="0">
                            <a:solidFill>
                              <a:srgbClr val="FF0000"/>
                            </a:solidFill>
                            <a:latin typeface="Cambria Math" panose="02040503050406030204" pitchFamily="18" charset="0"/>
                          </a:rPr>
                        </m:ctrlPr>
                      </m:naryPr>
                      <m:sub>
                        <m:r>
                          <m:rPr>
                            <m:brk m:alnAt="23"/>
                          </m:rPr>
                          <a:rPr lang="en-GB" sz="1600" b="1" i="1" smtClean="0">
                            <a:solidFill>
                              <a:srgbClr val="FF0000"/>
                            </a:solidFill>
                            <a:latin typeface="Cambria Math" panose="02040503050406030204" pitchFamily="18" charset="0"/>
                          </a:rPr>
                          <m:t>𝒊</m:t>
                        </m:r>
                        <m:r>
                          <a:rPr lang="en-GB" sz="1600" b="1" i="1" smtClean="0">
                            <a:solidFill>
                              <a:srgbClr val="FF0000"/>
                            </a:solidFill>
                            <a:latin typeface="Cambria Math" panose="02040503050406030204" pitchFamily="18" charset="0"/>
                          </a:rPr>
                          <m:t>=</m:t>
                        </m:r>
                        <m:r>
                          <a:rPr lang="en-GB" sz="1600" b="1" i="1" smtClean="0">
                            <a:solidFill>
                              <a:srgbClr val="FF0000"/>
                            </a:solidFill>
                            <a:latin typeface="Cambria Math" panose="02040503050406030204" pitchFamily="18" charset="0"/>
                          </a:rPr>
                          <m:t>𝟏</m:t>
                        </m:r>
                      </m:sub>
                      <m:sup>
                        <m:r>
                          <a:rPr lang="en-GB" sz="1600" b="1" i="1" smtClean="0">
                            <a:solidFill>
                              <a:srgbClr val="FF0000"/>
                            </a:solidFill>
                            <a:latin typeface="Cambria Math" panose="02040503050406030204" pitchFamily="18" charset="0"/>
                          </a:rPr>
                          <m:t>𝒏</m:t>
                        </m:r>
                      </m:sup>
                      <m:e>
                        <m:sSup>
                          <m:sSupPr>
                            <m:ctrlPr>
                              <a:rPr lang="en-GB" sz="1600" i="1" smtClean="0">
                                <a:solidFill>
                                  <a:srgbClr val="FF0000"/>
                                </a:solidFill>
                                <a:latin typeface="Cambria Math" panose="02040503050406030204" pitchFamily="18" charset="0"/>
                              </a:rPr>
                            </m:ctrlPr>
                          </m:sSupPr>
                          <m:e>
                            <m:r>
                              <a:rPr lang="en-GB" sz="1600" b="1" i="1" smtClean="0">
                                <a:solidFill>
                                  <a:srgbClr val="FF0000"/>
                                </a:solidFill>
                                <a:latin typeface="Cambria Math" panose="02040503050406030204" pitchFamily="18" charset="0"/>
                              </a:rPr>
                              <m:t>(</m:t>
                            </m:r>
                            <m:sSub>
                              <m:sSubPr>
                                <m:ctrlPr>
                                  <a:rPr lang="en-GB" sz="1600" b="1" i="1" smtClean="0">
                                    <a:solidFill>
                                      <a:srgbClr val="FF0000"/>
                                    </a:solidFill>
                                    <a:latin typeface="Cambria Math" panose="02040503050406030204" pitchFamily="18" charset="0"/>
                                  </a:rPr>
                                </m:ctrlPr>
                              </m:sSubPr>
                              <m:e>
                                <m:r>
                                  <a:rPr lang="en-GB" sz="1600" b="1" i="1" smtClean="0">
                                    <a:solidFill>
                                      <a:srgbClr val="FF0000"/>
                                    </a:solidFill>
                                    <a:latin typeface="Cambria Math" panose="02040503050406030204" pitchFamily="18" charset="0"/>
                                  </a:rPr>
                                  <m:t>𝒚</m:t>
                                </m:r>
                              </m:e>
                              <m:sub>
                                <m:r>
                                  <a:rPr lang="en-GB" sz="1600" b="1" i="1" smtClean="0">
                                    <a:solidFill>
                                      <a:srgbClr val="FF0000"/>
                                    </a:solidFill>
                                    <a:latin typeface="Cambria Math" panose="02040503050406030204" pitchFamily="18" charset="0"/>
                                  </a:rPr>
                                  <m:t>𝒊</m:t>
                                </m:r>
                              </m:sub>
                            </m:sSub>
                            <m:r>
                              <a:rPr lang="en-GB" sz="1600" b="1" i="1" smtClean="0">
                                <a:solidFill>
                                  <a:srgbClr val="FF0000"/>
                                </a:solidFill>
                                <a:latin typeface="Cambria Math" panose="02040503050406030204" pitchFamily="18" charset="0"/>
                              </a:rPr>
                              <m:t>−</m:t>
                            </m:r>
                            <m:nary>
                              <m:naryPr>
                                <m:chr m:val="∑"/>
                                <m:supHide m:val="on"/>
                                <m:ctrlPr>
                                  <a:rPr lang="en-GB" sz="1600" b="1" i="1" smtClean="0">
                                    <a:solidFill>
                                      <a:srgbClr val="FF0000"/>
                                    </a:solidFill>
                                    <a:latin typeface="Cambria Math" panose="02040503050406030204" pitchFamily="18" charset="0"/>
                                  </a:rPr>
                                </m:ctrlPr>
                              </m:naryPr>
                              <m:sub>
                                <m:r>
                                  <m:rPr>
                                    <m:brk m:alnAt="7"/>
                                  </m:rPr>
                                  <a:rPr lang="en-GB" sz="1600" b="1" i="1" smtClean="0">
                                    <a:solidFill>
                                      <a:srgbClr val="FF0000"/>
                                    </a:solidFill>
                                    <a:latin typeface="Cambria Math" panose="02040503050406030204" pitchFamily="18" charset="0"/>
                                  </a:rPr>
                                  <m:t>𝒋</m:t>
                                </m:r>
                              </m:sub>
                              <m:sup/>
                              <m:e>
                                <m:sSub>
                                  <m:sSubPr>
                                    <m:ctrlPr>
                                      <a:rPr lang="en-GB" sz="1600" b="1" i="1" smtClean="0">
                                        <a:solidFill>
                                          <a:srgbClr val="FF0000"/>
                                        </a:solidFill>
                                        <a:latin typeface="Cambria Math" panose="02040503050406030204" pitchFamily="18" charset="0"/>
                                      </a:rPr>
                                    </m:ctrlPr>
                                  </m:sSubPr>
                                  <m:e>
                                    <m:r>
                                      <a:rPr lang="en-GB" sz="1600" b="1" i="1" smtClean="0">
                                        <a:solidFill>
                                          <a:srgbClr val="FF0000"/>
                                        </a:solidFill>
                                        <a:latin typeface="Cambria Math" panose="02040503050406030204" pitchFamily="18" charset="0"/>
                                      </a:rPr>
                                      <m:t>𝒙</m:t>
                                    </m:r>
                                  </m:e>
                                  <m:sub>
                                    <m:r>
                                      <a:rPr lang="en-GB" sz="1600" b="1" i="1" smtClean="0">
                                        <a:solidFill>
                                          <a:srgbClr val="FF0000"/>
                                        </a:solidFill>
                                        <a:latin typeface="Cambria Math" panose="02040503050406030204" pitchFamily="18" charset="0"/>
                                      </a:rPr>
                                      <m:t>𝒊𝒋</m:t>
                                    </m:r>
                                  </m:sub>
                                </m:sSub>
                                <m:sSub>
                                  <m:sSubPr>
                                    <m:ctrlPr>
                                      <a:rPr lang="en-GB" sz="1600" b="1" i="1" smtClean="0">
                                        <a:solidFill>
                                          <a:srgbClr val="FF0000"/>
                                        </a:solidFill>
                                        <a:latin typeface="Cambria Math" panose="02040503050406030204" pitchFamily="18" charset="0"/>
                                      </a:rPr>
                                    </m:ctrlPr>
                                  </m:sSubPr>
                                  <m:e>
                                    <m:r>
                                      <a:rPr lang="en-GB" sz="1600" b="1" i="1" smtClean="0">
                                        <a:solidFill>
                                          <a:srgbClr val="FF0000"/>
                                        </a:solidFill>
                                        <a:latin typeface="Cambria Math" panose="02040503050406030204" pitchFamily="18" charset="0"/>
                                        <a:ea typeface="Cambria Math" panose="02040503050406030204" pitchFamily="18" charset="0"/>
                                      </a:rPr>
                                      <m:t>𝜷</m:t>
                                    </m:r>
                                  </m:e>
                                  <m:sub>
                                    <m:r>
                                      <a:rPr lang="en-GB" sz="1600" b="1" i="1" smtClean="0">
                                        <a:solidFill>
                                          <a:srgbClr val="FF0000"/>
                                        </a:solidFill>
                                        <a:latin typeface="Cambria Math" panose="02040503050406030204" pitchFamily="18" charset="0"/>
                                      </a:rPr>
                                      <m:t>𝒋</m:t>
                                    </m:r>
                                  </m:sub>
                                </m:sSub>
                              </m:e>
                            </m:nary>
                            <m:r>
                              <a:rPr lang="en-GB" sz="1600" b="1" i="1" smtClean="0">
                                <a:solidFill>
                                  <a:srgbClr val="FF0000"/>
                                </a:solidFill>
                                <a:latin typeface="Cambria Math" panose="02040503050406030204" pitchFamily="18" charset="0"/>
                              </a:rPr>
                              <m:t>)</m:t>
                            </m:r>
                          </m:e>
                          <m:sup>
                            <m:r>
                              <a:rPr lang="en-GB" sz="1600" b="1" i="1" smtClean="0">
                                <a:solidFill>
                                  <a:srgbClr val="FF0000"/>
                                </a:solidFill>
                                <a:latin typeface="Cambria Math" panose="02040503050406030204" pitchFamily="18" charset="0"/>
                              </a:rPr>
                              <m:t>𝟐</m:t>
                            </m:r>
                          </m:sup>
                        </m:sSup>
                        <m:r>
                          <a:rPr lang="en-GB" sz="1600" b="1" i="1" smtClean="0">
                            <a:solidFill>
                              <a:srgbClr val="FF0000"/>
                            </a:solidFill>
                            <a:latin typeface="Cambria Math" panose="02040503050406030204" pitchFamily="18" charset="0"/>
                          </a:rPr>
                          <m:t>+ </m:t>
                        </m:r>
                        <m:r>
                          <a:rPr lang="en-GB" sz="1600" b="1" i="1" smtClean="0">
                            <a:solidFill>
                              <a:srgbClr val="FF0000"/>
                            </a:solidFill>
                            <a:latin typeface="Cambria Math" panose="02040503050406030204" pitchFamily="18" charset="0"/>
                            <a:ea typeface="Cambria Math" panose="02040503050406030204" pitchFamily="18" charset="0"/>
                          </a:rPr>
                          <m:t>𝝀</m:t>
                        </m:r>
                        <m:nary>
                          <m:naryPr>
                            <m:chr m:val="∑"/>
                            <m:ctrlPr>
                              <a:rPr lang="en-GB" sz="1600" b="1" i="1" smtClean="0">
                                <a:solidFill>
                                  <a:srgbClr val="FF0000"/>
                                </a:solidFill>
                                <a:latin typeface="Cambria Math" panose="02040503050406030204" pitchFamily="18" charset="0"/>
                                <a:ea typeface="Cambria Math" panose="02040503050406030204" pitchFamily="18" charset="0"/>
                              </a:rPr>
                            </m:ctrlPr>
                          </m:naryPr>
                          <m:sub>
                            <m:r>
                              <m:rPr>
                                <m:brk m:alnAt="23"/>
                              </m:rPr>
                              <a:rPr lang="en-GB" sz="1600" b="1" i="1" smtClean="0">
                                <a:solidFill>
                                  <a:srgbClr val="FF0000"/>
                                </a:solidFill>
                                <a:latin typeface="Cambria Math" panose="02040503050406030204" pitchFamily="18" charset="0"/>
                                <a:ea typeface="Cambria Math" panose="02040503050406030204" pitchFamily="18" charset="0"/>
                              </a:rPr>
                              <m:t>𝒋</m:t>
                            </m:r>
                            <m:r>
                              <a:rPr lang="en-GB" sz="1600" b="1" i="1" smtClean="0">
                                <a:solidFill>
                                  <a:srgbClr val="FF0000"/>
                                </a:solidFill>
                                <a:latin typeface="Cambria Math" panose="02040503050406030204" pitchFamily="18" charset="0"/>
                                <a:ea typeface="Cambria Math" panose="02040503050406030204" pitchFamily="18" charset="0"/>
                              </a:rPr>
                              <m:t>=</m:t>
                            </m:r>
                            <m:r>
                              <a:rPr lang="en-GB" sz="1600" b="1" i="1" smtClean="0">
                                <a:solidFill>
                                  <a:srgbClr val="FF0000"/>
                                </a:solidFill>
                                <a:latin typeface="Cambria Math" panose="02040503050406030204" pitchFamily="18" charset="0"/>
                                <a:ea typeface="Cambria Math" panose="02040503050406030204" pitchFamily="18" charset="0"/>
                              </a:rPr>
                              <m:t>𝟏</m:t>
                            </m:r>
                          </m:sub>
                          <m:sup>
                            <m:r>
                              <a:rPr lang="en-GB" sz="1600" b="1" i="1" smtClean="0">
                                <a:solidFill>
                                  <a:srgbClr val="FF0000"/>
                                </a:solidFill>
                                <a:latin typeface="Cambria Math" panose="02040503050406030204" pitchFamily="18" charset="0"/>
                                <a:ea typeface="Cambria Math" panose="02040503050406030204" pitchFamily="18" charset="0"/>
                              </a:rPr>
                              <m:t>𝒑</m:t>
                            </m:r>
                          </m:sup>
                          <m:e>
                            <m:r>
                              <a:rPr lang="en-GB" sz="1600" b="1" i="1" smtClean="0">
                                <a:solidFill>
                                  <a:srgbClr val="FF0000"/>
                                </a:solidFill>
                                <a:latin typeface="Cambria Math" panose="02040503050406030204" pitchFamily="18" charset="0"/>
                                <a:ea typeface="Cambria Math" panose="02040503050406030204" pitchFamily="18" charset="0"/>
                              </a:rPr>
                              <m:t>|</m:t>
                            </m:r>
                            <m:sSub>
                              <m:sSubPr>
                                <m:ctrlPr>
                                  <a:rPr lang="en-GB" sz="1600" b="1" i="1" smtClean="0">
                                    <a:solidFill>
                                      <a:srgbClr val="FF0000"/>
                                    </a:solidFill>
                                    <a:latin typeface="Cambria Math" panose="02040503050406030204" pitchFamily="18" charset="0"/>
                                    <a:ea typeface="Cambria Math" panose="02040503050406030204" pitchFamily="18" charset="0"/>
                                  </a:rPr>
                                </m:ctrlPr>
                              </m:sSubPr>
                              <m:e>
                                <m:r>
                                  <a:rPr lang="en-GB" sz="1600" b="1" i="1" smtClean="0">
                                    <a:solidFill>
                                      <a:srgbClr val="FF0000"/>
                                    </a:solidFill>
                                    <a:latin typeface="Cambria Math" panose="02040503050406030204" pitchFamily="18" charset="0"/>
                                    <a:ea typeface="Cambria Math" panose="02040503050406030204" pitchFamily="18" charset="0"/>
                                  </a:rPr>
                                  <m:t>𝜷</m:t>
                                </m:r>
                              </m:e>
                              <m:sub>
                                <m:r>
                                  <a:rPr lang="en-GB" sz="1600" b="1" i="1" smtClean="0">
                                    <a:solidFill>
                                      <a:srgbClr val="FF0000"/>
                                    </a:solidFill>
                                    <a:latin typeface="Cambria Math" panose="02040503050406030204" pitchFamily="18" charset="0"/>
                                    <a:ea typeface="Cambria Math" panose="02040503050406030204" pitchFamily="18" charset="0"/>
                                  </a:rPr>
                                  <m:t>𝒋</m:t>
                                </m:r>
                              </m:sub>
                            </m:sSub>
                            <m:r>
                              <a:rPr lang="en-GB" sz="1600" b="1" i="1" smtClean="0">
                                <a:solidFill>
                                  <a:srgbClr val="FF0000"/>
                                </a:solidFill>
                                <a:latin typeface="Cambria Math" panose="02040503050406030204" pitchFamily="18" charset="0"/>
                                <a:ea typeface="Cambria Math" panose="02040503050406030204" pitchFamily="18" charset="0"/>
                              </a:rPr>
                              <m:t>|</m:t>
                            </m:r>
                          </m:e>
                        </m:nary>
                      </m:e>
                    </m:nary>
                  </m:oMath>
                </a14:m>
                <a:r>
                  <a:rPr lang="en-GB" sz="1600" dirty="0">
                    <a:solidFill>
                      <a:srgbClr val="FF0000"/>
                    </a:solidFill>
                  </a:rPr>
                  <a:t>)</a:t>
                </a:r>
              </a:p>
              <a:p>
                <a:pPr marL="285750" indent="-285750">
                  <a:buFont typeface="Arial" panose="020B0604020202020204" pitchFamily="34" charset="0"/>
                  <a:buChar char="•"/>
                </a:pPr>
                <a:r>
                  <a:rPr lang="el-GR" sz="1200" dirty="0">
                    <a:solidFill>
                      <a:srgbClr val="FF0000"/>
                    </a:solidFill>
                  </a:rPr>
                  <a:t>λ</a:t>
                </a:r>
                <a:r>
                  <a:rPr lang="en-GB" sz="1200" dirty="0">
                    <a:solidFill>
                      <a:srgbClr val="FF0000"/>
                    </a:solidFill>
                  </a:rPr>
                  <a:t> controls the strength of the L1 penalty. λ is basically the amount of shrinkage</a:t>
                </a:r>
              </a:p>
              <a:p>
                <a:pPr marL="285750" indent="-285750">
                  <a:buFont typeface="Arial" panose="020B0604020202020204" pitchFamily="34" charset="0"/>
                  <a:buChar char="•"/>
                </a:pPr>
                <a:r>
                  <a:rPr lang="el-GR" sz="1200" dirty="0">
                    <a:solidFill>
                      <a:srgbClr val="FF0000"/>
                    </a:solidFill>
                  </a:rPr>
                  <a:t>λ</a:t>
                </a:r>
                <a:r>
                  <a:rPr lang="en-GB" sz="1200" dirty="0">
                    <a:solidFill>
                      <a:srgbClr val="FF0000"/>
                    </a:solidFill>
                  </a:rPr>
                  <a:t> increases, more and more coefficients are set to zero</a:t>
                </a:r>
              </a:p>
              <a:p>
                <a:pPr marL="285750" indent="-285750">
                  <a:buFont typeface="Arial" panose="020B0604020202020204" pitchFamily="34" charset="0"/>
                  <a:buChar char="•"/>
                </a:pPr>
                <a:r>
                  <a:rPr lang="el-GR" sz="1200" dirty="0">
                    <a:solidFill>
                      <a:srgbClr val="FF0000"/>
                    </a:solidFill>
                  </a:rPr>
                  <a:t>λ</a:t>
                </a:r>
                <a:r>
                  <a:rPr lang="en-GB" sz="1200" dirty="0">
                    <a:solidFill>
                      <a:srgbClr val="FF0000"/>
                    </a:solidFill>
                  </a:rPr>
                  <a:t> increases, bias increases</a:t>
                </a:r>
              </a:p>
              <a:p>
                <a:pPr marL="285750" indent="-285750">
                  <a:buFont typeface="Arial" panose="020B0604020202020204" pitchFamily="34" charset="0"/>
                  <a:buChar char="•"/>
                </a:pPr>
                <a:r>
                  <a:rPr lang="el-GR" sz="1200" dirty="0">
                    <a:solidFill>
                      <a:srgbClr val="FF0000"/>
                    </a:solidFill>
                  </a:rPr>
                  <a:t>λ</a:t>
                </a:r>
                <a:r>
                  <a:rPr lang="en-GB" sz="1200" dirty="0">
                    <a:solidFill>
                      <a:srgbClr val="FF0000"/>
                    </a:solidFill>
                  </a:rPr>
                  <a:t> decreases, variance increases</a:t>
                </a:r>
              </a:p>
              <a:p>
                <a:r>
                  <a:rPr lang="en-GB" sz="1200" dirty="0">
                    <a:solidFill>
                      <a:srgbClr val="FF0000"/>
                    </a:solidFill>
                  </a:rPr>
                  <a:t>Xgboost tree model. </a:t>
                </a:r>
                <a14:m>
                  <m:oMath xmlns:m="http://schemas.openxmlformats.org/officeDocument/2006/math">
                    <m:r>
                      <a:rPr lang="en-GB" sz="1200" i="1">
                        <a:solidFill>
                          <a:srgbClr val="FF0000"/>
                        </a:solidFill>
                        <a:latin typeface="Cambria Math" panose="02040503050406030204" pitchFamily="18" charset="0"/>
                        <a:ea typeface="Cambria Math" panose="02040503050406030204" pitchFamily="18" charset="0"/>
                      </a:rPr>
                      <m:t>𝝀𝝎</m:t>
                    </m:r>
                    <m:r>
                      <a:rPr lang="en-GB" sz="1200" i="1">
                        <a:solidFill>
                          <a:srgbClr val="FF0000"/>
                        </a:solidFill>
                        <a:latin typeface="Cambria Math" panose="02040503050406030204" pitchFamily="18" charset="0"/>
                        <a:ea typeface="Cambria Math" panose="02040503050406030204" pitchFamily="18" charset="0"/>
                      </a:rPr>
                      <m:t>(</m:t>
                    </m:r>
                    <m:r>
                      <a:rPr lang="en-GB" sz="1200" i="1">
                        <a:solidFill>
                          <a:srgbClr val="FF0000"/>
                        </a:solidFill>
                        <a:latin typeface="Cambria Math" panose="02040503050406030204" pitchFamily="18" charset="0"/>
                        <a:ea typeface="Cambria Math" panose="02040503050406030204" pitchFamily="18" charset="0"/>
                      </a:rPr>
                      <m:t>𝒇</m:t>
                    </m:r>
                    <m:r>
                      <a:rPr lang="en-GB" sz="1200" i="1">
                        <a:solidFill>
                          <a:srgbClr val="FF0000"/>
                        </a:solidFill>
                        <a:latin typeface="Cambria Math" panose="02040503050406030204" pitchFamily="18" charset="0"/>
                        <a:ea typeface="Cambria Math" panose="02040503050406030204" pitchFamily="18" charset="0"/>
                      </a:rPr>
                      <m:t>)</m:t>
                    </m:r>
                  </m:oMath>
                </a14:m>
                <a:r>
                  <a:rPr lang="en-GB" sz="1200" dirty="0">
                    <a:solidFill>
                      <a:srgbClr val="FF0000"/>
                    </a:solidFill>
                  </a:rPr>
                  <a:t> is applied on places of: number of trees and tree’s leaves scores</a:t>
                </a:r>
              </a:p>
              <a:p>
                <a:endParaRPr lang="en-GB" sz="1200" dirty="0">
                  <a:solidFill>
                    <a:srgbClr val="FF0000"/>
                  </a:solidFill>
                </a:endParaRP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685801" y="2002814"/>
                <a:ext cx="8229600" cy="4222888"/>
              </a:xfrm>
              <a:blipFill>
                <a:blip r:embed="rId3"/>
                <a:stretch>
                  <a:fillRect l="-444"/>
                </a:stretch>
              </a:blipFill>
            </p:spPr>
            <p:txBody>
              <a:bodyPr/>
              <a:lstStyle/>
              <a:p>
                <a:r>
                  <a:rPr lang="en-GB">
                    <a:noFill/>
                  </a:rPr>
                  <a:t> </a:t>
                </a:r>
              </a:p>
            </p:txBody>
          </p:sp>
        </mc:Fallback>
      </mc:AlternateContent>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5</a:t>
            </a:fld>
            <a:endParaRPr lang="en-GB"/>
          </a:p>
        </p:txBody>
      </p:sp>
    </p:spTree>
    <p:extLst>
      <p:ext uri="{BB962C8B-B14F-4D97-AF65-F5344CB8AC3E}">
        <p14:creationId xmlns:p14="http://schemas.microsoft.com/office/powerpoint/2010/main" val="104773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Information Entropy</a:t>
            </a:r>
            <a:br>
              <a:rPr lang="en-US" dirty="0"/>
            </a:br>
            <a:endParaRPr lang="en-GB"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685801" y="2002814"/>
                <a:ext cx="8229600" cy="4222888"/>
              </a:xfrm>
            </p:spPr>
            <p:txBody>
              <a:bodyPr>
                <a:normAutofit fontScale="40000" lnSpcReduction="20000"/>
              </a:bodyPr>
              <a:lstStyle/>
              <a:p>
                <a:r>
                  <a:rPr lang="en-GB" sz="2500" dirty="0"/>
                  <a:t>Entropy</a:t>
                </a:r>
              </a:p>
              <a:p>
                <a:pPr/>
                <a14:m>
                  <m:oMathPara xmlns:m="http://schemas.openxmlformats.org/officeDocument/2006/math">
                    <m:oMathParaPr>
                      <m:jc m:val="centerGroup"/>
                    </m:oMathParaPr>
                    <m:oMath xmlns:m="http://schemas.openxmlformats.org/officeDocument/2006/math">
                      <m:r>
                        <a:rPr lang="en-GB" sz="2500" i="1">
                          <a:latin typeface="Cambria Math" panose="02040503050406030204" pitchFamily="18" charset="0"/>
                        </a:rPr>
                        <m:t>𝐻</m:t>
                      </m:r>
                      <m:d>
                        <m:dPr>
                          <m:ctrlPr>
                            <a:rPr lang="en-GB" sz="2500" i="1">
                              <a:latin typeface="Cambria Math" panose="02040503050406030204" pitchFamily="18" charset="0"/>
                            </a:rPr>
                          </m:ctrlPr>
                        </m:dPr>
                        <m:e>
                          <m:r>
                            <a:rPr lang="en-GB" sz="2500" i="1">
                              <a:latin typeface="Cambria Math" panose="02040503050406030204" pitchFamily="18" charset="0"/>
                            </a:rPr>
                            <m:t>𝑋</m:t>
                          </m:r>
                        </m:e>
                      </m:d>
                      <m:r>
                        <a:rPr lang="en-GB" sz="2500" i="1">
                          <a:latin typeface="Cambria Math" panose="02040503050406030204" pitchFamily="18" charset="0"/>
                        </a:rPr>
                        <m:t>=</m:t>
                      </m:r>
                      <m:nary>
                        <m:naryPr>
                          <m:chr m:val="∑"/>
                          <m:limLoc m:val="undOvr"/>
                          <m:ctrlPr>
                            <a:rPr lang="en-GB" sz="2500" i="1">
                              <a:latin typeface="Cambria Math" panose="02040503050406030204" pitchFamily="18" charset="0"/>
                            </a:rPr>
                          </m:ctrlPr>
                        </m:naryPr>
                        <m:sub>
                          <m:r>
                            <a:rPr lang="en-GB" sz="2500" i="1">
                              <a:latin typeface="Cambria Math" panose="02040503050406030204" pitchFamily="18" charset="0"/>
                            </a:rPr>
                            <m:t>𝑖</m:t>
                          </m:r>
                          <m:r>
                            <a:rPr lang="en-GB" sz="2500" i="1">
                              <a:latin typeface="Cambria Math" panose="02040503050406030204" pitchFamily="18" charset="0"/>
                            </a:rPr>
                            <m:t>=1</m:t>
                          </m:r>
                        </m:sub>
                        <m:sup>
                          <m:r>
                            <a:rPr lang="en-GB" sz="2500" i="1">
                              <a:latin typeface="Cambria Math" panose="02040503050406030204" pitchFamily="18" charset="0"/>
                            </a:rPr>
                            <m:t>𝑛</m:t>
                          </m:r>
                        </m:sup>
                        <m:e>
                          <m:r>
                            <a:rPr lang="en-GB" sz="2500" i="1">
                              <a:latin typeface="Cambria Math" panose="02040503050406030204" pitchFamily="18" charset="0"/>
                            </a:rPr>
                            <m:t>𝑃</m:t>
                          </m:r>
                          <m:d>
                            <m:dPr>
                              <m:ctrlPr>
                                <a:rPr lang="en-GB" sz="2500" i="1">
                                  <a:latin typeface="Cambria Math" panose="02040503050406030204" pitchFamily="18" charset="0"/>
                                </a:rPr>
                              </m:ctrlPr>
                            </m:dPr>
                            <m:e>
                              <m:sSub>
                                <m:sSubPr>
                                  <m:ctrlPr>
                                    <a:rPr lang="en-GB" sz="2500" i="1">
                                      <a:latin typeface="Cambria Math" panose="02040503050406030204" pitchFamily="18" charset="0"/>
                                    </a:rPr>
                                  </m:ctrlPr>
                                </m:sSubPr>
                                <m:e>
                                  <m:r>
                                    <a:rPr lang="en-GB" sz="2500" i="1">
                                      <a:latin typeface="Cambria Math" panose="02040503050406030204" pitchFamily="18" charset="0"/>
                                    </a:rPr>
                                    <m:t>𝑥</m:t>
                                  </m:r>
                                </m:e>
                                <m:sub>
                                  <m:r>
                                    <a:rPr lang="en-GB" sz="2500" i="1">
                                      <a:latin typeface="Cambria Math" panose="02040503050406030204" pitchFamily="18" charset="0"/>
                                    </a:rPr>
                                    <m:t>𝑖</m:t>
                                  </m:r>
                                </m:sub>
                              </m:sSub>
                            </m:e>
                          </m:d>
                          <m:r>
                            <a:rPr lang="en-GB" sz="2500" i="1">
                              <a:latin typeface="Cambria Math" panose="02040503050406030204" pitchFamily="18" charset="0"/>
                            </a:rPr>
                            <m:t>𝐼</m:t>
                          </m:r>
                          <m:d>
                            <m:dPr>
                              <m:ctrlPr>
                                <a:rPr lang="en-GB" sz="2500" i="1">
                                  <a:latin typeface="Cambria Math" panose="02040503050406030204" pitchFamily="18" charset="0"/>
                                </a:rPr>
                              </m:ctrlPr>
                            </m:dPr>
                            <m:e>
                              <m:sSub>
                                <m:sSubPr>
                                  <m:ctrlPr>
                                    <a:rPr lang="en-GB" sz="2500" i="1">
                                      <a:latin typeface="Cambria Math" panose="02040503050406030204" pitchFamily="18" charset="0"/>
                                    </a:rPr>
                                  </m:ctrlPr>
                                </m:sSubPr>
                                <m:e>
                                  <m:r>
                                    <a:rPr lang="en-GB" sz="2500" i="1">
                                      <a:latin typeface="Cambria Math" panose="02040503050406030204" pitchFamily="18" charset="0"/>
                                    </a:rPr>
                                    <m:t>𝑥</m:t>
                                  </m:r>
                                </m:e>
                                <m:sub>
                                  <m:r>
                                    <a:rPr lang="en-GB" sz="2500" i="1">
                                      <a:latin typeface="Cambria Math" panose="02040503050406030204" pitchFamily="18" charset="0"/>
                                    </a:rPr>
                                    <m:t>𝑖</m:t>
                                  </m:r>
                                </m:sub>
                              </m:sSub>
                            </m:e>
                          </m:d>
                          <m:r>
                            <a:rPr lang="en-GB" sz="2500" i="1">
                              <a:latin typeface="Cambria Math" panose="02040503050406030204" pitchFamily="18" charset="0"/>
                            </a:rPr>
                            <m:t>=−</m:t>
                          </m:r>
                          <m:nary>
                            <m:naryPr>
                              <m:chr m:val="∑"/>
                              <m:limLoc m:val="undOvr"/>
                              <m:ctrlPr>
                                <a:rPr lang="en-GB" sz="2500" i="1">
                                  <a:latin typeface="Cambria Math" panose="02040503050406030204" pitchFamily="18" charset="0"/>
                                </a:rPr>
                              </m:ctrlPr>
                            </m:naryPr>
                            <m:sub>
                              <m:r>
                                <a:rPr lang="en-GB" sz="2500" i="1">
                                  <a:latin typeface="Cambria Math" panose="02040503050406030204" pitchFamily="18" charset="0"/>
                                </a:rPr>
                                <m:t>𝑖</m:t>
                              </m:r>
                              <m:r>
                                <a:rPr lang="en-GB" sz="2500" i="1">
                                  <a:latin typeface="Cambria Math" panose="02040503050406030204" pitchFamily="18" charset="0"/>
                                </a:rPr>
                                <m:t>=1</m:t>
                              </m:r>
                            </m:sub>
                            <m:sup>
                              <m:r>
                                <a:rPr lang="en-GB" sz="2500" i="1">
                                  <a:latin typeface="Cambria Math" panose="02040503050406030204" pitchFamily="18" charset="0"/>
                                </a:rPr>
                                <m:t>𝑛</m:t>
                              </m:r>
                            </m:sup>
                            <m:e>
                              <m:r>
                                <a:rPr lang="en-GB" sz="2500" b="0" i="1" smtClean="0">
                                  <a:latin typeface="Cambria Math" panose="02040503050406030204" pitchFamily="18" charset="0"/>
                                </a:rPr>
                                <m:t>𝑃</m:t>
                              </m:r>
                              <m:d>
                                <m:dPr>
                                  <m:ctrlPr>
                                    <a:rPr lang="en-GB" sz="2500" i="1">
                                      <a:latin typeface="Cambria Math" panose="02040503050406030204" pitchFamily="18" charset="0"/>
                                    </a:rPr>
                                  </m:ctrlPr>
                                </m:dPr>
                                <m:e>
                                  <m:sSub>
                                    <m:sSubPr>
                                      <m:ctrlPr>
                                        <a:rPr lang="en-GB" sz="2500" i="1">
                                          <a:latin typeface="Cambria Math" panose="02040503050406030204" pitchFamily="18" charset="0"/>
                                        </a:rPr>
                                      </m:ctrlPr>
                                    </m:sSubPr>
                                    <m:e>
                                      <m:r>
                                        <a:rPr lang="en-GB" sz="2500" i="1">
                                          <a:latin typeface="Cambria Math" panose="02040503050406030204" pitchFamily="18" charset="0"/>
                                        </a:rPr>
                                        <m:t>𝑥</m:t>
                                      </m:r>
                                    </m:e>
                                    <m:sub>
                                      <m:r>
                                        <a:rPr lang="en-GB" sz="2500" i="1">
                                          <a:latin typeface="Cambria Math" panose="02040503050406030204" pitchFamily="18" charset="0"/>
                                        </a:rPr>
                                        <m:t>𝑖</m:t>
                                      </m:r>
                                    </m:sub>
                                  </m:sSub>
                                </m:e>
                              </m:d>
                              <m:r>
                                <a:rPr lang="en-GB" sz="2500" i="1">
                                  <a:latin typeface="Cambria Math" panose="02040503050406030204" pitchFamily="18" charset="0"/>
                                </a:rPr>
                                <m:t>𝑙𝑜𝑔𝑃</m:t>
                              </m:r>
                              <m:r>
                                <a:rPr lang="en-GB" sz="2500" i="1">
                                  <a:latin typeface="Cambria Math" panose="02040503050406030204" pitchFamily="18" charset="0"/>
                                </a:rPr>
                                <m:t>(</m:t>
                              </m:r>
                              <m:sSub>
                                <m:sSubPr>
                                  <m:ctrlPr>
                                    <a:rPr lang="en-GB" sz="2500" i="1">
                                      <a:latin typeface="Cambria Math" panose="02040503050406030204" pitchFamily="18" charset="0"/>
                                    </a:rPr>
                                  </m:ctrlPr>
                                </m:sSubPr>
                                <m:e>
                                  <m:r>
                                    <a:rPr lang="en-GB" sz="2500" i="1">
                                      <a:latin typeface="Cambria Math" panose="02040503050406030204" pitchFamily="18" charset="0"/>
                                    </a:rPr>
                                    <m:t>𝑥</m:t>
                                  </m:r>
                                </m:e>
                                <m:sub>
                                  <m:r>
                                    <a:rPr lang="en-GB" sz="2500" i="1">
                                      <a:latin typeface="Cambria Math" panose="02040503050406030204" pitchFamily="18" charset="0"/>
                                    </a:rPr>
                                    <m:t>𝑖</m:t>
                                  </m:r>
                                </m:sub>
                              </m:sSub>
                              <m:r>
                                <a:rPr lang="en-GB" sz="2500" i="1">
                                  <a:latin typeface="Cambria Math" panose="02040503050406030204" pitchFamily="18" charset="0"/>
                                </a:rPr>
                                <m:t>)</m:t>
                              </m:r>
                            </m:e>
                          </m:nary>
                        </m:e>
                      </m:nary>
                    </m:oMath>
                  </m:oMathPara>
                </a14:m>
                <a:endParaRPr lang="en-GB" sz="2500" dirty="0"/>
              </a:p>
              <a:p>
                <a:r>
                  <a:rPr lang="en-GB" sz="2500" dirty="0"/>
                  <a:t>Relative entropy (KL divergence)</a:t>
                </a:r>
              </a:p>
              <a:p>
                <a:pPr/>
                <a14:m>
                  <m:oMathPara xmlns:m="http://schemas.openxmlformats.org/officeDocument/2006/math">
                    <m:oMathParaPr>
                      <m:jc m:val="centerGroup"/>
                    </m:oMathParaPr>
                    <m:oMath xmlns:m="http://schemas.openxmlformats.org/officeDocument/2006/math">
                      <m:r>
                        <a:rPr lang="en-GB" sz="2500" i="1">
                          <a:latin typeface="Cambria Math" panose="02040503050406030204" pitchFamily="18" charset="0"/>
                        </a:rPr>
                        <m:t>𝐷</m:t>
                      </m:r>
                      <m:d>
                        <m:dPr>
                          <m:ctrlPr>
                            <a:rPr lang="en-GB" sz="2500" i="1">
                              <a:latin typeface="Cambria Math" panose="02040503050406030204" pitchFamily="18" charset="0"/>
                            </a:rPr>
                          </m:ctrlPr>
                        </m:dPr>
                        <m:e>
                          <m:r>
                            <a:rPr lang="en-GB" sz="2500" i="1">
                              <a:latin typeface="Cambria Math" panose="02040503050406030204" pitchFamily="18" charset="0"/>
                            </a:rPr>
                            <m:t>𝑝</m:t>
                          </m:r>
                          <m:r>
                            <a:rPr lang="en-GB" sz="2500" i="1">
                              <a:latin typeface="Cambria Math" panose="02040503050406030204" pitchFamily="18" charset="0"/>
                            </a:rPr>
                            <m:t>||</m:t>
                          </m:r>
                          <m:r>
                            <a:rPr lang="en-GB" sz="2500" i="1">
                              <a:latin typeface="Cambria Math" panose="02040503050406030204" pitchFamily="18" charset="0"/>
                            </a:rPr>
                            <m:t>𝑞</m:t>
                          </m:r>
                        </m:e>
                      </m:d>
                      <m:r>
                        <a:rPr lang="en-GB" sz="2500" i="1">
                          <a:latin typeface="Cambria Math" panose="02040503050406030204" pitchFamily="18" charset="0"/>
                        </a:rPr>
                        <m:t>=</m:t>
                      </m:r>
                      <m:nary>
                        <m:naryPr>
                          <m:chr m:val="∑"/>
                          <m:limLoc m:val="subSup"/>
                          <m:supHide m:val="on"/>
                          <m:ctrlPr>
                            <a:rPr lang="en-GB" sz="2500" i="1">
                              <a:latin typeface="Cambria Math" panose="02040503050406030204" pitchFamily="18" charset="0"/>
                            </a:rPr>
                          </m:ctrlPr>
                        </m:naryPr>
                        <m:sub>
                          <m:r>
                            <a:rPr lang="en-GB" sz="2500" i="1">
                              <a:latin typeface="Cambria Math" panose="02040503050406030204" pitchFamily="18" charset="0"/>
                            </a:rPr>
                            <m:t>𝑥</m:t>
                          </m:r>
                        </m:sub>
                        <m:sup/>
                        <m:e>
                          <m:r>
                            <a:rPr lang="en-GB" sz="2500" i="1">
                              <a:latin typeface="Cambria Math" panose="02040503050406030204" pitchFamily="18" charset="0"/>
                            </a:rPr>
                            <m:t>𝑝</m:t>
                          </m:r>
                          <m:r>
                            <a:rPr lang="en-GB" sz="2500" i="1">
                              <a:latin typeface="Cambria Math" panose="02040503050406030204" pitchFamily="18" charset="0"/>
                            </a:rPr>
                            <m:t>(</m:t>
                          </m:r>
                          <m:r>
                            <a:rPr lang="en-GB" sz="2500" i="1">
                              <a:latin typeface="Cambria Math" panose="02040503050406030204" pitchFamily="18" charset="0"/>
                            </a:rPr>
                            <m:t>𝑥</m:t>
                          </m:r>
                          <m:r>
                            <a:rPr lang="en-GB" sz="2500" i="1">
                              <a:latin typeface="Cambria Math" panose="02040503050406030204" pitchFamily="18" charset="0"/>
                            </a:rPr>
                            <m:t>)</m:t>
                          </m:r>
                          <m:r>
                            <m:rPr>
                              <m:sty m:val="p"/>
                            </m:rPr>
                            <a:rPr lang="en-GB" sz="2500">
                              <a:latin typeface="Cambria Math" panose="02040503050406030204" pitchFamily="18" charset="0"/>
                            </a:rPr>
                            <m:t>log</m:t>
                          </m:r>
                          <m:r>
                            <a:rPr lang="en-GB" sz="2500" i="1">
                              <a:latin typeface="Cambria Math" panose="02040503050406030204" pitchFamily="18" charset="0"/>
                            </a:rPr>
                            <m:t>(</m:t>
                          </m:r>
                          <m:f>
                            <m:fPr>
                              <m:ctrlPr>
                                <a:rPr lang="en-GB" sz="2500" i="1">
                                  <a:latin typeface="Cambria Math" panose="02040503050406030204" pitchFamily="18" charset="0"/>
                                </a:rPr>
                              </m:ctrlPr>
                            </m:fPr>
                            <m:num>
                              <m:r>
                                <a:rPr lang="en-GB" sz="2500" i="1">
                                  <a:latin typeface="Cambria Math" panose="02040503050406030204" pitchFamily="18" charset="0"/>
                                </a:rPr>
                                <m:t>𝑝</m:t>
                              </m:r>
                              <m:r>
                                <a:rPr lang="en-GB" sz="2500" i="1">
                                  <a:latin typeface="Cambria Math" panose="02040503050406030204" pitchFamily="18" charset="0"/>
                                </a:rPr>
                                <m:t>(</m:t>
                              </m:r>
                              <m:r>
                                <a:rPr lang="en-GB" sz="2500" i="1">
                                  <a:latin typeface="Cambria Math" panose="02040503050406030204" pitchFamily="18" charset="0"/>
                                </a:rPr>
                                <m:t>𝑥</m:t>
                              </m:r>
                              <m:r>
                                <a:rPr lang="en-GB" sz="2500" i="1">
                                  <a:latin typeface="Cambria Math" panose="02040503050406030204" pitchFamily="18" charset="0"/>
                                </a:rPr>
                                <m:t>)</m:t>
                              </m:r>
                            </m:num>
                            <m:den>
                              <m:r>
                                <a:rPr lang="en-GB" sz="2500" i="1">
                                  <a:latin typeface="Cambria Math" panose="02040503050406030204" pitchFamily="18" charset="0"/>
                                </a:rPr>
                                <m:t>𝑞</m:t>
                              </m:r>
                              <m:r>
                                <a:rPr lang="en-GB" sz="2500" i="1">
                                  <a:latin typeface="Cambria Math" panose="02040503050406030204" pitchFamily="18" charset="0"/>
                                </a:rPr>
                                <m:t>(</m:t>
                              </m:r>
                              <m:r>
                                <a:rPr lang="en-GB" sz="2500" i="1">
                                  <a:latin typeface="Cambria Math" panose="02040503050406030204" pitchFamily="18" charset="0"/>
                                </a:rPr>
                                <m:t>𝑥</m:t>
                              </m:r>
                              <m:r>
                                <a:rPr lang="en-GB" sz="2500" i="1">
                                  <a:latin typeface="Cambria Math" panose="02040503050406030204" pitchFamily="18" charset="0"/>
                                </a:rPr>
                                <m:t>)</m:t>
                              </m:r>
                            </m:den>
                          </m:f>
                          <m:r>
                            <a:rPr lang="en-GB" sz="2500" i="1">
                              <a:latin typeface="Cambria Math" panose="02040503050406030204" pitchFamily="18" charset="0"/>
                            </a:rPr>
                            <m:t>)</m:t>
                          </m:r>
                        </m:e>
                      </m:nary>
                    </m:oMath>
                  </m:oMathPara>
                </a14:m>
                <a:endParaRPr lang="en-GB" sz="2500" dirty="0"/>
              </a:p>
              <a:p>
                <a:endParaRPr lang="en-GB" sz="2500" dirty="0"/>
              </a:p>
              <a:p>
                <a:r>
                  <a:rPr lang="en-GB" sz="2500" dirty="0"/>
                  <a:t>when the data source has a lower-probability value (i.e., when a low-probability event occurs), the event carries more "information" ("surprisal") than when the source data has a higher-probability value.</a:t>
                </a:r>
              </a:p>
              <a:p>
                <a:r>
                  <a:rPr lang="en-GB" sz="2500" dirty="0">
                    <a:solidFill>
                      <a:srgbClr val="FF0000"/>
                    </a:solidFill>
                  </a:rPr>
                  <a:t>Example:</a:t>
                </a:r>
              </a:p>
              <a:p>
                <a:r>
                  <a:rPr lang="en-GB" sz="2500" dirty="0">
                    <a:solidFill>
                      <a:srgbClr val="FF0000"/>
                    </a:solidFill>
                  </a:rPr>
                  <a:t>Predict that it will be raining tomorrow</a:t>
                </a:r>
              </a:p>
              <a:p>
                <a:pPr marL="171450" indent="-171450">
                  <a:buFont typeface="Arial" panose="020B0604020202020204" pitchFamily="34" charset="0"/>
                  <a:buChar char="•"/>
                </a:pPr>
                <a:r>
                  <a:rPr lang="en-GB" sz="2500" dirty="0">
                    <a:solidFill>
                      <a:srgbClr val="FF0000"/>
                    </a:solidFill>
                  </a:rPr>
                  <a:t>p1=0.2 </a:t>
                </a:r>
                <a:r>
                  <a:rPr lang="en-GB" sz="2500" dirty="0">
                    <a:solidFill>
                      <a:srgbClr val="FF0000"/>
                    </a:solidFill>
                    <a:sym typeface="Wingdings" panose="05000000000000000000" pitchFamily="2" charset="2"/>
                  </a:rPr>
                  <a:t> entropy=0.32</a:t>
                </a:r>
                <a:endParaRPr lang="en-GB" sz="2500" dirty="0">
                  <a:solidFill>
                    <a:srgbClr val="FF0000"/>
                  </a:solidFill>
                </a:endParaRPr>
              </a:p>
              <a:p>
                <a:pPr marL="171450" indent="-171450">
                  <a:buFont typeface="Arial" panose="020B0604020202020204" pitchFamily="34" charset="0"/>
                  <a:buChar char="•"/>
                </a:pPr>
                <a:r>
                  <a:rPr lang="en-GB" sz="2500" dirty="0">
                    <a:solidFill>
                      <a:srgbClr val="FF0000"/>
                    </a:solidFill>
                  </a:rPr>
                  <a:t>p2=0.8 </a:t>
                </a:r>
                <a:r>
                  <a:rPr lang="en-GB" sz="2500" dirty="0">
                    <a:solidFill>
                      <a:srgbClr val="FF0000"/>
                    </a:solidFill>
                    <a:sym typeface="Wingdings" panose="05000000000000000000" pitchFamily="2" charset="2"/>
                  </a:rPr>
                  <a:t> entropy=0.17</a:t>
                </a:r>
              </a:p>
              <a:p>
                <a:r>
                  <a:rPr lang="en-GB" sz="2500" dirty="0">
                    <a:solidFill>
                      <a:srgbClr val="FF0000"/>
                    </a:solidFill>
                    <a:sym typeface="Wingdings" panose="05000000000000000000" pitchFamily="2" charset="2"/>
                  </a:rPr>
                  <a:t>Predict that the sun will rise </a:t>
                </a:r>
                <a:r>
                  <a:rPr lang="en-GB" sz="2500" dirty="0">
                    <a:solidFill>
                      <a:srgbClr val="FF0000"/>
                    </a:solidFill>
                  </a:rPr>
                  <a:t>tomorrow</a:t>
                </a:r>
                <a:endParaRPr lang="en-GB" sz="2500" dirty="0">
                  <a:solidFill>
                    <a:srgbClr val="FF0000"/>
                  </a:solidFill>
                  <a:sym typeface="Wingdings" panose="05000000000000000000" pitchFamily="2" charset="2"/>
                </a:endParaRPr>
              </a:p>
              <a:p>
                <a:pPr marL="171450" indent="-171450">
                  <a:buFont typeface="Arial" panose="020B0604020202020204" pitchFamily="34" charset="0"/>
                  <a:buChar char="•"/>
                </a:pPr>
                <a:r>
                  <a:rPr lang="en-GB" sz="2500" dirty="0">
                    <a:solidFill>
                      <a:srgbClr val="FF0000"/>
                    </a:solidFill>
                    <a:sym typeface="Wingdings" panose="05000000000000000000" pitchFamily="2" charset="2"/>
                  </a:rPr>
                  <a:t>p=1  entropy=0, no surprise!</a:t>
                </a:r>
              </a:p>
              <a:p>
                <a:endParaRPr lang="en-GB" sz="1600" dirty="0"/>
              </a:p>
              <a:p>
                <a:endParaRPr lang="en-GB" sz="1600" dirty="0"/>
              </a:p>
              <a:p>
                <a:endParaRPr lang="en-GB" sz="1600" dirty="0"/>
              </a:p>
              <a:p>
                <a:r>
                  <a:rPr lang="en-GB" sz="2500" dirty="0">
                    <a:solidFill>
                      <a:srgbClr val="FF0000"/>
                    </a:solidFill>
                  </a:rPr>
                  <a:t>Example: KL-divergence is used to monitor model performance, DE2 factors have been used recently, </a:t>
                </a:r>
              </a:p>
              <a:p>
                <a:r>
                  <a:rPr lang="en-GB" sz="2500" dirty="0">
                    <a:solidFill>
                      <a:srgbClr val="FF0000"/>
                    </a:solidFill>
                  </a:rPr>
                  <a:t>but train model on previous dataset</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685801" y="2002814"/>
                <a:ext cx="8229600" cy="4222888"/>
              </a:xfrm>
              <a:blipFill>
                <a:blip r:embed="rId3"/>
                <a:stretch>
                  <a:fillRect/>
                </a:stretch>
              </a:blipFill>
            </p:spPr>
            <p:txBody>
              <a:bodyPr/>
              <a:lstStyle/>
              <a:p>
                <a:r>
                  <a:rPr lang="en-GB">
                    <a:noFill/>
                  </a:rPr>
                  <a:t> </a:t>
                </a:r>
              </a:p>
            </p:txBody>
          </p:sp>
        </mc:Fallback>
      </mc:AlternateContent>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6</a:t>
            </a:fld>
            <a:endParaRPr lang="en-GB"/>
          </a:p>
        </p:txBody>
      </p:sp>
      <p:sp>
        <p:nvSpPr>
          <p:cNvPr id="6" name="TextBox 5">
            <a:extLst>
              <a:ext uri="{FF2B5EF4-FFF2-40B4-BE49-F238E27FC236}">
                <a16:creationId xmlns:a16="http://schemas.microsoft.com/office/drawing/2014/main" id="{C41542E9-3685-42B0-BDD4-259872A1CFF6}"/>
              </a:ext>
            </a:extLst>
          </p:cNvPr>
          <p:cNvSpPr txBox="1"/>
          <p:nvPr/>
        </p:nvSpPr>
        <p:spPr>
          <a:xfrm>
            <a:off x="4371745" y="4320860"/>
            <a:ext cx="4245075" cy="1261884"/>
          </a:xfrm>
          <a:prstGeom prst="rect">
            <a:avLst/>
          </a:prstGeom>
          <a:gradFill>
            <a:gsLst>
              <a:gs pos="0">
                <a:schemeClr val="tx2"/>
              </a:gs>
              <a:gs pos="100000">
                <a:schemeClr val="accent2"/>
              </a:gs>
            </a:gsLst>
            <a:lin ang="5400000" scaled="0"/>
          </a:gradFill>
        </p:spPr>
        <p:txBody>
          <a:bodyPr wrap="square" rtlCol="0">
            <a:spAutoFit/>
          </a:bodyPr>
          <a:lstStyle/>
          <a:p>
            <a:r>
              <a:rPr lang="en-GB" sz="1600" dirty="0">
                <a:solidFill>
                  <a:schemeClr val="bg1"/>
                </a:solidFill>
              </a:rPr>
              <a:t>Various entropies</a:t>
            </a:r>
          </a:p>
          <a:p>
            <a:pPr marL="285750" indent="-285750">
              <a:buFont typeface="Arial" panose="020B0604020202020204" pitchFamily="34" charset="0"/>
              <a:buChar char="•"/>
            </a:pPr>
            <a:r>
              <a:rPr lang="en-GB" sz="1200" dirty="0">
                <a:solidFill>
                  <a:schemeClr val="bg1"/>
                </a:solidFill>
              </a:rPr>
              <a:t>Joint entropy, Conditional entropy, Relative entropy, Mutual information.</a:t>
            </a:r>
          </a:p>
          <a:p>
            <a:pPr marL="285750" indent="-285750">
              <a:buFont typeface="Arial" panose="020B0604020202020204" pitchFamily="34" charset="0"/>
              <a:buChar char="•"/>
            </a:pPr>
            <a:r>
              <a:rPr lang="en-GB" sz="1200" dirty="0">
                <a:solidFill>
                  <a:schemeClr val="bg1"/>
                </a:solidFill>
              </a:rPr>
              <a:t>Many modern algorithms are based on the measurement of entropy, e.g. T-SNE, GANs, Variational Inference  MCMC, …</a:t>
            </a:r>
          </a:p>
        </p:txBody>
      </p:sp>
    </p:spTree>
    <p:extLst>
      <p:ext uri="{BB962C8B-B14F-4D97-AF65-F5344CB8AC3E}">
        <p14:creationId xmlns:p14="http://schemas.microsoft.com/office/powerpoint/2010/main" val="211336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Bias-variance trade-off</a:t>
            </a:r>
            <a:br>
              <a:rPr lang="en-US" dirty="0"/>
            </a:br>
            <a:endParaRPr lang="en-GB"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7</a:t>
            </a:fld>
            <a:endParaRPr lang="en-GB"/>
          </a:p>
        </p:txBody>
      </p:sp>
      <p:sp>
        <p:nvSpPr>
          <p:cNvPr id="9" name="Content Placeholder 8">
            <a:extLst>
              <a:ext uri="{FF2B5EF4-FFF2-40B4-BE49-F238E27FC236}">
                <a16:creationId xmlns:a16="http://schemas.microsoft.com/office/drawing/2014/main" id="{5E2BFF69-135A-4F6C-B088-F1147857A77B}"/>
              </a:ext>
            </a:extLst>
          </p:cNvPr>
          <p:cNvSpPr>
            <a:spLocks noGrp="1"/>
          </p:cNvSpPr>
          <p:nvPr>
            <p:ph idx="1"/>
          </p:nvPr>
        </p:nvSpPr>
        <p:spPr>
          <a:xfrm>
            <a:off x="685800" y="2000483"/>
            <a:ext cx="3958209" cy="3948799"/>
          </a:xfrm>
        </p:spPr>
        <p:txBody>
          <a:bodyPr>
            <a:normAutofit/>
          </a:bodyPr>
          <a:lstStyle/>
          <a:p>
            <a:r>
              <a:rPr lang="en-GB" sz="1600" dirty="0"/>
              <a:t>In a nutshell, </a:t>
            </a:r>
            <a:r>
              <a:rPr lang="en-US" sz="1600" dirty="0"/>
              <a:t>Bias-variance trade-off </a:t>
            </a:r>
            <a:r>
              <a:rPr lang="en-US" sz="1600" dirty="0" err="1"/>
              <a:t>i</a:t>
            </a:r>
            <a:r>
              <a:rPr lang="en-GB" sz="1600" dirty="0"/>
              <a:t>s just about how much should our model learns from our training data. </a:t>
            </a:r>
          </a:p>
          <a:p>
            <a:pPr marL="171450" indent="-171450">
              <a:buFont typeface="Arial" panose="020B0604020202020204" pitchFamily="34" charset="0"/>
              <a:buChar char="•"/>
            </a:pPr>
            <a:r>
              <a:rPr lang="en-GB" sz="1400" b="0" dirty="0"/>
              <a:t>If it </a:t>
            </a:r>
            <a:r>
              <a:rPr lang="en-GB" sz="1400" b="0" dirty="0">
                <a:solidFill>
                  <a:srgbClr val="FF0000"/>
                </a:solidFill>
              </a:rPr>
              <a:t>learns too much</a:t>
            </a:r>
            <a:r>
              <a:rPr lang="en-GB" sz="1400" b="0" dirty="0"/>
              <a:t>, we’d say it has ‘high variance’ and it would be ‘overfitting’ our data. </a:t>
            </a:r>
          </a:p>
          <a:p>
            <a:pPr marL="171450" indent="-171450">
              <a:buFont typeface="Arial" panose="020B0604020202020204" pitchFamily="34" charset="0"/>
              <a:buChar char="•"/>
            </a:pPr>
            <a:r>
              <a:rPr lang="en-GB" sz="1400" b="0" dirty="0"/>
              <a:t>if it </a:t>
            </a:r>
            <a:r>
              <a:rPr lang="en-GB" sz="1400" b="0" dirty="0">
                <a:solidFill>
                  <a:srgbClr val="FF0000"/>
                </a:solidFill>
              </a:rPr>
              <a:t>learns too little</a:t>
            </a:r>
            <a:r>
              <a:rPr lang="en-GB" sz="1400" b="0" dirty="0"/>
              <a:t>, it would have ‘high </a:t>
            </a:r>
            <a:r>
              <a:rPr lang="en-GB" sz="1400" b="0" dirty="0" err="1"/>
              <a:t>bias’</a:t>
            </a:r>
            <a:r>
              <a:rPr lang="en-GB" sz="1400" b="0" dirty="0"/>
              <a:t> and the model would be ‘underfitting’ our training data.</a:t>
            </a:r>
          </a:p>
          <a:p>
            <a:pPr marL="171450" indent="-171450">
              <a:buFont typeface="Arial" panose="020B0604020202020204" pitchFamily="34" charset="0"/>
              <a:buChar char="•"/>
            </a:pPr>
            <a:endParaRPr lang="en-GB" sz="1600" dirty="0"/>
          </a:p>
        </p:txBody>
      </p:sp>
      <p:pic>
        <p:nvPicPr>
          <p:cNvPr id="11" name="Picture 2" descr="https://miro.medium.com/max/700/0*Ne-O1VXutU0EAsiI.jpg">
            <a:extLst>
              <a:ext uri="{FF2B5EF4-FFF2-40B4-BE49-F238E27FC236}">
                <a16:creationId xmlns:a16="http://schemas.microsoft.com/office/drawing/2014/main" id="{56E54520-72CB-4ECF-A698-57BD22C19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9" y="1999381"/>
            <a:ext cx="4373831" cy="14995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0B990C6-18C5-4857-A69A-132C6ED0BAE0}"/>
              </a:ext>
            </a:extLst>
          </p:cNvPr>
          <p:cNvSpPr txBox="1"/>
          <p:nvPr/>
        </p:nvSpPr>
        <p:spPr>
          <a:xfrm>
            <a:off x="685799" y="5093218"/>
            <a:ext cx="6190862" cy="338554"/>
          </a:xfrm>
          <a:prstGeom prst="rect">
            <a:avLst/>
          </a:prstGeom>
          <a:gradFill>
            <a:gsLst>
              <a:gs pos="0">
                <a:schemeClr val="tx2"/>
              </a:gs>
              <a:gs pos="100000">
                <a:schemeClr val="accent2"/>
              </a:gs>
            </a:gsLst>
            <a:lin ang="5400000" scaled="0"/>
          </a:gradFill>
        </p:spPr>
        <p:txBody>
          <a:bodyPr wrap="square" rtlCol="0">
            <a:spAutoFit/>
          </a:bodyPr>
          <a:lstStyle/>
          <a:p>
            <a:r>
              <a:rPr lang="en-GB" sz="1600" dirty="0">
                <a:solidFill>
                  <a:schemeClr val="bg1"/>
                </a:solidFill>
              </a:rPr>
              <a:t>We need to control how much is our model learning from the data</a:t>
            </a:r>
          </a:p>
        </p:txBody>
      </p:sp>
    </p:spTree>
    <p:extLst>
      <p:ext uri="{BB962C8B-B14F-4D97-AF65-F5344CB8AC3E}">
        <p14:creationId xmlns:p14="http://schemas.microsoft.com/office/powerpoint/2010/main" val="157165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Bias-variance trade-off</a:t>
            </a:r>
            <a:br>
              <a:rPr lang="en-US" dirty="0"/>
            </a:br>
            <a:endParaRPr lang="en-GB" dirty="0"/>
          </a:p>
        </p:txBody>
      </p:sp>
      <p:pic>
        <p:nvPicPr>
          <p:cNvPr id="2" name="Content Placeholder 1">
            <a:extLst>
              <a:ext uri="{FF2B5EF4-FFF2-40B4-BE49-F238E27FC236}">
                <a16:creationId xmlns:a16="http://schemas.microsoft.com/office/drawing/2014/main" id="{2071170B-E8C7-48D6-AB47-5F9A4642A6F3}"/>
              </a:ext>
            </a:extLst>
          </p:cNvPr>
          <p:cNvPicPr>
            <a:picLocks noGrp="1" noChangeAspect="1"/>
          </p:cNvPicPr>
          <p:nvPr>
            <p:ph idx="1"/>
          </p:nvPr>
        </p:nvPicPr>
        <p:blipFill>
          <a:blip r:embed="rId3"/>
          <a:stretch>
            <a:fillRect/>
          </a:stretch>
        </p:blipFill>
        <p:spPr>
          <a:xfrm>
            <a:off x="685802" y="1986520"/>
            <a:ext cx="3950812" cy="2484000"/>
          </a:xfrm>
          <a:prstGeom prst="rect">
            <a:avLst/>
          </a:prstGeom>
        </p:spPr>
      </p:pic>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8</a:t>
            </a:fld>
            <a:endParaRPr lang="en-GB"/>
          </a:p>
        </p:txBody>
      </p:sp>
      <p:pic>
        <p:nvPicPr>
          <p:cNvPr id="4" name="Picture 3">
            <a:extLst>
              <a:ext uri="{FF2B5EF4-FFF2-40B4-BE49-F238E27FC236}">
                <a16:creationId xmlns:a16="http://schemas.microsoft.com/office/drawing/2014/main" id="{97482526-4552-4973-AD73-9B664F72E9EB}"/>
              </a:ext>
            </a:extLst>
          </p:cNvPr>
          <p:cNvPicPr>
            <a:picLocks noChangeAspect="1"/>
          </p:cNvPicPr>
          <p:nvPr/>
        </p:nvPicPr>
        <p:blipFill>
          <a:blip r:embed="rId4"/>
          <a:stretch>
            <a:fillRect/>
          </a:stretch>
        </p:blipFill>
        <p:spPr>
          <a:xfrm>
            <a:off x="4965846" y="1986520"/>
            <a:ext cx="3315649" cy="2484000"/>
          </a:xfrm>
          <a:prstGeom prst="rect">
            <a:avLst/>
          </a:prstGeom>
        </p:spPr>
      </p:pic>
      <p:sp>
        <p:nvSpPr>
          <p:cNvPr id="6" name="TextBox 5">
            <a:extLst>
              <a:ext uri="{FF2B5EF4-FFF2-40B4-BE49-F238E27FC236}">
                <a16:creationId xmlns:a16="http://schemas.microsoft.com/office/drawing/2014/main" id="{5D556319-E56B-4D14-80F7-B0C78A095435}"/>
              </a:ext>
            </a:extLst>
          </p:cNvPr>
          <p:cNvSpPr txBox="1"/>
          <p:nvPr/>
        </p:nvSpPr>
        <p:spPr>
          <a:xfrm>
            <a:off x="703735" y="4470520"/>
            <a:ext cx="7256410" cy="1754326"/>
          </a:xfrm>
          <a:prstGeom prst="rect">
            <a:avLst/>
          </a:prstGeom>
          <a:gradFill>
            <a:gsLst>
              <a:gs pos="0">
                <a:schemeClr val="tx2"/>
              </a:gs>
              <a:gs pos="100000">
                <a:schemeClr val="accent2"/>
              </a:gs>
            </a:gsLst>
            <a:lin ang="5400000" scaled="0"/>
          </a:gradFill>
        </p:spPr>
        <p:txBody>
          <a:bodyPr wrap="none" rtlCol="0">
            <a:spAutoFit/>
          </a:bodyPr>
          <a:lstStyle/>
          <a:p>
            <a:r>
              <a:rPr lang="en-GB" sz="1200" dirty="0">
                <a:solidFill>
                  <a:schemeClr val="bg1"/>
                </a:solidFill>
              </a:rPr>
              <a:t>What is bias and variance?</a:t>
            </a:r>
          </a:p>
          <a:p>
            <a:pPr marL="171450" indent="-171450">
              <a:buFont typeface="Arial" panose="020B0604020202020204" pitchFamily="34" charset="0"/>
              <a:buChar char="•"/>
            </a:pPr>
            <a:r>
              <a:rPr lang="en-GB" sz="1200" dirty="0">
                <a:solidFill>
                  <a:schemeClr val="bg1"/>
                </a:solidFill>
              </a:rPr>
              <a:t>Bias. The error resulting from the difference between the expected value(s) of a model and the actual </a:t>
            </a:r>
          </a:p>
          <a:p>
            <a:pPr marL="171450" indent="-171450">
              <a:buFont typeface="Arial" panose="020B0604020202020204" pitchFamily="34" charset="0"/>
              <a:buChar char="•"/>
            </a:pPr>
            <a:r>
              <a:rPr lang="en-GB" sz="1200" dirty="0">
                <a:solidFill>
                  <a:schemeClr val="bg1"/>
                </a:solidFill>
              </a:rPr>
              <a:t>Variance. The error resulting from the variability between different data predictions in a model</a:t>
            </a:r>
          </a:p>
          <a:p>
            <a:r>
              <a:rPr lang="en-GB" sz="1200" dirty="0">
                <a:solidFill>
                  <a:schemeClr val="bg1"/>
                </a:solidFill>
              </a:rPr>
              <a:t>What is model complexity</a:t>
            </a:r>
          </a:p>
          <a:p>
            <a:pPr marL="171450" indent="-171450">
              <a:buFont typeface="Arial" panose="020B0604020202020204" pitchFamily="34" charset="0"/>
              <a:buChar char="•"/>
            </a:pPr>
            <a:r>
              <a:rPr lang="en-GB" sz="1200" dirty="0">
                <a:solidFill>
                  <a:schemeClr val="bg1"/>
                </a:solidFill>
              </a:rPr>
              <a:t>Dataset (number of features, number of samples, etc.)</a:t>
            </a:r>
          </a:p>
          <a:p>
            <a:pPr marL="171450" indent="-171450">
              <a:buFont typeface="Arial" panose="020B0604020202020204" pitchFamily="34" charset="0"/>
              <a:buChar char="•"/>
            </a:pPr>
            <a:r>
              <a:rPr lang="en-GB" sz="1200" dirty="0">
                <a:solidFill>
                  <a:schemeClr val="bg1"/>
                </a:solidFill>
              </a:rPr>
              <a:t>Algorithm </a:t>
            </a:r>
          </a:p>
          <a:p>
            <a:pPr marL="628650" lvl="1" indent="-171450">
              <a:buFont typeface="Wingdings" panose="05000000000000000000" pitchFamily="2" charset="2"/>
              <a:buChar char="ü"/>
            </a:pPr>
            <a:r>
              <a:rPr lang="en-GB" sz="1200" dirty="0">
                <a:solidFill>
                  <a:schemeClr val="bg1"/>
                </a:solidFill>
              </a:rPr>
              <a:t>Type of algorithms (linear vs non-linear)</a:t>
            </a:r>
          </a:p>
          <a:p>
            <a:pPr marL="628650" lvl="1" indent="-171450">
              <a:buFont typeface="Wingdings" panose="05000000000000000000" pitchFamily="2" charset="2"/>
              <a:buChar char="ü"/>
            </a:pPr>
            <a:r>
              <a:rPr lang="en-GB" sz="1200" dirty="0">
                <a:solidFill>
                  <a:schemeClr val="bg1"/>
                </a:solidFill>
              </a:rPr>
              <a:t>Hyperparameters in one algorithm (tree depth, L1/L2/</a:t>
            </a:r>
            <a:r>
              <a:rPr lang="en-GB" sz="1200" dirty="0" err="1">
                <a:solidFill>
                  <a:schemeClr val="bg1"/>
                </a:solidFill>
              </a:rPr>
              <a:t>gammar</a:t>
            </a:r>
            <a:r>
              <a:rPr lang="en-GB" sz="1200" dirty="0">
                <a:solidFill>
                  <a:schemeClr val="bg1"/>
                </a:solidFill>
              </a:rPr>
              <a:t>, etc.)</a:t>
            </a:r>
          </a:p>
          <a:p>
            <a:pPr marL="628650" lvl="1" indent="-171450">
              <a:buFont typeface="Wingdings" panose="05000000000000000000" pitchFamily="2" charset="2"/>
              <a:buChar char="ü"/>
            </a:pPr>
            <a:r>
              <a:rPr lang="en-GB" sz="1200" dirty="0">
                <a:solidFill>
                  <a:schemeClr val="bg1"/>
                </a:solidFill>
              </a:rPr>
              <a:t>Hyperparameter optimization</a:t>
            </a:r>
          </a:p>
        </p:txBody>
      </p:sp>
    </p:spTree>
    <p:extLst>
      <p:ext uri="{BB962C8B-B14F-4D97-AF65-F5344CB8AC3E}">
        <p14:creationId xmlns:p14="http://schemas.microsoft.com/office/powerpoint/2010/main" val="358105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Bias-variance trade-off (Learning Curve)</a:t>
            </a:r>
            <a:br>
              <a:rPr lang="en-US" dirty="0"/>
            </a:br>
            <a:endParaRPr lang="en-GB" dirty="0"/>
          </a:p>
        </p:txBody>
      </p:sp>
      <p:sp>
        <p:nvSpPr>
          <p:cNvPr id="3" name="Date Placeholder 2"/>
          <p:cNvSpPr>
            <a:spLocks noGrp="1"/>
          </p:cNvSpPr>
          <p:nvPr>
            <p:ph type="dt" sz="half" idx="10"/>
          </p:nvPr>
        </p:nvSpPr>
        <p:spPr/>
        <p:txBody>
          <a:bodyPr/>
          <a:lstStyle/>
          <a:p>
            <a:fld id="{F249CB01-F93D-46AB-9297-116DBDEAAFFB}" type="datetime1">
              <a:rPr lang="en-US" smtClean="0"/>
              <a:t>8/30/2019</a:t>
            </a:fld>
            <a:endParaRPr lang="en-GB" dirty="0"/>
          </a:p>
        </p:txBody>
      </p:sp>
      <p:sp>
        <p:nvSpPr>
          <p:cNvPr id="5" name="Slide Number Placeholder 4"/>
          <p:cNvSpPr>
            <a:spLocks noGrp="1"/>
          </p:cNvSpPr>
          <p:nvPr>
            <p:ph type="sldNum" sz="quarter" idx="12"/>
          </p:nvPr>
        </p:nvSpPr>
        <p:spPr/>
        <p:txBody>
          <a:bodyPr/>
          <a:lstStyle/>
          <a:p>
            <a:fld id="{A21F4D62-D72A-4233-A0F9-B2CF2E8673E0}" type="slidenum">
              <a:rPr lang="en-GB" smtClean="0"/>
              <a:pPr/>
              <a:t>9</a:t>
            </a:fld>
            <a:endParaRPr lang="en-GB"/>
          </a:p>
        </p:txBody>
      </p:sp>
      <p:sp>
        <p:nvSpPr>
          <p:cNvPr id="6" name="TextBox 5">
            <a:extLst>
              <a:ext uri="{FF2B5EF4-FFF2-40B4-BE49-F238E27FC236}">
                <a16:creationId xmlns:a16="http://schemas.microsoft.com/office/drawing/2014/main" id="{5D556319-E56B-4D14-80F7-B0C78A095435}"/>
              </a:ext>
            </a:extLst>
          </p:cNvPr>
          <p:cNvSpPr txBox="1"/>
          <p:nvPr/>
        </p:nvSpPr>
        <p:spPr>
          <a:xfrm>
            <a:off x="685800" y="4244131"/>
            <a:ext cx="6788019" cy="1508105"/>
          </a:xfrm>
          <a:prstGeom prst="rect">
            <a:avLst/>
          </a:prstGeom>
          <a:gradFill>
            <a:gsLst>
              <a:gs pos="0">
                <a:schemeClr val="tx2"/>
              </a:gs>
              <a:gs pos="100000">
                <a:schemeClr val="accent2"/>
              </a:gs>
            </a:gsLst>
            <a:lin ang="5400000" scaled="0"/>
          </a:gradFill>
        </p:spPr>
        <p:txBody>
          <a:bodyPr wrap="square" rtlCol="0">
            <a:spAutoFit/>
          </a:bodyPr>
          <a:lstStyle/>
          <a:p>
            <a:r>
              <a:rPr lang="en-GB" sz="1600" dirty="0">
                <a:solidFill>
                  <a:schemeClr val="bg1"/>
                </a:solidFill>
              </a:rPr>
              <a:t>high bias and low variance</a:t>
            </a:r>
          </a:p>
          <a:p>
            <a:pPr marL="171450" indent="-171450">
              <a:buFont typeface="Arial" panose="020B0604020202020204" pitchFamily="34" charset="0"/>
              <a:buChar char="•"/>
            </a:pPr>
            <a:r>
              <a:rPr lang="en-GB" sz="1200" dirty="0">
                <a:solidFill>
                  <a:schemeClr val="bg1"/>
                </a:solidFill>
              </a:rPr>
              <a:t>adding more training data points won't lead to significantly better models.</a:t>
            </a:r>
          </a:p>
          <a:p>
            <a:pPr marL="171450" indent="-171450">
              <a:buFont typeface="Arial" panose="020B0604020202020204" pitchFamily="34" charset="0"/>
              <a:buChar char="•"/>
            </a:pPr>
            <a:r>
              <a:rPr lang="en-GB" sz="1200" dirty="0">
                <a:solidFill>
                  <a:schemeClr val="bg1"/>
                </a:solidFill>
              </a:rPr>
              <a:t>we need to try something else, like switching to an algorithm that can build more complex models	</a:t>
            </a:r>
          </a:p>
          <a:p>
            <a:r>
              <a:rPr lang="en-GB" sz="1600" dirty="0">
                <a:solidFill>
                  <a:schemeClr val="bg1"/>
                </a:solidFill>
              </a:rPr>
              <a:t>Low bias and high variance</a:t>
            </a:r>
          </a:p>
          <a:p>
            <a:pPr marL="171450" indent="-171450">
              <a:buFont typeface="Arial" panose="020B0604020202020204" pitchFamily="34" charset="0"/>
              <a:buChar char="•"/>
            </a:pPr>
            <a:r>
              <a:rPr lang="en-GB" sz="1200" dirty="0">
                <a:solidFill>
                  <a:schemeClr val="bg1"/>
                </a:solidFill>
              </a:rPr>
              <a:t>The large gap and the low training error also indicates an overfitting problem</a:t>
            </a:r>
          </a:p>
          <a:p>
            <a:pPr marL="171450" indent="-171450">
              <a:buFont typeface="Arial" panose="020B0604020202020204" pitchFamily="34" charset="0"/>
              <a:buChar char="•"/>
            </a:pPr>
            <a:r>
              <a:rPr lang="en-GB" sz="1200" dirty="0">
                <a:solidFill>
                  <a:schemeClr val="bg1"/>
                </a:solidFill>
              </a:rPr>
              <a:t>Add more data or decrease complexity (no. of features, regularization, etc)</a:t>
            </a:r>
          </a:p>
        </p:txBody>
      </p:sp>
      <p:pic>
        <p:nvPicPr>
          <p:cNvPr id="13" name="Content Placeholder 12" descr="low_high_var">
            <a:extLst>
              <a:ext uri="{FF2B5EF4-FFF2-40B4-BE49-F238E27FC236}">
                <a16:creationId xmlns:a16="http://schemas.microsoft.com/office/drawing/2014/main" id="{D588FF87-AEDF-4784-AF2D-A0183AD0A13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1" y="1921738"/>
            <a:ext cx="5709285" cy="2194560"/>
          </a:xfrm>
          <a:prstGeom prst="rect">
            <a:avLst/>
          </a:prstGeom>
          <a:noFill/>
          <a:ln>
            <a:noFill/>
          </a:ln>
        </p:spPr>
      </p:pic>
    </p:spTree>
    <p:extLst>
      <p:ext uri="{BB962C8B-B14F-4D97-AF65-F5344CB8AC3E}">
        <p14:creationId xmlns:p14="http://schemas.microsoft.com/office/powerpoint/2010/main" val="1335324774"/>
      </p:ext>
    </p:extLst>
  </p:cSld>
  <p:clrMapOvr>
    <a:masterClrMapping/>
  </p:clrMapOvr>
</p:sld>
</file>

<file path=ppt/theme/theme1.xml><?xml version="1.0" encoding="utf-8"?>
<a:theme xmlns:a="http://schemas.openxmlformats.org/drawingml/2006/main" name="PowerPoint_ERS Providing Standard">
  <a:themeElements>
    <a:clrScheme name="ERS PwP">
      <a:dk1>
        <a:srgbClr val="404545"/>
      </a:dk1>
      <a:lt1>
        <a:sysClr val="window" lastClr="FFFFFF"/>
      </a:lt1>
      <a:dk2>
        <a:srgbClr val="8A1702"/>
      </a:dk2>
      <a:lt2>
        <a:srgbClr val="FFFAEC"/>
      </a:lt2>
      <a:accent1>
        <a:srgbClr val="000000"/>
      </a:accent1>
      <a:accent2>
        <a:srgbClr val="C10A27"/>
      </a:accent2>
      <a:accent3>
        <a:srgbClr val="CD3B52"/>
      </a:accent3>
      <a:accent4>
        <a:srgbClr val="DA6C7D"/>
      </a:accent4>
      <a:accent5>
        <a:srgbClr val="90414E"/>
      </a:accent5>
      <a:accent6>
        <a:srgbClr val="C8A0A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gradFill>
          <a:gsLst>
            <a:gs pos="0">
              <a:schemeClr val="tx2"/>
            </a:gs>
            <a:gs pos="100000">
              <a:schemeClr val="accent2"/>
            </a:gs>
          </a:gsLst>
          <a:lin ang="5400000" scaled="0"/>
        </a:gradFill>
      </a:spPr>
      <a:bodyPr wrap="square" rtlCol="0">
        <a:spAutoFit/>
      </a:bodyPr>
      <a:lstStyle>
        <a:defPPr algn="ctr">
          <a:defRPr sz="1200"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4191</Words>
  <Application>Microsoft Office PowerPoint</Application>
  <PresentationFormat>On-screen Show (4:3)</PresentationFormat>
  <Paragraphs>702</Paragraphs>
  <Slides>43</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SimSun</vt:lpstr>
      <vt:lpstr>Arial</vt:lpstr>
      <vt:lpstr>Calibri</vt:lpstr>
      <vt:lpstr>Cambria Math</vt:lpstr>
      <vt:lpstr>Times New Roman</vt:lpstr>
      <vt:lpstr>Wingdings</vt:lpstr>
      <vt:lpstr>PowerPoint_ERS Providing Standard</vt:lpstr>
      <vt:lpstr>Data Science Lecture</vt:lpstr>
      <vt:lpstr>What does the lecture cover and what is purpose of the lecture? </vt:lpstr>
      <vt:lpstr>Seven Data Science philosophies </vt:lpstr>
      <vt:lpstr>Machine Learning Fundamental Concept </vt:lpstr>
      <vt:lpstr>Loss Function, Risk Function and Structure Risk Minimum </vt:lpstr>
      <vt:lpstr>Information Entropy </vt:lpstr>
      <vt:lpstr>Bias-variance trade-off </vt:lpstr>
      <vt:lpstr>Bias-variance trade-off </vt:lpstr>
      <vt:lpstr>Bias-variance trade-off (Learning Curve) </vt:lpstr>
      <vt:lpstr>Bias-variance trade-off (Learning Curve) </vt:lpstr>
      <vt:lpstr>Machine Learning’s Fairness </vt:lpstr>
      <vt:lpstr>What are Regulators/government/institute doing regarding AI? </vt:lpstr>
      <vt:lpstr>How to monitor model performance? </vt:lpstr>
      <vt:lpstr>How to use Classification Metrics? </vt:lpstr>
      <vt:lpstr>How to determine optimal threshold of ROC (Receiver operating characteristic) curve? </vt:lpstr>
      <vt:lpstr>How to interpret machine model? </vt:lpstr>
      <vt:lpstr>How to optimize machine model? </vt:lpstr>
      <vt:lpstr>How to deal with outliers? </vt:lpstr>
      <vt:lpstr>How to deal with outliers? </vt:lpstr>
      <vt:lpstr>How to deal with outliers? </vt:lpstr>
      <vt:lpstr>How to detect outliers? </vt:lpstr>
      <vt:lpstr>How to detect outliers? </vt:lpstr>
      <vt:lpstr>How to deal with imbalanced problem? </vt:lpstr>
      <vt:lpstr>How to select a proper objective function? </vt:lpstr>
      <vt:lpstr>What feature engineering do we have? </vt:lpstr>
      <vt:lpstr>How to deal with categorical features with high cardinality? </vt:lpstr>
      <vt:lpstr>What is missing values mechanism? </vt:lpstr>
      <vt:lpstr>How to deal with missing values? </vt:lpstr>
      <vt:lpstr>Classification Metrics </vt:lpstr>
      <vt:lpstr>Distance – It will either make you or break you! </vt:lpstr>
      <vt:lpstr>How to avoid overfitting? </vt:lpstr>
      <vt:lpstr>How to do train-test splits? </vt:lpstr>
      <vt:lpstr>Ho to use cross-validation technique on a time series dataset? </vt:lpstr>
      <vt:lpstr>How to determine optimal k for clustering? </vt:lpstr>
      <vt:lpstr>Other clustering algorithms </vt:lpstr>
      <vt:lpstr>Dimensional Reduction </vt:lpstr>
      <vt:lpstr>Advanced tips to use Xgboost </vt:lpstr>
      <vt:lpstr>Worldview : Frequentist or Bayesian </vt:lpstr>
      <vt:lpstr>Worldview : Frequentist or Bayesian </vt:lpstr>
      <vt:lpstr>The most useful distribution -  Gaussian distribution </vt:lpstr>
      <vt:lpstr>Probability Distributions in Data Science</vt:lpstr>
      <vt:lpstr>The six discrete distributions every Data Scientist should know </vt:lpstr>
      <vt:lpstr>Future  </vt:lpstr>
    </vt:vector>
  </TitlesOfParts>
  <Company>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Appendix — Feature Engineering</dc:title>
  <dc:creator>Botao.Xu@ers.com</dc:creator>
  <cp:lastModifiedBy>Xu, Botao</cp:lastModifiedBy>
  <cp:revision>288</cp:revision>
  <dcterms:created xsi:type="dcterms:W3CDTF">2018-08-08T12:58:24Z</dcterms:created>
  <dcterms:modified xsi:type="dcterms:W3CDTF">2019-08-30T07:14:31Z</dcterms:modified>
</cp:coreProperties>
</file>