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</p:sldIdLst>
  <p:sldSz cy="32918400" cx="43891200"/>
  <p:notesSz cx="7086600" cy="9024925"/>
  <p:embeddedFontLst>
    <p:embeddedFont>
      <p:font typeface="Garamond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Garamon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aramond-regular.fntdata"/><Relationship Id="rId8" Type="http://schemas.openxmlformats.org/officeDocument/2006/relationships/font" Target="fonts/Garamo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81325" y="676850"/>
            <a:ext cx="4724625" cy="3384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8650" y="4286825"/>
            <a:ext cx="5669275" cy="40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708650" y="4286825"/>
            <a:ext cx="5669275" cy="4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Design- idea for compartmentalizing, calculation, </a:t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181325" y="676850"/>
            <a:ext cx="4724625" cy="3384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Slide 1">
  <p:cSld name="Content Slide 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9.jpg"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3891200" cy="329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1828800" y="1318262"/>
            <a:ext cx="3986784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Garamond"/>
              <a:buNone/>
              <a:defRPr b="0" i="0" sz="2112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1828800" y="7680963"/>
            <a:ext cx="39867840" cy="21724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203960" lvl="0" marL="457200" marR="0" rtl="0" algn="l">
              <a:spcBef>
                <a:spcPts val="3072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Arial"/>
              <a:buChar char="•"/>
              <a:defRPr b="0" i="0" sz="1536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82040" lvl="1" marL="914400" marR="0" rtl="0" algn="l">
              <a:spcBef>
                <a:spcPts val="2688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–"/>
              <a:defRPr b="0" i="0" sz="1343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60120" lvl="2" marL="1371600" marR="0" rtl="0" algn="l">
              <a:spcBef>
                <a:spcPts val="2304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38200" lvl="3" marL="1828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8200" lvl="4" marL="22860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8200" lvl="5" marL="27432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8200" lvl="6" marL="32004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8200" lvl="7" marL="3657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8200" lvl="8" marL="4114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descr="Slide9.jpg"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3891200" cy="329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structions">
  <p:cSld name="Instruction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Garamond"/>
              <a:buNone/>
              <a:defRPr b="0" i="0" sz="2112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3017520" y="8740145"/>
            <a:ext cx="30853383" cy="178710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728"/>
              </a:spcBef>
              <a:spcAft>
                <a:spcPts val="0"/>
              </a:spcAft>
              <a:buClr>
                <a:schemeClr val="dk2"/>
              </a:buClr>
              <a:buSzPts val="8640"/>
              <a:buFont typeface="Arial"/>
              <a:buNone/>
              <a:defRPr b="0" i="0" sz="864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082040" lvl="1" marL="914400" marR="0" rtl="0" algn="l">
              <a:spcBef>
                <a:spcPts val="2688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–"/>
              <a:defRPr b="0" i="0" sz="1343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60120" lvl="2" marL="1371600" marR="0" rtl="0" algn="l">
              <a:spcBef>
                <a:spcPts val="2304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38200" lvl="3" marL="1828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8200" lvl="4" marL="22860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8200" lvl="5" marL="27432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8200" lvl="6" marL="32004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8200" lvl="7" marL="3657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8200" lvl="8" marL="4114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4.jpg" id="15" name="Google Shape;1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3891200" cy="329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"/>
          <p:cNvSpPr txBox="1"/>
          <p:nvPr>
            <p:ph type="title"/>
          </p:nvPr>
        </p:nvSpPr>
        <p:spPr>
          <a:xfrm>
            <a:off x="3017520" y="1752602"/>
            <a:ext cx="26427601" cy="7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120"/>
              <a:buFont typeface="Garamond"/>
              <a:buNone/>
              <a:defRPr b="0" i="0" sz="2112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017520" y="9471665"/>
            <a:ext cx="14227920" cy="659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344"/>
              </a:spcBef>
              <a:spcAft>
                <a:spcPts val="0"/>
              </a:spcAft>
              <a:buClr>
                <a:schemeClr val="dk1"/>
              </a:buClr>
              <a:buSzPts val="6720"/>
              <a:buFont typeface="Arial"/>
              <a:buNone/>
              <a:defRPr b="1" i="0" sz="671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728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b="0" i="0" sz="864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728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b="0" i="0" sz="864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728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b="0" i="0" sz="864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728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b="0" i="0" sz="864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8200" lvl="5" marL="27432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8200" lvl="6" marL="32004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8200" lvl="7" marL="3657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8200" lvl="8" marL="4114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descr="Slide4.jpg"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3891200" cy="329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Slide 2">
  <p:cSld name="Content Slide 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18.jpg"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3891200" cy="329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type="title"/>
          </p:nvPr>
        </p:nvSpPr>
        <p:spPr>
          <a:xfrm>
            <a:off x="1828800" y="1318262"/>
            <a:ext cx="2816352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Garamond"/>
              <a:buNone/>
              <a:defRPr b="0" i="0" sz="2112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828800" y="7680963"/>
            <a:ext cx="28163521" cy="21724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203960" lvl="0" marL="457200" marR="0" rtl="0" algn="l">
              <a:spcBef>
                <a:spcPts val="3072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Arial"/>
              <a:buChar char="•"/>
              <a:defRPr b="0" i="0" sz="1536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82040" lvl="1" marL="914400" marR="0" rtl="0" algn="l">
              <a:spcBef>
                <a:spcPts val="2688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–"/>
              <a:defRPr b="0" i="0" sz="1343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60120" lvl="2" marL="1371600" marR="0" rtl="0" algn="l">
              <a:spcBef>
                <a:spcPts val="2304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38200" lvl="3" marL="1828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8200" lvl="4" marL="22860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8200" lvl="5" marL="27432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8200" lvl="6" marL="32004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8200" lvl="7" marL="3657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8200" lvl="8" marL="4114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descr="Slide18.jp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3891200" cy="329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nstructions">
  <p:cSld name="1_Instructio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Garamond"/>
              <a:buNone/>
              <a:defRPr b="0" i="0" sz="2112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017520" y="8740145"/>
            <a:ext cx="30853383" cy="178710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728"/>
              </a:spcBef>
              <a:spcAft>
                <a:spcPts val="0"/>
              </a:spcAft>
              <a:buClr>
                <a:schemeClr val="dk2"/>
              </a:buClr>
              <a:buSzPts val="8640"/>
              <a:buFont typeface="Arial"/>
              <a:buNone/>
              <a:defRPr b="0" i="0" sz="864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082040" lvl="1" marL="914400" marR="0" rtl="0" algn="l">
              <a:spcBef>
                <a:spcPts val="2688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–"/>
              <a:defRPr b="0" i="0" sz="1343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60120" lvl="2" marL="1371600" marR="0" rtl="0" algn="l">
              <a:spcBef>
                <a:spcPts val="2304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38200" lvl="3" marL="1828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8200" lvl="4" marL="22860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8200" lvl="5" marL="27432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8200" lvl="6" marL="32004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8200" lvl="7" marL="3657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8200" lvl="8" marL="4114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">
  <p:cSld name="1_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4.jpg"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3891200" cy="329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7"/>
          <p:cNvSpPr txBox="1"/>
          <p:nvPr>
            <p:ph type="title"/>
          </p:nvPr>
        </p:nvSpPr>
        <p:spPr>
          <a:xfrm>
            <a:off x="3017520" y="1752602"/>
            <a:ext cx="26427601" cy="7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120"/>
              <a:buFont typeface="Garamond"/>
              <a:buNone/>
              <a:defRPr b="0" i="0" sz="2112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017520" y="9471665"/>
            <a:ext cx="14227920" cy="659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344"/>
              </a:spcBef>
              <a:spcAft>
                <a:spcPts val="0"/>
              </a:spcAft>
              <a:buClr>
                <a:schemeClr val="dk1"/>
              </a:buClr>
              <a:buSzPts val="6720"/>
              <a:buFont typeface="Arial"/>
              <a:buNone/>
              <a:defRPr b="1" i="0" sz="671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728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b="0" i="0" sz="864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728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b="0" i="0" sz="864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728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b="0" i="0" sz="864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728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b="0" i="0" sz="864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8200" lvl="5" marL="27432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8200" lvl="6" marL="32004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8200" lvl="7" marL="3657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8200" lvl="8" marL="4114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t Slide 1">
  <p:cSld name="1_Content Slide 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9.jpg"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3891200" cy="329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8"/>
          <p:cNvSpPr txBox="1"/>
          <p:nvPr>
            <p:ph type="title"/>
          </p:nvPr>
        </p:nvSpPr>
        <p:spPr>
          <a:xfrm>
            <a:off x="1828800" y="1318262"/>
            <a:ext cx="3986784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Garamond"/>
              <a:buNone/>
              <a:defRPr b="0" i="0" sz="2112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1828800" y="7680963"/>
            <a:ext cx="39867840" cy="21724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203960" lvl="0" marL="457200" marR="0" rtl="0" algn="l">
              <a:spcBef>
                <a:spcPts val="3072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Noto Sans Symbols"/>
              <a:buChar char="▪"/>
              <a:defRPr b="0" i="0" sz="1536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82040" lvl="1" marL="914400" marR="0" rtl="0" algn="l">
              <a:spcBef>
                <a:spcPts val="2688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–"/>
              <a:defRPr b="0" i="0" sz="1343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60120" lvl="2" marL="1371600" marR="0" rtl="0" algn="l">
              <a:spcBef>
                <a:spcPts val="2304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38200" lvl="3" marL="1828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8200" lvl="4" marL="22860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8200" lvl="5" marL="27432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8200" lvl="6" marL="32004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8200" lvl="7" marL="3657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8200" lvl="8" marL="4114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t Slide 2">
  <p:cSld name="1_Content Slide 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18.jpg" id="36" name="Google Shape;3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3891200" cy="329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9"/>
          <p:cNvSpPr txBox="1"/>
          <p:nvPr>
            <p:ph type="title"/>
          </p:nvPr>
        </p:nvSpPr>
        <p:spPr>
          <a:xfrm>
            <a:off x="1828800" y="1318262"/>
            <a:ext cx="2816352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Garamond"/>
              <a:buNone/>
              <a:defRPr b="0" i="0" sz="2112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828800" y="7680963"/>
            <a:ext cx="28163521" cy="21724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203960" lvl="0" marL="457200" marR="0" rtl="0" algn="l">
              <a:spcBef>
                <a:spcPts val="3072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Noto Sans Symbols"/>
              <a:buChar char="▪"/>
              <a:defRPr b="0" i="0" sz="1536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82040" lvl="1" marL="914400" marR="0" rtl="0" algn="l">
              <a:spcBef>
                <a:spcPts val="2688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–"/>
              <a:defRPr b="0" i="0" sz="1343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60120" lvl="2" marL="1371600" marR="0" rtl="0" algn="l">
              <a:spcBef>
                <a:spcPts val="2304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38200" lvl="3" marL="1828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8200" lvl="4" marL="22860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8200" lvl="5" marL="27432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8200" lvl="6" marL="32004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8200" lvl="7" marL="3657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8200" lvl="8" marL="4114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4.png"/><Relationship Id="rId13" Type="http://schemas.openxmlformats.org/officeDocument/2006/relationships/image" Target="../media/image16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5" Type="http://schemas.openxmlformats.org/officeDocument/2006/relationships/image" Target="../media/image17.jpg"/><Relationship Id="rId14" Type="http://schemas.openxmlformats.org/officeDocument/2006/relationships/image" Target="../media/image12.png"/><Relationship Id="rId17" Type="http://schemas.openxmlformats.org/officeDocument/2006/relationships/image" Target="../media/image15.jpg"/><Relationship Id="rId16" Type="http://schemas.openxmlformats.org/officeDocument/2006/relationships/image" Target="../media/image18.jp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7975" y="15648950"/>
            <a:ext cx="6273800" cy="47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/>
          <p:nvPr>
            <p:ph type="title"/>
          </p:nvPr>
        </p:nvSpPr>
        <p:spPr>
          <a:xfrm>
            <a:off x="1828800" y="-60349"/>
            <a:ext cx="398679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300">
                <a:solidFill>
                  <a:srgbClr val="000000"/>
                </a:solidFill>
              </a:rPr>
              <a:t>Additives for CO</a:t>
            </a:r>
            <a:r>
              <a:rPr baseline="-25000" lang="en-US" sz="10300">
                <a:solidFill>
                  <a:srgbClr val="000000"/>
                </a:solidFill>
              </a:rPr>
              <a:t>2 </a:t>
            </a:r>
            <a:r>
              <a:rPr lang="en-US" sz="10300">
                <a:solidFill>
                  <a:srgbClr val="000000"/>
                </a:solidFill>
              </a:rPr>
              <a:t>Capture in  Li Ion Batteries</a:t>
            </a:r>
            <a:endParaRPr sz="10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0000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Garamond"/>
              <a:buNone/>
            </a:pPr>
            <a:r>
              <a:rPr lang="en-US" sz="6600"/>
              <a:t>Dan R., Vedant K., George L., Tony F.</a:t>
            </a:r>
            <a:br>
              <a:rPr b="0" i="0" lang="en-US" sz="6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5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MSE </a:t>
            </a:r>
            <a:r>
              <a:rPr lang="en-US" sz="5400"/>
              <a:t>395</a:t>
            </a:r>
            <a:endParaRPr b="0" i="0" sz="103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5" name="Google Shape;45;p10"/>
          <p:cNvSpPr txBox="1"/>
          <p:nvPr/>
        </p:nvSpPr>
        <p:spPr>
          <a:xfrm>
            <a:off x="1575633" y="4306038"/>
            <a:ext cx="13479300" cy="20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Mission Statement</a:t>
            </a:r>
            <a:endParaRPr b="1" i="0" sz="4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Expand the lifetime of Li ion batteries by capturing the of CO</a:t>
            </a:r>
            <a:r>
              <a:rPr b="1" baseline="-25000" lang="en-US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1" lang="en-US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byproducts as a result of gas evolution with commercially available additives. </a:t>
            </a:r>
            <a:endParaRPr b="1" i="0" sz="3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6" name="Google Shape;46;p10"/>
          <p:cNvSpPr txBox="1"/>
          <p:nvPr/>
        </p:nvSpPr>
        <p:spPr>
          <a:xfrm>
            <a:off x="29875075" y="2213100"/>
            <a:ext cx="12712800" cy="5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Benchmarking and Prototyping</a:t>
            </a:r>
            <a:endParaRPr b="1" sz="4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Char char="●"/>
            </a:pPr>
            <a:r>
              <a:rPr lang="en-US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successful additive would result in a lower loss of charge over several cycles. </a:t>
            </a:r>
            <a:endParaRPr sz="3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Char char="●"/>
            </a:pPr>
            <a:r>
              <a:rPr lang="en-US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Gas absorption could be measured by BET, but no BET was available.</a:t>
            </a:r>
            <a:endParaRPr sz="3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Char char="●"/>
            </a:pPr>
            <a:r>
              <a:rPr lang="en-US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Three swageloc batteries were prepared- a baseline with no additive, a CaO additive, and a Li metal additive. Voltage was varied and current was measured using a potentiostat. </a:t>
            </a:r>
            <a:endParaRPr sz="3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Char char="●"/>
            </a:pPr>
            <a:r>
              <a:rPr lang="en-US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Li metal additive battery had a short, and produced no data.</a:t>
            </a:r>
            <a:endParaRPr sz="3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Char char="●"/>
            </a:pPr>
            <a:r>
              <a:rPr lang="en-US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CaO additive battery seems to have poor contact, producing unreliable and inconsistent data. </a:t>
            </a:r>
            <a:endParaRPr sz="3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7" name="Google Shape;47;p10"/>
          <p:cNvSpPr txBox="1"/>
          <p:nvPr/>
        </p:nvSpPr>
        <p:spPr>
          <a:xfrm>
            <a:off x="2817926" y="21857281"/>
            <a:ext cx="10994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Figure 2. Discharge capacity retention over many cycles under various conditions. CO</a:t>
            </a:r>
            <a:r>
              <a:rPr baseline="-25000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greatly reduced the efficacy of the battery. </a:t>
            </a:r>
            <a:r>
              <a:rPr baseline="30000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[4]</a:t>
            </a:r>
            <a:endParaRPr baseline="30000"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28559800" y="25061775"/>
            <a:ext cx="165126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References and Bibliography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latin typeface="Garamond"/>
                <a:ea typeface="Garamond"/>
                <a:cs typeface="Garamond"/>
                <a:sym typeface="Garamond"/>
              </a:rPr>
              <a:t>[1] Seong Jin An et al, “The state of understanding of lithium-ion-battery graphite solid electrolyte interphase (SEI) and its relationship to formation cycling”, Carbon 105 (2016) p.52-76</a:t>
            </a:r>
            <a:endParaRPr sz="11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latin typeface="Garamond"/>
                <a:ea typeface="Garamond"/>
                <a:cs typeface="Garamond"/>
                <a:sym typeface="Garamond"/>
              </a:rPr>
              <a:t>[2</a:t>
            </a:r>
            <a:r>
              <a:rPr lang="en-US" sz="1100">
                <a:latin typeface="Garamond"/>
                <a:ea typeface="Garamond"/>
                <a:cs typeface="Garamond"/>
                <a:sym typeface="Garamond"/>
              </a:rPr>
              <a:t>] Peled, E. &amp; Menkin, S. Review—SEI: Past, Present and Future. </a:t>
            </a:r>
            <a:r>
              <a:rPr i="1" lang="en-US" sz="1100">
                <a:latin typeface="Garamond"/>
                <a:ea typeface="Garamond"/>
                <a:cs typeface="Garamond"/>
                <a:sym typeface="Garamond"/>
              </a:rPr>
              <a:t>Journal of The Electrochemical Society</a:t>
            </a:r>
            <a:r>
              <a:rPr lang="en-US" sz="1100">
                <a:latin typeface="Garamond"/>
                <a:ea typeface="Garamond"/>
                <a:cs typeface="Garamond"/>
                <a:sym typeface="Garamond"/>
              </a:rPr>
              <a:t> 164, A1703-A1719 (2017).</a:t>
            </a:r>
            <a:endParaRPr sz="11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Garamond"/>
                <a:ea typeface="Garamond"/>
                <a:cs typeface="Garamond"/>
                <a:sym typeface="Garamond"/>
              </a:rPr>
              <a:t>[3] Andreas Wuersig, “CO2 Gas Evolution on Cathode Materials for Lithium-Ion Batteries”, </a:t>
            </a:r>
            <a:r>
              <a:rPr i="1" lang="en-US" sz="1100">
                <a:latin typeface="Garamond"/>
                <a:ea typeface="Garamond"/>
                <a:cs typeface="Garamond"/>
                <a:sym typeface="Garamond"/>
              </a:rPr>
              <a:t>Journal of the Electrochemical Society</a:t>
            </a:r>
            <a:r>
              <a:rPr lang="en-US" sz="1100">
                <a:latin typeface="Garamond"/>
                <a:ea typeface="Garamond"/>
                <a:cs typeface="Garamond"/>
                <a:sym typeface="Garamond"/>
              </a:rPr>
              <a:t>, 154 (5), A4449-A454 (2007)</a:t>
            </a:r>
            <a:endParaRPr sz="11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latin typeface="Garamond"/>
                <a:ea typeface="Garamond"/>
                <a:cs typeface="Garamond"/>
                <a:sym typeface="Garamond"/>
              </a:rPr>
              <a:t>[4] Tang, Ching-Yen et al. "Insights Into Solid-Electrolyte Interphase Induced Li-Ion Degradation From In Situ Auger Electron Spectroscopy." </a:t>
            </a:r>
            <a:r>
              <a:rPr i="1" lang="en-US" sz="1100">
                <a:latin typeface="Garamond"/>
                <a:ea typeface="Garamond"/>
                <a:cs typeface="Garamond"/>
                <a:sym typeface="Garamond"/>
              </a:rPr>
              <a:t>The Journal Of Physical Chemistry Letters</a:t>
            </a:r>
            <a:r>
              <a:rPr lang="en-US" sz="1100">
                <a:latin typeface="Garamond"/>
                <a:ea typeface="Garamond"/>
                <a:cs typeface="Garamond"/>
                <a:sym typeface="Garamond"/>
              </a:rPr>
              <a:t>, vol 8, no. 24, 2017, pp. 6226-6230. </a:t>
            </a:r>
            <a:r>
              <a:rPr i="1" lang="en-US" sz="1100">
                <a:latin typeface="Garamond"/>
                <a:ea typeface="Garamond"/>
                <a:cs typeface="Garamond"/>
                <a:sym typeface="Garamond"/>
              </a:rPr>
              <a:t>American Chemical Society (ACS)</a:t>
            </a:r>
            <a:r>
              <a:rPr lang="en-US" sz="1100">
                <a:latin typeface="Garamond"/>
                <a:ea typeface="Garamond"/>
                <a:cs typeface="Garamond"/>
                <a:sym typeface="Garamond"/>
              </a:rPr>
              <a:t>, doi:10.1021/acs.jpclett.7b02847.</a:t>
            </a:r>
            <a:endParaRPr sz="11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latin typeface="Garamond"/>
                <a:ea typeface="Garamond"/>
                <a:cs typeface="Garamond"/>
                <a:sym typeface="Garamond"/>
              </a:rPr>
              <a:t>[5] Dash, Sukanta K. “Post Combustion Carbon Dioxide Capture Using Amine Functionalized Carbon Nanotubes: A Review.” 2016, doi:10.1063/1.4945237.</a:t>
            </a:r>
            <a:endParaRPr sz="11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latin typeface="Garamond"/>
                <a:ea typeface="Garamond"/>
                <a:cs typeface="Garamond"/>
                <a:sym typeface="Garamond"/>
              </a:rPr>
              <a:t>[6] Wang, Fei, et al. “Carbon Dioxide Absorption and Release Properties of Pyrolysis Products of Dolomite Calcined in Vacuum Atmosphere.” </a:t>
            </a:r>
            <a:r>
              <a:rPr i="1" lang="en-US" sz="1100">
                <a:latin typeface="Garamond"/>
                <a:ea typeface="Garamond"/>
                <a:cs typeface="Garamond"/>
                <a:sym typeface="Garamond"/>
              </a:rPr>
              <a:t>The Scientific World Journal</a:t>
            </a:r>
            <a:r>
              <a:rPr lang="en-US" sz="1100">
                <a:latin typeface="Garamond"/>
                <a:ea typeface="Garamond"/>
                <a:cs typeface="Garamond"/>
                <a:sym typeface="Garamond"/>
              </a:rPr>
              <a:t>, Hindawi, 16 July 2014, www.hindawi.com/journals/tswj/2014/862762/.</a:t>
            </a:r>
            <a:endParaRPr sz="11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Garamond"/>
                <a:ea typeface="Garamond"/>
                <a:cs typeface="Garamond"/>
                <a:sym typeface="Garamond"/>
              </a:rPr>
              <a:t>[7] Powder, L. Lithium Cobalt Oxide (LiCoO2) Powder. </a:t>
            </a:r>
            <a:r>
              <a:rPr i="1" lang="en-US" sz="1100">
                <a:latin typeface="Garamond"/>
                <a:ea typeface="Garamond"/>
                <a:cs typeface="Garamond"/>
                <a:sym typeface="Garamond"/>
              </a:rPr>
              <a:t>www.novarials-store.com</a:t>
            </a:r>
            <a:r>
              <a:rPr lang="en-US" sz="1100">
                <a:latin typeface="Garamond"/>
                <a:ea typeface="Garamond"/>
                <a:cs typeface="Garamond"/>
                <a:sym typeface="Garamond"/>
              </a:rPr>
              <a:t> (2018). at &lt;https://www.novarials-store.com/products/lithium-cobalt-oxide&gt;</a:t>
            </a:r>
            <a:endParaRPr sz="11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Garamond"/>
                <a:ea typeface="Garamond"/>
                <a:cs typeface="Garamond"/>
                <a:sym typeface="Garamond"/>
              </a:rPr>
              <a:t>[8] M. Holzapfel, W. Scheifele, “Oxygen, hydrogen, ethylene and CO2 development in lithium-ion batteries”, </a:t>
            </a:r>
            <a:r>
              <a:rPr i="1" lang="en-US" sz="1100">
                <a:latin typeface="Garamond"/>
                <a:ea typeface="Garamond"/>
                <a:cs typeface="Garamond"/>
                <a:sym typeface="Garamond"/>
              </a:rPr>
              <a:t>Journal of Power Sources</a:t>
            </a:r>
            <a:r>
              <a:rPr lang="en-US" sz="1100">
                <a:latin typeface="Garamond"/>
                <a:ea typeface="Garamond"/>
                <a:cs typeface="Garamond"/>
                <a:sym typeface="Garamond"/>
              </a:rPr>
              <a:t>, vol 174, is 2 (2007) p. 1156-1160</a:t>
            </a:r>
            <a:endParaRPr sz="11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Garamond"/>
                <a:ea typeface="Garamond"/>
                <a:cs typeface="Garamond"/>
                <a:sym typeface="Garamond"/>
              </a:rPr>
              <a:t>[9] J. Vetter, “In situ study on CO2 evolution at lithium-ion battery cathodes”, </a:t>
            </a:r>
            <a:r>
              <a:rPr i="1" lang="en-US" sz="1100">
                <a:latin typeface="Garamond"/>
                <a:ea typeface="Garamond"/>
                <a:cs typeface="Garamond"/>
                <a:sym typeface="Garamond"/>
              </a:rPr>
              <a:t>Journal of Power Sources</a:t>
            </a:r>
            <a:r>
              <a:rPr lang="en-US" sz="1100">
                <a:latin typeface="Garamond"/>
                <a:ea typeface="Garamond"/>
                <a:cs typeface="Garamond"/>
                <a:sym typeface="Garamond"/>
              </a:rPr>
              <a:t>, vol 159, is 1 (2006) p. 277-281</a:t>
            </a:r>
            <a:endParaRPr sz="11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Garamond"/>
                <a:ea typeface="Garamond"/>
                <a:cs typeface="Garamond"/>
                <a:sym typeface="Garamond"/>
              </a:rPr>
              <a:t>[10] Benson, Sally M., and Franklin M. Orr. "Carbon Dioxide Capture And Storage." </a:t>
            </a:r>
            <a:r>
              <a:rPr i="1" lang="en-US" sz="1100">
                <a:latin typeface="Garamond"/>
                <a:ea typeface="Garamond"/>
                <a:cs typeface="Garamond"/>
                <a:sym typeface="Garamond"/>
              </a:rPr>
              <a:t>MRS Bulletin</a:t>
            </a:r>
            <a:r>
              <a:rPr lang="en-US" sz="1100">
                <a:latin typeface="Garamond"/>
                <a:ea typeface="Garamond"/>
                <a:cs typeface="Garamond"/>
                <a:sym typeface="Garamond"/>
              </a:rPr>
              <a:t>, vol 33, no. 04, 2008, pp. 303-305. </a:t>
            </a:r>
            <a:r>
              <a:rPr i="1" lang="en-US" sz="1100">
                <a:latin typeface="Garamond"/>
                <a:ea typeface="Garamond"/>
                <a:cs typeface="Garamond"/>
                <a:sym typeface="Garamond"/>
              </a:rPr>
              <a:t>Cambridge University Press (CUP)</a:t>
            </a:r>
            <a:r>
              <a:rPr lang="en-US" sz="1100">
                <a:latin typeface="Garamond"/>
                <a:ea typeface="Garamond"/>
                <a:cs typeface="Garamond"/>
                <a:sym typeface="Garamond"/>
              </a:rPr>
              <a:t>, doi:10.1557/mrs2008.63.</a:t>
            </a:r>
            <a:endParaRPr sz="11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latin typeface="Garamond"/>
                <a:ea typeface="Garamond"/>
                <a:cs typeface="Garamond"/>
                <a:sym typeface="Garamond"/>
              </a:rPr>
              <a:t>[11] John . Goodenough and Kyu-Sung Park, “The Li-Ion Rechargeable Battery: A Perspective”, Journal of the American Chemical Society (2013) p.1167 - 1176</a:t>
            </a:r>
            <a:endParaRPr sz="11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latin typeface="Garamond"/>
                <a:ea typeface="Garamond"/>
                <a:cs typeface="Garamond"/>
                <a:sym typeface="Garamond"/>
              </a:rPr>
              <a:t>[12] Riccardo Ruffo, Colin Wessells, Robert A Huggins, Yi Cui, “Electrochemical behavior of LiCoO</a:t>
            </a:r>
            <a:r>
              <a:rPr baseline="-25000" lang="en-US" sz="1100"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lang="en-US" sz="1100">
                <a:latin typeface="Garamond"/>
                <a:ea typeface="Garamond"/>
                <a:cs typeface="Garamond"/>
                <a:sym typeface="Garamond"/>
              </a:rPr>
              <a:t> as aqueous lithium-ion battery electrodes”, Electrochemistry Communications 11 (2009) p. 247-249</a:t>
            </a:r>
            <a:endParaRPr sz="11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-274320" lvl="0" marL="27432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9" name="Google Shape;49;p10"/>
          <p:cNvSpPr txBox="1"/>
          <p:nvPr/>
        </p:nvSpPr>
        <p:spPr>
          <a:xfrm>
            <a:off x="1565275" y="23983157"/>
            <a:ext cx="13500000" cy="3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Design Constraints</a:t>
            </a:r>
            <a:endParaRPr b="1" sz="4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Char char="●"/>
            </a:pPr>
            <a:r>
              <a:rPr lang="en-US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Must be able to physically fit inside current battery dimensions, </a:t>
            </a:r>
            <a:r>
              <a:rPr lang="en-US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preferably</a:t>
            </a:r>
            <a:r>
              <a:rPr lang="en-US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available in powder form. </a:t>
            </a:r>
            <a:endParaRPr sz="3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Char char="●"/>
            </a:pPr>
            <a:r>
              <a:rPr lang="en-US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Must not insulate the internal electrical connections.</a:t>
            </a:r>
            <a:endParaRPr sz="3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Char char="●"/>
            </a:pPr>
            <a:r>
              <a:rPr lang="en-US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Must be safe to dispose of.</a:t>
            </a:r>
            <a:endParaRPr sz="3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Char char="●"/>
            </a:pPr>
            <a:r>
              <a:rPr lang="en-US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Must not react with the electrolyte.</a:t>
            </a:r>
            <a:endParaRPr sz="3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" name="Google Shape;50;p10"/>
          <p:cNvSpPr txBox="1"/>
          <p:nvPr/>
        </p:nvSpPr>
        <p:spPr>
          <a:xfrm>
            <a:off x="10605335" y="33698988"/>
            <a:ext cx="6158785" cy="810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FIGURE TEXT</a:t>
            </a:r>
            <a:endParaRPr baseline="30000"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51" name="Google Shape;51;p10"/>
          <p:cNvGrpSpPr/>
          <p:nvPr/>
        </p:nvGrpSpPr>
        <p:grpSpPr>
          <a:xfrm>
            <a:off x="1565275" y="6555962"/>
            <a:ext cx="13500000" cy="9093000"/>
            <a:chOff x="1565275" y="6935375"/>
            <a:chExt cx="13500000" cy="9093000"/>
          </a:xfrm>
        </p:grpSpPr>
        <p:sp>
          <p:nvSpPr>
            <p:cNvPr id="52" name="Google Shape;52;p10"/>
            <p:cNvSpPr txBox="1"/>
            <p:nvPr/>
          </p:nvSpPr>
          <p:spPr>
            <a:xfrm>
              <a:off x="1565275" y="6935375"/>
              <a:ext cx="13500000" cy="90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Background Information</a:t>
              </a:r>
              <a:endParaRPr b="1" sz="4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-431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Garamond"/>
                <a:buChar char="●"/>
              </a:pPr>
              <a:r>
                <a:rPr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Li-ion batteries consist of a Li-Metal oxide cathode, an electrolyte, and an anode, typically graphite. </a:t>
              </a:r>
              <a:endParaRPr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-431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Garamond"/>
                <a:buChar char="●"/>
              </a:pPr>
              <a:r>
                <a:rPr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The initial charge irreversibly produces a Solid Electrolyte Interface (SEI), schematically shown in Figure 1. This SEI formation is difficult to control and has a large impact on the overall battery performance.</a:t>
              </a:r>
              <a:r>
                <a:rPr baseline="30000"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[1] [2]</a:t>
              </a:r>
              <a:endParaRPr baseline="30000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-431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Garamond"/>
                <a:buChar char="●"/>
              </a:pPr>
              <a:r>
                <a:rPr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Thermodynamically, commonly used organic electrolytes are unstable and tend to decompose into a variety of gases. </a:t>
              </a:r>
              <a:endParaRPr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-431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Garamond"/>
                <a:buChar char="●"/>
              </a:pPr>
              <a:r>
                <a:rPr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The LiMO</a:t>
              </a:r>
              <a:r>
                <a:rPr baseline="-25000"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2</a:t>
              </a:r>
              <a:r>
                <a:rPr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 reacts with the electrolyte to form lithium carbonate (Li</a:t>
              </a:r>
              <a:r>
                <a:rPr baseline="-25000"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2</a:t>
              </a:r>
              <a:r>
                <a:rPr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CO</a:t>
              </a:r>
              <a:r>
                <a:rPr baseline="-25000"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3</a:t>
              </a:r>
              <a:r>
                <a:rPr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) and CO</a:t>
              </a:r>
              <a:r>
                <a:rPr baseline="-25000"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2 </a:t>
              </a:r>
              <a:r>
                <a:rPr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through the following reactions:</a:t>
              </a:r>
              <a:r>
                <a:rPr baseline="30000"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[3]</a:t>
              </a:r>
              <a:endParaRPr baseline="30000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-431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Garamond"/>
                <a:buChar char="●"/>
              </a:pPr>
              <a:r>
                <a:rPr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CO</a:t>
              </a:r>
              <a:r>
                <a:rPr baseline="-25000"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2</a:t>
              </a:r>
              <a:r>
                <a:rPr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 is understood to lower battery cell cycle life, shown in Figure 2. </a:t>
              </a:r>
              <a:r>
                <a:rPr baseline="30000"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[4]</a:t>
              </a:r>
              <a:endParaRPr baseline="30000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-431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Garamond"/>
                <a:buChar char="●"/>
              </a:pPr>
              <a:r>
                <a:rPr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Several potential additives have been shown to absorb CO</a:t>
              </a:r>
              <a:r>
                <a:rPr baseline="-25000"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2</a:t>
              </a:r>
              <a:r>
                <a:rPr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, both organic and inorganic, including amines, CaO, and Li metal. </a:t>
              </a:r>
              <a:r>
                <a:rPr baseline="30000"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[5][6]</a:t>
              </a:r>
              <a:endParaRPr baseline="30000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30000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id="53" name="Google Shape;53;p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45439" y="12304900"/>
              <a:ext cx="10139650" cy="155505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54" name="Google Shape;54;p10"/>
          <p:cNvSpPr txBox="1"/>
          <p:nvPr/>
        </p:nvSpPr>
        <p:spPr>
          <a:xfrm>
            <a:off x="29481475" y="22478744"/>
            <a:ext cx="13500000" cy="3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Conclusions</a:t>
            </a:r>
            <a:endParaRPr b="1" sz="4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Char char="●"/>
            </a:pPr>
            <a:r>
              <a:rPr lang="en-US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</a:t>
            </a:r>
            <a:r>
              <a:rPr baseline="-25000" lang="en-US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lang="en-US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gas generated in Li Ion batteries can theoretically be chemically captured. </a:t>
            </a:r>
            <a:endParaRPr sz="3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Char char="●"/>
            </a:pPr>
            <a:r>
              <a:rPr lang="en-US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Capture additives must be disperse enough as to not interfere with the battery chemistry.</a:t>
            </a:r>
            <a:endParaRPr sz="3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55" name="Google Shape;55;p10"/>
          <p:cNvGrpSpPr/>
          <p:nvPr/>
        </p:nvGrpSpPr>
        <p:grpSpPr>
          <a:xfrm>
            <a:off x="14581900" y="20800725"/>
            <a:ext cx="14130300" cy="8972425"/>
            <a:chOff x="14581813" y="20320700"/>
            <a:chExt cx="14130300" cy="8972425"/>
          </a:xfrm>
        </p:grpSpPr>
        <p:sp>
          <p:nvSpPr>
            <p:cNvPr id="56" name="Google Shape;56;p10"/>
            <p:cNvSpPr txBox="1"/>
            <p:nvPr/>
          </p:nvSpPr>
          <p:spPr>
            <a:xfrm>
              <a:off x="14581813" y="26465325"/>
              <a:ext cx="14130300" cy="28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Figure 3. Schematics of traditional Li Ion batteries (Left), a Li Ion battery with an additive layer between the LiMO</a:t>
              </a:r>
              <a:r>
                <a:rPr baseline="-25000" lang="en-US" sz="2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2</a:t>
              </a:r>
              <a:r>
                <a:rPr lang="en-US" sz="2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 (Middle), and a Li Ion battery with additive dispersed in the electrolyte near the LiMO</a:t>
              </a:r>
              <a:r>
                <a:rPr baseline="-25000" lang="en-US" sz="2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2</a:t>
              </a:r>
              <a:r>
                <a:rPr lang="en-US" sz="2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 (Right). A layer of additive is easier and allows for more CO</a:t>
              </a:r>
              <a:r>
                <a:rPr baseline="-25000" lang="en-US" sz="2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2</a:t>
              </a:r>
              <a:r>
                <a:rPr lang="en-US" sz="2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 capture, but the dispersed additive would be less invasive on the electrical properties.  </a:t>
              </a:r>
              <a:endParaRPr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id="57" name="Google Shape;57;p1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206388" y="20320700"/>
              <a:ext cx="8881250" cy="5742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" name="Google Shape;58;p10"/>
          <p:cNvGrpSpPr/>
          <p:nvPr/>
        </p:nvGrpSpPr>
        <p:grpSpPr>
          <a:xfrm>
            <a:off x="15195600" y="10737000"/>
            <a:ext cx="13500000" cy="8898000"/>
            <a:chOff x="15195600" y="10229225"/>
            <a:chExt cx="13500000" cy="8898000"/>
          </a:xfrm>
        </p:grpSpPr>
        <p:sp>
          <p:nvSpPr>
            <p:cNvPr id="59" name="Google Shape;59;p10"/>
            <p:cNvSpPr txBox="1"/>
            <p:nvPr/>
          </p:nvSpPr>
          <p:spPr>
            <a:xfrm>
              <a:off x="15195600" y="10229225"/>
              <a:ext cx="13500000" cy="88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Design</a:t>
              </a:r>
              <a:endParaRPr sz="4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-571500" lvl="0" marL="5715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●"/>
              </a:pPr>
              <a:r>
                <a:rPr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To determine how much additive is needed, the theoretical amount of CO2 generated must be determined.</a:t>
              </a:r>
              <a:endParaRPr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-571500" lvl="0" marL="5715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Garamond"/>
                <a:buChar char="●"/>
              </a:pPr>
              <a:r>
                <a:rPr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Several assumptions</a:t>
              </a:r>
              <a:r>
                <a:rPr baseline="30000"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[1][2][7]</a:t>
              </a:r>
              <a:endParaRPr baseline="30000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-431800" lvl="1" marL="914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Garamond"/>
                <a:buChar char="○"/>
              </a:pPr>
              <a:r>
                <a:rPr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S</a:t>
              </a:r>
              <a:r>
                <a:rPr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EI is 5 nm thick</a:t>
              </a:r>
              <a:endParaRPr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-431800" lvl="1" marL="914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Garamond"/>
                <a:buChar char="○"/>
              </a:pPr>
              <a:r>
                <a:rPr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SEI is entirely Li</a:t>
              </a:r>
              <a:r>
                <a:rPr baseline="-25000"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2</a:t>
              </a:r>
              <a:r>
                <a:rPr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CO</a:t>
              </a:r>
              <a:r>
                <a:rPr baseline="-25000"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3</a:t>
              </a:r>
              <a:endParaRPr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-431800" lvl="1" marL="914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Garamond"/>
                <a:buChar char="○"/>
              </a:pPr>
              <a:r>
                <a:rPr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All Li</a:t>
              </a:r>
              <a:r>
                <a:rPr baseline="-25000"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2</a:t>
              </a:r>
              <a:r>
                <a:rPr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CO</a:t>
              </a:r>
              <a:r>
                <a:rPr baseline="-25000"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3</a:t>
              </a:r>
              <a:r>
                <a:rPr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 decomposes to CO</a:t>
              </a:r>
              <a:r>
                <a:rPr baseline="-25000"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2</a:t>
              </a:r>
              <a:endParaRPr baseline="-25000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-431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Garamond"/>
                <a:buChar char="●"/>
              </a:pPr>
              <a:r>
                <a:rPr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These assumptions result in an overestimation. </a:t>
              </a:r>
              <a:endParaRPr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-431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Garamond"/>
                <a:buChar char="●"/>
              </a:pPr>
              <a:r>
                <a:rPr lang="en-US" sz="3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Commercial batteries typically have within the range of 20 m</a:t>
              </a:r>
              <a:r>
                <a:rPr baseline="30000" lang="en-US" sz="3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2</a:t>
              </a:r>
              <a:r>
                <a:rPr lang="en-US" sz="3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 of LiCoO</a:t>
              </a:r>
              <a:r>
                <a:rPr baseline="-25000" lang="en-US" sz="3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2</a:t>
              </a:r>
              <a:r>
                <a:rPr baseline="30000" lang="en-US" sz="3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[7]</a:t>
              </a:r>
              <a:endParaRPr baseline="30000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-4191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Garamond"/>
                <a:buChar char="●"/>
              </a:pPr>
              <a:r>
                <a:rPr lang="en-US" sz="3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Therefore, 1.25 x 10</a:t>
              </a:r>
              <a:r>
                <a:rPr baseline="30000" lang="en-US" sz="3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-3</a:t>
              </a:r>
              <a:r>
                <a:rPr lang="en-US" sz="3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 moles of CO</a:t>
              </a:r>
              <a:r>
                <a:rPr baseline="-25000" lang="en-US" sz="3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2</a:t>
              </a:r>
              <a:r>
                <a:rPr lang="en-US" sz="3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 are generated, requiring 0.0702 g CaO, 0.153 g MEA, 0.130 g AEEA (amines), or </a:t>
              </a:r>
              <a:r>
                <a:rPr lang="en-US" sz="3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0.0116 g Li.</a:t>
              </a:r>
              <a:endParaRPr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-4191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Garamond"/>
                <a:buChar char="●"/>
              </a:pPr>
              <a:r>
                <a:rPr lang="en-US" sz="3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Focused on CaO and Li due to safety concerns</a:t>
              </a:r>
              <a:endParaRPr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-4191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Garamond"/>
                <a:buChar char="●"/>
              </a:pPr>
              <a:r>
                <a:rPr lang="en-US" sz="3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Additive needs to be near the cathode to capture most CO</a:t>
              </a:r>
              <a:r>
                <a:rPr baseline="-25000" lang="en-US" sz="3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2</a:t>
              </a:r>
              <a:r>
                <a:rPr lang="en-US" sz="3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 as it is generated</a:t>
              </a:r>
              <a:endParaRPr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grpSp>
          <p:nvGrpSpPr>
            <p:cNvPr id="60" name="Google Shape;60;p10"/>
            <p:cNvGrpSpPr/>
            <p:nvPr/>
          </p:nvGrpSpPr>
          <p:grpSpPr>
            <a:xfrm>
              <a:off x="16874443" y="14012354"/>
              <a:ext cx="10571898" cy="2932013"/>
              <a:chOff x="2022306" y="1514125"/>
              <a:chExt cx="5454774" cy="1512829"/>
            </a:xfrm>
          </p:grpSpPr>
          <p:pic>
            <p:nvPicPr>
              <p:cNvPr id="61" name="Google Shape;61;p1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838575" y="1514125"/>
                <a:ext cx="1466850" cy="200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" name="Google Shape;62;p1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022306" y="1543868"/>
                <a:ext cx="1714500" cy="161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" name="Google Shape;63;p10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5474979" y="1544025"/>
                <a:ext cx="2002101" cy="140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" name="Google Shape;64;p10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005125" y="1822249"/>
                <a:ext cx="3133725" cy="200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1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3599189" y="2142918"/>
                <a:ext cx="1945622" cy="140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" name="Google Shape;66;p1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3025823" y="2438497"/>
                <a:ext cx="3092330" cy="140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" name="Google Shape;67;p1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3633775" y="2826816"/>
                <a:ext cx="1876425" cy="200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8" name="Google Shape;68;p10"/>
              <p:cNvSpPr/>
              <p:nvPr/>
            </p:nvSpPr>
            <p:spPr>
              <a:xfrm>
                <a:off x="3562075" y="2787854"/>
                <a:ext cx="2002200" cy="23910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" name="Google Shape;69;p10"/>
          <p:cNvGrpSpPr/>
          <p:nvPr/>
        </p:nvGrpSpPr>
        <p:grpSpPr>
          <a:xfrm>
            <a:off x="17428900" y="4952975"/>
            <a:ext cx="9033300" cy="5400600"/>
            <a:chOff x="17428875" y="4479875"/>
            <a:chExt cx="9033300" cy="5400600"/>
          </a:xfrm>
        </p:grpSpPr>
        <p:pic>
          <p:nvPicPr>
            <p:cNvPr id="70" name="Google Shape;70;p1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18698700" y="4479875"/>
              <a:ext cx="6493813" cy="4370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10"/>
            <p:cNvSpPr txBox="1"/>
            <p:nvPr/>
          </p:nvSpPr>
          <p:spPr>
            <a:xfrm>
              <a:off x="17428875" y="8926475"/>
              <a:ext cx="90333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Figure 1. Schematic of the SEI. It is made up of a variety of different </a:t>
              </a:r>
              <a:r>
                <a:rPr lang="en-US" sz="2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compounds</a:t>
              </a:r>
              <a:r>
                <a:rPr lang="en-US" sz="2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, making it difficult to predict. [2]</a:t>
              </a:r>
              <a:endParaRPr baseline="30000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pic>
        <p:nvPicPr>
          <p:cNvPr id="72" name="Google Shape;72;p1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193361" y="15347680"/>
            <a:ext cx="8243828" cy="630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10"/>
          <p:cNvGrpSpPr/>
          <p:nvPr/>
        </p:nvGrpSpPr>
        <p:grpSpPr>
          <a:xfrm>
            <a:off x="29413274" y="15552613"/>
            <a:ext cx="12989807" cy="6726158"/>
            <a:chOff x="29413274" y="16009813"/>
            <a:chExt cx="12989807" cy="6726158"/>
          </a:xfrm>
        </p:grpSpPr>
        <p:grpSp>
          <p:nvGrpSpPr>
            <p:cNvPr id="74" name="Google Shape;74;p10"/>
            <p:cNvGrpSpPr/>
            <p:nvPr/>
          </p:nvGrpSpPr>
          <p:grpSpPr>
            <a:xfrm>
              <a:off x="29413274" y="19127100"/>
              <a:ext cx="12989807" cy="3608871"/>
              <a:chOff x="24155025" y="19749299"/>
              <a:chExt cx="14764500" cy="4101922"/>
            </a:xfrm>
          </p:grpSpPr>
          <p:sp>
            <p:nvSpPr>
              <p:cNvPr id="75" name="Google Shape;75;p10"/>
              <p:cNvSpPr/>
              <p:nvPr/>
            </p:nvSpPr>
            <p:spPr>
              <a:xfrm>
                <a:off x="28893603" y="19749299"/>
                <a:ext cx="2048700" cy="810600"/>
              </a:xfrm>
              <a:prstGeom prst="rect">
                <a:avLst/>
              </a:prstGeom>
              <a:noFill/>
              <a:ln cap="flat" cmpd="sng" w="7620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0"/>
              <p:cNvSpPr txBox="1"/>
              <p:nvPr/>
            </p:nvSpPr>
            <p:spPr>
              <a:xfrm>
                <a:off x="24155025" y="22296321"/>
                <a:ext cx="14764500" cy="15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rPr>
                  <a:t>Figure 5. Current as a function of voltage for the baseline battery with no CaO unscaled (Left) and zoomed in (Right). We suspect that the battery did not have a good internal connection, and that the CaO acted as a partial insulator. </a:t>
                </a:r>
                <a:endParaRPr baseline="30000" sz="2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</p:grpSp>
        <p:pic>
          <p:nvPicPr>
            <p:cNvPr id="77" name="Google Shape;77;p1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35477000" y="16009813"/>
              <a:ext cx="6647099" cy="49853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29995802" y="7576527"/>
            <a:ext cx="12764788" cy="7261221"/>
            <a:chOff x="29995802" y="7576527"/>
            <a:chExt cx="12764788" cy="7261221"/>
          </a:xfrm>
        </p:grpSpPr>
        <p:grpSp>
          <p:nvGrpSpPr>
            <p:cNvPr id="79" name="Google Shape;79;p10"/>
            <p:cNvGrpSpPr/>
            <p:nvPr/>
          </p:nvGrpSpPr>
          <p:grpSpPr>
            <a:xfrm>
              <a:off x="29995802" y="7576527"/>
              <a:ext cx="12764788" cy="7261221"/>
              <a:chOff x="27728200" y="13809250"/>
              <a:chExt cx="15506302" cy="8820725"/>
            </a:xfrm>
          </p:grpSpPr>
          <p:sp>
            <p:nvSpPr>
              <p:cNvPr id="80" name="Google Shape;80;p10"/>
              <p:cNvSpPr txBox="1"/>
              <p:nvPr/>
            </p:nvSpPr>
            <p:spPr>
              <a:xfrm>
                <a:off x="27728200" y="20383275"/>
                <a:ext cx="14764500" cy="224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rPr>
                  <a:t>Figure 4. Current as a function of voltage for the baseline battery with no additives (Left). Electric charge during charging and discharging as a function of cycle number (Right). After a number of cycles, the SEI reaches a moderately stable state, stabilizing the electrical properties of the battery.   </a:t>
                </a:r>
                <a:endParaRPr baseline="30000" sz="2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pic>
            <p:nvPicPr>
              <p:cNvPr id="81" name="Google Shape;81;p10"/>
              <p:cNvPicPr preferRelativeResize="0"/>
              <p:nvPr/>
            </p:nvPicPr>
            <p:blipFill>
              <a:blip r:embed="rId16">
                <a:alphaModFix/>
              </a:blip>
              <a:stretch>
                <a:fillRect/>
              </a:stretch>
            </p:blipFill>
            <p:spPr>
              <a:xfrm>
                <a:off x="35135850" y="13809250"/>
                <a:ext cx="8098652" cy="61965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2" name="Google Shape;82;p1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30377200" y="7806300"/>
              <a:ext cx="6158799" cy="46190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