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69" r:id="rId3"/>
    <p:sldId id="257" r:id="rId4"/>
    <p:sldId id="273" r:id="rId5"/>
    <p:sldId id="268" r:id="rId6"/>
    <p:sldId id="272" r:id="rId7"/>
    <p:sldId id="271" r:id="rId8"/>
    <p:sldId id="274" r:id="rId9"/>
    <p:sldId id="270"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4660"/>
  </p:normalViewPr>
  <p:slideViewPr>
    <p:cSldViewPr snapToGrid="0">
      <p:cViewPr varScale="1">
        <p:scale>
          <a:sx n="104" d="100"/>
          <a:sy n="104" d="100"/>
        </p:scale>
        <p:origin x="82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296EE392-A65B-6B9F-DEE0-D0B5378BB712}"/>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ED4E824F-C8E5-3B7B-7040-7E378AC5AE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F79CB570-586D-7F5F-15AD-3FBD16E075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377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US" sz="2400" dirty="0">
                <a:latin typeface="Cambria" panose="02040503050406030204" pitchFamily="18" charset="0"/>
                <a:ea typeface="Cambria" panose="02040503050406030204" pitchFamily="18" charset="0"/>
              </a:rPr>
              <a:t>PSCS_464 - LET’S ‪LEARN‪ CONSTITUTION‪ IN‪ A ‪SIMPLER‪ MANNER-CITIZEN‪ PERSPECTIVE</a:t>
            </a:r>
            <a:endParaRPr lang="en-US"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a:spcBef>
                <a:spcPts val="0"/>
              </a:spcBef>
            </a:pPr>
            <a:r>
              <a:rPr lang="en-GB" sz="1800" dirty="0">
                <a:latin typeface="Cambria" panose="02040503050406030204" pitchFamily="18" charset="0"/>
                <a:ea typeface="Cambria" panose="02040503050406030204" pitchFamily="18" charset="0"/>
              </a:rPr>
              <a:t>Batch Number: </a:t>
            </a:r>
            <a:r>
              <a:rPr lang="en-US" sz="1800" dirty="0"/>
              <a:t>CIT_41</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800" dirty="0">
              <a:latin typeface="Cambria" panose="02040503050406030204" pitchFamily="18" charset="0"/>
              <a:ea typeface="Cambria" panose="02040503050406030204" pitchFamily="18" charset="0"/>
            </a:endParaRPr>
          </a:p>
          <a:p>
            <a:pPr lvl="0" algn="ctr">
              <a:spcBef>
                <a:spcPts val="400"/>
              </a:spcBef>
              <a:buClr>
                <a:srgbClr val="17365D"/>
              </a:buClr>
              <a:buSzPts val="2000"/>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lvl="0">
              <a:spcBef>
                <a:spcPts val="340"/>
              </a:spcBef>
              <a:buClr>
                <a:srgbClr val="17365D"/>
              </a:buClr>
              <a:buSzPts val="1700"/>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a:t>
            </a:r>
            <a:r>
              <a:rPr lang="en-GB" sz="1700" b="1" dirty="0">
                <a:solidFill>
                  <a:srgbClr val="17365D"/>
                </a:solidFill>
                <a:latin typeface="Cambria" panose="02040503050406030204" pitchFamily="18" charset="0"/>
                <a:ea typeface="Cambria" panose="02040503050406030204" pitchFamily="18" charset="0"/>
                <a:cs typeface="Verdana"/>
                <a:sym typeface="Verdana"/>
              </a:rPr>
              <a:t>Syed Siraj Ahmed</a:t>
            </a:r>
            <a:endParaRPr lang="en-US" sz="1800" dirty="0"/>
          </a:p>
          <a:p>
            <a:pPr lvl="0">
              <a:spcBef>
                <a:spcPts val="340"/>
              </a:spcBef>
              <a:buClr>
                <a:srgbClr val="17365D"/>
              </a:buClr>
              <a:buSzPts val="1700"/>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lang="en-GB"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3434845421"/>
              </p:ext>
            </p:extLst>
          </p:nvPr>
        </p:nvGraphicFramePr>
        <p:xfrm>
          <a:off x="553347" y="2721840"/>
          <a:ext cx="5418675" cy="274326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20221CIT0013</a:t>
                      </a:r>
                    </a:p>
                    <a:p>
                      <a:pPr marL="0" marR="0" lvl="0" indent="0" algn="ctr" rtl="0">
                        <a:spcBef>
                          <a:spcPts val="0"/>
                        </a:spcBef>
                        <a:spcAft>
                          <a:spcPts val="0"/>
                        </a:spcAft>
                        <a:buFont typeface="+mj-lt"/>
                        <a:buNone/>
                      </a:pPr>
                      <a:r>
                        <a:rPr lang="en-US" sz="1800" u="none" strike="noStrike" cap="none" dirty="0"/>
                        <a:t>20221CIT0001</a:t>
                      </a:r>
                    </a:p>
                    <a:p>
                      <a:pPr marL="0" marR="0" lvl="0" indent="0" algn="ctr" rtl="0">
                        <a:spcBef>
                          <a:spcPts val="0"/>
                        </a:spcBef>
                        <a:spcAft>
                          <a:spcPts val="0"/>
                        </a:spcAft>
                        <a:buFont typeface="+mj-lt"/>
                        <a:buNone/>
                      </a:pPr>
                      <a:r>
                        <a:rPr lang="en-US" sz="1800" u="none" strike="noStrike" cap="none" dirty="0"/>
                        <a:t>20221CIT0042</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PATAN MD. RAYYAN KHAN</a:t>
                      </a:r>
                    </a:p>
                    <a:p>
                      <a:pPr marL="0" marR="0" lvl="0" indent="0" algn="ctr" rtl="0">
                        <a:spcBef>
                          <a:spcPts val="0"/>
                        </a:spcBef>
                        <a:spcAft>
                          <a:spcPts val="0"/>
                        </a:spcAft>
                        <a:buNone/>
                      </a:pPr>
                      <a:r>
                        <a:rPr lang="en-US" sz="1800" u="none" strike="noStrike" cap="none" dirty="0"/>
                        <a:t>REHAN B.A</a:t>
                      </a:r>
                    </a:p>
                    <a:p>
                      <a:pPr marL="0" marR="0" lvl="0" indent="0" algn="ctr" rtl="0">
                        <a:spcBef>
                          <a:spcPts val="0"/>
                        </a:spcBef>
                        <a:spcAft>
                          <a:spcPts val="0"/>
                        </a:spcAft>
                        <a:buNone/>
                      </a:pPr>
                      <a:r>
                        <a:rPr lang="en-US" sz="1800" u="none" strike="noStrike" cap="none" dirty="0"/>
                        <a:t>SINGOTAM SAGAR</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18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1800" b="1" dirty="0">
                <a:solidFill>
                  <a:schemeClr val="accent1"/>
                </a:solidFill>
                <a:latin typeface="Cambria" panose="02040503050406030204" pitchFamily="18" charset="0"/>
                <a:ea typeface="Cambria" panose="02040503050406030204" pitchFamily="18" charset="0"/>
                <a:cs typeface="Verdana"/>
                <a:sym typeface="Verdana"/>
              </a:rPr>
              <a:t>: Dr. </a:t>
            </a:r>
            <a:r>
              <a:rPr lang="en-US" sz="1800" b="1" dirty="0" err="1">
                <a:solidFill>
                  <a:schemeClr val="accent1"/>
                </a:solidFill>
                <a:latin typeface="Cambria" panose="02040503050406030204" pitchFamily="18" charset="0"/>
                <a:ea typeface="Cambria" panose="02040503050406030204" pitchFamily="18" charset="0"/>
                <a:cs typeface="Verdana"/>
                <a:sym typeface="Verdana"/>
              </a:rPr>
              <a:t>Anandraj</a:t>
            </a:r>
            <a:r>
              <a:rPr lang="en-US" sz="1800" b="1" dirty="0">
                <a:solidFill>
                  <a:schemeClr val="accent1"/>
                </a:solidFill>
                <a:latin typeface="Cambria" panose="02040503050406030204" pitchFamily="18" charset="0"/>
                <a:ea typeface="Cambria" panose="02040503050406030204" pitchFamily="18" charset="0"/>
                <a:cs typeface="Verdana"/>
                <a:sym typeface="Verdana"/>
              </a:rPr>
              <a:t> S.P</a:t>
            </a:r>
            <a:endParaRPr lang="en-US" sz="1800" b="1" dirty="0">
              <a:solidFill>
                <a:srgbClr val="FF0000"/>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Dr. </a:t>
            </a:r>
            <a:r>
              <a:rPr lang="en-US" sz="18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Sharmasth</a:t>
            </a: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Vali</a:t>
            </a:r>
            <a:endParaRPr lang="en-US" sz="1800" b="1" dirty="0">
              <a:solidFill>
                <a:srgbClr val="FF0000"/>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Sampath</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K , 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Geetha</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endParaRPr lang="en-US" dirty="0">
              <a:latin typeface="Cambria" panose="02040503050406030204" pitchFamily="18" charset="0"/>
              <a:ea typeface="Cambria" panose="02040503050406030204" pitchFamily="18" charset="0"/>
            </a:endParaRPr>
          </a:p>
          <a:p>
            <a:pPr marL="609600" lvl="1" indent="0">
              <a:spcBef>
                <a:spcPts val="0"/>
              </a:spcBef>
              <a:buNone/>
            </a:pPr>
            <a:r>
              <a:rPr lang="en-US" dirty="0"/>
              <a:t>[1]. A. Kumar, B. R. Patel, and C. Zhang, “Plant disease identification using convolutional neural networks,” </a:t>
            </a:r>
            <a:r>
              <a:rPr lang="en-US" i="1" dirty="0"/>
              <a:t>IEEE Access</a:t>
            </a:r>
            <a:r>
              <a:rPr lang="en-US" dirty="0"/>
              <a:t>, vol. 9, pp. 34567–34578, Mar. 2021.</a:t>
            </a:r>
          </a:p>
          <a:p>
            <a:pPr marL="609600" lvl="1" indent="0">
              <a:spcBef>
                <a:spcPts val="0"/>
              </a:spcBef>
              <a:buNone/>
            </a:pPr>
            <a:endParaRPr lang="en-US" dirty="0">
              <a:latin typeface="Cambria" panose="02040503050406030204" pitchFamily="18" charset="0"/>
              <a:ea typeface="Cambria" panose="02040503050406030204" pitchFamily="18" charset="0"/>
            </a:endParaRPr>
          </a:p>
          <a:p>
            <a:pPr marL="609600" lvl="1" indent="0">
              <a:spcBef>
                <a:spcPts val="0"/>
              </a:spcBef>
              <a:buNone/>
            </a:pPr>
            <a:r>
              <a:rPr lang="en-US" dirty="0"/>
              <a:t>[2]. J. Smith, “Deep learning in agricultural systems,” </a:t>
            </a:r>
            <a:r>
              <a:rPr lang="en-US" i="1" dirty="0"/>
              <a:t>IEEE Transactions on Neural Networks and Learning Systems</a:t>
            </a:r>
            <a:r>
              <a:rPr lang="en-US" dirty="0"/>
              <a:t>, vol. 32, no. 7, pp. 1234–1245, Jul. 2021.</a:t>
            </a:r>
            <a:endParaRPr lang="en-US" dirty="0">
              <a:latin typeface="Cambria" panose="02040503050406030204" pitchFamily="18" charset="0"/>
              <a:ea typeface="Cambria" panose="02040503050406030204" pitchFamily="18" charset="0"/>
            </a:endParaRPr>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464</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342900" lvl="0" indent="-190500">
              <a:spcBef>
                <a:spcPts val="0"/>
              </a:spcBef>
              <a:buNone/>
            </a:pPr>
            <a:r>
              <a:rPr lang="en-US" sz="1500" dirty="0">
                <a:latin typeface="Cambria" panose="02040503050406030204" pitchFamily="18" charset="0"/>
                <a:ea typeface="Cambria" panose="02040503050406030204" pitchFamily="18" charset="0"/>
              </a:rPr>
              <a:t>Organization: CIT</a:t>
            </a:r>
          </a:p>
          <a:p>
            <a:pPr marL="342900" lvl="0" indent="-190500">
              <a:lnSpc>
                <a:spcPct val="200000"/>
              </a:lnSpc>
              <a:spcBef>
                <a:spcPts val="0"/>
              </a:spcBef>
              <a:buNone/>
            </a:pPr>
            <a:r>
              <a:rPr lang="en-US" sz="1500" dirty="0">
                <a:latin typeface="Cambria" panose="02040503050406030204" pitchFamily="18" charset="0"/>
                <a:ea typeface="Cambria" panose="02040503050406030204" pitchFamily="18" charset="0"/>
              </a:rPr>
              <a:t>Category (Hardware / Software / Both) : Software</a:t>
            </a:r>
          </a:p>
          <a:p>
            <a:pPr marL="342900" lvl="0" indent="-190500">
              <a:lnSpc>
                <a:spcPct val="200000"/>
              </a:lnSpc>
              <a:spcBef>
                <a:spcPts val="0"/>
              </a:spcBef>
              <a:buNone/>
            </a:pPr>
            <a:r>
              <a:rPr lang="en-US" sz="1500" dirty="0">
                <a:latin typeface="Cambria" panose="02040503050406030204" pitchFamily="18" charset="0"/>
                <a:ea typeface="Cambria" panose="02040503050406030204" pitchFamily="18" charset="0"/>
              </a:rPr>
              <a:t>Problem Description: </a:t>
            </a:r>
            <a:br>
              <a:rPr lang="en-US" sz="1500" dirty="0">
                <a:latin typeface="Cambria" panose="02040503050406030204" pitchFamily="18" charset="0"/>
                <a:ea typeface="Cambria" panose="02040503050406030204" pitchFamily="18" charset="0"/>
              </a:rPr>
            </a:br>
            <a:r>
              <a:rPr lang="en-US" sz="1500" dirty="0">
                <a:latin typeface="Cambria" panose="02040503050406030204" pitchFamily="18" charset="0"/>
                <a:ea typeface="Cambria" panose="02040503050406030204" pitchFamily="18" charset="0"/>
              </a:rPr>
              <a:t>The project “</a:t>
            </a:r>
            <a:r>
              <a:rPr lang="en-US" sz="1500" dirty="0" err="1">
                <a:latin typeface="Cambria" panose="02040503050406030204" pitchFamily="18" charset="0"/>
                <a:ea typeface="Cambria" panose="02040503050406030204" pitchFamily="18" charset="0"/>
              </a:rPr>
              <a:t>Nagrik</a:t>
            </a:r>
            <a:r>
              <a:rPr lang="en-US" sz="1500" dirty="0">
                <a:latin typeface="Cambria" panose="02040503050406030204" pitchFamily="18" charset="0"/>
                <a:ea typeface="Cambria" panose="02040503050406030204" pitchFamily="18" charset="0"/>
              </a:rPr>
              <a:t> Aur </a:t>
            </a:r>
            <a:r>
              <a:rPr lang="en-US" sz="1500" dirty="0" err="1">
                <a:latin typeface="Cambria" panose="02040503050406030204" pitchFamily="18" charset="0"/>
                <a:ea typeface="Cambria" panose="02040503050406030204" pitchFamily="18" charset="0"/>
              </a:rPr>
              <a:t>Samvidhan</a:t>
            </a:r>
            <a:r>
              <a:rPr lang="en-US" sz="1500" dirty="0">
                <a:latin typeface="Cambria" panose="02040503050406030204" pitchFamily="18" charset="0"/>
                <a:ea typeface="Cambria" panose="02040503050406030204" pitchFamily="18" charset="0"/>
              </a:rPr>
              <a:t>” (Citizen &amp; Constitution) aims to develop a gamified digital platform that simplifies and spreads constitutional literacy among citizens. It will present key parts of the Constitution—Preamble, Fundamental Rights, Directive Principles, and Fundamental Duties—in easy-to-understand language through engaging formats like quizzes, spin-the-wheel, cards, or board-style games. The platform will feature a structured backend database, multimedia support, and multilingual accessibility to ensure inclusivity. A functional prototype, along with user testing and feedback, will demonstrate its effectiveness. The expected outcome is to enhance awareness among youth and common citizens, empowering them to make informed decisions about their rights and duties in a democratic society.</a:t>
            </a:r>
          </a:p>
        </p:txBody>
      </p:sp>
    </p:spTree>
    <p:extLst>
      <p:ext uri="{BB962C8B-B14F-4D97-AF65-F5344CB8AC3E}">
        <p14:creationId xmlns:p14="http://schemas.microsoft.com/office/powerpoint/2010/main" val="21434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782" y="1466273"/>
            <a:ext cx="10668000" cy="3924299"/>
          </a:xfrm>
          <a:prstGeom prst="rect">
            <a:avLst/>
          </a:prstGeom>
          <a:noFill/>
          <a:ln>
            <a:noFill/>
          </a:ln>
        </p:spPr>
        <p:txBody>
          <a:bodyPr spcFirstLastPara="1" wrap="square" lIns="91425" tIns="45700" rIns="91425" bIns="45700" anchor="t" anchorCtr="0">
            <a:normAutofit fontScale="70000" lnSpcReduction="20000"/>
          </a:bodyPr>
          <a:lstStyle/>
          <a:p>
            <a:pPr marL="49530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Objectives</a:t>
            </a:r>
          </a:p>
          <a:p>
            <a:pPr marL="49530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Background and Related work for title Selection</a:t>
            </a:r>
          </a:p>
          <a:p>
            <a:pPr marL="495300" lvl="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Analysis of Problem Statement</a:t>
            </a:r>
          </a:p>
          <a:p>
            <a:pPr marL="495300" lvl="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Innovation or Novel Contributions</a:t>
            </a:r>
            <a:endParaRPr lang="en-US" sz="32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dirty="0" err="1">
                <a:latin typeface="Cambria" panose="02040503050406030204" pitchFamily="18" charset="0"/>
                <a:ea typeface="Cambria" panose="02040503050406030204" pitchFamily="18" charset="0"/>
              </a:rPr>
              <a:t>Git</a:t>
            </a:r>
            <a:r>
              <a:rPr lang="en-US" dirty="0">
                <a:latin typeface="Cambria" panose="02040503050406030204" pitchFamily="18" charset="0"/>
                <a:ea typeface="Cambria" panose="02040503050406030204" pitchFamily="18" charset="0"/>
              </a:rPr>
              <a:t>-hub Link</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a:spcBef>
                <a:spcPts val="0"/>
              </a:spcBef>
              <a:buSzPct val="100000"/>
              <a:buNone/>
            </a:pPr>
            <a:endParaRPr lang="en-US" dirty="0">
              <a:latin typeface="Cambria" panose="02040503050406030204" pitchFamily="18" charset="0"/>
              <a:ea typeface="Cambria" panose="02040503050406030204" pitchFamily="18" charset="0"/>
            </a:endParaRPr>
          </a:p>
          <a:p>
            <a:pPr marL="609600" lvl="0" indent="-457200" algn="just">
              <a:spcBef>
                <a:spcPts val="0"/>
              </a:spcBef>
              <a:buSzPct val="100000"/>
              <a:buFont typeface="+mj-lt"/>
              <a:buAutoNum type="arabicPeriod"/>
            </a:pPr>
            <a:r>
              <a:rPr lang="en-US" b="1" dirty="0">
                <a:latin typeface="Cambria" panose="02040503050406030204" pitchFamily="18" charset="0"/>
                <a:ea typeface="Cambria" panose="02040503050406030204" pitchFamily="18" charset="0"/>
              </a:rPr>
              <a:t>Frontend:</a:t>
            </a:r>
            <a:r>
              <a:rPr lang="en-US" dirty="0">
                <a:latin typeface="Cambria" panose="02040503050406030204" pitchFamily="18" charset="0"/>
                <a:ea typeface="Cambria" panose="02040503050406030204" pitchFamily="18" charset="0"/>
              </a:rPr>
              <a:t> React/Flutter + Phaser.js</a:t>
            </a:r>
          </a:p>
          <a:p>
            <a:pPr marL="609600" lvl="0" indent="-457200" algn="just">
              <a:spcBef>
                <a:spcPts val="0"/>
              </a:spcBef>
              <a:buSzPct val="100000"/>
              <a:buFont typeface="+mj-lt"/>
              <a:buAutoNum type="arabicPeriod"/>
            </a:pPr>
            <a:endParaRPr lang="en-US" dirty="0">
              <a:latin typeface="Cambria" panose="02040503050406030204" pitchFamily="18" charset="0"/>
              <a:ea typeface="Cambria" panose="02040503050406030204" pitchFamily="18" charset="0"/>
            </a:endParaRPr>
          </a:p>
          <a:p>
            <a:pPr marL="609600" lvl="0" indent="-457200" algn="just">
              <a:spcBef>
                <a:spcPts val="0"/>
              </a:spcBef>
              <a:buSzPct val="100000"/>
              <a:buFont typeface="+mj-lt"/>
              <a:buAutoNum type="arabicPeriod"/>
            </a:pPr>
            <a:r>
              <a:rPr lang="en-US" b="1" dirty="0">
                <a:latin typeface="Cambria" panose="02040503050406030204" pitchFamily="18" charset="0"/>
                <a:ea typeface="Cambria" panose="02040503050406030204" pitchFamily="18" charset="0"/>
              </a:rPr>
              <a:t>Backend:</a:t>
            </a:r>
            <a:r>
              <a:rPr lang="en-US" dirty="0">
                <a:latin typeface="Cambria" panose="02040503050406030204" pitchFamily="18" charset="0"/>
                <a:ea typeface="Cambria" panose="02040503050406030204" pitchFamily="18" charset="0"/>
              </a:rPr>
              <a:t> Node.js/Django + REST APIs</a:t>
            </a:r>
          </a:p>
          <a:p>
            <a:pPr marL="609600" lvl="0" indent="-457200" algn="just">
              <a:spcBef>
                <a:spcPts val="0"/>
              </a:spcBef>
              <a:buSzPct val="100000"/>
              <a:buFont typeface="+mj-lt"/>
              <a:buAutoNum type="arabicPeriod"/>
            </a:pPr>
            <a:endParaRPr lang="en-US" dirty="0">
              <a:latin typeface="Cambria" panose="02040503050406030204" pitchFamily="18" charset="0"/>
              <a:ea typeface="Cambria" panose="02040503050406030204" pitchFamily="18" charset="0"/>
            </a:endParaRPr>
          </a:p>
          <a:p>
            <a:pPr marL="609600" lvl="0" indent="-457200" algn="just">
              <a:spcBef>
                <a:spcPts val="0"/>
              </a:spcBef>
              <a:buSzPct val="100000"/>
              <a:buFont typeface="+mj-lt"/>
              <a:buAutoNum type="arabicPeriod"/>
            </a:pPr>
            <a:r>
              <a:rPr lang="en-US" b="1" dirty="0">
                <a:latin typeface="Cambria" panose="02040503050406030204" pitchFamily="18" charset="0"/>
                <a:ea typeface="Cambria" panose="02040503050406030204" pitchFamily="18" charset="0"/>
              </a:rPr>
              <a:t>Database:</a:t>
            </a:r>
            <a:r>
              <a:rPr lang="en-US" dirty="0">
                <a:latin typeface="Cambria" panose="02040503050406030204" pitchFamily="18" charset="0"/>
                <a:ea typeface="Cambria" panose="02040503050406030204" pitchFamily="18" charset="0"/>
              </a:rPr>
              <a:t> MySQL/PostgreSQL or Firebase</a:t>
            </a:r>
          </a:p>
          <a:p>
            <a:pPr marL="609600" lvl="0" indent="-457200" algn="just">
              <a:spcBef>
                <a:spcPts val="0"/>
              </a:spcBef>
              <a:buSzPct val="100000"/>
              <a:buFont typeface="+mj-lt"/>
              <a:buAutoNum type="arabicPeriod"/>
            </a:pPr>
            <a:endParaRPr lang="en-US" dirty="0">
              <a:latin typeface="Cambria" panose="02040503050406030204" pitchFamily="18" charset="0"/>
              <a:ea typeface="Cambria" panose="02040503050406030204" pitchFamily="18" charset="0"/>
            </a:endParaRPr>
          </a:p>
          <a:p>
            <a:pPr marL="609600" lvl="0" indent="-457200" algn="just">
              <a:spcBef>
                <a:spcPts val="0"/>
              </a:spcBef>
              <a:buSzPct val="100000"/>
              <a:buFont typeface="+mj-lt"/>
              <a:buAutoNum type="arabicPeriod"/>
            </a:pPr>
            <a:r>
              <a:rPr lang="en-US" b="1" dirty="0">
                <a:latin typeface="Cambria" panose="02040503050406030204" pitchFamily="18" charset="0"/>
                <a:ea typeface="Cambria" panose="02040503050406030204" pitchFamily="18" charset="0"/>
              </a:rPr>
              <a:t>Accessibility:</a:t>
            </a:r>
            <a:r>
              <a:rPr lang="en-US" dirty="0">
                <a:latin typeface="Cambria" panose="02040503050406030204" pitchFamily="18" charset="0"/>
                <a:ea typeface="Cambria" panose="02040503050406030204" pitchFamily="18" charset="0"/>
              </a:rPr>
              <a:t> Translation APIs + TTS</a:t>
            </a:r>
          </a:p>
          <a:p>
            <a:pPr marL="609600" lvl="0" indent="-457200" algn="just">
              <a:spcBef>
                <a:spcPts val="0"/>
              </a:spcBef>
              <a:buSzPct val="100000"/>
              <a:buFont typeface="+mj-lt"/>
              <a:buAutoNum type="arabicPeriod"/>
            </a:pPr>
            <a:endParaRPr lang="en-US" dirty="0">
              <a:latin typeface="Cambria" panose="02040503050406030204" pitchFamily="18" charset="0"/>
              <a:ea typeface="Cambria" panose="02040503050406030204" pitchFamily="18" charset="0"/>
            </a:endParaRPr>
          </a:p>
          <a:p>
            <a:pPr marL="609600" lvl="0" indent="-457200" algn="just">
              <a:spcBef>
                <a:spcPts val="0"/>
              </a:spcBef>
              <a:buSzPct val="100000"/>
              <a:buFont typeface="+mj-lt"/>
              <a:buAutoNum type="arabicPeriod"/>
            </a:pPr>
            <a:r>
              <a:rPr lang="en-US" b="1" dirty="0">
                <a:latin typeface="Cambria" panose="02040503050406030204" pitchFamily="18" charset="0"/>
                <a:ea typeface="Cambria" panose="02040503050406030204" pitchFamily="18" charset="0"/>
              </a:rPr>
              <a:t>Deployment:</a:t>
            </a:r>
            <a:r>
              <a:rPr lang="en-US" dirty="0">
                <a:latin typeface="Cambria" panose="02040503050406030204" pitchFamily="18" charset="0"/>
                <a:ea typeface="Cambria" panose="02040503050406030204" pitchFamily="18" charset="0"/>
              </a:rPr>
              <a:t> AWS/Heroku + Play Store/Web hosting</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55000" lnSpcReduction="20000"/>
          </a:bodyPr>
          <a:lstStyle/>
          <a:p>
            <a:pPr marL="342900" lvl="0" indent="-190500" algn="just" rtl="0">
              <a:lnSpc>
                <a:spcPct val="200000"/>
              </a:lnSpc>
              <a:spcBef>
                <a:spcPts val="0"/>
              </a:spcBef>
              <a:spcAft>
                <a:spcPts val="0"/>
              </a:spcAft>
              <a:buClr>
                <a:schemeClr val="dk1"/>
              </a:buClr>
              <a:buSzPct val="100000"/>
              <a:buNone/>
            </a:pPr>
            <a:r>
              <a:rPr lang="en-US" sz="4500" dirty="0">
                <a:latin typeface="Cambria" panose="02040503050406030204" pitchFamily="18" charset="0"/>
                <a:ea typeface="Cambria" panose="02040503050406030204" pitchFamily="18" charset="0"/>
              </a:rPr>
              <a:t>Software Requirements: </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609600" lvl="0" indent="-457200" algn="just">
              <a:lnSpc>
                <a:spcPct val="200000"/>
              </a:lnSpc>
              <a:spcBef>
                <a:spcPts val="0"/>
              </a:spcBef>
              <a:buSzPct val="100000"/>
              <a:buFont typeface="+mj-lt"/>
              <a:buAutoNum type="arabicPeriod"/>
            </a:pPr>
            <a:r>
              <a:rPr lang="en-US" b="1" dirty="0">
                <a:latin typeface="Cambria" panose="02040503050406030204" pitchFamily="18" charset="0"/>
                <a:ea typeface="Cambria" panose="02040503050406030204" pitchFamily="18" charset="0"/>
              </a:rPr>
              <a:t>Operating System: </a:t>
            </a:r>
            <a:r>
              <a:rPr lang="en-US" dirty="0">
                <a:latin typeface="Cambria" panose="02040503050406030204" pitchFamily="18" charset="0"/>
                <a:ea typeface="Cambria" panose="02040503050406030204" pitchFamily="18" charset="0"/>
              </a:rPr>
              <a:t>Windows/Linux/Mac (for development), Android (for deployment)</a:t>
            </a:r>
          </a:p>
          <a:p>
            <a:pPr marL="609600" lvl="0" indent="-457200" algn="just">
              <a:lnSpc>
                <a:spcPct val="200000"/>
              </a:lnSpc>
              <a:spcBef>
                <a:spcPts val="0"/>
              </a:spcBef>
              <a:buSzPct val="100000"/>
              <a:buFont typeface="+mj-lt"/>
              <a:buAutoNum type="arabicPeriod"/>
            </a:pPr>
            <a:endParaRPr lang="en-US" dirty="0">
              <a:latin typeface="Cambria" panose="02040503050406030204" pitchFamily="18" charset="0"/>
              <a:ea typeface="Cambria" panose="02040503050406030204" pitchFamily="18" charset="0"/>
            </a:endParaRPr>
          </a:p>
          <a:p>
            <a:pPr marL="609600" lvl="0" indent="-457200" algn="just">
              <a:lnSpc>
                <a:spcPct val="200000"/>
              </a:lnSpc>
              <a:spcBef>
                <a:spcPts val="0"/>
              </a:spcBef>
              <a:buSzPct val="100000"/>
              <a:buFont typeface="+mj-lt"/>
              <a:buAutoNum type="arabicPeriod"/>
            </a:pPr>
            <a:r>
              <a:rPr lang="en-US" b="1" dirty="0">
                <a:latin typeface="Cambria" panose="02040503050406030204" pitchFamily="18" charset="0"/>
                <a:ea typeface="Cambria" panose="02040503050406030204" pitchFamily="18" charset="0"/>
              </a:rPr>
              <a:t>Frontend Tools: </a:t>
            </a:r>
            <a:r>
              <a:rPr lang="en-US" dirty="0">
                <a:latin typeface="Cambria" panose="02040503050406030204" pitchFamily="18" charset="0"/>
                <a:ea typeface="Cambria" panose="02040503050406030204" pitchFamily="18" charset="0"/>
              </a:rPr>
              <a:t>React/Flutter, Phaser.js</a:t>
            </a:r>
          </a:p>
          <a:p>
            <a:pPr marL="609600" lvl="0" indent="-457200" algn="just">
              <a:lnSpc>
                <a:spcPct val="200000"/>
              </a:lnSpc>
              <a:spcBef>
                <a:spcPts val="0"/>
              </a:spcBef>
              <a:buSzPct val="100000"/>
              <a:buFont typeface="+mj-lt"/>
              <a:buAutoNum type="arabicPeriod"/>
            </a:pPr>
            <a:endParaRPr lang="en-US" dirty="0">
              <a:latin typeface="Cambria" panose="02040503050406030204" pitchFamily="18" charset="0"/>
              <a:ea typeface="Cambria" panose="02040503050406030204" pitchFamily="18" charset="0"/>
            </a:endParaRPr>
          </a:p>
          <a:p>
            <a:pPr marL="609600" lvl="0" indent="-457200" algn="just">
              <a:lnSpc>
                <a:spcPct val="200000"/>
              </a:lnSpc>
              <a:spcBef>
                <a:spcPts val="0"/>
              </a:spcBef>
              <a:buSzPct val="100000"/>
              <a:buFont typeface="+mj-lt"/>
              <a:buAutoNum type="arabicPeriod"/>
            </a:pPr>
            <a:r>
              <a:rPr lang="en-US" b="1" dirty="0">
                <a:latin typeface="Cambria" panose="02040503050406030204" pitchFamily="18" charset="0"/>
                <a:ea typeface="Cambria" panose="02040503050406030204" pitchFamily="18" charset="0"/>
              </a:rPr>
              <a:t>Backend Tools: </a:t>
            </a:r>
            <a:r>
              <a:rPr lang="en-US" dirty="0">
                <a:latin typeface="Cambria" panose="02040503050406030204" pitchFamily="18" charset="0"/>
                <a:ea typeface="Cambria" panose="02040503050406030204" pitchFamily="18" charset="0"/>
              </a:rPr>
              <a:t>Node.js/Express or Django</a:t>
            </a:r>
          </a:p>
          <a:p>
            <a:pPr marL="609600" lvl="0" indent="-457200" algn="just">
              <a:lnSpc>
                <a:spcPct val="200000"/>
              </a:lnSpc>
              <a:spcBef>
                <a:spcPts val="0"/>
              </a:spcBef>
              <a:buSzPct val="100000"/>
              <a:buFont typeface="+mj-lt"/>
              <a:buAutoNum type="arabicPeriod"/>
            </a:pPr>
            <a:endParaRPr lang="en-US" dirty="0">
              <a:latin typeface="Cambria" panose="02040503050406030204" pitchFamily="18" charset="0"/>
              <a:ea typeface="Cambria" panose="02040503050406030204" pitchFamily="18" charset="0"/>
            </a:endParaRPr>
          </a:p>
          <a:p>
            <a:pPr marL="609600" lvl="0" indent="-457200" algn="just">
              <a:lnSpc>
                <a:spcPct val="200000"/>
              </a:lnSpc>
              <a:spcBef>
                <a:spcPts val="0"/>
              </a:spcBef>
              <a:buSzPct val="100000"/>
              <a:buFont typeface="+mj-lt"/>
              <a:buAutoNum type="arabicPeriod"/>
            </a:pPr>
            <a:r>
              <a:rPr lang="en-US" b="1" dirty="0">
                <a:latin typeface="Cambria" panose="02040503050406030204" pitchFamily="18" charset="0"/>
                <a:ea typeface="Cambria" panose="02040503050406030204" pitchFamily="18" charset="0"/>
              </a:rPr>
              <a:t>Database: </a:t>
            </a:r>
            <a:r>
              <a:rPr lang="en-US" dirty="0">
                <a:latin typeface="Cambria" panose="02040503050406030204" pitchFamily="18" charset="0"/>
                <a:ea typeface="Cambria" panose="02040503050406030204" pitchFamily="18" charset="0"/>
              </a:rPr>
              <a:t>MySQL/PostgreSQL or Firebase</a:t>
            </a:r>
          </a:p>
          <a:p>
            <a:pPr marL="609600" lvl="0" indent="-457200" algn="just">
              <a:lnSpc>
                <a:spcPct val="200000"/>
              </a:lnSpc>
              <a:spcBef>
                <a:spcPts val="0"/>
              </a:spcBef>
              <a:buSzPct val="100000"/>
              <a:buFont typeface="+mj-lt"/>
              <a:buAutoNum type="arabicPeriod"/>
            </a:pPr>
            <a:endParaRPr lang="en-US" dirty="0">
              <a:latin typeface="Cambria" panose="02040503050406030204" pitchFamily="18" charset="0"/>
              <a:ea typeface="Cambria" panose="02040503050406030204" pitchFamily="18" charset="0"/>
            </a:endParaRPr>
          </a:p>
          <a:p>
            <a:pPr marL="609600" lvl="0" indent="-457200" algn="just">
              <a:lnSpc>
                <a:spcPct val="200000"/>
              </a:lnSpc>
              <a:spcBef>
                <a:spcPts val="0"/>
              </a:spcBef>
              <a:buSzPct val="100000"/>
              <a:buFont typeface="+mj-lt"/>
              <a:buAutoNum type="arabicPeriod"/>
            </a:pPr>
            <a:r>
              <a:rPr lang="en-US" b="1" dirty="0">
                <a:latin typeface="Cambria" panose="02040503050406030204" pitchFamily="18" charset="0"/>
                <a:ea typeface="Cambria" panose="02040503050406030204" pitchFamily="18" charset="0"/>
              </a:rPr>
              <a:t>Other Tools:</a:t>
            </a:r>
            <a:r>
              <a:rPr lang="en-US" dirty="0">
                <a:latin typeface="Cambria" panose="02040503050406030204" pitchFamily="18" charset="0"/>
                <a:ea typeface="Cambria" panose="02040503050406030204" pitchFamily="18" charset="0"/>
              </a:rPr>
              <a:t> GitHub (version control), Figma (design), Google Cloud APIs (translation, TTS)</a:t>
            </a: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799" y="1143000"/>
            <a:ext cx="10908145" cy="4953000"/>
          </a:xfrm>
          <a:prstGeom prst="rect">
            <a:avLst/>
          </a:prstGeom>
          <a:noFill/>
          <a:ln>
            <a:noFill/>
          </a:ln>
        </p:spPr>
        <p:txBody>
          <a:bodyPr spcFirstLastPara="1" wrap="square" lIns="91425" tIns="45700" rIns="91425" bIns="45700" anchor="t" anchorCtr="0">
            <a:normAutofit fontScale="25000" lnSpcReduction="20000"/>
          </a:bodyPr>
          <a:lstStyle/>
          <a:p>
            <a:pPr marL="342900" lvl="0" indent="-190500" algn="just">
              <a:lnSpc>
                <a:spcPct val="200000"/>
              </a:lnSpc>
              <a:spcBef>
                <a:spcPts val="0"/>
              </a:spcBef>
              <a:buSzPct val="100000"/>
              <a:buNone/>
            </a:pPr>
            <a:r>
              <a:rPr lang="en-US" sz="6400" dirty="0">
                <a:latin typeface="Cambria" panose="02040503050406030204" pitchFamily="18" charset="0"/>
                <a:ea typeface="Cambria" panose="02040503050406030204" pitchFamily="18" charset="0"/>
              </a:rPr>
              <a:t>India’s Constitution is one of the </a:t>
            </a:r>
            <a:r>
              <a:rPr lang="en-US" sz="6400" b="1" dirty="0">
                <a:latin typeface="Cambria" panose="02040503050406030204" pitchFamily="18" charset="0"/>
                <a:ea typeface="Cambria" panose="02040503050406030204" pitchFamily="18" charset="0"/>
              </a:rPr>
              <a:t>most detailed in the world</a:t>
            </a:r>
            <a:r>
              <a:rPr lang="en-US" sz="6400" dirty="0">
                <a:latin typeface="Cambria" panose="02040503050406030204" pitchFamily="18" charset="0"/>
                <a:ea typeface="Cambria" panose="02040503050406030204" pitchFamily="18" charset="0"/>
              </a:rPr>
              <a:t>, yet for the common citizen, it remains </a:t>
            </a:r>
            <a:r>
              <a:rPr lang="en-US" sz="6400" b="1" dirty="0">
                <a:latin typeface="Cambria" panose="02040503050406030204" pitchFamily="18" charset="0"/>
                <a:ea typeface="Cambria" panose="02040503050406030204" pitchFamily="18" charset="0"/>
              </a:rPr>
              <a:t>highly complex and</a:t>
            </a:r>
          </a:p>
          <a:p>
            <a:pPr marL="342900" lvl="0" indent="-190500" algn="just">
              <a:lnSpc>
                <a:spcPct val="200000"/>
              </a:lnSpc>
              <a:spcBef>
                <a:spcPts val="0"/>
              </a:spcBef>
              <a:buSzPct val="100000"/>
              <a:buNone/>
            </a:pPr>
            <a:r>
              <a:rPr lang="en-US" sz="6400" b="1" dirty="0">
                <a:latin typeface="Cambria" panose="02040503050406030204" pitchFamily="18" charset="0"/>
                <a:ea typeface="Cambria" panose="02040503050406030204" pitchFamily="18" charset="0"/>
              </a:rPr>
              <a:t>inaccessible </a:t>
            </a:r>
            <a:r>
              <a:rPr lang="en-US" sz="6400" dirty="0">
                <a:latin typeface="Cambria" panose="02040503050406030204" pitchFamily="18" charset="0"/>
                <a:ea typeface="Cambria" panose="02040503050406030204" pitchFamily="18" charset="0"/>
              </a:rPr>
              <a:t>due to its legal </a:t>
            </a:r>
            <a:r>
              <a:rPr lang="en-US" sz="6400" b="1" dirty="0">
                <a:latin typeface="Cambria" panose="02040503050406030204" pitchFamily="18" charset="0"/>
                <a:ea typeface="Cambria" panose="02040503050406030204" pitchFamily="18" charset="0"/>
              </a:rPr>
              <a:t>language and length</a:t>
            </a:r>
            <a:r>
              <a:rPr lang="en-US" sz="6400" dirty="0">
                <a:latin typeface="Cambria" panose="02040503050406030204" pitchFamily="18" charset="0"/>
                <a:ea typeface="Cambria" panose="02040503050406030204" pitchFamily="18" charset="0"/>
              </a:rPr>
              <a:t>. While the Constitution guarantees </a:t>
            </a:r>
            <a:r>
              <a:rPr lang="en-US" sz="6400" b="1" dirty="0">
                <a:latin typeface="Cambria" panose="02040503050406030204" pitchFamily="18" charset="0"/>
                <a:ea typeface="Cambria" panose="02040503050406030204" pitchFamily="18" charset="0"/>
              </a:rPr>
              <a:t>fundamental rights, duties, and</a:t>
            </a:r>
          </a:p>
          <a:p>
            <a:pPr marL="342900" lvl="0" indent="-190500" algn="just">
              <a:lnSpc>
                <a:spcPct val="200000"/>
              </a:lnSpc>
              <a:spcBef>
                <a:spcPts val="0"/>
              </a:spcBef>
              <a:buSzPct val="100000"/>
              <a:buNone/>
            </a:pPr>
            <a:r>
              <a:rPr lang="en-US" sz="6400" b="1" dirty="0">
                <a:latin typeface="Cambria" panose="02040503050406030204" pitchFamily="18" charset="0"/>
                <a:ea typeface="Cambria" panose="02040503050406030204" pitchFamily="18" charset="0"/>
              </a:rPr>
              <a:t>guiding principles</a:t>
            </a:r>
            <a:r>
              <a:rPr lang="en-US" sz="6400" dirty="0">
                <a:latin typeface="Cambria" panose="02040503050406030204" pitchFamily="18" charset="0"/>
                <a:ea typeface="Cambria" panose="02040503050406030204" pitchFamily="18" charset="0"/>
              </a:rPr>
              <a:t>, the average person—especially </a:t>
            </a:r>
            <a:r>
              <a:rPr lang="en-US" sz="6400" b="1" dirty="0">
                <a:latin typeface="Cambria" panose="02040503050406030204" pitchFamily="18" charset="0"/>
                <a:ea typeface="Cambria" panose="02040503050406030204" pitchFamily="18" charset="0"/>
              </a:rPr>
              <a:t>students and rural citizens</a:t>
            </a:r>
            <a:r>
              <a:rPr lang="en-US" sz="6400" dirty="0">
                <a:latin typeface="Cambria" panose="02040503050406030204" pitchFamily="18" charset="0"/>
                <a:ea typeface="Cambria" panose="02040503050406030204" pitchFamily="18" charset="0"/>
              </a:rPr>
              <a:t>—finds it </a:t>
            </a:r>
            <a:r>
              <a:rPr lang="en-US" sz="6400" b="1" dirty="0">
                <a:latin typeface="Cambria" panose="02040503050406030204" pitchFamily="18" charset="0"/>
                <a:ea typeface="Cambria" panose="02040503050406030204" pitchFamily="18" charset="0"/>
              </a:rPr>
              <a:t>difficult to interpret and</a:t>
            </a:r>
          </a:p>
          <a:p>
            <a:pPr marL="342900" lvl="0" indent="-190500" algn="just">
              <a:lnSpc>
                <a:spcPct val="200000"/>
              </a:lnSpc>
              <a:spcBef>
                <a:spcPts val="0"/>
              </a:spcBef>
              <a:buSzPct val="100000"/>
              <a:buNone/>
            </a:pPr>
            <a:r>
              <a:rPr lang="en-US" sz="6400" b="1" dirty="0">
                <a:latin typeface="Cambria" panose="02040503050406030204" pitchFamily="18" charset="0"/>
                <a:ea typeface="Cambria" panose="02040503050406030204" pitchFamily="18" charset="0"/>
              </a:rPr>
              <a:t>apply this knowledge in daily life.</a:t>
            </a:r>
          </a:p>
          <a:p>
            <a:pPr marL="342900" lvl="0" indent="-190500" algn="just">
              <a:lnSpc>
                <a:spcPct val="200000"/>
              </a:lnSpc>
              <a:spcBef>
                <a:spcPts val="0"/>
              </a:spcBef>
              <a:buSzPct val="100000"/>
              <a:buNone/>
            </a:pP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SzPct val="100000"/>
              <a:buNone/>
            </a:pPr>
            <a:r>
              <a:rPr lang="en-US" sz="5200" b="1" dirty="0">
                <a:latin typeface="Cambria" panose="02040503050406030204" pitchFamily="18" charset="0"/>
                <a:ea typeface="Cambria" panose="02040503050406030204" pitchFamily="18" charset="0"/>
              </a:rPr>
              <a:t>Key Issues Identified:</a:t>
            </a:r>
          </a:p>
          <a:p>
            <a:pPr marL="342900" lvl="0" indent="-190500" algn="just">
              <a:lnSpc>
                <a:spcPct val="200000"/>
              </a:lnSpc>
              <a:spcBef>
                <a:spcPts val="0"/>
              </a:spcBef>
              <a:buSzPct val="100000"/>
              <a:buNone/>
            </a:pPr>
            <a:endParaRPr lang="en-US" sz="5200" dirty="0">
              <a:latin typeface="Cambria" panose="02040503050406030204" pitchFamily="18" charset="0"/>
              <a:ea typeface="Cambria" panose="02040503050406030204" pitchFamily="18" charset="0"/>
            </a:endParaRPr>
          </a:p>
          <a:p>
            <a:pPr marL="1066800" indent="-914400">
              <a:lnSpc>
                <a:spcPct val="200000"/>
              </a:lnSpc>
              <a:spcBef>
                <a:spcPts val="0"/>
              </a:spcBef>
              <a:buSzPct val="100000"/>
              <a:buFont typeface="+mj-lt"/>
              <a:buAutoNum type="arabicParenR"/>
            </a:pPr>
            <a:r>
              <a:rPr lang="en-US" sz="5200" b="1" dirty="0">
                <a:latin typeface="Cambria" panose="02040503050406030204" pitchFamily="18" charset="0"/>
                <a:ea typeface="Cambria" panose="02040503050406030204" pitchFamily="18" charset="0"/>
              </a:rPr>
              <a:t>Complex Language Barrier:</a:t>
            </a:r>
            <a:r>
              <a:rPr lang="en-US" sz="5200" dirty="0">
                <a:latin typeface="Cambria" panose="02040503050406030204" pitchFamily="18" charset="0"/>
                <a:ea typeface="Cambria" panose="02040503050406030204" pitchFamily="18" charset="0"/>
              </a:rPr>
              <a:t> The legal terminology in the Constitution is difficult for the general public to understand.</a:t>
            </a:r>
          </a:p>
          <a:p>
            <a:pPr marL="1066800" indent="-914400">
              <a:lnSpc>
                <a:spcPct val="200000"/>
              </a:lnSpc>
              <a:spcBef>
                <a:spcPts val="0"/>
              </a:spcBef>
              <a:buSzPct val="100000"/>
              <a:buFont typeface="+mj-lt"/>
              <a:buAutoNum type="arabicParenR"/>
            </a:pPr>
            <a:r>
              <a:rPr lang="en-US" sz="5200" b="1" dirty="0">
                <a:latin typeface="Cambria" panose="02040503050406030204" pitchFamily="18" charset="0"/>
                <a:ea typeface="Cambria" panose="02040503050406030204" pitchFamily="18" charset="0"/>
              </a:rPr>
              <a:t>Low Awareness:</a:t>
            </a:r>
            <a:r>
              <a:rPr lang="en-US" sz="5200" dirty="0">
                <a:latin typeface="Cambria" panose="02040503050406030204" pitchFamily="18" charset="0"/>
                <a:ea typeface="Cambria" panose="02040503050406030204" pitchFamily="18" charset="0"/>
              </a:rPr>
              <a:t> Many citizens, particularly youth, are unaware of their rights and duties under the Constitution.</a:t>
            </a:r>
          </a:p>
          <a:p>
            <a:pPr marL="1066800" indent="-914400">
              <a:lnSpc>
                <a:spcPct val="200000"/>
              </a:lnSpc>
              <a:spcBef>
                <a:spcPts val="0"/>
              </a:spcBef>
              <a:buSzPct val="100000"/>
              <a:buFont typeface="+mj-lt"/>
              <a:buAutoNum type="arabicParenR"/>
            </a:pPr>
            <a:r>
              <a:rPr lang="en-US" sz="5200" b="1" dirty="0">
                <a:latin typeface="Cambria" panose="02040503050406030204" pitchFamily="18" charset="0"/>
                <a:ea typeface="Cambria" panose="02040503050406030204" pitchFamily="18" charset="0"/>
              </a:rPr>
              <a:t>Limited Engagement: </a:t>
            </a:r>
            <a:r>
              <a:rPr lang="en-US" sz="5200" dirty="0">
                <a:latin typeface="Cambria" panose="02040503050406030204" pitchFamily="18" charset="0"/>
                <a:ea typeface="Cambria" panose="02040503050406030204" pitchFamily="18" charset="0"/>
              </a:rPr>
              <a:t>Current methods of teaching the Constitution (textbooks, lectures) lack interactivity and fail to capture interest.</a:t>
            </a:r>
          </a:p>
          <a:p>
            <a:pPr marL="1066800" indent="-914400">
              <a:lnSpc>
                <a:spcPct val="200000"/>
              </a:lnSpc>
              <a:spcBef>
                <a:spcPts val="0"/>
              </a:spcBef>
              <a:buSzPct val="100000"/>
              <a:buFont typeface="+mj-lt"/>
              <a:buAutoNum type="arabicParenR"/>
            </a:pPr>
            <a:r>
              <a:rPr lang="en-US" sz="5200" b="1" dirty="0">
                <a:latin typeface="Cambria" panose="02040503050406030204" pitchFamily="18" charset="0"/>
                <a:ea typeface="Cambria" panose="02040503050406030204" pitchFamily="18" charset="0"/>
              </a:rPr>
              <a:t>Accessibility Challenges: </a:t>
            </a:r>
            <a:r>
              <a:rPr lang="en-US" sz="5200" dirty="0">
                <a:latin typeface="Cambria" panose="02040503050406030204" pitchFamily="18" charset="0"/>
                <a:ea typeface="Cambria" panose="02040503050406030204" pitchFamily="18" charset="0"/>
              </a:rPr>
              <a:t>Lack of inclusive features such as multilingual support, simplified explanations, and visual aids restricts outreach.</a:t>
            </a:r>
          </a:p>
          <a:p>
            <a:pPr marL="1066800" indent="-914400">
              <a:lnSpc>
                <a:spcPct val="200000"/>
              </a:lnSpc>
              <a:spcBef>
                <a:spcPts val="0"/>
              </a:spcBef>
              <a:buSzPct val="100000"/>
              <a:buFont typeface="+mj-lt"/>
              <a:buAutoNum type="arabicParenR"/>
            </a:pPr>
            <a:r>
              <a:rPr lang="en-US" sz="5200" b="1" dirty="0">
                <a:latin typeface="Cambria" panose="02040503050406030204" pitchFamily="18" charset="0"/>
                <a:ea typeface="Cambria" panose="02040503050406030204" pitchFamily="18" charset="0"/>
              </a:rPr>
              <a:t>Civic Disconnection: </a:t>
            </a:r>
            <a:r>
              <a:rPr lang="en-US" sz="5200" dirty="0">
                <a:latin typeface="Cambria" panose="02040503050406030204" pitchFamily="18" charset="0"/>
                <a:ea typeface="Cambria" panose="02040503050406030204" pitchFamily="18" charset="0"/>
              </a:rPr>
              <a:t>Citizens remain uninformed about their democratic role, reducing active participation in governance.</a:t>
            </a:r>
            <a:endParaRPr sz="5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462BFD4F-31A9-E1F0-075E-C6DB81694A1B}"/>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A123F9DD-C40D-B548-2CCC-D783DC03F09B}"/>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a:extLst>
              <a:ext uri="{FF2B5EF4-FFF2-40B4-BE49-F238E27FC236}">
                <a16:creationId xmlns:a16="http://schemas.microsoft.com/office/drawing/2014/main" id="{9882383A-E7CC-1C4E-7B37-D4178A3C5A87}"/>
              </a:ext>
            </a:extLst>
          </p:cNvPr>
          <p:cNvSpPr txBox="1">
            <a:spLocks noGrp="1"/>
          </p:cNvSpPr>
          <p:nvPr>
            <p:ph type="body" idx="1"/>
          </p:nvPr>
        </p:nvSpPr>
        <p:spPr>
          <a:xfrm>
            <a:off x="812800" y="1143000"/>
            <a:ext cx="11017839" cy="4953000"/>
          </a:xfrm>
          <a:prstGeom prst="rect">
            <a:avLst/>
          </a:prstGeom>
          <a:noFill/>
          <a:ln>
            <a:noFill/>
          </a:ln>
        </p:spPr>
        <p:txBody>
          <a:bodyPr spcFirstLastPara="1" wrap="square" lIns="91425" tIns="45700" rIns="91425" bIns="45700" anchor="t" anchorCtr="0">
            <a:normAutofit fontScale="25000" lnSpcReduction="20000"/>
          </a:bodyPr>
          <a:lstStyle/>
          <a:p>
            <a:pPr marL="342900" lvl="0" indent="-190500" algn="just">
              <a:lnSpc>
                <a:spcPct val="200000"/>
              </a:lnSpc>
              <a:spcBef>
                <a:spcPts val="0"/>
              </a:spcBef>
              <a:buSzPct val="100000"/>
              <a:buNone/>
            </a:pPr>
            <a:r>
              <a:rPr lang="en-US" sz="5500" b="1" dirty="0">
                <a:latin typeface="Cambria" panose="02040503050406030204" pitchFamily="18" charset="0"/>
                <a:ea typeface="Cambria" panose="02040503050406030204" pitchFamily="18" charset="0"/>
              </a:rPr>
              <a:t>Need for a Solution:</a:t>
            </a:r>
          </a:p>
          <a:p>
            <a:pPr marL="342900" lvl="0" indent="-190500" algn="just">
              <a:lnSpc>
                <a:spcPct val="200000"/>
              </a:lnSpc>
              <a:spcBef>
                <a:spcPts val="0"/>
              </a:spcBef>
              <a:buSzPct val="100000"/>
              <a:buNone/>
            </a:pP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SzPct val="100000"/>
              <a:buNone/>
            </a:pPr>
            <a:r>
              <a:rPr lang="en-US" sz="5600" dirty="0">
                <a:latin typeface="Cambria" panose="02040503050406030204" pitchFamily="18" charset="0"/>
                <a:ea typeface="Cambria" panose="02040503050406030204" pitchFamily="18" charset="0"/>
              </a:rPr>
              <a:t>To address these challenges, there is a </a:t>
            </a:r>
            <a:r>
              <a:rPr lang="en-US" sz="5600" b="1" dirty="0">
                <a:latin typeface="Cambria" panose="02040503050406030204" pitchFamily="18" charset="0"/>
                <a:ea typeface="Cambria" panose="02040503050406030204" pitchFamily="18" charset="0"/>
              </a:rPr>
              <a:t>need for an interactive and simplified learning tool</a:t>
            </a:r>
            <a:r>
              <a:rPr lang="en-US" sz="5600" dirty="0">
                <a:latin typeface="Cambria" panose="02040503050406030204" pitchFamily="18" charset="0"/>
                <a:ea typeface="Cambria" panose="02040503050406030204" pitchFamily="18" charset="0"/>
              </a:rPr>
              <a:t> that makes the </a:t>
            </a:r>
            <a:r>
              <a:rPr lang="en-US" sz="5600" b="1" dirty="0">
                <a:latin typeface="Cambria" panose="02040503050406030204" pitchFamily="18" charset="0"/>
                <a:ea typeface="Cambria" panose="02040503050406030204" pitchFamily="18" charset="0"/>
              </a:rPr>
              <a:t>Constitution </a:t>
            </a:r>
          </a:p>
          <a:p>
            <a:pPr marL="342900" lvl="0" indent="-190500" algn="just">
              <a:lnSpc>
                <a:spcPct val="200000"/>
              </a:lnSpc>
              <a:spcBef>
                <a:spcPts val="0"/>
              </a:spcBef>
              <a:buSzPct val="100000"/>
              <a:buNone/>
            </a:pPr>
            <a:r>
              <a:rPr lang="en-US" sz="5600" b="1" dirty="0">
                <a:latin typeface="Cambria" panose="02040503050406030204" pitchFamily="18" charset="0"/>
                <a:ea typeface="Cambria" panose="02040503050406030204" pitchFamily="18" charset="0"/>
              </a:rPr>
              <a:t>accessible, engaging, and easy to understand</a:t>
            </a:r>
            <a:r>
              <a:rPr lang="en-US" sz="5600" dirty="0">
                <a:latin typeface="Cambria" panose="02040503050406030204" pitchFamily="18" charset="0"/>
                <a:ea typeface="Cambria" panose="02040503050406030204" pitchFamily="18" charset="0"/>
              </a:rPr>
              <a:t> for all age groups. A gamified digital platform can </a:t>
            </a:r>
            <a:r>
              <a:rPr lang="en-US" sz="5600" b="1" dirty="0">
                <a:latin typeface="Cambria" panose="02040503050406030204" pitchFamily="18" charset="0"/>
                <a:ea typeface="Cambria" panose="02040503050406030204" pitchFamily="18" charset="0"/>
              </a:rPr>
              <a:t>transform the learning experience</a:t>
            </a:r>
            <a:r>
              <a:rPr lang="en-US" sz="5600" dirty="0">
                <a:latin typeface="Cambria" panose="02040503050406030204" pitchFamily="18" charset="0"/>
                <a:ea typeface="Cambria" panose="02040503050406030204" pitchFamily="18" charset="0"/>
              </a:rPr>
              <a:t> by </a:t>
            </a:r>
          </a:p>
          <a:p>
            <a:pPr marL="342900" lvl="0" indent="-190500" algn="just">
              <a:lnSpc>
                <a:spcPct val="200000"/>
              </a:lnSpc>
              <a:spcBef>
                <a:spcPts val="0"/>
              </a:spcBef>
              <a:buSzPct val="100000"/>
              <a:buNone/>
            </a:pPr>
            <a:r>
              <a:rPr lang="en-US" sz="5600" dirty="0">
                <a:latin typeface="Cambria" panose="02040503050406030204" pitchFamily="18" charset="0"/>
                <a:ea typeface="Cambria" panose="02040503050406030204" pitchFamily="18" charset="0"/>
              </a:rPr>
              <a:t>breaking down constitutional concepts into </a:t>
            </a:r>
            <a:r>
              <a:rPr lang="en-US" sz="5600" b="1" dirty="0">
                <a:latin typeface="Cambria" panose="02040503050406030204" pitchFamily="18" charset="0"/>
                <a:ea typeface="Cambria" panose="02040503050406030204" pitchFamily="18" charset="0"/>
              </a:rPr>
              <a:t>simple formats </a:t>
            </a:r>
            <a:r>
              <a:rPr lang="en-US" sz="5600" dirty="0">
                <a:latin typeface="Cambria" panose="02040503050406030204" pitchFamily="18" charset="0"/>
                <a:ea typeface="Cambria" panose="02040503050406030204" pitchFamily="18" charset="0"/>
              </a:rPr>
              <a:t>supported by </a:t>
            </a:r>
            <a:r>
              <a:rPr lang="en-US" sz="5600" b="1" dirty="0">
                <a:latin typeface="Cambria" panose="02040503050406030204" pitchFamily="18" charset="0"/>
                <a:ea typeface="Cambria" panose="02040503050406030204" pitchFamily="18" charset="0"/>
              </a:rPr>
              <a:t>quizzes, games, and visual aids.</a:t>
            </a:r>
          </a:p>
          <a:p>
            <a:pPr marL="342900" lvl="0" indent="-190500" algn="just">
              <a:lnSpc>
                <a:spcPct val="200000"/>
              </a:lnSpc>
              <a:spcBef>
                <a:spcPts val="0"/>
              </a:spcBef>
              <a:buSzPct val="100000"/>
              <a:buNone/>
            </a:pP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SzPct val="100000"/>
              <a:buNone/>
            </a:pPr>
            <a:r>
              <a:rPr lang="en-US" sz="5500" b="1" dirty="0">
                <a:latin typeface="Cambria" panose="02040503050406030204" pitchFamily="18" charset="0"/>
                <a:ea typeface="Cambria" panose="02040503050406030204" pitchFamily="18" charset="0"/>
              </a:rPr>
              <a:t>How the Proposed Solution Helps:</a:t>
            </a:r>
          </a:p>
          <a:p>
            <a:pPr marL="342900" lvl="0" indent="-190500" algn="just">
              <a:lnSpc>
                <a:spcPct val="200000"/>
              </a:lnSpc>
              <a:spcBef>
                <a:spcPts val="0"/>
              </a:spcBef>
              <a:buSzPct val="100000"/>
              <a:buNone/>
            </a:pPr>
            <a:endParaRPr lang="en-US" sz="3300" dirty="0">
              <a:latin typeface="Cambria" panose="02040503050406030204" pitchFamily="18" charset="0"/>
              <a:ea typeface="Cambria" panose="02040503050406030204" pitchFamily="18" charset="0"/>
            </a:endParaRPr>
          </a:p>
          <a:p>
            <a:pPr marL="838200" indent="-685800" algn="just">
              <a:lnSpc>
                <a:spcPct val="200000"/>
              </a:lnSpc>
              <a:spcBef>
                <a:spcPts val="0"/>
              </a:spcBef>
              <a:buSzPct val="100000"/>
            </a:pPr>
            <a:r>
              <a:rPr lang="en-US" sz="5600" dirty="0">
                <a:latin typeface="Cambria" panose="02040503050406030204" pitchFamily="18" charset="0"/>
                <a:ea typeface="Cambria" panose="02040503050406030204" pitchFamily="18" charset="0"/>
              </a:rPr>
              <a:t>Simplifies key parts of the Constitution (Preamble, Fundamental Rights, Directive Principles, Fundamental Duties) into everyday language.</a:t>
            </a:r>
          </a:p>
          <a:p>
            <a:pPr marL="838200" indent="-685800" algn="just">
              <a:lnSpc>
                <a:spcPct val="200000"/>
              </a:lnSpc>
              <a:spcBef>
                <a:spcPts val="0"/>
              </a:spcBef>
              <a:buSzPct val="100000"/>
            </a:pPr>
            <a:r>
              <a:rPr lang="en-US" sz="5600" dirty="0">
                <a:latin typeface="Cambria" panose="02040503050406030204" pitchFamily="18" charset="0"/>
                <a:ea typeface="Cambria" panose="02040503050406030204" pitchFamily="18" charset="0"/>
              </a:rPr>
              <a:t>Engages users through interactive game formats like quizzes, spin-the-wheel, and board-game-inspired activities.</a:t>
            </a:r>
          </a:p>
          <a:p>
            <a:pPr marL="838200" indent="-685800" algn="just">
              <a:lnSpc>
                <a:spcPct val="200000"/>
              </a:lnSpc>
              <a:spcBef>
                <a:spcPts val="0"/>
              </a:spcBef>
              <a:buSzPct val="100000"/>
            </a:pPr>
            <a:r>
              <a:rPr lang="en-US" sz="5600" dirty="0">
                <a:latin typeface="Cambria" panose="02040503050406030204" pitchFamily="18" charset="0"/>
                <a:ea typeface="Cambria" panose="02040503050406030204" pitchFamily="18" charset="0"/>
              </a:rPr>
              <a:t>Promotes Inclusivity by supporting multiple Indian languages, audio narrations, and user-friendly design.</a:t>
            </a:r>
          </a:p>
          <a:p>
            <a:pPr marL="838200" indent="-685800" algn="just">
              <a:lnSpc>
                <a:spcPct val="200000"/>
              </a:lnSpc>
              <a:spcBef>
                <a:spcPts val="0"/>
              </a:spcBef>
              <a:buSzPct val="100000"/>
            </a:pPr>
            <a:r>
              <a:rPr lang="en-US" sz="5600" dirty="0">
                <a:latin typeface="Cambria" panose="02040503050406030204" pitchFamily="18" charset="0"/>
                <a:ea typeface="Cambria" panose="02040503050406030204" pitchFamily="18" charset="0"/>
              </a:rPr>
              <a:t>Builds Awareness among students (8th standard onwards) and general citizens, empowering them to make informed democratic decisions.</a:t>
            </a:r>
            <a:endParaRPr sz="5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552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E2A6165E-8F40-39FF-F2BC-A84AC97CD944}"/>
              </a:ext>
            </a:extLst>
          </p:cNvPr>
          <p:cNvPicPr>
            <a:picLocks noChangeAspect="1"/>
          </p:cNvPicPr>
          <p:nvPr/>
        </p:nvPicPr>
        <p:blipFill>
          <a:blip r:embed="rId3"/>
          <a:stretch>
            <a:fillRect/>
          </a:stretch>
        </p:blipFill>
        <p:spPr>
          <a:xfrm>
            <a:off x="1206980" y="1130606"/>
            <a:ext cx="9879640" cy="4977787"/>
          </a:xfrm>
          <a:prstGeom prst="rect">
            <a:avLst/>
          </a:prstGeom>
        </p:spPr>
      </p:pic>
    </p:spTree>
    <p:extLst>
      <p:ext uri="{BB962C8B-B14F-4D97-AF65-F5344CB8AC3E}">
        <p14:creationId xmlns:p14="http://schemas.microsoft.com/office/powerpoint/2010/main" val="47989027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854</Words>
  <Application>Microsoft Office PowerPoint</Application>
  <PresentationFormat>Widescreen</PresentationFormat>
  <Paragraphs>108</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Cambria</vt:lpstr>
      <vt:lpstr>Verdana</vt:lpstr>
      <vt:lpstr>Wingdings</vt:lpstr>
      <vt:lpstr>Bioinformatics</vt:lpstr>
      <vt:lpstr>PSCS_464 - LET’S ‪LEARN‪ CONSTITUTION‪ IN‪ A ‪SIMPLER‪ MANNER-CITIZEN‪ PERSPECTIVE</vt:lpstr>
      <vt:lpstr>Problem Statement Number: 464</vt:lpstr>
      <vt:lpstr>Content</vt:lpstr>
      <vt:lpstr>Analysis of Problem Statement</vt:lpstr>
      <vt:lpstr>Github Link</vt:lpstr>
      <vt:lpstr>Analysis of Problem Statement </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rayan khan</cp:lastModifiedBy>
  <cp:revision>48</cp:revision>
  <dcterms:modified xsi:type="dcterms:W3CDTF">2025-08-19T11:25:40Z</dcterms:modified>
</cp:coreProperties>
</file>