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_rels/slide6.xml.rels" ContentType="application/vnd.openxmlformats-package.relationships+xml"/>
  <Override PartName="/ppt/slides/_rels/slide7.xml.rels" ContentType="application/vnd.openxmlformats-package.relationships+xml"/>
  <Override PartName="/ppt/slides/_rels/slide8.xml.rels" ContentType="application/vnd.openxmlformats-package.relationships+xml"/>
  <Override PartName="/ppt/slides/_rels/slide9.xml.rels" ContentType="application/vnd.openxmlformats-package.relationships+xml"/>
  <Override PartName="/ppt/slides/_rels/slide10.xml.rels" ContentType="application/vnd.openxmlformats-package.relationships+xml"/>
  <Override PartName="/ppt/slides/_rels/slide11.xml.rels" ContentType="application/vnd.openxmlformats-package.relationships+xml"/>
  <Override PartName="/ppt/slides/_rels/slide12.xml.rels" ContentType="application/vnd.openxmlformats-package.relationships+xml"/>
  <Override PartName="/ppt/slides/_rels/slide13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6.xml.rels" ContentType="application/vnd.openxmlformats-package.relationships+xml"/>
  <Override PartName="/ppt/slides/_rels/slide17.xml.rels" ContentType="application/vnd.openxmlformats-package.relationships+xml"/>
  <Override PartName="/ppt/slides/_rels/slide18.xml.rels" ContentType="application/vnd.openxmlformats-package.relationships+xml"/>
  <Override PartName="/ppt/slides/_rels/slide19.xml.rels" ContentType="application/vnd.openxmlformats-package.relationships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</p:sldIdLst>
  <p:sldSz cx="12192000" cy="68580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_OBJECTS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0" name="Google Shape;11;p1"/>
          <p:cNvCxnSpPr/>
          <p:nvPr/>
        </p:nvCxnSpPr>
        <p:spPr>
          <a:xfrm>
            <a:off x="812520" y="914400"/>
            <a:ext cx="10669320" cy="1080"/>
          </a:xfrm>
          <a:prstGeom prst="straightConnector1">
            <a:avLst/>
          </a:prstGeom>
          <a:ln w="57150">
            <a:solidFill>
              <a:srgbClr val="000000"/>
            </a:solidFill>
            <a:round/>
          </a:ln>
        </p:spPr>
      </p:cxnSp>
      <p:pic>
        <p:nvPicPr>
          <p:cNvPr id="1" name="Google Shape;12;p1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040" cy="86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0200"/>
            <a:ext cx="538380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body"/>
          </p:nvPr>
        </p:nvSpPr>
        <p:spPr>
          <a:xfrm>
            <a:off x="6197760" y="1600200"/>
            <a:ext cx="5383800" cy="4525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lnSpcReduction="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>
          <a:xfrm>
            <a:off x="60948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>
          <a:xfrm>
            <a:off x="41655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>
          <a:xfrm>
            <a:off x="873756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048A7A6-4C3F-40B0-ADC7-FAB480B5B128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OBJEC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11;p1"/>
          <p:cNvCxnSpPr/>
          <p:nvPr/>
        </p:nvCxnSpPr>
        <p:spPr>
          <a:xfrm>
            <a:off x="812520" y="914400"/>
            <a:ext cx="10669320" cy="1080"/>
          </a:xfrm>
          <a:prstGeom prst="straightConnector1">
            <a:avLst/>
          </a:prstGeom>
          <a:ln w="57150">
            <a:solidFill>
              <a:srgbClr val="000000"/>
            </a:solidFill>
            <a:round/>
          </a:ln>
        </p:spPr>
      </p:cxnSp>
      <p:pic>
        <p:nvPicPr>
          <p:cNvPr id="68" name="Google Shape;12;p1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040" cy="86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812880" y="1143000"/>
            <a:ext cx="10666800" cy="49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dt" idx="28"/>
          </p:nvPr>
        </p:nvSpPr>
        <p:spPr>
          <a:xfrm>
            <a:off x="60948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ftr" idx="29"/>
          </p:nvPr>
        </p:nvSpPr>
        <p:spPr>
          <a:xfrm>
            <a:off x="41655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3" name="PlaceHolder 5"/>
          <p:cNvSpPr>
            <a:spLocks noGrp="1"/>
          </p:cNvSpPr>
          <p:nvPr>
            <p:ph type="sldNum" idx="30"/>
          </p:nvPr>
        </p:nvSpPr>
        <p:spPr>
          <a:xfrm>
            <a:off x="873756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85210D1-8954-47C9-983C-1E73F1A80C25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4" name="Google Shape;11;p1"/>
          <p:cNvCxnSpPr/>
          <p:nvPr/>
        </p:nvCxnSpPr>
        <p:spPr>
          <a:xfrm>
            <a:off x="812520" y="914400"/>
            <a:ext cx="10669320" cy="1080"/>
          </a:xfrm>
          <a:prstGeom prst="straightConnector1">
            <a:avLst/>
          </a:prstGeom>
          <a:ln w="57150">
            <a:solidFill>
              <a:srgbClr val="000000"/>
            </a:solidFill>
            <a:round/>
          </a:ln>
        </p:spPr>
      </p:cxnSp>
      <p:pic>
        <p:nvPicPr>
          <p:cNvPr id="75" name="Google Shape;12;p1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040" cy="86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963000" y="4406760"/>
            <a:ext cx="10362240" cy="1360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4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963000" y="2906640"/>
            <a:ext cx="10362240" cy="1499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5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dt" idx="31"/>
          </p:nvPr>
        </p:nvSpPr>
        <p:spPr>
          <a:xfrm>
            <a:off x="60948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ftr" idx="32"/>
          </p:nvPr>
        </p:nvSpPr>
        <p:spPr>
          <a:xfrm>
            <a:off x="41655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sldNum" idx="33"/>
          </p:nvPr>
        </p:nvSpPr>
        <p:spPr>
          <a:xfrm>
            <a:off x="873756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38F50D6-2E00-45D1-9C0F-42DF0C6C17D0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WO_OBJECTS_WITH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Google Shape;11;p1"/>
          <p:cNvCxnSpPr/>
          <p:nvPr/>
        </p:nvCxnSpPr>
        <p:spPr>
          <a:xfrm>
            <a:off x="812520" y="914400"/>
            <a:ext cx="10669320" cy="1080"/>
          </a:xfrm>
          <a:prstGeom prst="straightConnector1">
            <a:avLst/>
          </a:prstGeom>
          <a:ln w="57150">
            <a:solidFill>
              <a:srgbClr val="000000"/>
            </a:solidFill>
            <a:round/>
          </a:ln>
        </p:spPr>
      </p:cxnSp>
      <p:pic>
        <p:nvPicPr>
          <p:cNvPr id="9" name="Google Shape;12;p1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040" cy="86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859320" y="30492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535040"/>
            <a:ext cx="538560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609480" y="2174760"/>
            <a:ext cx="5385600" cy="39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4"/>
          <p:cNvSpPr>
            <a:spLocks noGrp="1"/>
          </p:cNvSpPr>
          <p:nvPr>
            <p:ph type="body"/>
          </p:nvPr>
        </p:nvSpPr>
        <p:spPr>
          <a:xfrm>
            <a:off x="6193440" y="1535040"/>
            <a:ext cx="5387760" cy="63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5"/>
          <p:cNvSpPr>
            <a:spLocks noGrp="1"/>
          </p:cNvSpPr>
          <p:nvPr>
            <p:ph type="body"/>
          </p:nvPr>
        </p:nvSpPr>
        <p:spPr>
          <a:xfrm>
            <a:off x="6193440" y="2174760"/>
            <a:ext cx="5387760" cy="3950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5" name="PlaceHolder 6"/>
          <p:cNvSpPr>
            <a:spLocks noGrp="1"/>
          </p:cNvSpPr>
          <p:nvPr>
            <p:ph type="dt" idx="4"/>
          </p:nvPr>
        </p:nvSpPr>
        <p:spPr>
          <a:xfrm>
            <a:off x="60948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6" name="PlaceHolder 7"/>
          <p:cNvSpPr>
            <a:spLocks noGrp="1"/>
          </p:cNvSpPr>
          <p:nvPr>
            <p:ph type="ftr" idx="5"/>
          </p:nvPr>
        </p:nvSpPr>
        <p:spPr>
          <a:xfrm>
            <a:off x="41655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17" name="PlaceHolder 8"/>
          <p:cNvSpPr>
            <a:spLocks noGrp="1"/>
          </p:cNvSpPr>
          <p:nvPr>
            <p:ph type="sldNum" idx="6"/>
          </p:nvPr>
        </p:nvSpPr>
        <p:spPr>
          <a:xfrm>
            <a:off x="873756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29C4B450-411A-44D9-8BE9-33A1AF48387B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Google Shape;11;p1"/>
          <p:cNvCxnSpPr/>
          <p:nvPr/>
        </p:nvCxnSpPr>
        <p:spPr>
          <a:xfrm>
            <a:off x="812520" y="914400"/>
            <a:ext cx="10669320" cy="1080"/>
          </a:xfrm>
          <a:prstGeom prst="straightConnector1">
            <a:avLst/>
          </a:prstGeom>
          <a:ln w="57150">
            <a:solidFill>
              <a:srgbClr val="000000"/>
            </a:solidFill>
            <a:round/>
          </a:ln>
        </p:spPr>
      </p:cxnSp>
      <p:pic>
        <p:nvPicPr>
          <p:cNvPr id="19" name="Google Shape;12;p1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040" cy="86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860640" y="274680"/>
            <a:ext cx="772056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dt" idx="7"/>
          </p:nvPr>
        </p:nvSpPr>
        <p:spPr>
          <a:xfrm>
            <a:off x="60948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ftr" idx="8"/>
          </p:nvPr>
        </p:nvSpPr>
        <p:spPr>
          <a:xfrm>
            <a:off x="41655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sldNum" idx="9"/>
          </p:nvPr>
        </p:nvSpPr>
        <p:spPr>
          <a:xfrm>
            <a:off x="873756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135B678-913E-410A-85A8-E3835DD1B9E2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pic>
        <p:nvPicPr>
          <p:cNvPr id="24" name="Google Shape;52;p7" descr="C:\Users\AMMU\Desktop\Border.png"/>
          <p:cNvPicPr/>
          <p:nvPr/>
        </p:nvPicPr>
        <p:blipFill>
          <a:blip r:embed="rId3"/>
          <a:stretch/>
        </p:blipFill>
        <p:spPr>
          <a:xfrm>
            <a:off x="2505240" y="140040"/>
            <a:ext cx="9685800" cy="697320"/>
          </a:xfrm>
          <a:prstGeom prst="rect">
            <a:avLst/>
          </a:prstGeom>
          <a:noFill/>
          <a:ln w="0">
            <a:noFill/>
          </a:ln>
        </p:spPr>
      </p:pic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11;p1"/>
          <p:cNvCxnSpPr/>
          <p:nvPr/>
        </p:nvCxnSpPr>
        <p:spPr>
          <a:xfrm>
            <a:off x="812520" y="914400"/>
            <a:ext cx="10669320" cy="1080"/>
          </a:xfrm>
          <a:prstGeom prst="straightConnector1">
            <a:avLst/>
          </a:prstGeom>
          <a:ln w="57150">
            <a:solidFill>
              <a:srgbClr val="000000"/>
            </a:solidFill>
            <a:round/>
          </a:ln>
        </p:spPr>
      </p:cxnSp>
      <p:pic>
        <p:nvPicPr>
          <p:cNvPr id="26" name="Google Shape;12;p1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040" cy="86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" name="PlaceHolder 1"/>
          <p:cNvSpPr>
            <a:spLocks noGrp="1"/>
          </p:cNvSpPr>
          <p:nvPr>
            <p:ph type="dt" idx="10"/>
          </p:nvPr>
        </p:nvSpPr>
        <p:spPr>
          <a:xfrm>
            <a:off x="60948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ftr" idx="11"/>
          </p:nvPr>
        </p:nvSpPr>
        <p:spPr>
          <a:xfrm>
            <a:off x="41655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sldNum" idx="12"/>
          </p:nvPr>
        </p:nvSpPr>
        <p:spPr>
          <a:xfrm>
            <a:off x="873756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E7BC933-965A-428D-BF63-B09C005825A4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BJECT_WITH_CAPTIO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0" name="Google Shape;11;p1"/>
          <p:cNvCxnSpPr/>
          <p:nvPr/>
        </p:nvCxnSpPr>
        <p:spPr>
          <a:xfrm>
            <a:off x="812520" y="914400"/>
            <a:ext cx="10669320" cy="1080"/>
          </a:xfrm>
          <a:prstGeom prst="straightConnector1">
            <a:avLst/>
          </a:prstGeom>
          <a:ln w="57150">
            <a:solidFill>
              <a:srgbClr val="000000"/>
            </a:solidFill>
            <a:round/>
          </a:ln>
        </p:spPr>
      </p:cxnSp>
      <p:pic>
        <p:nvPicPr>
          <p:cNvPr id="31" name="Google Shape;12;p1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040" cy="86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609480" y="272880"/>
            <a:ext cx="4010040" cy="1161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4766760" y="272880"/>
            <a:ext cx="6814800" cy="58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609480" y="1434960"/>
            <a:ext cx="4010040" cy="4690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dt" idx="13"/>
          </p:nvPr>
        </p:nvSpPr>
        <p:spPr>
          <a:xfrm>
            <a:off x="60948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ftr" idx="14"/>
          </p:nvPr>
        </p:nvSpPr>
        <p:spPr>
          <a:xfrm>
            <a:off x="41655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sldNum" idx="15"/>
          </p:nvPr>
        </p:nvSpPr>
        <p:spPr>
          <a:xfrm>
            <a:off x="873756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3DCE8DA-5441-4EEA-8932-A0069263D054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_WITH_CAPTION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8" name="Google Shape;11;p1"/>
          <p:cNvCxnSpPr/>
          <p:nvPr/>
        </p:nvCxnSpPr>
        <p:spPr>
          <a:xfrm>
            <a:off x="812520" y="914400"/>
            <a:ext cx="10669320" cy="1080"/>
          </a:xfrm>
          <a:prstGeom prst="straightConnector1">
            <a:avLst/>
          </a:prstGeom>
          <a:ln w="57150">
            <a:solidFill>
              <a:srgbClr val="000000"/>
            </a:solidFill>
            <a:round/>
          </a:ln>
        </p:spPr>
      </p:cxnSp>
      <p:pic>
        <p:nvPicPr>
          <p:cNvPr id="39" name="Google Shape;12;p1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040" cy="86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2389680" y="4800600"/>
            <a:ext cx="7314120" cy="565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2389680" y="612720"/>
            <a:ext cx="7314120" cy="41137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2389680" y="5367240"/>
            <a:ext cx="7314120" cy="8038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25000" lnSpcReduction="19999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PlaceHolder 4"/>
          <p:cNvSpPr>
            <a:spLocks noGrp="1"/>
          </p:cNvSpPr>
          <p:nvPr>
            <p:ph type="dt" idx="16"/>
          </p:nvPr>
        </p:nvSpPr>
        <p:spPr>
          <a:xfrm>
            <a:off x="60948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 idx="17"/>
          </p:nvPr>
        </p:nvSpPr>
        <p:spPr>
          <a:xfrm>
            <a:off x="41655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 idx="18"/>
          </p:nvPr>
        </p:nvSpPr>
        <p:spPr>
          <a:xfrm>
            <a:off x="873756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2FE3D7-B166-48CB-A816-A48F09505F4F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Google Shape;11;p1"/>
          <p:cNvCxnSpPr/>
          <p:nvPr/>
        </p:nvCxnSpPr>
        <p:spPr>
          <a:xfrm>
            <a:off x="812520" y="914400"/>
            <a:ext cx="10669320" cy="1080"/>
          </a:xfrm>
          <a:prstGeom prst="straightConnector1">
            <a:avLst/>
          </a:prstGeom>
          <a:ln w="57150">
            <a:solidFill>
              <a:srgbClr val="000000"/>
            </a:solidFill>
            <a:round/>
          </a:ln>
        </p:spPr>
      </p:cxnSp>
      <p:pic>
        <p:nvPicPr>
          <p:cNvPr id="47" name="Google Shape;12;p1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040" cy="86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1050840" y="1322280"/>
            <a:ext cx="10362240" cy="1468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dt" idx="19"/>
          </p:nvPr>
        </p:nvSpPr>
        <p:spPr>
          <a:xfrm>
            <a:off x="60948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ftr" idx="20"/>
          </p:nvPr>
        </p:nvSpPr>
        <p:spPr>
          <a:xfrm>
            <a:off x="41655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1" name="PlaceHolder 4"/>
          <p:cNvSpPr>
            <a:spLocks noGrp="1"/>
          </p:cNvSpPr>
          <p:nvPr>
            <p:ph type="sldNum" idx="21"/>
          </p:nvPr>
        </p:nvSpPr>
        <p:spPr>
          <a:xfrm>
            <a:off x="873756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BF5558-E26C-40CF-9716-175009FD81DF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2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1720" cy="3976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VERTICAL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3" name="Google Shape;11;p1"/>
          <p:cNvCxnSpPr/>
          <p:nvPr/>
        </p:nvCxnSpPr>
        <p:spPr>
          <a:xfrm>
            <a:off x="812520" y="914400"/>
            <a:ext cx="10669320" cy="1080"/>
          </a:xfrm>
          <a:prstGeom prst="straightConnector1">
            <a:avLst/>
          </a:prstGeom>
          <a:ln w="57150">
            <a:solidFill>
              <a:srgbClr val="000000"/>
            </a:solidFill>
            <a:round/>
          </a:ln>
        </p:spPr>
      </p:cxnSp>
      <p:pic>
        <p:nvPicPr>
          <p:cNvPr id="54" name="Google Shape;12;p1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040" cy="86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 rot="5400000">
            <a:off x="3671280" y="-1713600"/>
            <a:ext cx="4951800" cy="1066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dt" idx="22"/>
          </p:nvPr>
        </p:nvSpPr>
        <p:spPr>
          <a:xfrm>
            <a:off x="60948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ftr" idx="23"/>
          </p:nvPr>
        </p:nvSpPr>
        <p:spPr>
          <a:xfrm>
            <a:off x="41655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59" name="PlaceHolder 5"/>
          <p:cNvSpPr>
            <a:spLocks noGrp="1"/>
          </p:cNvSpPr>
          <p:nvPr>
            <p:ph type="sldNum" idx="24"/>
          </p:nvPr>
        </p:nvSpPr>
        <p:spPr>
          <a:xfrm>
            <a:off x="873756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85500B9-EF49-4925-83CD-38E8171D8960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_TITLE_AND_VERTICAL_TEXT"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0" name="Google Shape;11;p1"/>
          <p:cNvCxnSpPr/>
          <p:nvPr/>
        </p:nvCxnSpPr>
        <p:spPr>
          <a:xfrm>
            <a:off x="812520" y="914400"/>
            <a:ext cx="10669320" cy="1080"/>
          </a:xfrm>
          <a:prstGeom prst="straightConnector1">
            <a:avLst/>
          </a:prstGeom>
          <a:ln w="57150">
            <a:solidFill>
              <a:srgbClr val="000000"/>
            </a:solidFill>
            <a:round/>
          </a:ln>
        </p:spPr>
      </p:cxnSp>
      <p:pic>
        <p:nvPicPr>
          <p:cNvPr id="61" name="Google Shape;12;p1" descr=""/>
          <p:cNvPicPr/>
          <p:nvPr/>
        </p:nvPicPr>
        <p:blipFill>
          <a:blip r:embed="rId2"/>
          <a:srcRect l="0" t="0" r="0" b="18053"/>
          <a:stretch/>
        </p:blipFill>
        <p:spPr>
          <a:xfrm>
            <a:off x="0" y="5991480"/>
            <a:ext cx="12191040" cy="86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 rot="5400000">
            <a:off x="7286040" y="1827720"/>
            <a:ext cx="5850360" cy="2742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 rot="5400000">
            <a:off x="1698120" y="-812880"/>
            <a:ext cx="5850360" cy="8025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lnSpc>
                <a:spcPct val="100000"/>
              </a:lnSpc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lnSpc>
                <a:spcPct val="100000"/>
              </a:lnSpc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lnSpc>
                <a:spcPct val="100000"/>
              </a:lnSpc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lnSpc>
                <a:spcPct val="100000"/>
              </a:lnSpc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dt" idx="25"/>
          </p:nvPr>
        </p:nvSpPr>
        <p:spPr>
          <a:xfrm>
            <a:off x="60948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ftr" idx="26"/>
          </p:nvPr>
        </p:nvSpPr>
        <p:spPr>
          <a:xfrm>
            <a:off x="4165560" y="6356520"/>
            <a:ext cx="385956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sldNum" idx="27"/>
          </p:nvPr>
        </p:nvSpPr>
        <p:spPr>
          <a:xfrm>
            <a:off x="8737560" y="6356520"/>
            <a:ext cx="2844000" cy="363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9DC86C8-0C29-42B1-9EA5-51948243C8DD}" type="slidenum">
              <a:rPr b="0" lang="en-GB" sz="1200" strike="noStrike" u="none">
                <a:solidFill>
                  <a:srgbClr val="888888"/>
                </a:solidFill>
                <a:effectLst/>
                <a:uFillTx/>
                <a:latin typeface="Verdana"/>
                <a:ea typeface="Verdana"/>
              </a:rPr>
              <a:t>&lt;number&gt;</a:t>
            </a:fld>
            <a:endParaRPr b="0" lang="en-US" sz="12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hyperlink" Target="https://github.com/khanr1437" TargetMode="External"/><Relationship Id="rId2" Type="http://schemas.openxmlformats.org/officeDocument/2006/relationships/slideLayout" Target="../slideLayouts/slideLayout10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0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0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10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hyperlink" Target="https://www.researchgate.net/publication/377059649_Analysis_of_Citizenship_Education_materials_as_an_effort_to_strengthening_the_constitution_in_perspective_character_building" TargetMode="External"/><Relationship Id="rId2" Type="http://schemas.openxmlformats.org/officeDocument/2006/relationships/hyperlink" Target="https://academic.oup.com/icon/article/18/1/206/5841488" TargetMode="External"/><Relationship Id="rId3" Type="http://schemas.openxmlformats.org/officeDocument/2006/relationships/hyperlink" Target="https://book.iledu.in/wp-content/uploads/2023/09/10.pdf" TargetMode="External"/><Relationship Id="rId4" Type="http://schemas.openxmlformats.org/officeDocument/2006/relationships/hyperlink" Target="https://sonuray0900.github.io/Constituion-Game/" TargetMode="External"/><Relationship Id="rId5" Type="http://schemas.openxmlformats.org/officeDocument/2006/relationships/hyperlink" Target="https://main.drfo566s772je.amplifyapp.com/" TargetMode="External"/><Relationship Id="rId6" Type="http://schemas.openxmlformats.org/officeDocument/2006/relationships/slideLayout" Target="../slideLayouts/slideLayout10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0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slideLayout" Target="../slideLayouts/slideLayout10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hyperlink" Target="https://www.sciencedirect.com/science/article/pii/S0740624X19302606?utm_source=chatgpt.com" TargetMode="External"/><Relationship Id="rId2" Type="http://schemas.openxmlformats.org/officeDocument/2006/relationships/hyperlink" Target="https://www.researchgate.net/publication/361137293_Gameful_civic_education_A_systematic_literature_review_of_empirical_research?utm_source=chatgpt.com" TargetMode="External"/><Relationship Id="rId3" Type="http://schemas.openxmlformats.org/officeDocument/2006/relationships/hyperlink" Target="https://www.sciencedirect.com/science/article/pii/S0883035524001666?utm_source=chatgpt.com" TargetMode="External"/><Relationship Id="rId4" Type="http://schemas.openxmlformats.org/officeDocument/2006/relationships/hyperlink" Target="https://www.mdpi.com/2227-7102/12/1/49?utm_source=chatgpt.com" TargetMode="External"/><Relationship Id="rId5" Type="http://schemas.openxmlformats.org/officeDocument/2006/relationships/hyperlink" Target="https://www.sciencedirect.com/science/article/abs/pii/S0885985X13000697?utm_source=chatgpt.com" TargetMode="External"/><Relationship Id="rId6" Type="http://schemas.openxmlformats.org/officeDocument/2006/relationships/slideLayout" Target="../slideLayouts/slideLayout10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hyperlink" Target="https://www.tandfonline.com/doi/full/10.1080/15391523.2024.2338451?utm_source=chatgpt.com" TargetMode="External"/><Relationship Id="rId2" Type="http://schemas.openxmlformats.org/officeDocument/2006/relationships/hyperlink" Target="https://www.mdpi.com/2071-1050/15/4/2968?utm_source=chatgpt.com" TargetMode="External"/><Relationship Id="rId3" Type="http://schemas.openxmlformats.org/officeDocument/2006/relationships/hyperlink" Target="https://dl.acm.org/doi/10.1145/3606094.3606100?utm_source=chatgpt.com" TargetMode="External"/><Relationship Id="rId4" Type="http://schemas.openxmlformats.org/officeDocument/2006/relationships/hyperlink" Target="https://www.tandfonline.com/doi/full/10.1080/03069400.2022.2133212?utm_source=chatgpt.com" TargetMode="External"/><Relationship Id="rId5" Type="http://schemas.openxmlformats.org/officeDocument/2006/relationships/hyperlink" Target="https://www.sciencedirect.com/science/article/pii/S1319157816300441?utm_source=chatgpt.com" TargetMode="External"/><Relationship Id="rId6" Type="http://schemas.openxmlformats.org/officeDocument/2006/relationships/slideLayout" Target="../slideLayouts/slideLayout10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0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790560" y="1069200"/>
            <a:ext cx="10362240" cy="961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24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PSCS_464 - LET’S ‪LEARN‪ CONSTITUTION‪ IN‪ A ‪SIMPLER‪ MANNER-CITIZEN‪ PERSPECTIVE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790560" y="2045520"/>
            <a:ext cx="4390200" cy="551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8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Batch Number: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Verdana"/>
                <a:ea typeface="Verdana"/>
              </a:rPr>
              <a:t>CIT_41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3" name="Google Shape;90;p13"/>
          <p:cNvSpPr/>
          <p:nvPr/>
        </p:nvSpPr>
        <p:spPr>
          <a:xfrm>
            <a:off x="6480360" y="2513520"/>
            <a:ext cx="5513400" cy="2019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8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Under the Supervision of,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tabLst>
                <a:tab algn="l" pos="0"/>
              </a:tabLst>
            </a:pPr>
            <a:r>
              <a:rPr b="1" lang="en-GB" sz="17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Dr. Syed Siraj Ahmed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tabLst>
                <a:tab algn="l" pos="0"/>
              </a:tabLst>
            </a:pPr>
            <a:r>
              <a:rPr b="1" lang="en-GB" sz="17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Professor / Associate Professor / Assistant Professor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tabLst>
                <a:tab algn="l" pos="0"/>
              </a:tabLst>
            </a:pPr>
            <a:r>
              <a:rPr b="1" lang="en-GB" sz="17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School of Computer Science and Engineering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340"/>
              </a:spcBef>
              <a:tabLst>
                <a:tab algn="l" pos="0"/>
              </a:tabLst>
            </a:pPr>
            <a:r>
              <a:rPr b="1" lang="en-GB" sz="17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Presidency University</a:t>
            </a:r>
            <a:endParaRPr b="0" lang="en-US" sz="17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400"/>
              </a:spcBef>
              <a:tabLst>
                <a:tab algn="l" pos="0"/>
              </a:tabLst>
            </a:pP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graphicFrame>
        <p:nvGraphicFramePr>
          <p:cNvPr id="84" name="Google Shape;89;p13"/>
          <p:cNvGraphicFramePr/>
          <p:nvPr/>
        </p:nvGraphicFramePr>
        <p:xfrm>
          <a:off x="553320" y="2721960"/>
          <a:ext cx="5418000" cy="2598480"/>
        </p:xfrm>
        <a:graphic>
          <a:graphicData uri="http://schemas.openxmlformats.org/drawingml/2006/table">
            <a:tbl>
              <a:tblPr/>
              <a:tblGrid>
                <a:gridCol w="2084760"/>
                <a:gridCol w="3333600"/>
              </a:tblGrid>
              <a:tr h="306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trike="noStrike" u="none">
                          <a:solidFill>
                            <a:srgbClr val="17365d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Roll Number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L>
                    <a:lnR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R>
                    <a:lnT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T>
                    <a:lnB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GB" sz="1800" strike="noStrike" u="none">
                          <a:solidFill>
                            <a:srgbClr val="17365d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Student Name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L>
                    <a:lnR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R>
                    <a:lnT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T>
                    <a:lnB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20221CIT0013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20221CIT0001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20221CIT0042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L>
                    <a:lnR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R>
                    <a:lnT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T>
                    <a:lnB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PATAN MD. RAYYAN KHAN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REHAN B.A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  <a:p>
                      <a:pPr algn="ctr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800" strike="noStrike" u="none">
                          <a:solidFill>
                            <a:schemeClr val="dk1"/>
                          </a:solidFill>
                          <a:effectLst/>
                          <a:uFillTx/>
                          <a:latin typeface="Arial"/>
                          <a:ea typeface="Arial"/>
                        </a:rPr>
                        <a:t>SINGOTAM SAGAR</a:t>
                      </a:r>
                      <a:endParaRPr b="0" lang="en-US" sz="1800" strike="noStrike" u="none">
                        <a:solidFill>
                          <a:srgbClr val="000000"/>
                        </a:solidFill>
                        <a:effectLst/>
                        <a:uFillTx/>
                        <a:latin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L>
                    <a:lnR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R>
                    <a:lnT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T>
                    <a:lnB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L>
                    <a:lnR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R>
                    <a:lnT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T>
                    <a:lnB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L>
                    <a:lnR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R>
                    <a:lnT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T>
                    <a:lnB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L>
                    <a:lnR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R>
                    <a:lnT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T>
                    <a:lnB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L>
                    <a:lnR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R>
                    <a:lnT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T>
                    <a:lnB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L>
                    <a:lnR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R>
                    <a:lnT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T>
                    <a:lnB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L>
                    <a:lnR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R>
                    <a:lnT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T>
                    <a:lnB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B>
                    <a:noFill/>
                  </a:tcPr>
                </a:tc>
              </a:tr>
              <a:tr h="306000">
                <a:tc>
                  <a:txBody>
                    <a:bodyPr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L>
                    <a:lnR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R>
                    <a:lnT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T>
                    <a:lnB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 anchor="ctr">
                      <a:noAutofit/>
                    </a:bodyPr>
                    <a:p>
                      <a:endParaRPr b="0" lang="en-US" sz="1800" strike="noStrike" u="none">
                        <a:solidFill>
                          <a:schemeClr val="dk1"/>
                        </a:solidFill>
                        <a:effectLst/>
                        <a:uFillTx/>
                        <a:latin typeface="Arial"/>
                        <a:ea typeface="Arial"/>
                      </a:endParaRPr>
                    </a:p>
                  </a:txBody>
                  <a:tcPr anchor="ctr" marL="91440" marR="91440">
                    <a:lnL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L>
                    <a:lnR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R>
                    <a:lnT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T>
                    <a:lnB w="9360">
                      <a:solidFill>
                        <a:srgbClr val="000000">
                          <a:alpha val="0"/>
                        </a:srgbClr>
                      </a:solidFill>
                      <a:prstDash val="soli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5" name="Google Shape;91;p13"/>
          <p:cNvSpPr/>
          <p:nvPr/>
        </p:nvSpPr>
        <p:spPr>
          <a:xfrm>
            <a:off x="2832120" y="136440"/>
            <a:ext cx="5497920" cy="72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GB" sz="18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CSE7101- Capstone Project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309"/>
              </a:spcBef>
              <a:tabLst>
                <a:tab algn="l" pos="0"/>
              </a:tabLst>
            </a:pPr>
            <a:r>
              <a:rPr b="1" lang="en-GB" sz="18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Review-1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Google Shape;91;p13"/>
          <p:cNvSpPr/>
          <p:nvPr/>
        </p:nvSpPr>
        <p:spPr>
          <a:xfrm>
            <a:off x="0" y="4533840"/>
            <a:ext cx="12249000" cy="1560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accent1"/>
                </a:solidFill>
                <a:effectLst/>
                <a:uFillTx/>
                <a:latin typeface="Cambria"/>
                <a:ea typeface="Cambria"/>
              </a:rPr>
              <a:t>Name of the Program: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accent1"/>
                </a:solidFill>
                <a:effectLst/>
                <a:uFillTx/>
                <a:latin typeface="Cambria"/>
                <a:ea typeface="Cambria"/>
              </a:rPr>
              <a:t>Name of the HoD: Dr. Anandraj S.P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accent1"/>
                </a:solidFill>
                <a:effectLst/>
                <a:uFillTx/>
                <a:latin typeface="Cambria"/>
                <a:ea typeface="Cambria"/>
              </a:rPr>
              <a:t>Name of the Program Project Coordinator: Dr. Sharmasth Vali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US" sz="1800" strike="noStrike" u="none">
                <a:solidFill>
                  <a:schemeClr val="accent1"/>
                </a:solidFill>
                <a:effectLst/>
                <a:uFillTx/>
                <a:latin typeface="Cambria"/>
                <a:ea typeface="Cambria"/>
              </a:rPr>
              <a:t>Name of the School Project Coordinators: </a:t>
            </a:r>
            <a:r>
              <a:rPr b="1" lang="en-US" sz="18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Dr. Sampath A K , Dr. Geetha A 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52280"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Github Link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10666800" cy="49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19044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 algn="just"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 algn="just"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 algn="just">
              <a:lnSpc>
                <a:spcPct val="2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Google Shape;115;p17"/>
          <p:cNvSpPr/>
          <p:nvPr/>
        </p:nvSpPr>
        <p:spPr>
          <a:xfrm>
            <a:off x="965160" y="1295280"/>
            <a:ext cx="10666800" cy="4951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 algn="just">
              <a:lnSpc>
                <a:spcPct val="2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 algn="just">
              <a:lnSpc>
                <a:spcPct val="2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 algn="just">
              <a:lnSpc>
                <a:spcPct val="2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Google Shape;115;p17"/>
          <p:cNvSpPr/>
          <p:nvPr/>
        </p:nvSpPr>
        <p:spPr>
          <a:xfrm>
            <a:off x="812880" y="1143000"/>
            <a:ext cx="10666800" cy="4177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rmAutofit/>
          </a:bodyPr>
          <a:p>
            <a:pPr marL="343080" indent="-190440" algn="just">
              <a:lnSpc>
                <a:spcPct val="100000"/>
              </a:lnSpc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The Github link provided should have public access permission.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mbria"/>
                <a:ea typeface="Cambria"/>
              </a:rPr>
              <a:t>Github Link :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 algn="just">
              <a:lnSpc>
                <a:spcPct val="100000"/>
              </a:lnSpc>
              <a:tabLst>
                <a:tab algn="l" pos="0"/>
              </a:tabLst>
            </a:pPr>
            <a:r>
              <a:rPr b="1" lang="en-US" sz="2400" strike="noStrike" u="none"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mbria"/>
                <a:ea typeface="Cambria"/>
                <a:hlinkClick r:id="rId1"/>
              </a:rPr>
              <a:t>https://github.com/khanr1437</a:t>
            </a:r>
            <a:r>
              <a:rPr b="1" lang="en-US" sz="2400" strike="noStrike" u="none">
                <a:solidFill>
                  <a:schemeClr val="accent2">
                    <a:lumMod val="75000"/>
                  </a:schemeClr>
                </a:solidFill>
                <a:effectLst/>
                <a:uFillTx/>
                <a:latin typeface="Cambria"/>
                <a:ea typeface="Cambria"/>
              </a:rPr>
              <a:t> LetsLearnConstitutionInCitizensPerspective 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 algn="just">
              <a:lnSpc>
                <a:spcPct val="1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 algn="just">
              <a:lnSpc>
                <a:spcPct val="2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 algn="just">
              <a:lnSpc>
                <a:spcPct val="2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 algn="just">
              <a:lnSpc>
                <a:spcPct val="200000"/>
              </a:lnSpc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52280"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26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Proposed Method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11016720" cy="49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Gamified Digital Platform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Develop a multi-format game hub (quiz, spin-the-wheel, flashcards, board game style, daily challenges).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Present Preamble, Fundamental Rights, Directive Principles, and Fundamental Duties in simplified, story-driven language.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Backend Database &amp; Content Management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Store simplified constitutional articles, multimedia assets (audio/video/illustrations), and translations in multiple Indian languages.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Enable structured content retrieval for different game formats.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Daily Engagement Feature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“📜   Your Constitutional Right of the Day” — a tab highlighting one right/duty daily with examples from real life.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52280"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26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Proposed Method(continued)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11016720" cy="49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Inclusivity &amp; Accessibility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Multilingual support (regional Indian languages).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Audio/visual aids for children, semi-literate, and differently-abled users.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Mobile-first design for maximum reach.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User Testing &amp; Feedback Integration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Pilot test with school/college students and community groups.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Collect feedback on usability, engagement, and comprehension to refine UI/UX.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52280"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26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Feasibility Study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11016720" cy="49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 Technical Feasibility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Available tools: React/Flutter for UI, Node.js/Django for backend, Firebase/AWS for hosting, multilingual database design.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Complexity: Moderate – requires content simplification, gamification logic, and translation modules.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Feasible because gamified learning apps (like Duolingo, Kahoot) already prove viability of similar models.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2. Operational Feasibility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Target users: Students (Grade 8+), youth, and common citizens.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Adoption potential: High, as people are increasingly consuming educational content via gamified apps.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3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Training needs: Minimal; app will have a simple, intuitive interface.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52280"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26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Feasibility Study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11016720" cy="49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3. Economic Feasibility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Development cost: Moderate, especially if open-source tools and cloud-based infrastructure are used.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Sustainability: Could be supported by government, NGOs, CSR initiatives, or freemium model.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Cost-benefit: High societal value in terms of awareness, informed citizenship, and long-term democratic participation.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2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4. Social Feasibility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Cultural acceptance: Strong — aligns with constitutional values and civic education.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Barriers: Language diversity and digital divide in rural areas.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2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Mitigation: Offline modes, regional language support, partnerships with schools &amp; NGOs.</a:t>
            </a: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52280"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26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Architectural Diagram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18" name="" descr=""/>
          <p:cNvPicPr/>
          <p:nvPr/>
        </p:nvPicPr>
        <p:blipFill>
          <a:blip r:embed="rId1"/>
          <a:stretch/>
        </p:blipFill>
        <p:spPr>
          <a:xfrm>
            <a:off x="1390680" y="1636200"/>
            <a:ext cx="9478440" cy="36187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52280"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26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Modules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0" name="" descr=""/>
          <p:cNvPicPr/>
          <p:nvPr/>
        </p:nvPicPr>
        <p:blipFill>
          <a:blip r:embed="rId1"/>
          <a:stretch/>
        </p:blipFill>
        <p:spPr>
          <a:xfrm>
            <a:off x="457200" y="2741400"/>
            <a:ext cx="11429640" cy="140868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Timeline of the Project (Gantt Chart)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10666800" cy="49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123" name="Picture 3" descr=""/>
          <p:cNvPicPr/>
          <p:nvPr/>
        </p:nvPicPr>
        <p:blipFill>
          <a:blip r:embed="rId1"/>
          <a:stretch/>
        </p:blipFill>
        <p:spPr>
          <a:xfrm>
            <a:off x="1207080" y="1130760"/>
            <a:ext cx="9878400" cy="49766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References (IEEE Paper format)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/>
          </p:nvPr>
        </p:nvSpPr>
        <p:spPr>
          <a:xfrm>
            <a:off x="812880" y="1179000"/>
            <a:ext cx="10666800" cy="49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[1].</a:t>
            </a:r>
            <a:r>
              <a:rPr b="1" lang="en-US" sz="18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1"/>
              </a:rPr>
              <a:t>https://www.researchgate.net/publication/377059649_Analysis_of_Citizenship_Education_materials_as_an_effort_to_strengthening_the_constitution_in_perspective_character_building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[2].</a:t>
            </a:r>
            <a:r>
              <a:rPr b="1" lang="en-US" sz="18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2"/>
              </a:rPr>
              <a:t>https://academic.oup.com/icon/article/18/1/206/5841488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[3].</a:t>
            </a:r>
            <a:r>
              <a:rPr b="1" lang="en-US" sz="18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3"/>
              </a:rPr>
              <a:t>https://book.iledu.in/wp-content/uploads/2023/09/10.pdf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[4].</a:t>
            </a:r>
            <a:r>
              <a:rPr b="1" lang="en-US" sz="18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4"/>
              </a:rPr>
              <a:t>https://sonuray0900.github.io/Constituion-Game/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indent="0">
              <a:lnSpc>
                <a:spcPct val="100000"/>
              </a:lnSpc>
              <a:spcBef>
                <a:spcPts val="1417"/>
              </a:spcBef>
              <a:buNone/>
              <a:tabLst>
                <a:tab algn="l" pos="0"/>
              </a:tabLst>
            </a:pPr>
            <a:r>
              <a:rPr b="1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[5].</a:t>
            </a:r>
            <a:r>
              <a:rPr b="1" lang="en-US" sz="18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5"/>
              </a:rPr>
              <a:t>https://main.drfo566s772je.amplifyapp.com/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icture 4" descr=""/>
          <p:cNvPicPr/>
          <p:nvPr/>
        </p:nvPicPr>
        <p:blipFill>
          <a:blip r:embed="rId1"/>
          <a:stretch/>
        </p:blipFill>
        <p:spPr>
          <a:xfrm>
            <a:off x="4082760" y="1441440"/>
            <a:ext cx="3892320" cy="393444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Project Update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pic>
        <p:nvPicPr>
          <p:cNvPr id="88" name="" descr=""/>
          <p:cNvPicPr/>
          <p:nvPr/>
        </p:nvPicPr>
        <p:blipFill>
          <a:blip r:embed="rId1"/>
          <a:stretch/>
        </p:blipFill>
        <p:spPr>
          <a:xfrm>
            <a:off x="1067040" y="1371600"/>
            <a:ext cx="3047760" cy="457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89" name="" descr=""/>
          <p:cNvPicPr/>
          <p:nvPr/>
        </p:nvPicPr>
        <p:blipFill>
          <a:blip r:embed="rId2"/>
          <a:stretch/>
        </p:blipFill>
        <p:spPr>
          <a:xfrm>
            <a:off x="4496040" y="1371600"/>
            <a:ext cx="3047760" cy="45720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0" name="" descr=""/>
          <p:cNvPicPr/>
          <p:nvPr/>
        </p:nvPicPr>
        <p:blipFill>
          <a:blip r:embed="rId3"/>
          <a:stretch/>
        </p:blipFill>
        <p:spPr>
          <a:xfrm>
            <a:off x="7315200" y="1142640"/>
            <a:ext cx="3352680" cy="5029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Abstract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10666800" cy="49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rgbClr val="000000"/>
                </a:solidFill>
                <a:effectLst/>
                <a:uFillTx/>
                <a:latin typeface="Cambria"/>
                <a:ea typeface="Cambria"/>
              </a:rPr>
              <a:t>Problem: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Cambria"/>
                <a:ea typeface="Cambria"/>
              </a:rPr>
              <a:t>The Constitution of India is often written in complex legal language, making it difficult for common citizens and youth to fully understand their rights, duties, and guiding principles. This creates a gap in constitutional literacy and civic awareness.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rgbClr val="000000"/>
                </a:solidFill>
                <a:effectLst/>
                <a:uFillTx/>
                <a:latin typeface="Cambria"/>
                <a:ea typeface="Cambria"/>
              </a:rPr>
              <a:t>Objective: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Cambria"/>
                <a:ea typeface="Cambria"/>
              </a:rPr>
              <a:t>To simplify constitutional knowledge and present it in a citizen-friendly way through a gamified digital platform. The goal is to engage users—especially youth—with interactive tools that make learning about the Constitution accessible, enjoyable, and meaningful.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rgbClr val="000000"/>
                </a:solidFill>
                <a:effectLst/>
                <a:uFillTx/>
                <a:latin typeface="Cambria"/>
                <a:ea typeface="Cambria"/>
              </a:rPr>
              <a:t>Approach: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Cambria"/>
                <a:ea typeface="Cambria"/>
              </a:rPr>
              <a:t>The project will use a gamified model (quizzes, spin-the-wheel, card/board games) supported by a backend database that stores simplified versions of key sections (Preamble, Fundamental Rights, Directive Principles, Fundamental Duties). Multimedia integration, multilingual support, and a user-friendly interface will ensure inclusivity. A functional prototype with user testing and feedback will validate the platform’s effectiveness in spreading awareness and empowering citizens to make informed democratic decisions.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Literature  Survey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/>
          </p:nvPr>
        </p:nvSpPr>
        <p:spPr>
          <a:xfrm>
            <a:off x="655920" y="1466280"/>
            <a:ext cx="10666800" cy="3923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Gamified e-participation (systematic review). Gamification in civic contexts increases engagement, motivation and perceived learning; design choices (points, challenges, social features) strongly mediate outcomes. Limits: heterogeneous methods, scarce long-term measures.</a:t>
            </a:r>
            <a:r>
              <a:rPr b="1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r>
              <a:rPr b="1" lang="en-US" sz="13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1"/>
              </a:rPr>
              <a:t>ScienceDirect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Gameful civic education (SLR). Across K-12/HE, game-based approaches report cognitive, emotional, motivational and social gains; common affordances include role-play, co-op, chat, 3D worlds. Limits: emerging field; more rigorous trials needed. </a:t>
            </a:r>
            <a:r>
              <a:rPr b="0" lang="en-US" sz="13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2"/>
              </a:rPr>
              <a:t>ResearchGate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Computers &amp; Education (2024) meta-evidence on gamification. Finds no solid evidence that gamification improves learning results in primary education and notes possible drops in cooperation—cautioning against “pointsification.” Implication: balance mechanics with collaboration. </a:t>
            </a:r>
            <a:r>
              <a:rPr b="0" lang="en-US" sz="13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3"/>
              </a:rPr>
              <a:t>ScienceDirect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Education Sciences (2022) review. Gamification reliably boosts participation/motivation in undergrads but learning gains are mixed; gender effects minimal. Implication: measure both motivation and attainment. </a:t>
            </a:r>
            <a:r>
              <a:rPr b="0" lang="en-US" sz="13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4"/>
              </a:rPr>
              <a:t>MDPI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Civic ed goes digital (iCivics). Classroom deployments show content-knowledge gains with well-scaffolded civic games; teacher mediation matters. </a:t>
            </a:r>
            <a:r>
              <a:rPr b="0" lang="en-US" sz="13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5"/>
              </a:rPr>
              <a:t>ScienceDirect</a:t>
            </a: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 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12880" y="27468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28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Literature  Survey(continued)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/>
          </p:nvPr>
        </p:nvSpPr>
        <p:spPr>
          <a:xfrm>
            <a:off x="655920" y="1502280"/>
            <a:ext cx="10666800" cy="4212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Serious gameplay for media literacy (“Bad News”). Using a misinformation game in formal classes improved media &amp; information literacy—evidence that scenario-based civics can transfer to critical skills. </a:t>
            </a:r>
            <a:r>
              <a:rPr b="0" lang="en-US" sz="13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1"/>
              </a:rPr>
              <a:t>Taylor &amp; Francis Online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Self-designed board games for citizenship (Sustainability, 2023). Students designing/playing their own civics board games boosted creativity and core civic competencies; co-creation strengthens learning. </a:t>
            </a:r>
            <a:r>
              <a:rPr b="0" lang="en-US" sz="13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2"/>
              </a:rPr>
              <a:t>MDPI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Legal education—ACM SLR (2023). In law schools, gamification can enhance motivation and practical skills when tied to authentic tasks (case analysis, procedure); evidence base still small, designs varied. </a:t>
            </a:r>
            <a:r>
              <a:rPr b="0" lang="en-US" sz="13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3"/>
              </a:rPr>
              <a:t>ACM Digital Library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Digital learning in legal education (T&amp;F, 2023). Maps evidence for digital pedagogies in law; calls for stronger empirical evaluation and alignment with learning outcomes before scaling. </a:t>
            </a:r>
            <a:r>
              <a:rPr b="0" lang="en-US" sz="13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4"/>
              </a:rPr>
              <a:t>Taylor &amp; Francis Online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3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Accessibility—Indian universities (Alexandria Eng. J.). Large-scale audit shows WCAG 2.0 non-conformance is common; accessible design must be planned from the start. </a:t>
            </a:r>
            <a:r>
              <a:rPr b="0" lang="en-US" sz="1300" strike="noStrike" u="none">
                <a:solidFill>
                  <a:srgbClr val="0000ff"/>
                </a:solidFill>
                <a:effectLst/>
                <a:uFillTx/>
                <a:latin typeface="Arial"/>
                <a:hlinkClick r:id="rId5"/>
              </a:rPr>
              <a:t>ScienceDirect</a:t>
            </a: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432000" indent="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3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795960" y="22860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52280"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Project Objectives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10666800" cy="49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62500" lnSpcReduction="19999"/>
          </a:bodyPr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Increase Constitutional Awareness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Specific: Develop a gamified platform with at least 4 interactive modules (quiz, cards, spin-the-wheel, board game).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Measurable: Achieve 10,000+ active users in the first year.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Outcome: At least 70% of users score higher in post-engagement literacy assessments compared to pre-engagement tests.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Enhance Youth Engagement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Specific: Integrate social-sharing and leaderboard features to attract users aged 16–30.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Measurable: Secure 5,000+ unique youth users within 6 months of launch.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Outcome: Strengthen civic participation and awareness among students.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1" lang="en-US" sz="24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Promote Multilingual Inclusivity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Specific: Provide content in at least 3 Indian languages (English, Hindi, and Kannada as Phase 1).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Measurable: Reach 25% of total users accessing the platform in a non-English language.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2400" strike="noStrike" u="none">
                <a:solidFill>
                  <a:schemeClr val="dk1"/>
                </a:solidFill>
                <a:effectLst/>
                <a:uFillTx/>
                <a:latin typeface="Cambria"/>
                <a:ea typeface="Cambria"/>
              </a:rPr>
              <a:t>Outcome: Increase inclusivity and accessibility across diverse demographics.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795960" y="22860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52280"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Project Objectives(continued)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10666800" cy="49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/>
          </a:bodyPr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1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User Retention &amp; Learning Impact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Specific: Introduce a “Your Constitutional Right of the Day” feature with push notifications.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Measurable: Achieve 40% monthly user retention rate.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Outcome: Improve sustained knowledge retention on constitutional rights/duties.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1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Pilot Testing &amp; Feedback Loop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Specific: Conduct structured user testing with at least 200 participants (college students, educators, professionals).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Measurable: Collect and analyze at least 150 feedback forms to refine UI/UX and content.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Outcome: Ensure a minimum 80% satisfaction rate in usability and content clarity.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795960" y="22860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52280"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Existing Methods and Drawbacks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10666800" cy="49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1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Textbook &amp; Classroom-Based Learning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Method: Constitution is taught through NCERT textbooks, civics classes, and university syllabi.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Drawbacks: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Passive and theory-heavy, leading to low engagement.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Limited retention as students memorize for exams rather than apply in real life.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Restricted to formal education environments—non-students rarely access it.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1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Government Campaigns &amp; Awareness Drives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Method: Ministry-led initiatives like Constitution Day celebrations, essay competitions, and seminars.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Drawbacks</a:t>
            </a: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Event-based, not continuous learning.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Limited reach—mostly urban and school/college-focused.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5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Low interactivity; one-way communication from government to citizens.</a:t>
            </a:r>
            <a:endParaRPr b="0" lang="en-US" sz="1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795960" y="228600"/>
            <a:ext cx="10666800" cy="486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marL="152280" indent="0">
              <a:lnSpc>
                <a:spcPct val="200000"/>
              </a:lnSpc>
              <a:buNone/>
              <a:tabLst>
                <a:tab algn="l" pos="0"/>
              </a:tabLst>
            </a:pPr>
            <a:r>
              <a:rPr b="1" lang="en-US" sz="2800" strike="noStrike" u="none">
                <a:solidFill>
                  <a:srgbClr val="17365d"/>
                </a:solidFill>
                <a:effectLst/>
                <a:uFillTx/>
                <a:latin typeface="Cambria"/>
                <a:ea typeface="Cambria"/>
              </a:rPr>
              <a:t>Existing Methods and Drawbacks(continued)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812880" y="1143000"/>
            <a:ext cx="10666800" cy="4951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rmAutofit fontScale="92500" lnSpcReduction="19999"/>
          </a:bodyPr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Printed Materials &amp; Pamphlets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Method: Distribution of simplified booklets, handbooks, and rights-based guides.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Drawbacks</a:t>
            </a: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Static, text-heavy format lacks engagement.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Limited distribution and often forgotten after initial reading.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No measurable way to track impact or learning outcomes.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OpenSymbol"/>
              <a:buAutoNum type="arabicPeriod"/>
              <a:tabLst>
                <a:tab algn="l" pos="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Documentaries, TV Shows &amp; Radio Programs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Method: Informational content (e.g., Samvidhan: The Making of the Constitution series).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r>
              <a:rPr b="1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Drawbacks: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Passive consumption; no gamified interactivity.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Accessibility barriers (timing, language, digital divide).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Difficult to sustain long-term interest in younger audiences.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marL="343080" indent="-19044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None/>
              <a:tabLst>
                <a:tab algn="l" pos="0"/>
              </a:tabLst>
            </a:pPr>
            <a:endParaRPr b="0" lang="en-US" sz="1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Bioinformatics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353</TotalTime>
  <Application>LibreOffice/25.2.5.2$Windows_X86_64 LibreOffice_project/03d19516eb2e1dd5d4ccd751a0d6f35f35e08022</Application>
  <AppVersion>15.0000</AppVersion>
  <Words>854</Words>
  <Paragraphs>108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Admin</dc:creator>
  <dc:description/>
  <dc:language>en-US</dc:language>
  <cp:lastModifiedBy/>
  <dcterms:modified xsi:type="dcterms:W3CDTF">2025-09-09T11:19:09Z</dcterms:modified>
  <cp:revision>65</cp:revision>
  <dc:subject/>
  <dc:title>PROJECT TITLE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Widescreen</vt:lpwstr>
  </property>
  <property fmtid="{D5CDD505-2E9C-101B-9397-08002B2CF9AE}" pid="4" name="Slides">
    <vt:i4>11</vt:i4>
  </property>
</Properties>
</file>