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9EA"/>
    <a:srgbClr val="E8ED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19" autoAdjust="0"/>
  </p:normalViewPr>
  <p:slideViewPr>
    <p:cSldViewPr snapToGrid="0">
      <p:cViewPr varScale="1">
        <p:scale>
          <a:sx n="82" d="100"/>
          <a:sy n="82" d="100"/>
        </p:scale>
        <p:origin x="11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lIns="0" tIns="0" rIns="0" bIns="0">
            <a:normAutofit/>
          </a:bodyPr>
          <a:lstStyle/>
          <a:p>
            <a:r>
              <a:rPr lang="en-US" dirty="0"/>
              <a:t>Inventory Analysis Project</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lIns="0" tIns="0" rIns="0" bIns="0">
            <a:normAutofit fontScale="92500" lnSpcReduction="10000"/>
          </a:bodyPr>
          <a:lstStyle/>
          <a:p>
            <a:r>
              <a:rPr lang="en-US" b="1" dirty="0">
                <a:solidFill>
                  <a:schemeClr val="tx2"/>
                </a:solidFill>
              </a:rPr>
              <a:t>Ramsha Ali Khan</a:t>
            </a:r>
            <a:br>
              <a:rPr lang="en-US" b="1" dirty="0">
                <a:solidFill>
                  <a:schemeClr val="tx2"/>
                </a:solidFill>
              </a:rPr>
            </a:br>
            <a:r>
              <a:rPr lang="en-US" b="1" dirty="0">
                <a:solidFill>
                  <a:schemeClr val="tx2"/>
                </a:solidFill>
              </a:rPr>
              <a:t>June 2025</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76680-BB0F-77D1-3AF9-A7C905892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5BA07-8F33-7287-A3C2-231031494759}"/>
              </a:ext>
            </a:extLst>
          </p:cNvPr>
          <p:cNvSpPr>
            <a:spLocks noGrp="1"/>
          </p:cNvSpPr>
          <p:nvPr>
            <p:ph type="title"/>
          </p:nvPr>
        </p:nvSpPr>
        <p:spPr>
          <a:xfrm>
            <a:off x="581192" y="702156"/>
            <a:ext cx="11029616" cy="1188720"/>
          </a:xfrm>
        </p:spPr>
        <p:txBody>
          <a:bodyPr lIns="0" tIns="0" rIns="0" bIns="0">
            <a:normAutofit/>
          </a:bodyPr>
          <a:lstStyle/>
          <a:p>
            <a:r>
              <a:rPr lang="en-US" sz="3600" dirty="0"/>
              <a:t>Reorder Point (ROP)</a:t>
            </a:r>
            <a:endParaRPr lang="en-IN" sz="2000" dirty="0"/>
          </a:p>
        </p:txBody>
      </p:sp>
      <p:sp>
        <p:nvSpPr>
          <p:cNvPr id="3" name="TextBox 2">
            <a:extLst>
              <a:ext uri="{FF2B5EF4-FFF2-40B4-BE49-F238E27FC236}">
                <a16:creationId xmlns:a16="http://schemas.microsoft.com/office/drawing/2014/main" id="{CF7DC3D0-F9E8-D8F4-B8B7-F8687F9DE1D6}"/>
              </a:ext>
            </a:extLst>
          </p:cNvPr>
          <p:cNvSpPr txBox="1"/>
          <p:nvPr/>
        </p:nvSpPr>
        <p:spPr>
          <a:xfrm>
            <a:off x="581192" y="2149864"/>
            <a:ext cx="11138860" cy="868639"/>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This tell us When should we reorder a product so we don't run out before the next batch arrives?</a:t>
            </a:r>
          </a:p>
          <a:p>
            <a:pPr>
              <a:spcAft>
                <a:spcPts val="400"/>
              </a:spcAft>
            </a:pPr>
            <a:r>
              <a:rPr lang="en-US" dirty="0">
                <a:solidFill>
                  <a:schemeClr val="tx2"/>
                </a:solidFill>
                <a:latin typeface="+mj-lt"/>
              </a:rPr>
              <a:t>ROP values were calculated to ensure timely reordering before stockouts occur, based on historical lead times and daily sales velocity. Products with high lead times or rapid sales cycles require earlier reorders.</a:t>
            </a:r>
            <a:endParaRPr lang="en-US" sz="1600" dirty="0"/>
          </a:p>
        </p:txBody>
      </p:sp>
      <p:sp>
        <p:nvSpPr>
          <p:cNvPr id="11" name="TextBox 10">
            <a:extLst>
              <a:ext uri="{FF2B5EF4-FFF2-40B4-BE49-F238E27FC236}">
                <a16:creationId xmlns:a16="http://schemas.microsoft.com/office/drawing/2014/main" id="{E48E4C1D-A25C-202B-53C6-378D5FBFD105}"/>
              </a:ext>
            </a:extLst>
          </p:cNvPr>
          <p:cNvSpPr txBox="1"/>
          <p:nvPr/>
        </p:nvSpPr>
        <p:spPr>
          <a:xfrm>
            <a:off x="581191" y="3277491"/>
            <a:ext cx="11138860" cy="249182"/>
          </a:xfrm>
          <a:prstGeom prst="rect">
            <a:avLst/>
          </a:prstGeom>
          <a:noFill/>
        </p:spPr>
        <p:txBody>
          <a:bodyPr wrap="square" lIns="0" tIns="0" rIns="0" bIns="0" rtlCol="0" anchor="ctr" anchorCtr="0">
            <a:noAutofit/>
          </a:bodyPr>
          <a:lstStyle/>
          <a:p>
            <a:pPr>
              <a:spcAft>
                <a:spcPts val="400"/>
              </a:spcAft>
            </a:pPr>
            <a:r>
              <a:rPr lang="en-US" sz="1600" b="1">
                <a:solidFill>
                  <a:schemeClr val="tx2"/>
                </a:solidFill>
              </a:rPr>
              <a:t>Top 10 Inventory Items by Reorder Point (ROP)</a:t>
            </a:r>
            <a:endParaRPr lang="en-US" sz="1600" dirty="0"/>
          </a:p>
        </p:txBody>
      </p:sp>
      <p:pic>
        <p:nvPicPr>
          <p:cNvPr id="8" name="Picture 7">
            <a:extLst>
              <a:ext uri="{FF2B5EF4-FFF2-40B4-BE49-F238E27FC236}">
                <a16:creationId xmlns:a16="http://schemas.microsoft.com/office/drawing/2014/main" id="{07B40B1E-3B9E-3BD4-D195-4481768EB8AE}"/>
              </a:ext>
            </a:extLst>
          </p:cNvPr>
          <p:cNvPicPr>
            <a:picLocks noChangeAspect="1"/>
          </p:cNvPicPr>
          <p:nvPr/>
        </p:nvPicPr>
        <p:blipFill>
          <a:blip r:embed="rId2"/>
          <a:srcRect t="7565"/>
          <a:stretch>
            <a:fillRect/>
          </a:stretch>
        </p:blipFill>
        <p:spPr>
          <a:xfrm>
            <a:off x="554182" y="3746138"/>
            <a:ext cx="11083636" cy="2876593"/>
          </a:xfrm>
          <a:prstGeom prst="rect">
            <a:avLst/>
          </a:prstGeom>
        </p:spPr>
      </p:pic>
    </p:spTree>
    <p:extLst>
      <p:ext uri="{BB962C8B-B14F-4D97-AF65-F5344CB8AC3E}">
        <p14:creationId xmlns:p14="http://schemas.microsoft.com/office/powerpoint/2010/main" val="159027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31BF6-10AC-7913-BF30-9491528CF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1DC13-657F-93F1-DDE9-B4B2B9ACA0AC}"/>
              </a:ext>
            </a:extLst>
          </p:cNvPr>
          <p:cNvSpPr>
            <a:spLocks noGrp="1"/>
          </p:cNvSpPr>
          <p:nvPr>
            <p:ph type="title"/>
          </p:nvPr>
        </p:nvSpPr>
        <p:spPr>
          <a:xfrm>
            <a:off x="581192" y="702156"/>
            <a:ext cx="11029616" cy="1188720"/>
          </a:xfrm>
        </p:spPr>
        <p:txBody>
          <a:bodyPr lIns="0" tIns="0" rIns="0" bIns="0">
            <a:normAutofit/>
          </a:bodyPr>
          <a:lstStyle/>
          <a:p>
            <a:r>
              <a:rPr lang="en-US" sz="3600" dirty="0"/>
              <a:t>Inventory Turnover &amp; Carrying Cost Efficiency</a:t>
            </a:r>
            <a:endParaRPr lang="en-IN" sz="2000" dirty="0"/>
          </a:p>
        </p:txBody>
      </p:sp>
      <p:sp>
        <p:nvSpPr>
          <p:cNvPr id="3" name="TextBox 2">
            <a:extLst>
              <a:ext uri="{FF2B5EF4-FFF2-40B4-BE49-F238E27FC236}">
                <a16:creationId xmlns:a16="http://schemas.microsoft.com/office/drawing/2014/main" id="{9F923C6D-69E2-C9D7-13FF-1B0BAEAC2526}"/>
              </a:ext>
            </a:extLst>
          </p:cNvPr>
          <p:cNvSpPr txBox="1"/>
          <p:nvPr/>
        </p:nvSpPr>
        <p:spPr>
          <a:xfrm>
            <a:off x="581192" y="2149864"/>
            <a:ext cx="11138860" cy="290459"/>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How efficiently are we using inventory, and where are we bleeding carrying cost?</a:t>
            </a:r>
            <a:endParaRPr lang="en-US" sz="1600" dirty="0"/>
          </a:p>
        </p:txBody>
      </p:sp>
      <p:pic>
        <p:nvPicPr>
          <p:cNvPr id="27" name="Picture 26">
            <a:extLst>
              <a:ext uri="{FF2B5EF4-FFF2-40B4-BE49-F238E27FC236}">
                <a16:creationId xmlns:a16="http://schemas.microsoft.com/office/drawing/2014/main" id="{F984E36F-AC13-146E-84A4-A2AE93D872A8}"/>
              </a:ext>
            </a:extLst>
          </p:cNvPr>
          <p:cNvPicPr>
            <a:picLocks noChangeAspect="1"/>
          </p:cNvPicPr>
          <p:nvPr/>
        </p:nvPicPr>
        <p:blipFill>
          <a:blip r:embed="rId2"/>
          <a:stretch>
            <a:fillRect/>
          </a:stretch>
        </p:blipFill>
        <p:spPr>
          <a:xfrm>
            <a:off x="581192" y="2643349"/>
            <a:ext cx="5448389" cy="3370847"/>
          </a:xfrm>
          <a:prstGeom prst="rect">
            <a:avLst/>
          </a:prstGeom>
        </p:spPr>
      </p:pic>
      <p:pic>
        <p:nvPicPr>
          <p:cNvPr id="29" name="Picture 28">
            <a:extLst>
              <a:ext uri="{FF2B5EF4-FFF2-40B4-BE49-F238E27FC236}">
                <a16:creationId xmlns:a16="http://schemas.microsoft.com/office/drawing/2014/main" id="{E413299D-C1FB-21EB-B198-6CFB4CA838A2}"/>
              </a:ext>
            </a:extLst>
          </p:cNvPr>
          <p:cNvPicPr>
            <a:picLocks/>
          </p:cNvPicPr>
          <p:nvPr/>
        </p:nvPicPr>
        <p:blipFill>
          <a:blip r:embed="rId3"/>
          <a:stretch>
            <a:fillRect/>
          </a:stretch>
        </p:blipFill>
        <p:spPr>
          <a:xfrm>
            <a:off x="6162419" y="2643349"/>
            <a:ext cx="5448389" cy="3370847"/>
          </a:xfrm>
          <a:prstGeom prst="rect">
            <a:avLst/>
          </a:prstGeom>
        </p:spPr>
      </p:pic>
      <p:sp>
        <p:nvSpPr>
          <p:cNvPr id="31" name="TextBox 30">
            <a:extLst>
              <a:ext uri="{FF2B5EF4-FFF2-40B4-BE49-F238E27FC236}">
                <a16:creationId xmlns:a16="http://schemas.microsoft.com/office/drawing/2014/main" id="{35F98798-62CD-D9AF-8AF7-26B213CB62AA}"/>
              </a:ext>
            </a:extLst>
          </p:cNvPr>
          <p:cNvSpPr txBox="1"/>
          <p:nvPr/>
        </p:nvSpPr>
        <p:spPr>
          <a:xfrm>
            <a:off x="6933108" y="6034516"/>
            <a:ext cx="3907011" cy="290459"/>
          </a:xfrm>
          <a:prstGeom prst="rect">
            <a:avLst/>
          </a:prstGeom>
          <a:noFill/>
        </p:spPr>
        <p:txBody>
          <a:bodyPr wrap="square" lIns="0" tIns="0" rIns="0" bIns="0" rtlCol="0" anchor="ctr" anchorCtr="0">
            <a:noAutofit/>
          </a:bodyPr>
          <a:lstStyle/>
          <a:p>
            <a:pPr algn="ctr">
              <a:spcAft>
                <a:spcPts val="400"/>
              </a:spcAft>
            </a:pPr>
            <a:r>
              <a:rPr lang="en-US" sz="1400" dirty="0">
                <a:solidFill>
                  <a:schemeClr val="tx2"/>
                </a:solidFill>
                <a:latin typeface="+mj-lt"/>
              </a:rPr>
              <a:t>Fast movers: Move quickly, low Days in Inventory</a:t>
            </a:r>
            <a:endParaRPr lang="en-US" sz="1200" b="1" dirty="0">
              <a:solidFill>
                <a:schemeClr val="tx2"/>
              </a:solidFill>
            </a:endParaRPr>
          </a:p>
        </p:txBody>
      </p:sp>
      <p:sp>
        <p:nvSpPr>
          <p:cNvPr id="32" name="TextBox 31">
            <a:extLst>
              <a:ext uri="{FF2B5EF4-FFF2-40B4-BE49-F238E27FC236}">
                <a16:creationId xmlns:a16="http://schemas.microsoft.com/office/drawing/2014/main" id="{4D03A47B-7C1A-AD24-81FC-ACD3F76F1F7F}"/>
              </a:ext>
            </a:extLst>
          </p:cNvPr>
          <p:cNvSpPr txBox="1"/>
          <p:nvPr/>
        </p:nvSpPr>
        <p:spPr>
          <a:xfrm>
            <a:off x="1351881" y="6034516"/>
            <a:ext cx="3907011" cy="290459"/>
          </a:xfrm>
          <a:prstGeom prst="rect">
            <a:avLst/>
          </a:prstGeom>
          <a:noFill/>
        </p:spPr>
        <p:txBody>
          <a:bodyPr wrap="square" lIns="0" tIns="0" rIns="0" bIns="0" rtlCol="0" anchor="ctr" anchorCtr="0">
            <a:noAutofit/>
          </a:bodyPr>
          <a:lstStyle/>
          <a:p>
            <a:pPr algn="ctr">
              <a:spcAft>
                <a:spcPts val="400"/>
              </a:spcAft>
            </a:pPr>
            <a:r>
              <a:rPr lang="en-US" sz="1400" dirty="0">
                <a:solidFill>
                  <a:schemeClr val="tx2"/>
                </a:solidFill>
                <a:latin typeface="+mj-lt"/>
              </a:rPr>
              <a:t>Slow movers: Costly to hold, need attention</a:t>
            </a:r>
            <a:endParaRPr lang="en-US" sz="1200" b="1" dirty="0">
              <a:solidFill>
                <a:schemeClr val="tx2"/>
              </a:solidFill>
            </a:endParaRPr>
          </a:p>
        </p:txBody>
      </p:sp>
    </p:spTree>
    <p:extLst>
      <p:ext uri="{BB962C8B-B14F-4D97-AF65-F5344CB8AC3E}">
        <p14:creationId xmlns:p14="http://schemas.microsoft.com/office/powerpoint/2010/main" val="179653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4733D-55C1-4277-B8D9-E1DDB59CF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CC483-1A25-18DC-B1CC-54572F2440AA}"/>
              </a:ext>
            </a:extLst>
          </p:cNvPr>
          <p:cNvSpPr>
            <a:spLocks noGrp="1"/>
          </p:cNvSpPr>
          <p:nvPr>
            <p:ph type="title"/>
          </p:nvPr>
        </p:nvSpPr>
        <p:spPr>
          <a:xfrm>
            <a:off x="581192" y="702156"/>
            <a:ext cx="11029616" cy="1188720"/>
          </a:xfrm>
        </p:spPr>
        <p:txBody>
          <a:bodyPr lIns="0" tIns="0" rIns="0" bIns="0">
            <a:normAutofit/>
          </a:bodyPr>
          <a:lstStyle/>
          <a:p>
            <a:r>
              <a:rPr lang="en-US" sz="3600" dirty="0"/>
              <a:t>Identify Bottlenecks &amp; Recommend Process Improvements</a:t>
            </a:r>
            <a:endParaRPr lang="en-IN" sz="2000" dirty="0"/>
          </a:p>
        </p:txBody>
      </p:sp>
      <p:pic>
        <p:nvPicPr>
          <p:cNvPr id="5" name="Picture 4">
            <a:extLst>
              <a:ext uri="{FF2B5EF4-FFF2-40B4-BE49-F238E27FC236}">
                <a16:creationId xmlns:a16="http://schemas.microsoft.com/office/drawing/2014/main" id="{54EBD903-E9EB-232B-4E5F-E8DB59D72954}"/>
              </a:ext>
            </a:extLst>
          </p:cNvPr>
          <p:cNvPicPr>
            <a:picLocks noChangeAspect="1"/>
          </p:cNvPicPr>
          <p:nvPr/>
        </p:nvPicPr>
        <p:blipFill>
          <a:blip r:embed="rId2"/>
          <a:stretch>
            <a:fillRect/>
          </a:stretch>
        </p:blipFill>
        <p:spPr>
          <a:xfrm>
            <a:off x="581192" y="2601933"/>
            <a:ext cx="8320212" cy="3631489"/>
          </a:xfrm>
          <a:prstGeom prst="rect">
            <a:avLst/>
          </a:prstGeom>
        </p:spPr>
      </p:pic>
      <p:sp>
        <p:nvSpPr>
          <p:cNvPr id="8" name="TextBox 7">
            <a:extLst>
              <a:ext uri="{FF2B5EF4-FFF2-40B4-BE49-F238E27FC236}">
                <a16:creationId xmlns:a16="http://schemas.microsoft.com/office/drawing/2014/main" id="{37F97E99-A54E-64A4-AE38-2E939A5E9084}"/>
              </a:ext>
            </a:extLst>
          </p:cNvPr>
          <p:cNvSpPr txBox="1"/>
          <p:nvPr/>
        </p:nvSpPr>
        <p:spPr>
          <a:xfrm>
            <a:off x="581192" y="2149864"/>
            <a:ext cx="11138860" cy="290459"/>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These vendors create procurement bottlenecks. Explore alternatives, reduce dependency, or renegotiate terms</a:t>
            </a:r>
          </a:p>
        </p:txBody>
      </p:sp>
      <p:sp>
        <p:nvSpPr>
          <p:cNvPr id="12" name="TextBox 11">
            <a:extLst>
              <a:ext uri="{FF2B5EF4-FFF2-40B4-BE49-F238E27FC236}">
                <a16:creationId xmlns:a16="http://schemas.microsoft.com/office/drawing/2014/main" id="{5A167501-4AA4-99E2-24D2-7B10EFEA2677}"/>
              </a:ext>
            </a:extLst>
          </p:cNvPr>
          <p:cNvSpPr txBox="1"/>
          <p:nvPr/>
        </p:nvSpPr>
        <p:spPr>
          <a:xfrm>
            <a:off x="9078686" y="2836507"/>
            <a:ext cx="2641365" cy="2556588"/>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Observations</a:t>
            </a:r>
            <a:endParaRPr lang="en-US" sz="1600" b="1" dirty="0">
              <a:solidFill>
                <a:schemeClr val="tx2"/>
              </a:solidFill>
              <a:latin typeface="+mj-lt"/>
            </a:endParaRPr>
          </a:p>
          <a:p>
            <a:pPr marL="285750" indent="-285750">
              <a:spcAft>
                <a:spcPts val="400"/>
              </a:spcAft>
              <a:buFont typeface="Arial" panose="020B0604020202020204" pitchFamily="34" charset="0"/>
              <a:buChar char="•"/>
            </a:pPr>
            <a:r>
              <a:rPr lang="en-US" sz="1600" dirty="0"/>
              <a:t>Average vendor lead time ranged from 1 to 17 days</a:t>
            </a:r>
          </a:p>
          <a:p>
            <a:pPr marL="285750" indent="-285750">
              <a:spcAft>
                <a:spcPts val="400"/>
              </a:spcAft>
              <a:buFont typeface="Arial" panose="020B0604020202020204" pitchFamily="34" charset="0"/>
              <a:buChar char="•"/>
            </a:pPr>
            <a:r>
              <a:rPr lang="en-US" sz="1600" dirty="0"/>
              <a:t>Longest average lead time: Vendor 45 with ~15.6 days</a:t>
            </a:r>
          </a:p>
          <a:p>
            <a:pPr marL="285750" indent="-285750">
              <a:spcAft>
                <a:spcPts val="400"/>
              </a:spcAft>
              <a:buFont typeface="Arial" panose="020B0604020202020204" pitchFamily="34" charset="0"/>
              <a:buChar char="•"/>
            </a:pPr>
            <a:r>
              <a:rPr lang="en-US" sz="1600" dirty="0"/>
              <a:t>Majority of vendors delivered within 3–7 days</a:t>
            </a:r>
          </a:p>
        </p:txBody>
      </p:sp>
    </p:spTree>
    <p:extLst>
      <p:ext uri="{BB962C8B-B14F-4D97-AF65-F5344CB8AC3E}">
        <p14:creationId xmlns:p14="http://schemas.microsoft.com/office/powerpoint/2010/main" val="167405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D162E-B87C-6CCA-C7CC-4E9B15543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EA06A-D3DD-1B2A-F68F-EBFF6389F989}"/>
              </a:ext>
            </a:extLst>
          </p:cNvPr>
          <p:cNvSpPr>
            <a:spLocks noGrp="1"/>
          </p:cNvSpPr>
          <p:nvPr>
            <p:ph type="title"/>
          </p:nvPr>
        </p:nvSpPr>
        <p:spPr>
          <a:xfrm>
            <a:off x="581192" y="702156"/>
            <a:ext cx="11029616" cy="1188720"/>
          </a:xfrm>
        </p:spPr>
        <p:txBody>
          <a:bodyPr lIns="0" tIns="0" rIns="0" bIns="0">
            <a:normAutofit/>
          </a:bodyPr>
          <a:lstStyle/>
          <a:p>
            <a:r>
              <a:rPr lang="en-US" sz="3600" dirty="0"/>
              <a:t>Inventory Management Strategy for Future Growth</a:t>
            </a:r>
            <a:endParaRPr lang="en-IN" sz="2000" dirty="0"/>
          </a:p>
        </p:txBody>
      </p:sp>
      <p:graphicFrame>
        <p:nvGraphicFramePr>
          <p:cNvPr id="24" name="Table 23">
            <a:extLst>
              <a:ext uri="{FF2B5EF4-FFF2-40B4-BE49-F238E27FC236}">
                <a16:creationId xmlns:a16="http://schemas.microsoft.com/office/drawing/2014/main" id="{A982B8E2-41C7-7176-56CA-65821167CE93}"/>
              </a:ext>
            </a:extLst>
          </p:cNvPr>
          <p:cNvGraphicFramePr>
            <a:graphicFrameLocks noGrp="1"/>
          </p:cNvGraphicFramePr>
          <p:nvPr>
            <p:extLst>
              <p:ext uri="{D42A27DB-BD31-4B8C-83A1-F6EECF244321}">
                <p14:modId xmlns:p14="http://schemas.microsoft.com/office/powerpoint/2010/main" val="4079297500"/>
              </p:ext>
            </p:extLst>
          </p:nvPr>
        </p:nvGraphicFramePr>
        <p:xfrm>
          <a:off x="581191" y="2105728"/>
          <a:ext cx="11029617" cy="4251960"/>
        </p:xfrm>
        <a:graphic>
          <a:graphicData uri="http://schemas.openxmlformats.org/drawingml/2006/table">
            <a:tbl>
              <a:tblPr firstRow="1" bandRow="1">
                <a:tableStyleId>{21E4AEA4-8DFA-4A89-87EB-49C32662AFE0}</a:tableStyleId>
              </a:tblPr>
              <a:tblGrid>
                <a:gridCol w="1583511">
                  <a:extLst>
                    <a:ext uri="{9D8B030D-6E8A-4147-A177-3AD203B41FA5}">
                      <a16:colId xmlns:a16="http://schemas.microsoft.com/office/drawing/2014/main" val="1753660144"/>
                    </a:ext>
                  </a:extLst>
                </a:gridCol>
                <a:gridCol w="2509935">
                  <a:extLst>
                    <a:ext uri="{9D8B030D-6E8A-4147-A177-3AD203B41FA5}">
                      <a16:colId xmlns:a16="http://schemas.microsoft.com/office/drawing/2014/main" val="4060564161"/>
                    </a:ext>
                  </a:extLst>
                </a:gridCol>
                <a:gridCol w="6936171">
                  <a:extLst>
                    <a:ext uri="{9D8B030D-6E8A-4147-A177-3AD203B41FA5}">
                      <a16:colId xmlns:a16="http://schemas.microsoft.com/office/drawing/2014/main" val="1965190370"/>
                    </a:ext>
                  </a:extLst>
                </a:gridCol>
              </a:tblGrid>
              <a:tr h="256032">
                <a:tc>
                  <a:txBody>
                    <a:bodyPr/>
                    <a:lstStyle/>
                    <a:p>
                      <a:pPr algn="l" fontAlgn="ctr"/>
                      <a:endParaRPr lang="en-IN" sz="1100" b="0" i="0" u="none" strike="noStrike" dirty="0">
                        <a:solidFill>
                          <a:srgbClr val="000000"/>
                        </a:solidFill>
                        <a:effectLst/>
                        <a:latin typeface="Calibri" panose="020F0502020204030204" pitchFamily="34" charset="0"/>
                      </a:endParaRPr>
                    </a:p>
                  </a:txBody>
                  <a:tcPr marL="45720" marR="45720" anchor="ctr">
                    <a:solidFill>
                      <a:schemeClr val="tx2"/>
                    </a:solidFill>
                  </a:tcPr>
                </a:tc>
                <a:tc>
                  <a:txBody>
                    <a:bodyPr/>
                    <a:lstStyle/>
                    <a:p>
                      <a:pPr algn="ctr" fontAlgn="ctr"/>
                      <a:r>
                        <a:rPr lang="en-IN" sz="1100" u="none" strike="noStrike" dirty="0">
                          <a:effectLst/>
                        </a:rPr>
                        <a:t>Insight</a:t>
                      </a:r>
                      <a:endParaRPr lang="en-IN" sz="1100" b="0" i="0" u="none" strike="noStrike" dirty="0">
                        <a:solidFill>
                          <a:srgbClr val="000000"/>
                        </a:solidFill>
                        <a:effectLst/>
                        <a:latin typeface="Calibri" panose="020F0502020204030204" pitchFamily="34" charset="0"/>
                      </a:endParaRPr>
                    </a:p>
                  </a:txBody>
                  <a:tcPr marL="45720" marR="45720" anchor="ctr">
                    <a:solidFill>
                      <a:schemeClr val="tx2"/>
                    </a:solidFill>
                  </a:tcPr>
                </a:tc>
                <a:tc>
                  <a:txBody>
                    <a:bodyPr/>
                    <a:lstStyle/>
                    <a:p>
                      <a:pPr algn="ctr" fontAlgn="ctr"/>
                      <a:r>
                        <a:rPr lang="en-IN" sz="1100" u="none" strike="noStrike" dirty="0">
                          <a:effectLst/>
                        </a:rPr>
                        <a:t>Strategy</a:t>
                      </a:r>
                      <a:endParaRPr lang="en-IN" sz="1100" b="0" i="0" u="none" strike="noStrike" dirty="0">
                        <a:solidFill>
                          <a:srgbClr val="000000"/>
                        </a:solidFill>
                        <a:effectLst/>
                        <a:latin typeface="Calibri" panose="020F0502020204030204" pitchFamily="34" charset="0"/>
                      </a:endParaRPr>
                    </a:p>
                  </a:txBody>
                  <a:tcPr marL="45720" marR="45720" anchor="ctr">
                    <a:solidFill>
                      <a:schemeClr val="tx2"/>
                    </a:solidFill>
                  </a:tcPr>
                </a:tc>
                <a:extLst>
                  <a:ext uri="{0D108BD9-81ED-4DB2-BD59-A6C34878D82A}">
                    <a16:rowId xmlns:a16="http://schemas.microsoft.com/office/drawing/2014/main" val="1610114838"/>
                  </a:ext>
                </a:extLst>
              </a:tr>
              <a:tr h="274320">
                <a:tc rowSpan="2">
                  <a:txBody>
                    <a:bodyPr/>
                    <a:lstStyle/>
                    <a:p>
                      <a:pPr marL="0" indent="0" algn="l" fontAlgn="ctr">
                        <a:buFont typeface="+mj-lt"/>
                        <a:buNone/>
                      </a:pPr>
                      <a:r>
                        <a:rPr lang="en-IN" sz="1000" b="1" u="none" strike="noStrike" dirty="0">
                          <a:effectLst/>
                        </a:rPr>
                        <a:t>Demand-Driven Inventory Replenishment</a:t>
                      </a:r>
                      <a:endParaRPr lang="en-IN" sz="1000" b="1" i="0" u="none" strike="noStrike" dirty="0">
                        <a:solidFill>
                          <a:srgbClr val="000000"/>
                        </a:solidFill>
                        <a:effectLst/>
                        <a:latin typeface="Calibri" panose="020F0502020204030204" pitchFamily="34" charset="0"/>
                      </a:endParaRPr>
                    </a:p>
                  </a:txBody>
                  <a:tcPr marL="45720" marR="45720" anchor="ctr">
                    <a:solidFill>
                      <a:srgbClr val="CDD9EA"/>
                    </a:solidFill>
                  </a:tcPr>
                </a:tc>
                <a:tc rowSpan="2">
                  <a:txBody>
                    <a:bodyPr/>
                    <a:lstStyle/>
                    <a:p>
                      <a:pPr marL="171450" indent="-171450" algn="l" fontAlgn="ctr">
                        <a:buFont typeface="Arial" panose="020B0604020202020204" pitchFamily="34" charset="0"/>
                        <a:buChar char="•"/>
                      </a:pPr>
                      <a:r>
                        <a:rPr lang="en-US" sz="1000" u="none" strike="noStrike" dirty="0">
                          <a:effectLst/>
                        </a:rPr>
                        <a:t>You observed significant fluctuations in weekly demand</a:t>
                      </a:r>
                      <a:endParaRPr lang="en-US" sz="1000" b="0" i="0" u="none" strike="noStrike" dirty="0">
                        <a:solidFill>
                          <a:srgbClr val="000000"/>
                        </a:solidFill>
                        <a:effectLst/>
                        <a:latin typeface="Calibri" panose="020F0502020204030204" pitchFamily="34" charset="0"/>
                      </a:endParaRPr>
                    </a:p>
                  </a:txBody>
                  <a:tcPr marL="45720" marR="45720" anchor="ctr">
                    <a:solidFill>
                      <a:srgbClr val="CDD9EA"/>
                    </a:solidFill>
                  </a:tcPr>
                </a:tc>
                <a:tc>
                  <a:txBody>
                    <a:bodyPr/>
                    <a:lstStyle/>
                    <a:p>
                      <a:pPr algn="l" fontAlgn="ctr"/>
                      <a:r>
                        <a:rPr lang="en-US" sz="900" u="none" strike="noStrike" dirty="0">
                          <a:effectLst/>
                        </a:rPr>
                        <a:t>Implement demand forecasting models (like moving average or Prophet) to anticipate seasonality</a:t>
                      </a:r>
                      <a:endParaRPr lang="en-US" sz="9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013626139"/>
                  </a:ext>
                </a:extLst>
              </a:tr>
              <a:tr h="274320">
                <a:tc vMerge="1">
                  <a:txBody>
                    <a:bodyPr/>
                    <a:lstStyle/>
                    <a:p>
                      <a:endParaRPr lang="en-IN" dirty="0"/>
                    </a:p>
                  </a:txBody>
                  <a:tcPr/>
                </a:tc>
                <a:tc vMerge="1">
                  <a:txBody>
                    <a:bodyPr/>
                    <a:lstStyle/>
                    <a:p>
                      <a:endParaRPr lang="en-IN" dirty="0"/>
                    </a:p>
                  </a:txBody>
                  <a:tcPr/>
                </a:tc>
                <a:tc>
                  <a:txBody>
                    <a:bodyPr/>
                    <a:lstStyle/>
                    <a:p>
                      <a:pPr algn="l" fontAlgn="ctr"/>
                      <a:r>
                        <a:rPr lang="en-US" sz="1000" u="none" strike="noStrike" dirty="0">
                          <a:effectLst/>
                        </a:rPr>
                        <a:t>Use forecasts to automate reorder triggers</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923582320"/>
                  </a:ext>
                </a:extLst>
              </a:tr>
              <a:tr h="274320">
                <a:tc rowSpan="2">
                  <a:txBody>
                    <a:bodyPr/>
                    <a:lstStyle/>
                    <a:p>
                      <a:pPr marL="0" indent="0" algn="l" fontAlgn="ctr">
                        <a:buFont typeface="+mj-lt"/>
                        <a:buNone/>
                      </a:pPr>
                      <a:r>
                        <a:rPr lang="en-US" sz="1000" b="1" u="none" strike="noStrike" dirty="0">
                          <a:effectLst/>
                        </a:rPr>
                        <a:t>Classification-Based Stocking (ABC Analysis)</a:t>
                      </a:r>
                      <a:endParaRPr lang="en-US" sz="1000" b="1" i="0" u="none" strike="noStrike" dirty="0">
                        <a:solidFill>
                          <a:srgbClr val="000000"/>
                        </a:solidFill>
                        <a:effectLst/>
                        <a:latin typeface="Calibri" panose="020F0502020204030204" pitchFamily="34" charset="0"/>
                      </a:endParaRPr>
                    </a:p>
                  </a:txBody>
                  <a:tcPr marL="45720" marR="45720" anchor="ctr">
                    <a:solidFill>
                      <a:srgbClr val="E8EDF5"/>
                    </a:solidFill>
                  </a:tcPr>
                </a:tc>
                <a:tc rowSpan="2">
                  <a:txBody>
                    <a:bodyPr/>
                    <a:lstStyle/>
                    <a:p>
                      <a:pPr marL="171450" indent="-171450" algn="l" fontAlgn="ctr">
                        <a:buFont typeface="Arial" panose="020B0604020202020204" pitchFamily="34" charset="0"/>
                        <a:buChar char="•"/>
                      </a:pPr>
                      <a:r>
                        <a:rPr lang="en-US" sz="1000" u="none" strike="noStrike" dirty="0">
                          <a:effectLst/>
                        </a:rPr>
                        <a:t>“A” items make up a large % of inventory value but some are slow movers.</a:t>
                      </a:r>
                    </a:p>
                    <a:p>
                      <a:pPr marL="171450" indent="-171450" algn="l" fontAlgn="ctr">
                        <a:buFont typeface="Arial" panose="020B0604020202020204" pitchFamily="34" charset="0"/>
                        <a:buChar char="•"/>
                      </a:pPr>
                      <a:r>
                        <a:rPr lang="en-US" sz="1000" u="none" strike="noStrike" dirty="0">
                          <a:effectLst/>
                        </a:rPr>
                        <a:t>“C” items are fast-moving but low-value.</a:t>
                      </a:r>
                      <a:endParaRPr lang="en-US" sz="1000" b="0" i="0" u="none" strike="noStrike" dirty="0">
                        <a:solidFill>
                          <a:srgbClr val="000000"/>
                        </a:solidFill>
                        <a:effectLst/>
                        <a:latin typeface="Calibri" panose="020F0502020204030204" pitchFamily="34" charset="0"/>
                      </a:endParaRPr>
                    </a:p>
                  </a:txBody>
                  <a:tcPr marL="45720" marR="45720" anchor="ctr">
                    <a:solidFill>
                      <a:srgbClr val="E8EDF5"/>
                    </a:solidFill>
                  </a:tcPr>
                </a:tc>
                <a:tc>
                  <a:txBody>
                    <a:bodyPr/>
                    <a:lstStyle/>
                    <a:p>
                      <a:pPr algn="l" fontAlgn="ctr"/>
                      <a:r>
                        <a:rPr lang="en-US" sz="1000" u="none" strike="noStrike" dirty="0">
                          <a:effectLst/>
                        </a:rPr>
                        <a:t>Review stocking levels: Reduce buffer stock for slow “A” items, increase it for fast “C” items.</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949235584"/>
                  </a:ext>
                </a:extLst>
              </a:tr>
              <a:tr h="274320">
                <a:tc vMerge="1">
                  <a:txBody>
                    <a:bodyPr/>
                    <a:lstStyle/>
                    <a:p>
                      <a:endParaRPr lang="en-IN" dirty="0"/>
                    </a:p>
                  </a:txBody>
                  <a:tcPr/>
                </a:tc>
                <a:tc vMerge="1">
                  <a:txBody>
                    <a:bodyPr/>
                    <a:lstStyle/>
                    <a:p>
                      <a:endParaRPr dirty="0"/>
                    </a:p>
                  </a:txBody>
                  <a:tcPr marL="5919" marR="5919" marT="5919" marB="0" anchor="ctr"/>
                </a:tc>
                <a:tc>
                  <a:txBody>
                    <a:bodyPr/>
                    <a:lstStyle/>
                    <a:p>
                      <a:pPr algn="l" fontAlgn="ctr"/>
                      <a:r>
                        <a:rPr lang="en-US" sz="1000" u="none" strike="noStrike" dirty="0">
                          <a:effectLst/>
                        </a:rPr>
                        <a:t>Apply different inventory rules: stricter control for A, lenient for C.</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422762846"/>
                  </a:ext>
                </a:extLst>
              </a:tr>
              <a:tr h="274320">
                <a:tc rowSpan="2">
                  <a:txBody>
                    <a:bodyPr/>
                    <a:lstStyle/>
                    <a:p>
                      <a:pPr marL="0" indent="0" algn="l" fontAlgn="ctr">
                        <a:buFont typeface="+mj-lt"/>
                        <a:buNone/>
                      </a:pPr>
                      <a:r>
                        <a:rPr lang="en-IN" sz="1000" b="1" u="none" strike="noStrike" dirty="0">
                          <a:effectLst/>
                        </a:rPr>
                        <a:t>Optimize EOQ &amp; ROP Settings</a:t>
                      </a:r>
                      <a:endParaRPr lang="en-IN" sz="1000" b="1" i="0" u="none" strike="noStrike" dirty="0">
                        <a:solidFill>
                          <a:srgbClr val="000000"/>
                        </a:solidFill>
                        <a:effectLst/>
                        <a:latin typeface="Calibri" panose="020F0502020204030204" pitchFamily="34" charset="0"/>
                      </a:endParaRPr>
                    </a:p>
                  </a:txBody>
                  <a:tcPr marL="45720" marR="45720" anchor="ctr">
                    <a:solidFill>
                      <a:srgbClr val="CDD9EA"/>
                    </a:solidFill>
                  </a:tcPr>
                </a:tc>
                <a:tc rowSpan="2">
                  <a:txBody>
                    <a:bodyPr/>
                    <a:lstStyle/>
                    <a:p>
                      <a:pPr marL="171450" indent="-171450" algn="l" fontAlgn="ctr">
                        <a:buFont typeface="Arial" panose="020B0604020202020204" pitchFamily="34" charset="0"/>
                        <a:buChar char="•"/>
                      </a:pPr>
                      <a:r>
                        <a:rPr lang="en-US" sz="1000" u="none" strike="noStrike" dirty="0">
                          <a:effectLst/>
                        </a:rPr>
                        <a:t>EOQ calculated shows opportunity to reduce ordering frequency and cost.</a:t>
                      </a:r>
                    </a:p>
                    <a:p>
                      <a:pPr marL="171450" indent="-171450" algn="l" fontAlgn="ctr">
                        <a:buFont typeface="Arial" panose="020B0604020202020204" pitchFamily="34" charset="0"/>
                        <a:buChar char="•"/>
                      </a:pPr>
                      <a:r>
                        <a:rPr lang="en-US" sz="1000" u="none" strike="noStrike" dirty="0">
                          <a:effectLst/>
                        </a:rPr>
                        <a:t>ROP too low for some high lead time items</a:t>
                      </a:r>
                      <a:endParaRPr lang="en-US" sz="1000" b="0" i="0" u="none" strike="noStrike" dirty="0">
                        <a:solidFill>
                          <a:srgbClr val="000000"/>
                        </a:solidFill>
                        <a:effectLst/>
                        <a:latin typeface="Calibri" panose="020F0502020204030204" pitchFamily="34" charset="0"/>
                      </a:endParaRPr>
                    </a:p>
                  </a:txBody>
                  <a:tcPr marL="45720" marR="45720" anchor="ctr">
                    <a:solidFill>
                      <a:srgbClr val="CDD9EA"/>
                    </a:solidFill>
                  </a:tcPr>
                </a:tc>
                <a:tc>
                  <a:txBody>
                    <a:bodyPr/>
                    <a:lstStyle/>
                    <a:p>
                      <a:pPr algn="l" fontAlgn="ctr"/>
                      <a:r>
                        <a:rPr lang="en-US" sz="1000" u="none" strike="noStrike" dirty="0">
                          <a:effectLst/>
                        </a:rPr>
                        <a:t>Adjust ROP formula to include safety stock: ROP = (Avg Daily Demand × Lead Time) + Safety Stock</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868185697"/>
                  </a:ext>
                </a:extLst>
              </a:tr>
              <a:tr h="274320">
                <a:tc vMerge="1">
                  <a:txBody>
                    <a:bodyPr/>
                    <a:lstStyle/>
                    <a:p>
                      <a:endParaRPr lang="en-IN" dirty="0"/>
                    </a:p>
                  </a:txBody>
                  <a:tcPr/>
                </a:tc>
                <a:tc vMerge="1">
                  <a:txBody>
                    <a:bodyPr/>
                    <a:lstStyle/>
                    <a:p>
                      <a:endParaRPr dirty="0"/>
                    </a:p>
                  </a:txBody>
                  <a:tcPr marL="5919" marR="5919" marT="5919" marB="0" anchor="ctr"/>
                </a:tc>
                <a:tc>
                  <a:txBody>
                    <a:bodyPr/>
                    <a:lstStyle/>
                    <a:p>
                      <a:pPr algn="l" fontAlgn="ctr"/>
                      <a:r>
                        <a:rPr lang="en-US" sz="1000" u="none" strike="noStrike" dirty="0">
                          <a:effectLst/>
                        </a:rPr>
                        <a:t>Recalculate EOQ quarterly to adapt to changing demand and price</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305773622"/>
                  </a:ext>
                </a:extLst>
              </a:tr>
              <a:tr h="274320">
                <a:tc rowSpan="2">
                  <a:txBody>
                    <a:bodyPr/>
                    <a:lstStyle/>
                    <a:p>
                      <a:pPr marL="0" indent="0" algn="l" fontAlgn="ctr">
                        <a:buFont typeface="+mj-lt"/>
                        <a:buNone/>
                      </a:pPr>
                      <a:r>
                        <a:rPr lang="en-IN" sz="1000" b="1" u="none" strike="noStrike" dirty="0">
                          <a:effectLst/>
                        </a:rPr>
                        <a:t>Tackle Procurement Bottlenecks</a:t>
                      </a:r>
                      <a:endParaRPr lang="en-IN" sz="1000" b="1" i="0" u="none" strike="noStrike" dirty="0">
                        <a:solidFill>
                          <a:srgbClr val="000000"/>
                        </a:solidFill>
                        <a:effectLst/>
                        <a:latin typeface="Calibri" panose="020F0502020204030204" pitchFamily="34" charset="0"/>
                      </a:endParaRPr>
                    </a:p>
                  </a:txBody>
                  <a:tcPr marL="45720" marR="45720" anchor="ctr">
                    <a:solidFill>
                      <a:srgbClr val="E8EDF5"/>
                    </a:solidFill>
                  </a:tcPr>
                </a:tc>
                <a:tc rowSpan="2">
                  <a:txBody>
                    <a:bodyPr/>
                    <a:lstStyle/>
                    <a:p>
                      <a:pPr marL="171450" indent="-171450" algn="l" fontAlgn="ctr">
                        <a:buFont typeface="Arial" panose="020B0604020202020204" pitchFamily="34" charset="0"/>
                        <a:buChar char="•"/>
                      </a:pPr>
                      <a:r>
                        <a:rPr lang="en-US" sz="1000" u="none" strike="noStrike" dirty="0">
                          <a:effectLst/>
                        </a:rPr>
                        <a:t>Some vendors show high lead time (up to 14 days).</a:t>
                      </a:r>
                    </a:p>
                    <a:p>
                      <a:pPr marL="171450" indent="-171450" algn="l" fontAlgn="ctr">
                        <a:buFont typeface="Arial" panose="020B0604020202020204" pitchFamily="34" charset="0"/>
                        <a:buChar char="•"/>
                      </a:pPr>
                      <a:r>
                        <a:rPr lang="en-US" sz="1000" u="none" strike="noStrike" dirty="0">
                          <a:effectLst/>
                        </a:rPr>
                        <a:t>High freight cost with a few vendors</a:t>
                      </a:r>
                      <a:endParaRPr lang="en-US" sz="1000" b="0" i="0" u="none" strike="noStrike" dirty="0">
                        <a:solidFill>
                          <a:srgbClr val="000000"/>
                        </a:solidFill>
                        <a:effectLst/>
                        <a:latin typeface="Calibri" panose="020F0502020204030204" pitchFamily="34" charset="0"/>
                      </a:endParaRPr>
                    </a:p>
                  </a:txBody>
                  <a:tcPr marL="45720" marR="45720" anchor="ctr">
                    <a:solidFill>
                      <a:srgbClr val="E8EDF5"/>
                    </a:solidFill>
                  </a:tcPr>
                </a:tc>
                <a:tc>
                  <a:txBody>
                    <a:bodyPr/>
                    <a:lstStyle/>
                    <a:p>
                      <a:pPr algn="l" fontAlgn="ctr"/>
                      <a:r>
                        <a:rPr lang="en-US" sz="1000" u="none" strike="noStrike" dirty="0">
                          <a:effectLst/>
                        </a:rPr>
                        <a:t>Vendor benchmarking: Replace or renegotiate with high-lead-time vendors.</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854447529"/>
                  </a:ext>
                </a:extLst>
              </a:tr>
              <a:tr h="274320">
                <a:tc vMerge="1">
                  <a:txBody>
                    <a:bodyPr/>
                    <a:lstStyle/>
                    <a:p>
                      <a:endParaRPr lang="en-IN" dirty="0"/>
                    </a:p>
                  </a:txBody>
                  <a:tcPr/>
                </a:tc>
                <a:tc vMerge="1">
                  <a:txBody>
                    <a:bodyPr/>
                    <a:lstStyle/>
                    <a:p>
                      <a:endParaRPr dirty="0"/>
                    </a:p>
                  </a:txBody>
                  <a:tcPr marL="5919" marR="5919" marT="5919" marB="0" anchor="ctr"/>
                </a:tc>
                <a:tc>
                  <a:txBody>
                    <a:bodyPr/>
                    <a:lstStyle/>
                    <a:p>
                      <a:pPr algn="l" fontAlgn="ctr"/>
                      <a:r>
                        <a:rPr lang="en-US" sz="1000" u="none" strike="noStrike">
                          <a:effectLst/>
                        </a:rPr>
                        <a:t>Implement vendor scorecards (lead time, cost, fill rate, etc.)</a:t>
                      </a:r>
                      <a:endParaRPr lang="en-US" sz="1000" b="0" i="0" u="none" strike="noStrike">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864208090"/>
                  </a:ext>
                </a:extLst>
              </a:tr>
              <a:tr h="274320">
                <a:tc rowSpan="2">
                  <a:txBody>
                    <a:bodyPr/>
                    <a:lstStyle/>
                    <a:p>
                      <a:pPr marL="0" indent="0" algn="l" fontAlgn="ctr">
                        <a:buFont typeface="+mj-lt"/>
                        <a:buNone/>
                      </a:pPr>
                      <a:r>
                        <a:rPr lang="en-IN" sz="1000" b="1" u="none" strike="noStrike" dirty="0">
                          <a:effectLst/>
                        </a:rPr>
                        <a:t>Improve Inventory Turnover</a:t>
                      </a:r>
                      <a:endParaRPr lang="en-IN" sz="1000" b="1" i="0" u="none" strike="noStrike" dirty="0">
                        <a:solidFill>
                          <a:srgbClr val="000000"/>
                        </a:solidFill>
                        <a:effectLst/>
                        <a:latin typeface="Calibri" panose="020F0502020204030204" pitchFamily="34" charset="0"/>
                      </a:endParaRPr>
                    </a:p>
                  </a:txBody>
                  <a:tcPr marL="45720" marR="45720" anchor="ctr">
                    <a:solidFill>
                      <a:srgbClr val="CDD9EA"/>
                    </a:solidFill>
                  </a:tcPr>
                </a:tc>
                <a:tc rowSpan="2">
                  <a:txBody>
                    <a:bodyPr/>
                    <a:lstStyle/>
                    <a:p>
                      <a:pPr marL="171450" indent="-171450" algn="l" fontAlgn="ctr">
                        <a:buFont typeface="Arial" panose="020B0604020202020204" pitchFamily="34" charset="0"/>
                        <a:buChar char="•"/>
                      </a:pPr>
                      <a:r>
                        <a:rPr lang="en-US" sz="1000" u="none" strike="noStrike" dirty="0">
                          <a:effectLst/>
                        </a:rPr>
                        <a:t>Inventory turnover low for many SKUs.</a:t>
                      </a:r>
                    </a:p>
                    <a:p>
                      <a:pPr marL="171450" indent="-171450" algn="l" fontAlgn="ctr">
                        <a:buFont typeface="Arial" panose="020B0604020202020204" pitchFamily="34" charset="0"/>
                        <a:buChar char="•"/>
                      </a:pPr>
                      <a:r>
                        <a:rPr lang="en-US" sz="1000" u="none" strike="noStrike" dirty="0">
                          <a:effectLst/>
                        </a:rPr>
                        <a:t>High carrying cost from slow-moving goods.</a:t>
                      </a:r>
                      <a:endParaRPr lang="en-US" sz="1000" b="0" i="0" u="none" strike="noStrike" dirty="0">
                        <a:solidFill>
                          <a:srgbClr val="000000"/>
                        </a:solidFill>
                        <a:effectLst/>
                        <a:latin typeface="Calibri" panose="020F0502020204030204" pitchFamily="34" charset="0"/>
                      </a:endParaRPr>
                    </a:p>
                  </a:txBody>
                  <a:tcPr marL="45720" marR="45720" anchor="ctr">
                    <a:solidFill>
                      <a:srgbClr val="CDD9EA"/>
                    </a:solidFill>
                  </a:tcPr>
                </a:tc>
                <a:tc>
                  <a:txBody>
                    <a:bodyPr/>
                    <a:lstStyle/>
                    <a:p>
                      <a:pPr algn="l" fontAlgn="ctr"/>
                      <a:r>
                        <a:rPr lang="en-US" sz="1000" u="none" strike="noStrike" dirty="0">
                          <a:effectLst/>
                        </a:rPr>
                        <a:t>Markdowns or promotions to move dead stock.</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324625985"/>
                  </a:ext>
                </a:extLst>
              </a:tr>
              <a:tr h="274320">
                <a:tc vMerge="1">
                  <a:txBody>
                    <a:bodyPr/>
                    <a:lstStyle/>
                    <a:p>
                      <a:endParaRPr lang="en-IN" dirty="0"/>
                    </a:p>
                  </a:txBody>
                  <a:tcPr/>
                </a:tc>
                <a:tc vMerge="1">
                  <a:txBody>
                    <a:bodyPr/>
                    <a:lstStyle/>
                    <a:p>
                      <a:endParaRPr dirty="0"/>
                    </a:p>
                  </a:txBody>
                  <a:tcPr marL="5919" marR="5919" marT="5919" marB="0" anchor="ctr"/>
                </a:tc>
                <a:tc>
                  <a:txBody>
                    <a:bodyPr/>
                    <a:lstStyle/>
                    <a:p>
                      <a:pPr algn="l" fontAlgn="ctr"/>
                      <a:r>
                        <a:rPr lang="en-US" sz="1000" u="none" strike="noStrike" dirty="0">
                          <a:effectLst/>
                        </a:rPr>
                        <a:t>Monitor inventory turnover monthly as a KPI</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758513982"/>
                  </a:ext>
                </a:extLst>
              </a:tr>
              <a:tr h="274320">
                <a:tc rowSpan="2">
                  <a:txBody>
                    <a:bodyPr/>
                    <a:lstStyle/>
                    <a:p>
                      <a:pPr marL="0" indent="0" algn="l" fontAlgn="ctr">
                        <a:buFont typeface="+mj-lt"/>
                        <a:buNone/>
                      </a:pPr>
                      <a:r>
                        <a:rPr lang="en-IN" sz="1000" b="1" u="none" strike="noStrike" dirty="0">
                          <a:effectLst/>
                        </a:rPr>
                        <a:t>Technology &amp; Workflow Optimization</a:t>
                      </a:r>
                      <a:endParaRPr lang="en-IN" sz="1000" b="1" i="0" u="none" strike="noStrike" dirty="0">
                        <a:solidFill>
                          <a:srgbClr val="000000"/>
                        </a:solidFill>
                        <a:effectLst/>
                        <a:latin typeface="Calibri" panose="020F0502020204030204" pitchFamily="34" charset="0"/>
                      </a:endParaRPr>
                    </a:p>
                  </a:txBody>
                  <a:tcPr marL="45720" marR="45720" anchor="ctr">
                    <a:solidFill>
                      <a:srgbClr val="E8EDF5"/>
                    </a:solidFill>
                  </a:tcPr>
                </a:tc>
                <a:tc rowSpan="2">
                  <a:txBody>
                    <a:bodyPr/>
                    <a:lstStyle/>
                    <a:p>
                      <a:pPr marL="171450" indent="-171450" algn="l" fontAlgn="ctr">
                        <a:buFont typeface="Arial" panose="020B0604020202020204" pitchFamily="34" charset="0"/>
                        <a:buChar char="•"/>
                      </a:pPr>
                      <a:r>
                        <a:rPr lang="en-US" sz="1000" u="none" strike="noStrike" dirty="0">
                          <a:effectLst/>
                        </a:rPr>
                        <a:t>Delays in approval/payment process can slow procurement.</a:t>
                      </a:r>
                      <a:endParaRPr lang="en-US" sz="1000" b="0" i="0" u="none" strike="noStrike" dirty="0">
                        <a:solidFill>
                          <a:srgbClr val="000000"/>
                        </a:solidFill>
                        <a:effectLst/>
                        <a:latin typeface="Calibri" panose="020F0502020204030204" pitchFamily="34" charset="0"/>
                      </a:endParaRPr>
                    </a:p>
                  </a:txBody>
                  <a:tcPr marL="45720" marR="45720" anchor="ctr">
                    <a:solidFill>
                      <a:srgbClr val="E8EDF5"/>
                    </a:solidFill>
                  </a:tcPr>
                </a:tc>
                <a:tc>
                  <a:txBody>
                    <a:bodyPr/>
                    <a:lstStyle/>
                    <a:p>
                      <a:pPr algn="l" fontAlgn="ctr"/>
                      <a:r>
                        <a:rPr lang="en-US" sz="1000" u="none" strike="noStrike" dirty="0">
                          <a:effectLst/>
                        </a:rPr>
                        <a:t>Digitize PO, receiving, and invoice systems.</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419258841"/>
                  </a:ext>
                </a:extLst>
              </a:tr>
              <a:tr h="274320">
                <a:tc vMerge="1">
                  <a:txBody>
                    <a:bodyPr/>
                    <a:lstStyle/>
                    <a:p>
                      <a:endParaRPr lang="en-IN" dirty="0"/>
                    </a:p>
                  </a:txBody>
                  <a:tcPr/>
                </a:tc>
                <a:tc vMerge="1">
                  <a:txBody>
                    <a:bodyPr/>
                    <a:lstStyle/>
                    <a:p>
                      <a:pPr marL="285750" indent="-285750">
                        <a:buFont typeface="Arial" panose="020B0604020202020204" pitchFamily="34" charset="0"/>
                        <a:buChar char="•"/>
                      </a:pPr>
                      <a:endParaRPr lang="en-IN" dirty="0"/>
                    </a:p>
                  </a:txBody>
                  <a:tcPr/>
                </a:tc>
                <a:tc>
                  <a:txBody>
                    <a:bodyPr/>
                    <a:lstStyle/>
                    <a:p>
                      <a:pPr algn="l" fontAlgn="ctr"/>
                      <a:r>
                        <a:rPr lang="en-US" sz="1000" u="none" strike="noStrike" dirty="0">
                          <a:effectLst/>
                        </a:rPr>
                        <a:t>Use an integrated ERP system to link sales → inventory → procurement.</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707045223"/>
                  </a:ext>
                </a:extLst>
              </a:tr>
              <a:tr h="274320">
                <a:tc rowSpan="2">
                  <a:txBody>
                    <a:bodyPr/>
                    <a:lstStyle/>
                    <a:p>
                      <a:pPr marL="0" indent="0" algn="l" fontAlgn="ctr">
                        <a:buFont typeface="+mj-lt"/>
                        <a:buNone/>
                      </a:pPr>
                      <a:r>
                        <a:rPr lang="en-IN" sz="1000" b="1" u="none" strike="noStrike" dirty="0">
                          <a:effectLst/>
                        </a:rPr>
                        <a:t>Sustainability &amp; Scalability</a:t>
                      </a:r>
                      <a:endParaRPr lang="en-IN" sz="1000" b="1" i="0" u="none" strike="noStrike" dirty="0">
                        <a:solidFill>
                          <a:srgbClr val="000000"/>
                        </a:solidFill>
                        <a:effectLst/>
                        <a:latin typeface="Calibri" panose="020F0502020204030204" pitchFamily="34" charset="0"/>
                      </a:endParaRPr>
                    </a:p>
                  </a:txBody>
                  <a:tcPr marL="45720" marR="45720" anchor="ctr">
                    <a:solidFill>
                      <a:srgbClr val="CDD9EA"/>
                    </a:solidFill>
                  </a:tcPr>
                </a:tc>
                <a:tc rowSpan="2">
                  <a:txBody>
                    <a:bodyPr/>
                    <a:lstStyle/>
                    <a:p>
                      <a:pPr marL="171450" indent="-171450" algn="l" fontAlgn="ctr">
                        <a:buFont typeface="Arial" panose="020B0604020202020204" pitchFamily="34" charset="0"/>
                        <a:buChar char="•"/>
                      </a:pPr>
                      <a:r>
                        <a:rPr lang="en-US" sz="1000" u="none" strike="noStrike" dirty="0">
                          <a:effectLst/>
                        </a:rPr>
                        <a:t>Current practices risk overstock or stockouts as company scales</a:t>
                      </a:r>
                      <a:endParaRPr lang="en-US" sz="1000" b="0" i="0" u="none" strike="noStrike" dirty="0">
                        <a:solidFill>
                          <a:srgbClr val="000000"/>
                        </a:solidFill>
                        <a:effectLst/>
                        <a:latin typeface="Calibri" panose="020F0502020204030204" pitchFamily="34" charset="0"/>
                      </a:endParaRPr>
                    </a:p>
                  </a:txBody>
                  <a:tcPr marL="45720" marR="45720" anchor="ctr">
                    <a:solidFill>
                      <a:srgbClr val="CDD9EA"/>
                    </a:solidFill>
                  </a:tcPr>
                </a:tc>
                <a:tc>
                  <a:txBody>
                    <a:bodyPr/>
                    <a:lstStyle/>
                    <a:p>
                      <a:pPr algn="l" fontAlgn="ctr"/>
                      <a:r>
                        <a:rPr lang="en-US" sz="1000" u="none" strike="noStrike" dirty="0">
                          <a:effectLst/>
                        </a:rPr>
                        <a:t>Adopt a Just-in-Time strategy for selected items (where feasible).</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163174770"/>
                  </a:ext>
                </a:extLst>
              </a:tr>
              <a:tr h="274320">
                <a:tc vMerge="1">
                  <a:txBody>
                    <a:bodyPr/>
                    <a:lstStyle/>
                    <a:p>
                      <a:endParaRPr lang="en-IN" dirty="0"/>
                    </a:p>
                  </a:txBody>
                  <a:tcPr/>
                </a:tc>
                <a:tc vMerge="1">
                  <a:txBody>
                    <a:bodyPr/>
                    <a:lstStyle/>
                    <a:p>
                      <a:pPr marL="285750" indent="-285750">
                        <a:buFont typeface="Arial" panose="020B0604020202020204" pitchFamily="34" charset="0"/>
                        <a:buChar char="•"/>
                      </a:pPr>
                      <a:endParaRPr lang="en-IN" dirty="0"/>
                    </a:p>
                  </a:txBody>
                  <a:tcPr/>
                </a:tc>
                <a:tc>
                  <a:txBody>
                    <a:bodyPr/>
                    <a:lstStyle/>
                    <a:p>
                      <a:pPr algn="l" fontAlgn="ctr"/>
                      <a:r>
                        <a:rPr lang="en-US" sz="1000" u="none" strike="noStrike" dirty="0">
                          <a:effectLst/>
                        </a:rPr>
                        <a:t>Build a scalable inventory policy framework that updates thresholds automatically based on moving 3-month demand average</a:t>
                      </a:r>
                      <a:endParaRPr lang="en-US" sz="10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244781466"/>
                  </a:ext>
                </a:extLst>
              </a:tr>
            </a:tbl>
          </a:graphicData>
        </a:graphic>
      </p:graphicFrame>
    </p:spTree>
    <p:extLst>
      <p:ext uri="{BB962C8B-B14F-4D97-AF65-F5344CB8AC3E}">
        <p14:creationId xmlns:p14="http://schemas.microsoft.com/office/powerpoint/2010/main" val="205870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CEA4B-D606-4AB2-DAB8-73B1D4DB11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8803E-8133-2F87-3D87-80E93E1E75FF}"/>
              </a:ext>
            </a:extLst>
          </p:cNvPr>
          <p:cNvSpPr>
            <a:spLocks noGrp="1"/>
          </p:cNvSpPr>
          <p:nvPr>
            <p:ph type="title"/>
          </p:nvPr>
        </p:nvSpPr>
        <p:spPr>
          <a:xfrm>
            <a:off x="581192" y="702156"/>
            <a:ext cx="11029616" cy="1188720"/>
          </a:xfrm>
        </p:spPr>
        <p:txBody>
          <a:bodyPr lIns="0" tIns="0" rIns="0" bIns="0">
            <a:normAutofit/>
          </a:bodyPr>
          <a:lstStyle/>
          <a:p>
            <a:r>
              <a:rPr lang="en-US" sz="3600" dirty="0"/>
              <a:t>Conclusion &amp; Key Takeaways</a:t>
            </a:r>
            <a:endParaRPr lang="en-IN" sz="2000" dirty="0"/>
          </a:p>
        </p:txBody>
      </p:sp>
      <p:sp>
        <p:nvSpPr>
          <p:cNvPr id="6" name="TextBox 5">
            <a:extLst>
              <a:ext uri="{FF2B5EF4-FFF2-40B4-BE49-F238E27FC236}">
                <a16:creationId xmlns:a16="http://schemas.microsoft.com/office/drawing/2014/main" id="{B56C4D32-836D-C729-19BA-A9D9DEF02B5A}"/>
              </a:ext>
            </a:extLst>
          </p:cNvPr>
          <p:cNvSpPr txBox="1"/>
          <p:nvPr/>
        </p:nvSpPr>
        <p:spPr>
          <a:xfrm>
            <a:off x="581192" y="2149864"/>
            <a:ext cx="11138860" cy="4005980"/>
          </a:xfrm>
          <a:prstGeom prst="rect">
            <a:avLst/>
          </a:prstGeom>
          <a:noFill/>
        </p:spPr>
        <p:txBody>
          <a:bodyPr wrap="square" lIns="0" tIns="0" rIns="0" bIns="0" rtlCol="0" anchor="t" anchorCtr="0">
            <a:noAutofit/>
          </a:bodyPr>
          <a:lstStyle/>
          <a:p>
            <a:pPr>
              <a:spcAft>
                <a:spcPts val="400"/>
              </a:spcAft>
            </a:pPr>
            <a:r>
              <a:rPr lang="en-US" dirty="0"/>
              <a:t>This inventory analysis provided a data-driven evaluation of inventory practices at XYZ Manufacturing Company, leveraging six detailed datasets including sales, purchases, inventory levels, and vendor performance. Through strategic techniques like ABC classification, Economic Order Quantity (EOQ), Reorder Point (ROP), inventory turnover analysis, and vendor lead time assessment, we successfully identified areas for operational improvement.</a:t>
            </a:r>
          </a:p>
          <a:p>
            <a:pPr>
              <a:spcAft>
                <a:spcPts val="400"/>
              </a:spcAft>
            </a:pPr>
            <a:r>
              <a:rPr lang="en-US" dirty="0"/>
              <a:t>Key findings revealed a high concentration of inventory value among a small percentage of A-class products, significant variance in item movement speeds, and critical procurement bottlenecks caused by vendors with long lead times. Products with slow turnover were found to contribute disproportionately to carrying costs, while fast-moving items risked stockouts due to late reorder triggers and vendor delays.</a:t>
            </a:r>
          </a:p>
          <a:p>
            <a:pPr>
              <a:spcAft>
                <a:spcPts val="400"/>
              </a:spcAft>
            </a:pPr>
            <a:r>
              <a:rPr lang="en-US" dirty="0"/>
              <a:t>By incorporating calculated reorder points and EOQ thresholds, and prioritizing fast-moving, high-value items, the company can improve both cost efficiency and product availability. The vendor lead time analysis highlighted the importance of supplier performance in inventory strategy and underscored the need for vendor diversification or negotiation.</a:t>
            </a:r>
          </a:p>
          <a:p>
            <a:pPr>
              <a:spcAft>
                <a:spcPts val="400"/>
              </a:spcAft>
            </a:pPr>
            <a:r>
              <a:rPr lang="en-US" dirty="0"/>
              <a:t>Overall, this analysis lays the foundation for a smarter, more responsive inventory management system that minimizes excess stock, prevents shortages, and enhances working capital utilization.</a:t>
            </a:r>
          </a:p>
        </p:txBody>
      </p:sp>
    </p:spTree>
    <p:extLst>
      <p:ext uri="{BB962C8B-B14F-4D97-AF65-F5344CB8AC3E}">
        <p14:creationId xmlns:p14="http://schemas.microsoft.com/office/powerpoint/2010/main" val="333607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17" descr="Presentation with pie chart with solid fill">
            <a:extLst>
              <a:ext uri="{FF2B5EF4-FFF2-40B4-BE49-F238E27FC236}">
                <a16:creationId xmlns:a16="http://schemas.microsoft.com/office/drawing/2014/main" id="{AA0217E0-351D-9A5D-8463-0034FF8B7827}"/>
              </a:ext>
            </a:extLst>
          </p:cNvPr>
          <p:cNvPicPr>
            <a:picLocks/>
          </p:cNvPicPr>
          <p:nvPr/>
        </p:nvPicPr>
        <p:blipFill>
          <a:blip r:embed="rId2">
            <a:extLst>
              <a:ext uri="{96DAC541-7B7A-43D3-8B79-37D633B846F1}">
                <asvg:svgBlip xmlns:asvg="http://schemas.microsoft.com/office/drawing/2016/SVG/main" r:embed="rId3"/>
              </a:ext>
            </a:extLst>
          </a:blip>
          <a:stretch>
            <a:fillRect/>
          </a:stretch>
        </p:blipFill>
        <p:spPr>
          <a:xfrm>
            <a:off x="4414684" y="3719030"/>
            <a:ext cx="1583036" cy="1583036"/>
          </a:xfrm>
          <a:prstGeom prst="rect">
            <a:avLst/>
          </a:prstGeom>
        </p:spPr>
      </p:pic>
      <p:sp>
        <p:nvSpPr>
          <p:cNvPr id="4" name="Title 3">
            <a:extLst>
              <a:ext uri="{FF2B5EF4-FFF2-40B4-BE49-F238E27FC236}">
                <a16:creationId xmlns:a16="http://schemas.microsoft.com/office/drawing/2014/main" id="{D29245A6-16DD-2DDA-1037-06C89D82B7F5}"/>
              </a:ext>
            </a:extLst>
          </p:cNvPr>
          <p:cNvSpPr>
            <a:spLocks noGrp="1"/>
          </p:cNvSpPr>
          <p:nvPr>
            <p:ph type="title"/>
          </p:nvPr>
        </p:nvSpPr>
        <p:spPr>
          <a:xfrm>
            <a:off x="767857" y="2567790"/>
            <a:ext cx="3031852" cy="1722419"/>
          </a:xfrm>
        </p:spPr>
        <p:txBody>
          <a:bodyPr anchor="ctr">
            <a:normAutofit/>
          </a:bodyPr>
          <a:lstStyle/>
          <a:p>
            <a:pPr algn="ctr"/>
            <a:r>
              <a:rPr lang="en-IN" sz="3600" dirty="0"/>
              <a:t>Project Overview</a:t>
            </a:r>
          </a:p>
        </p:txBody>
      </p:sp>
      <p:pic>
        <p:nvPicPr>
          <p:cNvPr id="8" name="Graphic 7" descr="Bullseye with solid fill">
            <a:extLst>
              <a:ext uri="{FF2B5EF4-FFF2-40B4-BE49-F238E27FC236}">
                <a16:creationId xmlns:a16="http://schemas.microsoft.com/office/drawing/2014/main" id="{704527DA-BF79-09B4-B6EF-866B1A6296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4684" y="1555933"/>
            <a:ext cx="1583036" cy="1583036"/>
          </a:xfrm>
          <a:prstGeom prst="rect">
            <a:avLst/>
          </a:prstGeom>
        </p:spPr>
      </p:pic>
      <p:sp>
        <p:nvSpPr>
          <p:cNvPr id="11" name="TextBox 10">
            <a:extLst>
              <a:ext uri="{FF2B5EF4-FFF2-40B4-BE49-F238E27FC236}">
                <a16:creationId xmlns:a16="http://schemas.microsoft.com/office/drawing/2014/main" id="{3972152F-9D90-13C9-9DFB-4286340126E6}"/>
              </a:ext>
            </a:extLst>
          </p:cNvPr>
          <p:cNvSpPr txBox="1"/>
          <p:nvPr/>
        </p:nvSpPr>
        <p:spPr>
          <a:xfrm>
            <a:off x="6096000" y="1506195"/>
            <a:ext cx="5624052" cy="1682512"/>
          </a:xfrm>
          <a:prstGeom prst="rect">
            <a:avLst/>
          </a:prstGeom>
          <a:noFill/>
        </p:spPr>
        <p:txBody>
          <a:bodyPr wrap="square" lIns="0" tIns="0" rIns="0" bIns="0" rtlCol="0" anchor="ctr" anchorCtr="0">
            <a:noAutofit/>
          </a:bodyPr>
          <a:lstStyle/>
          <a:p>
            <a:pPr>
              <a:spcAft>
                <a:spcPts val="400"/>
              </a:spcAft>
            </a:pPr>
            <a:r>
              <a:rPr lang="en-US" sz="2800" dirty="0">
                <a:solidFill>
                  <a:schemeClr val="tx2"/>
                </a:solidFill>
                <a:latin typeface="+mj-lt"/>
              </a:rPr>
              <a:t>Objective</a:t>
            </a:r>
            <a:endParaRPr lang="en-US" sz="2400" dirty="0">
              <a:solidFill>
                <a:schemeClr val="tx2"/>
              </a:solidFill>
              <a:latin typeface="+mj-lt"/>
            </a:endParaRPr>
          </a:p>
          <a:p>
            <a:r>
              <a:rPr lang="en-US" sz="2400" dirty="0"/>
              <a:t>Analyze inventory data to fix stockouts, reduce excess inventory, and lower carrying costs</a:t>
            </a:r>
          </a:p>
        </p:txBody>
      </p:sp>
      <p:sp>
        <p:nvSpPr>
          <p:cNvPr id="15" name="TextBox 14">
            <a:extLst>
              <a:ext uri="{FF2B5EF4-FFF2-40B4-BE49-F238E27FC236}">
                <a16:creationId xmlns:a16="http://schemas.microsoft.com/office/drawing/2014/main" id="{A41B6BF9-D643-F624-8A98-83BC9BB8C9D2}"/>
              </a:ext>
            </a:extLst>
          </p:cNvPr>
          <p:cNvSpPr txBox="1"/>
          <p:nvPr/>
        </p:nvSpPr>
        <p:spPr>
          <a:xfrm>
            <a:off x="6096000" y="3669292"/>
            <a:ext cx="5624052" cy="1682512"/>
          </a:xfrm>
          <a:prstGeom prst="rect">
            <a:avLst/>
          </a:prstGeom>
          <a:noFill/>
        </p:spPr>
        <p:txBody>
          <a:bodyPr wrap="square" lIns="0" tIns="0" rIns="0" bIns="0" rtlCol="0" anchor="ctr" anchorCtr="0">
            <a:noAutofit/>
          </a:bodyPr>
          <a:lstStyle/>
          <a:p>
            <a:pPr>
              <a:spcAft>
                <a:spcPts val="400"/>
              </a:spcAft>
            </a:pPr>
            <a:r>
              <a:rPr lang="en-US" sz="2800" dirty="0">
                <a:solidFill>
                  <a:schemeClr val="tx2"/>
                </a:solidFill>
                <a:latin typeface="+mj-lt"/>
              </a:rPr>
              <a:t>Outcome</a:t>
            </a:r>
          </a:p>
          <a:p>
            <a:r>
              <a:rPr lang="en-US" sz="2400" dirty="0"/>
              <a:t>Built a data-driven strategy using demand trends, EOQ, ROP, and turnover insights.</a:t>
            </a:r>
          </a:p>
        </p:txBody>
      </p:sp>
    </p:spTree>
    <p:extLst>
      <p:ext uri="{BB962C8B-B14F-4D97-AF65-F5344CB8AC3E}">
        <p14:creationId xmlns:p14="http://schemas.microsoft.com/office/powerpoint/2010/main" val="40216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9ED0-90C3-D209-7D1C-AA68EED618DF}"/>
              </a:ext>
            </a:extLst>
          </p:cNvPr>
          <p:cNvSpPr>
            <a:spLocks noGrp="1"/>
          </p:cNvSpPr>
          <p:nvPr>
            <p:ph type="title"/>
          </p:nvPr>
        </p:nvSpPr>
        <p:spPr>
          <a:xfrm>
            <a:off x="581192" y="702156"/>
            <a:ext cx="11029616" cy="1188720"/>
          </a:xfrm>
        </p:spPr>
        <p:txBody>
          <a:bodyPr lIns="0" tIns="0" rIns="0" bIns="0">
            <a:normAutofit/>
          </a:bodyPr>
          <a:lstStyle/>
          <a:p>
            <a:r>
              <a:rPr lang="en-IN" sz="3600" dirty="0"/>
              <a:t>Datasets Used</a:t>
            </a:r>
          </a:p>
        </p:txBody>
      </p:sp>
      <p:graphicFrame>
        <p:nvGraphicFramePr>
          <p:cNvPr id="4" name="Table 3">
            <a:extLst>
              <a:ext uri="{FF2B5EF4-FFF2-40B4-BE49-F238E27FC236}">
                <a16:creationId xmlns:a16="http://schemas.microsoft.com/office/drawing/2014/main" id="{1C6DE10A-ED90-15C3-FE3D-1A55492832AF}"/>
              </a:ext>
            </a:extLst>
          </p:cNvPr>
          <p:cNvGraphicFramePr>
            <a:graphicFrameLocks noGrp="1"/>
          </p:cNvGraphicFramePr>
          <p:nvPr>
            <p:extLst>
              <p:ext uri="{D42A27DB-BD31-4B8C-83A1-F6EECF244321}">
                <p14:modId xmlns:p14="http://schemas.microsoft.com/office/powerpoint/2010/main" val="164647770"/>
              </p:ext>
            </p:extLst>
          </p:nvPr>
        </p:nvGraphicFramePr>
        <p:xfrm>
          <a:off x="581191" y="2351820"/>
          <a:ext cx="11029616" cy="3749040"/>
        </p:xfrm>
        <a:graphic>
          <a:graphicData uri="http://schemas.openxmlformats.org/drawingml/2006/table">
            <a:tbl>
              <a:tblPr firstRow="1" bandRow="1">
                <a:tableStyleId>{21E4AEA4-8DFA-4A89-87EB-49C32662AFE0}</a:tableStyleId>
              </a:tblPr>
              <a:tblGrid>
                <a:gridCol w="3823661">
                  <a:extLst>
                    <a:ext uri="{9D8B030D-6E8A-4147-A177-3AD203B41FA5}">
                      <a16:colId xmlns:a16="http://schemas.microsoft.com/office/drawing/2014/main" val="1753660144"/>
                    </a:ext>
                  </a:extLst>
                </a:gridCol>
                <a:gridCol w="7205955">
                  <a:extLst>
                    <a:ext uri="{9D8B030D-6E8A-4147-A177-3AD203B41FA5}">
                      <a16:colId xmlns:a16="http://schemas.microsoft.com/office/drawing/2014/main" val="4060564161"/>
                    </a:ext>
                  </a:extLst>
                </a:gridCol>
              </a:tblGrid>
              <a:tr h="548640">
                <a:tc>
                  <a:txBody>
                    <a:bodyPr/>
                    <a:lstStyle/>
                    <a:p>
                      <a:pPr algn="l"/>
                      <a:r>
                        <a:rPr lang="en-IN" sz="2400" b="0" dirty="0"/>
                        <a:t>Dataset</a:t>
                      </a:r>
                    </a:p>
                  </a:txBody>
                  <a:tcPr anchor="ctr">
                    <a:solidFill>
                      <a:schemeClr val="tx2"/>
                    </a:solidFill>
                  </a:tcPr>
                </a:tc>
                <a:tc>
                  <a:txBody>
                    <a:bodyPr/>
                    <a:lstStyle/>
                    <a:p>
                      <a:pPr algn="l"/>
                      <a:r>
                        <a:rPr lang="en-IN" sz="2400" b="0" dirty="0"/>
                        <a:t>What It Contains</a:t>
                      </a:r>
                    </a:p>
                  </a:txBody>
                  <a:tcPr anchor="ctr">
                    <a:solidFill>
                      <a:schemeClr val="tx2"/>
                    </a:solidFill>
                  </a:tcPr>
                </a:tc>
                <a:extLst>
                  <a:ext uri="{0D108BD9-81ED-4DB2-BD59-A6C34878D82A}">
                    <a16:rowId xmlns:a16="http://schemas.microsoft.com/office/drawing/2014/main" val="1610114838"/>
                  </a:ext>
                </a:extLst>
              </a:tr>
              <a:tr h="640080">
                <a:tc>
                  <a:txBody>
                    <a:bodyPr/>
                    <a:lstStyle/>
                    <a:p>
                      <a:pPr algn="l"/>
                      <a:r>
                        <a:rPr lang="en-IN" sz="2000" dirty="0"/>
                        <a:t>Sales</a:t>
                      </a:r>
                    </a:p>
                  </a:txBody>
                  <a:tcPr anchor="ctr"/>
                </a:tc>
                <a:tc>
                  <a:txBody>
                    <a:bodyPr/>
                    <a:lstStyle/>
                    <a:p>
                      <a:pPr algn="l"/>
                      <a:r>
                        <a:rPr lang="en-US" sz="2000" dirty="0"/>
                        <a:t>Sales quantity, price, and date</a:t>
                      </a:r>
                      <a:endParaRPr lang="en-IN" sz="2000" dirty="0"/>
                    </a:p>
                  </a:txBody>
                  <a:tcPr anchor="ctr"/>
                </a:tc>
                <a:extLst>
                  <a:ext uri="{0D108BD9-81ED-4DB2-BD59-A6C34878D82A}">
                    <a16:rowId xmlns:a16="http://schemas.microsoft.com/office/drawing/2014/main" val="2013626139"/>
                  </a:ext>
                </a:extLst>
              </a:tr>
              <a:tr h="640080">
                <a:tc>
                  <a:txBody>
                    <a:bodyPr/>
                    <a:lstStyle/>
                    <a:p>
                      <a:pPr algn="l"/>
                      <a:r>
                        <a:rPr lang="en-IN" sz="2000" dirty="0"/>
                        <a:t>Purchases</a:t>
                      </a:r>
                    </a:p>
                  </a:txBody>
                  <a:tcPr anchor="ctr"/>
                </a:tc>
                <a:tc>
                  <a:txBody>
                    <a:bodyPr/>
                    <a:lstStyle/>
                    <a:p>
                      <a:pPr algn="l"/>
                      <a:r>
                        <a:rPr lang="en-US" sz="2000" dirty="0"/>
                        <a:t>Order quantities, PO and receiving dates</a:t>
                      </a:r>
                      <a:endParaRPr lang="en-IN" sz="2000" dirty="0"/>
                    </a:p>
                  </a:txBody>
                  <a:tcPr anchor="ctr"/>
                </a:tc>
                <a:extLst>
                  <a:ext uri="{0D108BD9-81ED-4DB2-BD59-A6C34878D82A}">
                    <a16:rowId xmlns:a16="http://schemas.microsoft.com/office/drawing/2014/main" val="2923582320"/>
                  </a:ext>
                </a:extLst>
              </a:tr>
              <a:tr h="640080">
                <a:tc>
                  <a:txBody>
                    <a:bodyPr/>
                    <a:lstStyle/>
                    <a:p>
                      <a:pPr algn="l"/>
                      <a:r>
                        <a:rPr lang="en-IN" sz="2000" dirty="0"/>
                        <a:t>Beginning &amp; Ending Inventory</a:t>
                      </a:r>
                    </a:p>
                  </a:txBody>
                  <a:tcPr anchor="ctr"/>
                </a:tc>
                <a:tc>
                  <a:txBody>
                    <a:bodyPr/>
                    <a:lstStyle/>
                    <a:p>
                      <a:pPr algn="l"/>
                      <a:r>
                        <a:rPr lang="en-IN" sz="2000" dirty="0"/>
                        <a:t>On-hand inventory values</a:t>
                      </a:r>
                    </a:p>
                  </a:txBody>
                  <a:tcPr anchor="ctr"/>
                </a:tc>
                <a:extLst>
                  <a:ext uri="{0D108BD9-81ED-4DB2-BD59-A6C34878D82A}">
                    <a16:rowId xmlns:a16="http://schemas.microsoft.com/office/drawing/2014/main" val="3949235584"/>
                  </a:ext>
                </a:extLst>
              </a:tr>
              <a:tr h="640080">
                <a:tc>
                  <a:txBody>
                    <a:bodyPr/>
                    <a:lstStyle/>
                    <a:p>
                      <a:pPr algn="l"/>
                      <a:r>
                        <a:rPr lang="en-IN" sz="2000" dirty="0"/>
                        <a:t>Invoices</a:t>
                      </a:r>
                    </a:p>
                  </a:txBody>
                  <a:tcPr anchor="ctr"/>
                </a:tc>
                <a:tc>
                  <a:txBody>
                    <a:bodyPr/>
                    <a:lstStyle/>
                    <a:p>
                      <a:pPr algn="l"/>
                      <a:r>
                        <a:rPr lang="en-IN" sz="2000" dirty="0"/>
                        <a:t>Freight &amp; invoice details</a:t>
                      </a:r>
                    </a:p>
                  </a:txBody>
                  <a:tcPr anchor="ctr"/>
                </a:tc>
                <a:extLst>
                  <a:ext uri="{0D108BD9-81ED-4DB2-BD59-A6C34878D82A}">
                    <a16:rowId xmlns:a16="http://schemas.microsoft.com/office/drawing/2014/main" val="2006213730"/>
                  </a:ext>
                </a:extLst>
              </a:tr>
              <a:tr h="640080">
                <a:tc>
                  <a:txBody>
                    <a:bodyPr/>
                    <a:lstStyle/>
                    <a:p>
                      <a:pPr algn="l"/>
                      <a:r>
                        <a:rPr lang="en-IN" sz="2000" dirty="0"/>
                        <a:t>Purchase Price</a:t>
                      </a:r>
                    </a:p>
                  </a:txBody>
                  <a:tcPr anchor="ctr"/>
                </a:tc>
                <a:tc>
                  <a:txBody>
                    <a:bodyPr/>
                    <a:lstStyle/>
                    <a:p>
                      <a:pPr algn="l"/>
                      <a:r>
                        <a:rPr lang="en-US" sz="2000" dirty="0"/>
                        <a:t>Cost &amp; classification (Alcohol or Wine)</a:t>
                      </a:r>
                      <a:endParaRPr lang="en-IN" sz="2000" dirty="0"/>
                    </a:p>
                  </a:txBody>
                  <a:tcPr anchor="ctr"/>
                </a:tc>
                <a:extLst>
                  <a:ext uri="{0D108BD9-81ED-4DB2-BD59-A6C34878D82A}">
                    <a16:rowId xmlns:a16="http://schemas.microsoft.com/office/drawing/2014/main" val="4033452981"/>
                  </a:ext>
                </a:extLst>
              </a:tr>
            </a:tbl>
          </a:graphicData>
        </a:graphic>
      </p:graphicFrame>
    </p:spTree>
    <p:extLst>
      <p:ext uri="{BB962C8B-B14F-4D97-AF65-F5344CB8AC3E}">
        <p14:creationId xmlns:p14="http://schemas.microsoft.com/office/powerpoint/2010/main" val="17383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5B57-F8D5-1AE9-28AD-F4317C4C6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8905C0-0ECE-C0C9-010C-87C3FA21965A}"/>
              </a:ext>
            </a:extLst>
          </p:cNvPr>
          <p:cNvSpPr>
            <a:spLocks noGrp="1"/>
          </p:cNvSpPr>
          <p:nvPr>
            <p:ph type="title"/>
          </p:nvPr>
        </p:nvSpPr>
        <p:spPr>
          <a:xfrm>
            <a:off x="581192" y="702156"/>
            <a:ext cx="11029616" cy="1188720"/>
          </a:xfrm>
        </p:spPr>
        <p:txBody>
          <a:bodyPr lIns="0" tIns="0" rIns="0" bIns="0">
            <a:normAutofit/>
          </a:bodyPr>
          <a:lstStyle/>
          <a:p>
            <a:r>
              <a:rPr lang="en-IN" sz="3600" dirty="0"/>
              <a:t>Sales Trend Analysis</a:t>
            </a:r>
          </a:p>
        </p:txBody>
      </p:sp>
      <p:pic>
        <p:nvPicPr>
          <p:cNvPr id="5" name="Picture 4">
            <a:extLst>
              <a:ext uri="{FF2B5EF4-FFF2-40B4-BE49-F238E27FC236}">
                <a16:creationId xmlns:a16="http://schemas.microsoft.com/office/drawing/2014/main" id="{FE381DA9-0FB2-B99F-B224-D2748FA3DB07}"/>
              </a:ext>
            </a:extLst>
          </p:cNvPr>
          <p:cNvPicPr>
            <a:picLocks noChangeAspect="1"/>
          </p:cNvPicPr>
          <p:nvPr/>
        </p:nvPicPr>
        <p:blipFill>
          <a:blip r:embed="rId2"/>
          <a:stretch>
            <a:fillRect/>
          </a:stretch>
        </p:blipFill>
        <p:spPr>
          <a:xfrm>
            <a:off x="581192" y="2149864"/>
            <a:ext cx="8488533" cy="4229928"/>
          </a:xfrm>
          <a:prstGeom prst="rect">
            <a:avLst/>
          </a:prstGeom>
        </p:spPr>
      </p:pic>
      <p:sp>
        <p:nvSpPr>
          <p:cNvPr id="12" name="TextBox 11">
            <a:extLst>
              <a:ext uri="{FF2B5EF4-FFF2-40B4-BE49-F238E27FC236}">
                <a16:creationId xmlns:a16="http://schemas.microsoft.com/office/drawing/2014/main" id="{42E11C56-4C9C-91EB-C31C-B7C66A593014}"/>
              </a:ext>
            </a:extLst>
          </p:cNvPr>
          <p:cNvSpPr txBox="1"/>
          <p:nvPr/>
        </p:nvSpPr>
        <p:spPr>
          <a:xfrm>
            <a:off x="9271818" y="2149864"/>
            <a:ext cx="2448233" cy="3609288"/>
          </a:xfrm>
          <a:prstGeom prst="rect">
            <a:avLst/>
          </a:prstGeom>
          <a:noFill/>
        </p:spPr>
        <p:txBody>
          <a:bodyPr wrap="square" lIns="0" tIns="0" rIns="0" bIns="0" rtlCol="0" anchor="ctr" anchorCtr="0">
            <a:noAutofit/>
          </a:bodyPr>
          <a:lstStyle/>
          <a:p>
            <a:pPr>
              <a:spcAft>
                <a:spcPts val="400"/>
              </a:spcAft>
            </a:pPr>
            <a:r>
              <a:rPr lang="en-US" sz="2000" b="1" dirty="0">
                <a:solidFill>
                  <a:schemeClr val="tx2"/>
                </a:solidFill>
                <a:latin typeface="+mj-lt"/>
              </a:rPr>
              <a:t>There was high volume in sales in the last week of January. </a:t>
            </a:r>
          </a:p>
          <a:p>
            <a:pPr>
              <a:spcAft>
                <a:spcPts val="400"/>
              </a:spcAft>
            </a:pPr>
            <a:r>
              <a:rPr lang="en-US" sz="2000" b="1" dirty="0">
                <a:solidFill>
                  <a:schemeClr val="tx2"/>
                </a:solidFill>
                <a:latin typeface="+mj-lt"/>
              </a:rPr>
              <a:t>February performed well overall month, however there was high fluctuation seen similar to Jan which end going down as the month finished</a:t>
            </a:r>
          </a:p>
        </p:txBody>
      </p:sp>
    </p:spTree>
    <p:extLst>
      <p:ext uri="{BB962C8B-B14F-4D97-AF65-F5344CB8AC3E}">
        <p14:creationId xmlns:p14="http://schemas.microsoft.com/office/powerpoint/2010/main" val="141420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21C85-CCEF-5801-BE1E-69C7A76D62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5D604B-C68A-9EB4-1C53-796F38866ADB}"/>
              </a:ext>
            </a:extLst>
          </p:cNvPr>
          <p:cNvSpPr>
            <a:spLocks noGrp="1"/>
          </p:cNvSpPr>
          <p:nvPr>
            <p:ph type="title"/>
          </p:nvPr>
        </p:nvSpPr>
        <p:spPr>
          <a:xfrm>
            <a:off x="581192" y="702156"/>
            <a:ext cx="11029616" cy="1188720"/>
          </a:xfrm>
        </p:spPr>
        <p:txBody>
          <a:bodyPr lIns="0" tIns="0" rIns="0" bIns="0">
            <a:normAutofit/>
          </a:bodyPr>
          <a:lstStyle/>
          <a:p>
            <a:r>
              <a:rPr lang="en-US" sz="3600" dirty="0"/>
              <a:t>Weekly Sales Trend by Classification </a:t>
            </a:r>
            <a:br>
              <a:rPr lang="en-US" sz="3600" dirty="0"/>
            </a:br>
            <a:r>
              <a:rPr lang="en-US" sz="2000" dirty="0"/>
              <a:t>(considering 1 as Liquor and 2 as Wine)</a:t>
            </a:r>
            <a:endParaRPr lang="en-IN" sz="2000" dirty="0"/>
          </a:p>
        </p:txBody>
      </p:sp>
      <p:sp>
        <p:nvSpPr>
          <p:cNvPr id="12" name="TextBox 11">
            <a:extLst>
              <a:ext uri="{FF2B5EF4-FFF2-40B4-BE49-F238E27FC236}">
                <a16:creationId xmlns:a16="http://schemas.microsoft.com/office/drawing/2014/main" id="{98E5EA5F-1974-D458-429F-D6E30FC677D2}"/>
              </a:ext>
            </a:extLst>
          </p:cNvPr>
          <p:cNvSpPr txBox="1"/>
          <p:nvPr/>
        </p:nvSpPr>
        <p:spPr>
          <a:xfrm>
            <a:off x="6587612" y="2149864"/>
            <a:ext cx="5132439" cy="4093620"/>
          </a:xfrm>
          <a:prstGeom prst="rect">
            <a:avLst/>
          </a:prstGeom>
          <a:noFill/>
        </p:spPr>
        <p:txBody>
          <a:bodyPr wrap="square" lIns="0" tIns="0" rIns="0" bIns="0" rtlCol="0" anchor="t" anchorCtr="0">
            <a:noAutofit/>
          </a:bodyPr>
          <a:lstStyle/>
          <a:p>
            <a:pPr>
              <a:spcAft>
                <a:spcPts val="400"/>
              </a:spcAft>
            </a:pPr>
            <a:r>
              <a:rPr lang="en-US" sz="1600" b="1" dirty="0">
                <a:solidFill>
                  <a:schemeClr val="tx2"/>
                </a:solidFill>
              </a:rPr>
              <a:t>Weekly sales analysis showed Liquor drives the bulk of store sales, particularly during January peaks. Inventory planning should prioritize liquor replenishment cycles and account for post-January drop-offs in both Liquor and Wine</a:t>
            </a:r>
          </a:p>
          <a:p>
            <a:r>
              <a:rPr lang="en-US" sz="1600" b="1" dirty="0">
                <a:solidFill>
                  <a:schemeClr val="tx2"/>
                </a:solidFill>
              </a:rPr>
              <a:t>Liquor</a:t>
            </a:r>
            <a:r>
              <a:rPr lang="en-US" sz="1600" b="1" dirty="0"/>
              <a:t> </a:t>
            </a:r>
            <a:r>
              <a:rPr lang="en-US" sz="1200" b="1" dirty="0"/>
              <a:t>(Classification 1)</a:t>
            </a:r>
          </a:p>
          <a:p>
            <a:pPr marL="285750" indent="-285750">
              <a:buFont typeface="Arial" panose="020B0604020202020204" pitchFamily="34" charset="0"/>
              <a:buChar char="•"/>
            </a:pPr>
            <a:r>
              <a:rPr lang="en-US" sz="1600" dirty="0"/>
              <a:t>Has higher weekly sales than wine overall</a:t>
            </a:r>
          </a:p>
          <a:p>
            <a:pPr marL="285750" indent="-285750">
              <a:buFont typeface="Arial" panose="020B0604020202020204" pitchFamily="34" charset="0"/>
              <a:buChar char="•"/>
            </a:pPr>
            <a:r>
              <a:rPr lang="en-US" sz="1600" dirty="0"/>
              <a:t>Shows strong weekly spikes, especially leading up to the last week of January</a:t>
            </a:r>
          </a:p>
          <a:p>
            <a:pPr marL="285750" indent="-285750">
              <a:spcAft>
                <a:spcPts val="400"/>
              </a:spcAft>
              <a:buFont typeface="Arial" panose="020B0604020202020204" pitchFamily="34" charset="0"/>
              <a:buChar char="•"/>
            </a:pPr>
            <a:r>
              <a:rPr lang="en-US" sz="1600" dirty="0"/>
              <a:t>Hits a massive peak in late Jan (~100,000 units!) — possibly related to New Year demand</a:t>
            </a:r>
          </a:p>
          <a:p>
            <a:r>
              <a:rPr lang="en-US" sz="1600" b="1" dirty="0">
                <a:solidFill>
                  <a:schemeClr val="tx2"/>
                </a:solidFill>
              </a:rPr>
              <a:t>Wines</a:t>
            </a:r>
            <a:r>
              <a:rPr lang="en-US" sz="1600" b="1" dirty="0"/>
              <a:t> </a:t>
            </a:r>
            <a:r>
              <a:rPr lang="en-US" sz="1200" b="1" dirty="0"/>
              <a:t>(Classification 2)</a:t>
            </a:r>
          </a:p>
          <a:p>
            <a:pPr marL="285750" indent="-285750">
              <a:buFont typeface="Arial" panose="020B0604020202020204" pitchFamily="34" charset="0"/>
              <a:buChar char="•"/>
            </a:pPr>
            <a:r>
              <a:rPr lang="en-US" sz="1600" dirty="0"/>
              <a:t>Also shows weekly spikes, but consistently lower than liquor</a:t>
            </a:r>
          </a:p>
          <a:p>
            <a:pPr marL="285750" indent="-285750">
              <a:buFont typeface="Arial" panose="020B0604020202020204" pitchFamily="34" charset="0"/>
              <a:buChar char="•"/>
            </a:pPr>
            <a:r>
              <a:rPr lang="en-US" sz="1600" dirty="0"/>
              <a:t>Peak is around 75,000 units in late Jan</a:t>
            </a:r>
          </a:p>
          <a:p>
            <a:pPr marL="285750" indent="-285750">
              <a:buFont typeface="Arial" panose="020B0604020202020204" pitchFamily="34" charset="0"/>
              <a:buChar char="•"/>
            </a:pPr>
            <a:r>
              <a:rPr lang="en-US" sz="1600" dirty="0"/>
              <a:t>Trend follows liquor — suggesting similar seasonal behavior, but less volume</a:t>
            </a:r>
          </a:p>
        </p:txBody>
      </p:sp>
      <p:pic>
        <p:nvPicPr>
          <p:cNvPr id="6" name="Picture 5">
            <a:extLst>
              <a:ext uri="{FF2B5EF4-FFF2-40B4-BE49-F238E27FC236}">
                <a16:creationId xmlns:a16="http://schemas.microsoft.com/office/drawing/2014/main" id="{3DD38B88-9CB8-12E2-3F43-E6609C05BF25}"/>
              </a:ext>
            </a:extLst>
          </p:cNvPr>
          <p:cNvPicPr>
            <a:picLocks noChangeAspect="1"/>
          </p:cNvPicPr>
          <p:nvPr/>
        </p:nvPicPr>
        <p:blipFill>
          <a:blip r:embed="rId2"/>
          <a:stretch>
            <a:fillRect/>
          </a:stretch>
        </p:blipFill>
        <p:spPr>
          <a:xfrm>
            <a:off x="581193" y="2149864"/>
            <a:ext cx="5660904" cy="4229928"/>
          </a:xfrm>
          <a:prstGeom prst="rect">
            <a:avLst/>
          </a:prstGeom>
        </p:spPr>
      </p:pic>
    </p:spTree>
    <p:extLst>
      <p:ext uri="{BB962C8B-B14F-4D97-AF65-F5344CB8AC3E}">
        <p14:creationId xmlns:p14="http://schemas.microsoft.com/office/powerpoint/2010/main" val="354890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0C0C4-1638-F58D-9A25-E79F7D899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753E88-C489-3C42-6D06-790F232A8A1E}"/>
              </a:ext>
            </a:extLst>
          </p:cNvPr>
          <p:cNvSpPr>
            <a:spLocks noGrp="1"/>
          </p:cNvSpPr>
          <p:nvPr>
            <p:ph type="title"/>
          </p:nvPr>
        </p:nvSpPr>
        <p:spPr>
          <a:xfrm>
            <a:off x="581192" y="702156"/>
            <a:ext cx="11029616" cy="1188720"/>
          </a:xfrm>
        </p:spPr>
        <p:txBody>
          <a:bodyPr lIns="0" tIns="0" rIns="0" bIns="0">
            <a:normAutofit/>
          </a:bodyPr>
          <a:lstStyle/>
          <a:p>
            <a:r>
              <a:rPr lang="en-US" sz="3600"/>
              <a:t>ABC Analysis – Inventory Classification</a:t>
            </a:r>
            <a:endParaRPr lang="en-IN" sz="2000" dirty="0"/>
          </a:p>
        </p:txBody>
      </p:sp>
      <p:sp>
        <p:nvSpPr>
          <p:cNvPr id="3" name="TextBox 2">
            <a:extLst>
              <a:ext uri="{FF2B5EF4-FFF2-40B4-BE49-F238E27FC236}">
                <a16:creationId xmlns:a16="http://schemas.microsoft.com/office/drawing/2014/main" id="{3181A548-A0CA-02CC-7687-98A7B98C141B}"/>
              </a:ext>
            </a:extLst>
          </p:cNvPr>
          <p:cNvSpPr txBox="1"/>
          <p:nvPr/>
        </p:nvSpPr>
        <p:spPr>
          <a:xfrm>
            <a:off x="581192" y="2149864"/>
            <a:ext cx="11138860" cy="868639"/>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Objective</a:t>
            </a:r>
            <a:endParaRPr lang="en-US" sz="1600" dirty="0">
              <a:solidFill>
                <a:schemeClr val="tx2"/>
              </a:solidFill>
              <a:latin typeface="+mj-lt"/>
            </a:endParaRPr>
          </a:p>
          <a:p>
            <a:r>
              <a:rPr lang="en-US" sz="1600" dirty="0"/>
              <a:t>To categorize inventory items based on their impact on overall inventory value. This helps prioritize management attention toward the most critical items.</a:t>
            </a:r>
          </a:p>
        </p:txBody>
      </p:sp>
      <p:sp>
        <p:nvSpPr>
          <p:cNvPr id="4" name="TextBox 3">
            <a:extLst>
              <a:ext uri="{FF2B5EF4-FFF2-40B4-BE49-F238E27FC236}">
                <a16:creationId xmlns:a16="http://schemas.microsoft.com/office/drawing/2014/main" id="{000EC529-9071-232C-598C-BF65E02D3D92}"/>
              </a:ext>
            </a:extLst>
          </p:cNvPr>
          <p:cNvSpPr txBox="1"/>
          <p:nvPr/>
        </p:nvSpPr>
        <p:spPr>
          <a:xfrm>
            <a:off x="4070555" y="3133090"/>
            <a:ext cx="7649497" cy="1901025"/>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Insights</a:t>
            </a:r>
            <a:endParaRPr lang="en-US" sz="1600" dirty="0">
              <a:solidFill>
                <a:schemeClr val="tx2"/>
              </a:solidFill>
              <a:latin typeface="+mj-lt"/>
            </a:endParaRPr>
          </a:p>
          <a:p>
            <a:pPr marL="285750" indent="-285750">
              <a:buFont typeface="Arial" panose="020B0604020202020204" pitchFamily="34" charset="0"/>
              <a:buChar char="•"/>
            </a:pPr>
            <a:r>
              <a:rPr lang="en-US" sz="1600" dirty="0"/>
              <a:t>A-items, although few in number, make up the largest portion of inventory value and require tight control.</a:t>
            </a:r>
          </a:p>
          <a:p>
            <a:pPr marL="285750" indent="-285750">
              <a:buFont typeface="Arial" panose="020B0604020202020204" pitchFamily="34" charset="0"/>
              <a:buChar char="•"/>
            </a:pPr>
            <a:r>
              <a:rPr lang="en-US" sz="1600" dirty="0"/>
              <a:t>C-items, while many, contribute least to value but often have high sales </a:t>
            </a:r>
            <a:br>
              <a:rPr lang="en-US" sz="1600" dirty="0"/>
            </a:br>
            <a:r>
              <a:rPr lang="en-US" sz="1600" dirty="0"/>
              <a:t>volume — suggesting room to increase safety stock.</a:t>
            </a:r>
          </a:p>
          <a:p>
            <a:pPr marL="285750" indent="-285750">
              <a:buFont typeface="Arial" panose="020B0604020202020204" pitchFamily="34" charset="0"/>
              <a:buChar char="•"/>
            </a:pPr>
            <a:r>
              <a:rPr lang="en-US" sz="1600" dirty="0"/>
              <a:t>ABC classification helps the company focus its attention where it matters </a:t>
            </a:r>
            <a:br>
              <a:rPr lang="en-US" sz="1600" dirty="0"/>
            </a:br>
            <a:r>
              <a:rPr lang="en-US" sz="1600" dirty="0"/>
              <a:t>most — improving cost control and inventory efficiency</a:t>
            </a:r>
          </a:p>
        </p:txBody>
      </p:sp>
      <p:pic>
        <p:nvPicPr>
          <p:cNvPr id="7" name="Picture 6">
            <a:extLst>
              <a:ext uri="{FF2B5EF4-FFF2-40B4-BE49-F238E27FC236}">
                <a16:creationId xmlns:a16="http://schemas.microsoft.com/office/drawing/2014/main" id="{A7DA36DF-495E-8485-9A21-D7CA55C7DA12}"/>
              </a:ext>
            </a:extLst>
          </p:cNvPr>
          <p:cNvPicPr>
            <a:picLocks noChangeAspect="1"/>
          </p:cNvPicPr>
          <p:nvPr/>
        </p:nvPicPr>
        <p:blipFill>
          <a:blip r:embed="rId2"/>
          <a:srcRect l="6744" r="6744" b="9576"/>
          <a:stretch>
            <a:fillRect/>
          </a:stretch>
        </p:blipFill>
        <p:spPr>
          <a:xfrm>
            <a:off x="581192" y="3129376"/>
            <a:ext cx="3129748" cy="3439610"/>
          </a:xfrm>
          <a:prstGeom prst="rect">
            <a:avLst/>
          </a:prstGeom>
        </p:spPr>
      </p:pic>
      <p:sp>
        <p:nvSpPr>
          <p:cNvPr id="8" name="TextBox 7">
            <a:extLst>
              <a:ext uri="{FF2B5EF4-FFF2-40B4-BE49-F238E27FC236}">
                <a16:creationId xmlns:a16="http://schemas.microsoft.com/office/drawing/2014/main" id="{35137D6F-ABC8-801D-B752-CC3D9FB97C46}"/>
              </a:ext>
            </a:extLst>
          </p:cNvPr>
          <p:cNvSpPr txBox="1"/>
          <p:nvPr/>
        </p:nvSpPr>
        <p:spPr>
          <a:xfrm>
            <a:off x="4208207" y="5283663"/>
            <a:ext cx="7649497" cy="1156465"/>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Recommendations</a:t>
            </a:r>
            <a:endParaRPr lang="en-US" sz="1600" dirty="0">
              <a:solidFill>
                <a:schemeClr val="tx2"/>
              </a:solidFill>
              <a:latin typeface="+mj-lt"/>
            </a:endParaRPr>
          </a:p>
          <a:p>
            <a:pPr marL="285750" indent="-285750">
              <a:buFont typeface="Arial" panose="020B0604020202020204" pitchFamily="34" charset="0"/>
              <a:buChar char="•"/>
            </a:pPr>
            <a:r>
              <a:rPr lang="en-US" sz="1600" dirty="0"/>
              <a:t>Review A-items monthly to avoid overstocking or stockouts.</a:t>
            </a:r>
          </a:p>
          <a:p>
            <a:pPr marL="285750" indent="-285750">
              <a:buFont typeface="Arial" panose="020B0604020202020204" pitchFamily="34" charset="0"/>
              <a:buChar char="•"/>
            </a:pPr>
            <a:r>
              <a:rPr lang="en-US" sz="1600" dirty="0"/>
              <a:t>Automate replenishment rules for C-items using demand patterns.</a:t>
            </a:r>
          </a:p>
          <a:p>
            <a:pPr marL="285750" indent="-285750">
              <a:buFont typeface="Arial" panose="020B0604020202020204" pitchFamily="34" charset="0"/>
              <a:buChar char="•"/>
            </a:pPr>
            <a:r>
              <a:rPr lang="en-US" sz="1600" dirty="0"/>
              <a:t>Re-run ABC analysis quarterly to reflect changes in price, volume, and demand</a:t>
            </a:r>
          </a:p>
        </p:txBody>
      </p:sp>
    </p:spTree>
    <p:extLst>
      <p:ext uri="{BB962C8B-B14F-4D97-AF65-F5344CB8AC3E}">
        <p14:creationId xmlns:p14="http://schemas.microsoft.com/office/powerpoint/2010/main" val="371142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E2226-5771-D43F-2B5B-718BFDA11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88CE8-913B-5524-C3EB-080C9E27290B}"/>
              </a:ext>
            </a:extLst>
          </p:cNvPr>
          <p:cNvSpPr>
            <a:spLocks noGrp="1"/>
          </p:cNvSpPr>
          <p:nvPr>
            <p:ph type="title"/>
          </p:nvPr>
        </p:nvSpPr>
        <p:spPr>
          <a:xfrm>
            <a:off x="581192" y="702156"/>
            <a:ext cx="11029616" cy="1188720"/>
          </a:xfrm>
        </p:spPr>
        <p:txBody>
          <a:bodyPr lIns="0" tIns="0" rIns="0" bIns="0">
            <a:normAutofit/>
          </a:bodyPr>
          <a:lstStyle/>
          <a:p>
            <a:r>
              <a:rPr lang="en-US" sz="3600"/>
              <a:t>Compare ABC Category with Inventory On Hand</a:t>
            </a:r>
            <a:endParaRPr lang="en-IN" sz="2000" dirty="0"/>
          </a:p>
        </p:txBody>
      </p:sp>
      <p:sp>
        <p:nvSpPr>
          <p:cNvPr id="3" name="TextBox 2">
            <a:extLst>
              <a:ext uri="{FF2B5EF4-FFF2-40B4-BE49-F238E27FC236}">
                <a16:creationId xmlns:a16="http://schemas.microsoft.com/office/drawing/2014/main" id="{F569F4BB-E557-19C1-3CFE-B0EB81BFC39A}"/>
              </a:ext>
            </a:extLst>
          </p:cNvPr>
          <p:cNvSpPr txBox="1"/>
          <p:nvPr/>
        </p:nvSpPr>
        <p:spPr>
          <a:xfrm>
            <a:off x="581192" y="2149864"/>
            <a:ext cx="11138860" cy="868639"/>
          </a:xfrm>
          <a:prstGeom prst="rect">
            <a:avLst/>
          </a:prstGeom>
          <a:noFill/>
        </p:spPr>
        <p:txBody>
          <a:bodyPr wrap="square" lIns="0" tIns="0" rIns="0" bIns="0" rtlCol="0" anchor="t" anchorCtr="0">
            <a:noAutofit/>
          </a:bodyPr>
          <a:lstStyle/>
          <a:p>
            <a:pPr>
              <a:spcAft>
                <a:spcPts val="400"/>
              </a:spcAft>
            </a:pPr>
            <a:r>
              <a:rPr lang="en-US">
                <a:solidFill>
                  <a:schemeClr val="tx2"/>
                </a:solidFill>
                <a:latin typeface="+mj-lt"/>
              </a:rPr>
              <a:t>ABC Analysis combined with inventory levels shows a well-optimized stock distribution — A-class products, which contribute over 70% of revenue, are appropriately prioritized in inventory. C-class items are kept lean, reducing holding costs and minimizing excess.</a:t>
            </a:r>
            <a:endParaRPr lang="en-US" sz="1600" dirty="0"/>
          </a:p>
        </p:txBody>
      </p:sp>
      <p:graphicFrame>
        <p:nvGraphicFramePr>
          <p:cNvPr id="5" name="Table 4">
            <a:extLst>
              <a:ext uri="{FF2B5EF4-FFF2-40B4-BE49-F238E27FC236}">
                <a16:creationId xmlns:a16="http://schemas.microsoft.com/office/drawing/2014/main" id="{59719EE6-E7D0-49B5-D85B-B131329CAB60}"/>
              </a:ext>
            </a:extLst>
          </p:cNvPr>
          <p:cNvGraphicFramePr>
            <a:graphicFrameLocks noGrp="1"/>
          </p:cNvGraphicFramePr>
          <p:nvPr>
            <p:extLst>
              <p:ext uri="{D42A27DB-BD31-4B8C-83A1-F6EECF244321}">
                <p14:modId xmlns:p14="http://schemas.microsoft.com/office/powerpoint/2010/main" val="3800111882"/>
              </p:ext>
            </p:extLst>
          </p:nvPr>
        </p:nvGraphicFramePr>
        <p:xfrm>
          <a:off x="581191" y="3350196"/>
          <a:ext cx="11029616" cy="2468880"/>
        </p:xfrm>
        <a:graphic>
          <a:graphicData uri="http://schemas.openxmlformats.org/drawingml/2006/table">
            <a:tbl>
              <a:tblPr firstRow="1" bandRow="1">
                <a:tableStyleId>{21E4AEA4-8DFA-4A89-87EB-49C32662AFE0}</a:tableStyleId>
              </a:tblPr>
              <a:tblGrid>
                <a:gridCol w="3823661">
                  <a:extLst>
                    <a:ext uri="{9D8B030D-6E8A-4147-A177-3AD203B41FA5}">
                      <a16:colId xmlns:a16="http://schemas.microsoft.com/office/drawing/2014/main" val="1753660144"/>
                    </a:ext>
                  </a:extLst>
                </a:gridCol>
                <a:gridCol w="7205955">
                  <a:extLst>
                    <a:ext uri="{9D8B030D-6E8A-4147-A177-3AD203B41FA5}">
                      <a16:colId xmlns:a16="http://schemas.microsoft.com/office/drawing/2014/main" val="4060564161"/>
                    </a:ext>
                  </a:extLst>
                </a:gridCol>
              </a:tblGrid>
              <a:tr h="548640">
                <a:tc>
                  <a:txBody>
                    <a:bodyPr/>
                    <a:lstStyle/>
                    <a:p>
                      <a:pPr algn="ctr"/>
                      <a:r>
                        <a:rPr lang="en-IN" sz="2400" b="0" dirty="0"/>
                        <a:t>Category</a:t>
                      </a:r>
                    </a:p>
                  </a:txBody>
                  <a:tcPr anchor="ctr">
                    <a:solidFill>
                      <a:schemeClr val="tx2"/>
                    </a:solidFill>
                  </a:tcPr>
                </a:tc>
                <a:tc>
                  <a:txBody>
                    <a:bodyPr/>
                    <a:lstStyle/>
                    <a:p>
                      <a:pPr algn="ctr"/>
                      <a:r>
                        <a:rPr lang="en-IN" sz="2400" b="0" dirty="0"/>
                        <a:t>% of Total Inventory Value</a:t>
                      </a:r>
                    </a:p>
                  </a:txBody>
                  <a:tcPr anchor="ctr">
                    <a:solidFill>
                      <a:schemeClr val="tx2"/>
                    </a:solidFill>
                  </a:tcPr>
                </a:tc>
                <a:extLst>
                  <a:ext uri="{0D108BD9-81ED-4DB2-BD59-A6C34878D82A}">
                    <a16:rowId xmlns:a16="http://schemas.microsoft.com/office/drawing/2014/main" val="1610114838"/>
                  </a:ext>
                </a:extLst>
              </a:tr>
              <a:tr h="640080">
                <a:tc>
                  <a:txBody>
                    <a:bodyPr/>
                    <a:lstStyle/>
                    <a:p>
                      <a:pPr algn="ctr"/>
                      <a:r>
                        <a:rPr lang="en-IN" sz="2000" dirty="0"/>
                        <a:t>A</a:t>
                      </a:r>
                    </a:p>
                  </a:txBody>
                  <a:tcPr anchor="ctr"/>
                </a:tc>
                <a:tc>
                  <a:txBody>
                    <a:bodyPr/>
                    <a:lstStyle/>
                    <a:p>
                      <a:pPr algn="ctr"/>
                      <a:r>
                        <a:rPr lang="en-US" sz="2000" dirty="0"/>
                        <a:t>30.82%</a:t>
                      </a:r>
                      <a:endParaRPr lang="en-IN" sz="2000" dirty="0"/>
                    </a:p>
                  </a:txBody>
                  <a:tcPr anchor="ctr"/>
                </a:tc>
                <a:extLst>
                  <a:ext uri="{0D108BD9-81ED-4DB2-BD59-A6C34878D82A}">
                    <a16:rowId xmlns:a16="http://schemas.microsoft.com/office/drawing/2014/main" val="2013626139"/>
                  </a:ext>
                </a:extLst>
              </a:tr>
              <a:tr h="640080">
                <a:tc>
                  <a:txBody>
                    <a:bodyPr/>
                    <a:lstStyle/>
                    <a:p>
                      <a:pPr algn="ctr"/>
                      <a:r>
                        <a:rPr lang="en-IN" sz="2000" dirty="0"/>
                        <a:t>B</a:t>
                      </a:r>
                    </a:p>
                  </a:txBody>
                  <a:tcPr anchor="ctr"/>
                </a:tc>
                <a:tc>
                  <a:txBody>
                    <a:bodyPr/>
                    <a:lstStyle/>
                    <a:p>
                      <a:pPr algn="ctr"/>
                      <a:r>
                        <a:rPr lang="en-US" sz="2000" dirty="0"/>
                        <a:t>16.32%</a:t>
                      </a:r>
                      <a:endParaRPr lang="en-IN" sz="2000" dirty="0"/>
                    </a:p>
                  </a:txBody>
                  <a:tcPr anchor="ctr"/>
                </a:tc>
                <a:extLst>
                  <a:ext uri="{0D108BD9-81ED-4DB2-BD59-A6C34878D82A}">
                    <a16:rowId xmlns:a16="http://schemas.microsoft.com/office/drawing/2014/main" val="2923582320"/>
                  </a:ext>
                </a:extLst>
              </a:tr>
              <a:tr h="640080">
                <a:tc>
                  <a:txBody>
                    <a:bodyPr/>
                    <a:lstStyle/>
                    <a:p>
                      <a:pPr algn="ctr"/>
                      <a:r>
                        <a:rPr lang="en-IN" sz="2000" dirty="0"/>
                        <a:t>C</a:t>
                      </a:r>
                    </a:p>
                  </a:txBody>
                  <a:tcPr anchor="ctr"/>
                </a:tc>
                <a:tc>
                  <a:txBody>
                    <a:bodyPr/>
                    <a:lstStyle/>
                    <a:p>
                      <a:pPr algn="ctr"/>
                      <a:r>
                        <a:rPr lang="en-IN" sz="2000" dirty="0"/>
                        <a:t>12.51%</a:t>
                      </a:r>
                    </a:p>
                  </a:txBody>
                  <a:tcPr anchor="ctr"/>
                </a:tc>
                <a:extLst>
                  <a:ext uri="{0D108BD9-81ED-4DB2-BD59-A6C34878D82A}">
                    <a16:rowId xmlns:a16="http://schemas.microsoft.com/office/drawing/2014/main" val="3949235584"/>
                  </a:ext>
                </a:extLst>
              </a:tr>
            </a:tbl>
          </a:graphicData>
        </a:graphic>
      </p:graphicFrame>
    </p:spTree>
    <p:extLst>
      <p:ext uri="{BB962C8B-B14F-4D97-AF65-F5344CB8AC3E}">
        <p14:creationId xmlns:p14="http://schemas.microsoft.com/office/powerpoint/2010/main" val="259706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7C8A0-C70A-919D-EC1C-9D8DF5DF4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67DE2-3485-3E69-6C67-253C7F2DD489}"/>
              </a:ext>
            </a:extLst>
          </p:cNvPr>
          <p:cNvSpPr>
            <a:spLocks noGrp="1"/>
          </p:cNvSpPr>
          <p:nvPr>
            <p:ph type="title"/>
          </p:nvPr>
        </p:nvSpPr>
        <p:spPr>
          <a:xfrm>
            <a:off x="581192" y="702156"/>
            <a:ext cx="11029616" cy="1188720"/>
          </a:xfrm>
        </p:spPr>
        <p:txBody>
          <a:bodyPr lIns="0" tIns="0" rIns="0" bIns="0">
            <a:normAutofit/>
          </a:bodyPr>
          <a:lstStyle/>
          <a:p>
            <a:r>
              <a:rPr lang="en-US" sz="3600" dirty="0"/>
              <a:t>Economic Order Quantity (EOQ) Analysis</a:t>
            </a:r>
            <a:endParaRPr lang="en-IN" sz="2000" dirty="0"/>
          </a:p>
        </p:txBody>
      </p:sp>
      <p:sp>
        <p:nvSpPr>
          <p:cNvPr id="3" name="TextBox 2">
            <a:extLst>
              <a:ext uri="{FF2B5EF4-FFF2-40B4-BE49-F238E27FC236}">
                <a16:creationId xmlns:a16="http://schemas.microsoft.com/office/drawing/2014/main" id="{5D55ECD8-F0C3-AA16-D80A-18C501F80F58}"/>
              </a:ext>
            </a:extLst>
          </p:cNvPr>
          <p:cNvSpPr txBox="1"/>
          <p:nvPr/>
        </p:nvSpPr>
        <p:spPr>
          <a:xfrm>
            <a:off x="581192" y="2149864"/>
            <a:ext cx="11138860" cy="868639"/>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By adopting EOQ-based ordering, the company can place smarter, cost-efficient orders based on real demand and holding costs — avoiding frequent small purchases (wasting money) or large stockpiles (increasing storage cost)</a:t>
            </a:r>
            <a:endParaRPr lang="en-US" sz="1600" dirty="0"/>
          </a:p>
        </p:txBody>
      </p:sp>
      <p:graphicFrame>
        <p:nvGraphicFramePr>
          <p:cNvPr id="5" name="Table 4">
            <a:extLst>
              <a:ext uri="{FF2B5EF4-FFF2-40B4-BE49-F238E27FC236}">
                <a16:creationId xmlns:a16="http://schemas.microsoft.com/office/drawing/2014/main" id="{84625D13-B060-BBFF-79DB-68ED65DD3498}"/>
              </a:ext>
            </a:extLst>
          </p:cNvPr>
          <p:cNvGraphicFramePr>
            <a:graphicFrameLocks noGrp="1"/>
          </p:cNvGraphicFramePr>
          <p:nvPr>
            <p:extLst>
              <p:ext uri="{D42A27DB-BD31-4B8C-83A1-F6EECF244321}">
                <p14:modId xmlns:p14="http://schemas.microsoft.com/office/powerpoint/2010/main" val="2820323795"/>
              </p:ext>
            </p:extLst>
          </p:nvPr>
        </p:nvGraphicFramePr>
        <p:xfrm>
          <a:off x="581191" y="3581437"/>
          <a:ext cx="11029617" cy="2816352"/>
        </p:xfrm>
        <a:graphic>
          <a:graphicData uri="http://schemas.openxmlformats.org/drawingml/2006/table">
            <a:tbl>
              <a:tblPr firstRow="1" bandRow="1">
                <a:tableStyleId>{21E4AEA4-8DFA-4A89-87EB-49C32662AFE0}</a:tableStyleId>
              </a:tblPr>
              <a:tblGrid>
                <a:gridCol w="2068703">
                  <a:extLst>
                    <a:ext uri="{9D8B030D-6E8A-4147-A177-3AD203B41FA5}">
                      <a16:colId xmlns:a16="http://schemas.microsoft.com/office/drawing/2014/main" val="1753660144"/>
                    </a:ext>
                  </a:extLst>
                </a:gridCol>
                <a:gridCol w="2240228">
                  <a:extLst>
                    <a:ext uri="{9D8B030D-6E8A-4147-A177-3AD203B41FA5}">
                      <a16:colId xmlns:a16="http://schemas.microsoft.com/office/drawing/2014/main" val="4060564161"/>
                    </a:ext>
                  </a:extLst>
                </a:gridCol>
                <a:gridCol w="2240229">
                  <a:extLst>
                    <a:ext uri="{9D8B030D-6E8A-4147-A177-3AD203B41FA5}">
                      <a16:colId xmlns:a16="http://schemas.microsoft.com/office/drawing/2014/main" val="2486519182"/>
                    </a:ext>
                  </a:extLst>
                </a:gridCol>
                <a:gridCol w="2240229">
                  <a:extLst>
                    <a:ext uri="{9D8B030D-6E8A-4147-A177-3AD203B41FA5}">
                      <a16:colId xmlns:a16="http://schemas.microsoft.com/office/drawing/2014/main" val="1965190370"/>
                    </a:ext>
                  </a:extLst>
                </a:gridCol>
                <a:gridCol w="2240228">
                  <a:extLst>
                    <a:ext uri="{9D8B030D-6E8A-4147-A177-3AD203B41FA5}">
                      <a16:colId xmlns:a16="http://schemas.microsoft.com/office/drawing/2014/main" val="2425229986"/>
                    </a:ext>
                  </a:extLst>
                </a:gridCol>
              </a:tblGrid>
              <a:tr h="256032">
                <a:tc>
                  <a:txBody>
                    <a:bodyPr/>
                    <a:lstStyle/>
                    <a:p>
                      <a:pPr algn="l" fontAlgn="ctr"/>
                      <a:r>
                        <a:rPr lang="en-IN" sz="1100" u="none" strike="noStrike" dirty="0">
                          <a:effectLst/>
                        </a:rPr>
                        <a:t>Products</a:t>
                      </a:r>
                      <a:endParaRPr lang="en-IN" sz="1100" b="0" i="0" u="none" strike="noStrike" dirty="0">
                        <a:solidFill>
                          <a:srgbClr val="000000"/>
                        </a:solidFill>
                        <a:effectLst/>
                        <a:latin typeface="Calibri" panose="020F0502020204030204" pitchFamily="34" charset="0"/>
                      </a:endParaRPr>
                    </a:p>
                  </a:txBody>
                  <a:tcPr marL="45720" marR="45720" marT="18288" marB="18288" anchor="ctr">
                    <a:solidFill>
                      <a:schemeClr val="tx2"/>
                    </a:solidFill>
                  </a:tcPr>
                </a:tc>
                <a:tc>
                  <a:txBody>
                    <a:bodyPr/>
                    <a:lstStyle/>
                    <a:p>
                      <a:pPr algn="ctr" fontAlgn="ctr"/>
                      <a:r>
                        <a:rPr lang="en-IN" sz="1100" u="none" strike="noStrike" dirty="0">
                          <a:effectLst/>
                        </a:rPr>
                        <a:t>Annual Demand</a:t>
                      </a:r>
                      <a:endParaRPr lang="en-IN" sz="1100" b="0" i="0" u="none" strike="noStrike" dirty="0">
                        <a:solidFill>
                          <a:srgbClr val="000000"/>
                        </a:solidFill>
                        <a:effectLst/>
                        <a:latin typeface="Calibri" panose="020F0502020204030204" pitchFamily="34" charset="0"/>
                      </a:endParaRPr>
                    </a:p>
                  </a:txBody>
                  <a:tcPr marL="0" marR="0" marT="0" marB="0" anchor="ctr">
                    <a:solidFill>
                      <a:schemeClr val="tx2"/>
                    </a:solidFill>
                  </a:tcPr>
                </a:tc>
                <a:tc>
                  <a:txBody>
                    <a:bodyPr/>
                    <a:lstStyle/>
                    <a:p>
                      <a:pPr algn="ctr" fontAlgn="ctr"/>
                      <a:r>
                        <a:rPr lang="en-IN" sz="1100" u="none" strike="noStrike" dirty="0">
                          <a:effectLst/>
                        </a:rPr>
                        <a:t>Purchase Price</a:t>
                      </a:r>
                      <a:endParaRPr lang="en-IN" sz="1100" b="0" i="0" u="none" strike="noStrike" dirty="0">
                        <a:solidFill>
                          <a:srgbClr val="000000"/>
                        </a:solidFill>
                        <a:effectLst/>
                        <a:latin typeface="Calibri" panose="020F0502020204030204" pitchFamily="34" charset="0"/>
                      </a:endParaRPr>
                    </a:p>
                  </a:txBody>
                  <a:tcPr marL="0" marR="0" marT="0" marB="0" anchor="ctr">
                    <a:solidFill>
                      <a:schemeClr val="tx2"/>
                    </a:solidFill>
                  </a:tcPr>
                </a:tc>
                <a:tc>
                  <a:txBody>
                    <a:bodyPr/>
                    <a:lstStyle/>
                    <a:p>
                      <a:pPr algn="ctr" fontAlgn="ctr"/>
                      <a:r>
                        <a:rPr lang="en-IN" sz="1100" u="none" strike="noStrike" dirty="0">
                          <a:effectLst/>
                        </a:rPr>
                        <a:t>Holding Cost</a:t>
                      </a:r>
                      <a:endParaRPr lang="en-IN" sz="1100" b="0" i="0" u="none" strike="noStrike" dirty="0">
                        <a:solidFill>
                          <a:srgbClr val="000000"/>
                        </a:solidFill>
                        <a:effectLst/>
                        <a:latin typeface="Calibri" panose="020F0502020204030204" pitchFamily="34" charset="0"/>
                      </a:endParaRPr>
                    </a:p>
                  </a:txBody>
                  <a:tcPr marL="0" marR="0" marT="0" marB="0" anchor="ctr">
                    <a:solidFill>
                      <a:schemeClr val="tx2"/>
                    </a:solidFill>
                  </a:tcPr>
                </a:tc>
                <a:tc>
                  <a:txBody>
                    <a:bodyPr/>
                    <a:lstStyle/>
                    <a:p>
                      <a:pPr algn="ctr" fontAlgn="ctr"/>
                      <a:r>
                        <a:rPr lang="en-IN" sz="1100" u="none" strike="noStrike" dirty="0">
                          <a:effectLst/>
                        </a:rPr>
                        <a:t>EOQ</a:t>
                      </a:r>
                      <a:endParaRPr lang="en-IN" sz="1100" b="0" i="0" u="none" strike="noStrike" dirty="0">
                        <a:solidFill>
                          <a:srgbClr val="000000"/>
                        </a:solidFill>
                        <a:effectLst/>
                        <a:latin typeface="Calibri" panose="020F0502020204030204" pitchFamily="34" charset="0"/>
                      </a:endParaRPr>
                    </a:p>
                  </a:txBody>
                  <a:tcPr marL="0" marR="0" marT="0" marB="0" anchor="ctr">
                    <a:solidFill>
                      <a:schemeClr val="tx2"/>
                    </a:solidFill>
                  </a:tcPr>
                </a:tc>
                <a:extLst>
                  <a:ext uri="{0D108BD9-81ED-4DB2-BD59-A6C34878D82A}">
                    <a16:rowId xmlns:a16="http://schemas.microsoft.com/office/drawing/2014/main" val="1610114838"/>
                  </a:ext>
                </a:extLst>
              </a:tr>
              <a:tr h="256032">
                <a:tc>
                  <a:txBody>
                    <a:bodyPr/>
                    <a:lstStyle/>
                    <a:p>
                      <a:pPr algn="l" fontAlgn="ctr"/>
                      <a:r>
                        <a:rPr lang="en-IN" sz="1100" u="none" strike="noStrike" dirty="0">
                          <a:effectLst/>
                        </a:rPr>
                        <a:t>Smirnoff 80 Proof</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43423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0.77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0.077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18270.00725</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3626139"/>
                  </a:ext>
                </a:extLst>
              </a:tr>
              <a:tr h="256032">
                <a:tc>
                  <a:txBody>
                    <a:bodyPr/>
                    <a:lstStyle/>
                    <a:p>
                      <a:pPr algn="l" fontAlgn="ctr"/>
                      <a:r>
                        <a:rPr lang="en-IN" sz="1100" u="none" strike="noStrike" dirty="0">
                          <a:effectLst/>
                        </a:rPr>
                        <a:t>Dr McGillicuddy's Mentholmnt</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24188</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0.72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0.072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14101.2594</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23582320"/>
                  </a:ext>
                </a:extLst>
              </a:tr>
              <a:tr h="256032">
                <a:tc>
                  <a:txBody>
                    <a:bodyPr/>
                    <a:lstStyle/>
                    <a:p>
                      <a:pPr algn="l" fontAlgn="ctr"/>
                      <a:r>
                        <a:rPr lang="en-IN" sz="1100" u="none" strike="noStrike" dirty="0">
                          <a:effectLst/>
                        </a:rPr>
                        <a:t>Yukon Jack</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24037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0.72</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0.072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14057.17507</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49235584"/>
                  </a:ext>
                </a:extLst>
              </a:tr>
              <a:tr h="256032">
                <a:tc>
                  <a:txBody>
                    <a:bodyPr/>
                    <a:lstStyle/>
                    <a:p>
                      <a:pPr algn="l" fontAlgn="ctr"/>
                      <a:r>
                        <a:rPr lang="en-IN" sz="1100" u="none" strike="noStrike" dirty="0">
                          <a:effectLst/>
                        </a:rPr>
                        <a:t>Smirnoff Raspberry Vodka</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dirty="0">
                          <a:effectLst/>
                        </a:rPr>
                        <a:t>22459</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0.74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0.074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13403.0463</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422762846"/>
                  </a:ext>
                </a:extLst>
              </a:tr>
              <a:tr h="256032">
                <a:tc>
                  <a:txBody>
                    <a:bodyPr/>
                    <a:lstStyle/>
                    <a:p>
                      <a:pPr algn="l" fontAlgn="ctr"/>
                      <a:r>
                        <a:rPr lang="en-IN" sz="1100" u="none" strike="noStrike" dirty="0">
                          <a:effectLst/>
                        </a:rPr>
                        <a:t>Skyy Vodka</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dirty="0">
                          <a:effectLst/>
                        </a:rPr>
                        <a:t>18586</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0.72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0.072</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12360.92263</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868185697"/>
                  </a:ext>
                </a:extLst>
              </a:tr>
              <a:tr h="256032">
                <a:tc>
                  <a:txBody>
                    <a:bodyPr/>
                    <a:lstStyle/>
                    <a:p>
                      <a:pPr algn="l" fontAlgn="ctr"/>
                      <a:r>
                        <a:rPr lang="en-IN" sz="1100" u="none" strike="noStrike" dirty="0">
                          <a:effectLst/>
                        </a:rPr>
                        <a:t>Canadian Club</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19187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0.76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0.076</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12224.21308</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05773622"/>
                  </a:ext>
                </a:extLst>
              </a:tr>
              <a:tr h="256032">
                <a:tc>
                  <a:txBody>
                    <a:bodyPr/>
                    <a:lstStyle/>
                    <a:p>
                      <a:pPr algn="l" fontAlgn="ctr"/>
                      <a:r>
                        <a:rPr lang="en-IN" sz="1100" u="none" strike="noStrike" dirty="0" err="1">
                          <a:effectLst/>
                        </a:rPr>
                        <a:t>Capt</a:t>
                      </a:r>
                      <a:r>
                        <a:rPr lang="en-IN" sz="1100" u="none" strike="noStrike" dirty="0">
                          <a:effectLst/>
                        </a:rPr>
                        <a:t> Morgan Spiced Rum</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dirty="0">
                          <a:effectLst/>
                        </a:rPr>
                        <a:t>35866</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1.47</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0.147</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12017.30198</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854447529"/>
                  </a:ext>
                </a:extLst>
              </a:tr>
              <a:tr h="256032">
                <a:tc>
                  <a:txBody>
                    <a:bodyPr/>
                    <a:lstStyle/>
                    <a:p>
                      <a:pPr algn="l" fontAlgn="ctr"/>
                      <a:r>
                        <a:rPr lang="en-IN" sz="1100" u="none" strike="noStrike" dirty="0">
                          <a:effectLst/>
                        </a:rPr>
                        <a:t>Pinnacle Vodka</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15987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0.74</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0.074</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11308.15617</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864208090"/>
                  </a:ext>
                </a:extLst>
              </a:tr>
              <a:tr h="256032">
                <a:tc>
                  <a:txBody>
                    <a:bodyPr/>
                    <a:lstStyle/>
                    <a:p>
                      <a:pPr algn="l" fontAlgn="ctr"/>
                      <a:r>
                        <a:rPr lang="en-IN" sz="1100" u="none" strike="noStrike" dirty="0">
                          <a:effectLst/>
                        </a:rPr>
                        <a:t>Jim Beam</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21239</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1.07</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0.107</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10839.25201</a:t>
                      </a:r>
                      <a:endParaRPr lang="en-IN" sz="11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324625985"/>
                  </a:ext>
                </a:extLst>
              </a:tr>
              <a:tr h="256032">
                <a:tc>
                  <a:txBody>
                    <a:bodyPr/>
                    <a:lstStyle/>
                    <a:p>
                      <a:pPr algn="l" fontAlgn="ctr"/>
                      <a:r>
                        <a:rPr lang="en-IN" sz="1100" u="none" strike="noStrike" dirty="0">
                          <a:effectLst/>
                        </a:rPr>
                        <a:t>Bacardi Superior Rum</a:t>
                      </a:r>
                      <a:endParaRPr lang="en-IN" sz="1100" b="0" i="0" u="none" strike="noStrike" dirty="0">
                        <a:solidFill>
                          <a:srgbClr val="000000"/>
                        </a:solidFill>
                        <a:effectLst/>
                        <a:latin typeface="Calibri" panose="020F0502020204030204" pitchFamily="34" charset="0"/>
                      </a:endParaRPr>
                    </a:p>
                  </a:txBody>
                  <a:tcPr marL="45720" marR="45720" marT="18288" marB="18288" anchor="ctr"/>
                </a:tc>
                <a:tc>
                  <a:txBody>
                    <a:bodyPr/>
                    <a:lstStyle/>
                    <a:p>
                      <a:pPr algn="ctr" fontAlgn="ctr"/>
                      <a:r>
                        <a:rPr lang="en-IN" sz="1100" u="none" strike="noStrike">
                          <a:effectLst/>
                        </a:rPr>
                        <a:t>17861</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a:effectLst/>
                        </a:rPr>
                        <a:t>0.93</a:t>
                      </a:r>
                      <a:endParaRPr lang="en-IN" sz="11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0.093</a:t>
                      </a:r>
                      <a:endParaRPr lang="en-IN"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u="none" strike="noStrike" dirty="0">
                          <a:effectLst/>
                        </a:rPr>
                        <a:t>10661.92396</a:t>
                      </a:r>
                      <a:endParaRPr lang="en-IN"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58513982"/>
                  </a:ext>
                </a:extLst>
              </a:tr>
            </a:tbl>
          </a:graphicData>
        </a:graphic>
      </p:graphicFrame>
      <p:sp>
        <p:nvSpPr>
          <p:cNvPr id="11" name="TextBox 10">
            <a:extLst>
              <a:ext uri="{FF2B5EF4-FFF2-40B4-BE49-F238E27FC236}">
                <a16:creationId xmlns:a16="http://schemas.microsoft.com/office/drawing/2014/main" id="{13D1E308-C588-DACD-5825-21014B24872D}"/>
              </a:ext>
            </a:extLst>
          </p:cNvPr>
          <p:cNvSpPr txBox="1"/>
          <p:nvPr/>
        </p:nvSpPr>
        <p:spPr>
          <a:xfrm>
            <a:off x="581191" y="3277491"/>
            <a:ext cx="11138860" cy="249182"/>
          </a:xfrm>
          <a:prstGeom prst="rect">
            <a:avLst/>
          </a:prstGeom>
          <a:noFill/>
        </p:spPr>
        <p:txBody>
          <a:bodyPr wrap="square" lIns="0" tIns="0" rIns="0" bIns="0" rtlCol="0" anchor="ctr" anchorCtr="0">
            <a:noAutofit/>
          </a:bodyPr>
          <a:lstStyle/>
          <a:p>
            <a:pPr>
              <a:spcAft>
                <a:spcPts val="400"/>
              </a:spcAft>
            </a:pPr>
            <a:r>
              <a:rPr lang="en-US" sz="1600" b="1" dirty="0">
                <a:solidFill>
                  <a:schemeClr val="tx2"/>
                </a:solidFill>
              </a:rPr>
              <a:t>Top 10 Products to with high demand</a:t>
            </a:r>
            <a:endParaRPr lang="en-US" sz="1600" dirty="0"/>
          </a:p>
        </p:txBody>
      </p:sp>
    </p:spTree>
    <p:extLst>
      <p:ext uri="{BB962C8B-B14F-4D97-AF65-F5344CB8AC3E}">
        <p14:creationId xmlns:p14="http://schemas.microsoft.com/office/powerpoint/2010/main" val="83566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590BE-F281-1B89-8A81-7629D4B94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328D7-4654-BFF4-6A41-8982BE007840}"/>
              </a:ext>
            </a:extLst>
          </p:cNvPr>
          <p:cNvSpPr>
            <a:spLocks noGrp="1"/>
          </p:cNvSpPr>
          <p:nvPr>
            <p:ph type="title"/>
          </p:nvPr>
        </p:nvSpPr>
        <p:spPr>
          <a:xfrm>
            <a:off x="581192" y="702156"/>
            <a:ext cx="11029616" cy="1188720"/>
          </a:xfrm>
        </p:spPr>
        <p:txBody>
          <a:bodyPr lIns="0" tIns="0" rIns="0" bIns="0">
            <a:normAutofit/>
          </a:bodyPr>
          <a:lstStyle/>
          <a:p>
            <a:r>
              <a:rPr lang="en-US" sz="3600" dirty="0"/>
              <a:t>Economic Order Quantity (EOQ) Analysis</a:t>
            </a:r>
            <a:endParaRPr lang="en-IN" sz="2000" dirty="0"/>
          </a:p>
        </p:txBody>
      </p:sp>
      <p:sp>
        <p:nvSpPr>
          <p:cNvPr id="7" name="TextBox 6">
            <a:extLst>
              <a:ext uri="{FF2B5EF4-FFF2-40B4-BE49-F238E27FC236}">
                <a16:creationId xmlns:a16="http://schemas.microsoft.com/office/drawing/2014/main" id="{788CE89F-AED6-5B9B-2E07-B8DEBA3BC3A4}"/>
              </a:ext>
            </a:extLst>
          </p:cNvPr>
          <p:cNvSpPr txBox="1"/>
          <p:nvPr/>
        </p:nvSpPr>
        <p:spPr>
          <a:xfrm>
            <a:off x="7813040" y="2151421"/>
            <a:ext cx="3907011" cy="4092063"/>
          </a:xfrm>
          <a:prstGeom prst="rect">
            <a:avLst/>
          </a:prstGeom>
          <a:noFill/>
        </p:spPr>
        <p:txBody>
          <a:bodyPr wrap="square" lIns="0" tIns="0" rIns="0" bIns="0" rtlCol="0" anchor="t" anchorCtr="0">
            <a:noAutofit/>
          </a:bodyPr>
          <a:lstStyle/>
          <a:p>
            <a:pPr>
              <a:spcAft>
                <a:spcPts val="400"/>
              </a:spcAft>
            </a:pPr>
            <a:r>
              <a:rPr lang="en-US" dirty="0">
                <a:solidFill>
                  <a:schemeClr val="tx2"/>
                </a:solidFill>
                <a:latin typeface="+mj-lt"/>
              </a:rPr>
              <a:t>Observations</a:t>
            </a:r>
            <a:endParaRPr lang="en-US" sz="1600" b="1" dirty="0">
              <a:solidFill>
                <a:schemeClr val="tx2"/>
              </a:solidFill>
              <a:latin typeface="+mj-lt"/>
            </a:endParaRPr>
          </a:p>
          <a:p>
            <a:pPr marL="285750" indent="-285750">
              <a:buFont typeface="Arial" panose="020B0604020202020204" pitchFamily="34" charset="0"/>
              <a:buChar char="•"/>
            </a:pPr>
            <a:r>
              <a:rPr lang="en-US" sz="1600" b="1" dirty="0">
                <a:solidFill>
                  <a:schemeClr val="tx2"/>
                </a:solidFill>
              </a:rPr>
              <a:t>Smirnoff 80 Proof has the highest EOQ</a:t>
            </a:r>
          </a:p>
          <a:p>
            <a:pPr marL="742950" lvl="1" indent="-285750">
              <a:buFont typeface="Arial" panose="020B0604020202020204" pitchFamily="34" charset="0"/>
              <a:buChar char="•"/>
            </a:pPr>
            <a:r>
              <a:rPr lang="en-US" sz="1600" dirty="0"/>
              <a:t>Because it has the highest demand (43K units/year)</a:t>
            </a:r>
          </a:p>
          <a:p>
            <a:pPr marL="742950" lvl="1" indent="-285750">
              <a:spcAft>
                <a:spcPts val="400"/>
              </a:spcAft>
              <a:buFont typeface="Arial" panose="020B0604020202020204" pitchFamily="34" charset="0"/>
              <a:buChar char="•"/>
            </a:pPr>
            <a:r>
              <a:rPr lang="en-US" sz="1600" dirty="0"/>
              <a:t>This means: order it in large batches, less frequently.</a:t>
            </a:r>
          </a:p>
          <a:p>
            <a:pPr marL="285750" indent="-285750">
              <a:spcAft>
                <a:spcPts val="400"/>
              </a:spcAft>
              <a:buFont typeface="Arial" panose="020B0604020202020204" pitchFamily="34" charset="0"/>
              <a:buChar char="•"/>
            </a:pPr>
            <a:r>
              <a:rPr lang="en-US" sz="1600" b="1" dirty="0">
                <a:solidFill>
                  <a:schemeClr val="tx2"/>
                </a:solidFill>
              </a:rPr>
              <a:t>Items with higher purchase price (e.g., Capt Morgan) tend to have slightly smaller EOQs, assuming same demand, because higher prices → higher holding costs → EOQ goes down (since storing them is costlier) </a:t>
            </a:r>
          </a:p>
          <a:p>
            <a:pPr marL="285750" indent="-285750">
              <a:buFont typeface="Arial" panose="020B0604020202020204" pitchFamily="34" charset="0"/>
              <a:buChar char="•"/>
            </a:pPr>
            <a:r>
              <a:rPr lang="en-US" sz="1600" b="1" dirty="0">
                <a:solidFill>
                  <a:schemeClr val="tx2"/>
                </a:solidFill>
              </a:rPr>
              <a:t>Top 3 Products take bulk of inventory value are Smirnoff, Dr McGillicuddy, Yukon Jack = likely the ‘A’ items in ABC Analysis</a:t>
            </a:r>
          </a:p>
        </p:txBody>
      </p:sp>
      <p:pic>
        <p:nvPicPr>
          <p:cNvPr id="12" name="Picture 11">
            <a:extLst>
              <a:ext uri="{FF2B5EF4-FFF2-40B4-BE49-F238E27FC236}">
                <a16:creationId xmlns:a16="http://schemas.microsoft.com/office/drawing/2014/main" id="{2E823BCC-BDB0-A7F7-C940-1FECA0F33423}"/>
              </a:ext>
            </a:extLst>
          </p:cNvPr>
          <p:cNvPicPr>
            <a:picLocks noChangeAspect="1"/>
          </p:cNvPicPr>
          <p:nvPr/>
        </p:nvPicPr>
        <p:blipFill>
          <a:blip r:embed="rId2"/>
          <a:stretch>
            <a:fillRect/>
          </a:stretch>
        </p:blipFill>
        <p:spPr>
          <a:xfrm>
            <a:off x="581193" y="2151421"/>
            <a:ext cx="7048968" cy="4387305"/>
          </a:xfrm>
          <a:prstGeom prst="rect">
            <a:avLst/>
          </a:prstGeom>
        </p:spPr>
      </p:pic>
    </p:spTree>
    <p:extLst>
      <p:ext uri="{BB962C8B-B14F-4D97-AF65-F5344CB8AC3E}">
        <p14:creationId xmlns:p14="http://schemas.microsoft.com/office/powerpoint/2010/main" val="24467495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{84017A3C-8514-466C-9998-DCE5A039DB59}tf33552983_win32</Template>
  <TotalTime>262</TotalTime>
  <Words>1372</Words>
  <Application>Microsoft Office PowerPoint</Application>
  <PresentationFormat>Widescreen</PresentationFormat>
  <Paragraphs>173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 2</vt:lpstr>
      <vt:lpstr>DividendVTI</vt:lpstr>
      <vt:lpstr>Inventory Analysis Project</vt:lpstr>
      <vt:lpstr>Project Overview</vt:lpstr>
      <vt:lpstr>Datasets Used</vt:lpstr>
      <vt:lpstr>Sales Trend Analysis</vt:lpstr>
      <vt:lpstr>Weekly Sales Trend by Classification  (considering 1 as Liquor and 2 as Wine)</vt:lpstr>
      <vt:lpstr>ABC Analysis – Inventory Classification</vt:lpstr>
      <vt:lpstr>Compare ABC Category with Inventory On Hand</vt:lpstr>
      <vt:lpstr>Economic Order Quantity (EOQ) Analysis</vt:lpstr>
      <vt:lpstr>Economic Order Quantity (EOQ) Analysis</vt:lpstr>
      <vt:lpstr>Reorder Point (ROP)</vt:lpstr>
      <vt:lpstr>Inventory Turnover &amp; Carrying Cost Efficiency</vt:lpstr>
      <vt:lpstr>Identify Bottlenecks &amp; Recommend Process Improvements</vt:lpstr>
      <vt:lpstr>Inventory Management Strategy for Future Growth</vt:lpstr>
      <vt:lpstr>Conclusion &amp;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Ramsha Ali Khan</dc:creator>
  <cp:lastModifiedBy>Ramsha Ali Khan</cp:lastModifiedBy>
  <cp:revision>27</cp:revision>
  <dcterms:created xsi:type="dcterms:W3CDTF">2025-06-24T11:51:33Z</dcterms:created>
  <dcterms:modified xsi:type="dcterms:W3CDTF">2025-06-24T16:14:27Z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