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82" r:id="rId10"/>
    <p:sldId id="284" r:id="rId11"/>
    <p:sldId id="28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1" r:id="rId26"/>
  </p:sldIdLst>
  <p:sldSz cx="9144000" cy="5143500" type="screen16x9"/>
  <p:notesSz cx="6858000" cy="9144000"/>
  <p:embeddedFontLst>
    <p:embeddedFont>
      <p:font typeface="Google Sans Medium" panose="020B060402020202020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Open Sans SemiBold" panose="020B07060308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368"/>
    <a:srgbClr val="FF0000"/>
    <a:srgbClr val="FACDDC"/>
    <a:srgbClr val="F2F2F3"/>
    <a:srgbClr val="EA4335"/>
    <a:srgbClr val="4285F4"/>
    <a:srgbClr val="000000"/>
    <a:srgbClr val="053254"/>
    <a:srgbClr val="033B6C"/>
    <a:srgbClr val="7AC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7A017-88F3-43FC-ADAD-11D8C03BC9C8}" v="1746" dt="2025-10-21T06:48:20.571"/>
    <p1510:client id="{196C76C3-755E-435F-9BFE-DF1880F87C10}" v="79" dt="2025-10-20T15:40:54.306"/>
    <p1510:client id="{21467EA0-CAAD-43E5-8491-C05875850425}" v="2108" dt="2025-10-22T11:38:37.755"/>
    <p1510:client id="{3591B2C0-210B-CA80-766C-E0B986BF0A54}" v="2" dt="2025-10-22T10:15:13.806"/>
    <p1510:client id="{4F623EE7-F65B-425E-98F4-2AD471CD2A29}" v="91" dt="2025-10-22T10:07:18.603"/>
    <p1510:client id="{9D312FB9-6A0C-4E74-A588-B47C8838A046}" v="903" dt="2025-10-20T19:07:18.073"/>
    <p1510:client id="{A9F03ED9-C58D-DA61-7001-7E7DB2E8D451}" v="1021" dt="2025-10-22T03:42:23.622"/>
    <p1510:client id="{B1E0CEC2-DBDB-4077-9138-4B0AC01117A2}" v="10" dt="2025-10-20T19:55:35.847"/>
    <p1510:client id="{E11F6F2C-B52B-4184-8CE2-614EF4D5D1F5}" v="555" dt="2025-10-20T13:06:14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C0C4A86B-31B7-B9BA-D5F7-C4C879D6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>
            <a:extLst>
              <a:ext uri="{FF2B5EF4-FFF2-40B4-BE49-F238E27FC236}">
                <a16:creationId xmlns:a16="http://schemas.microsoft.com/office/drawing/2014/main" id="{1C09E4CE-0CA5-CA56-365B-C25F86D4FA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>
            <a:extLst>
              <a:ext uri="{FF2B5EF4-FFF2-40B4-BE49-F238E27FC236}">
                <a16:creationId xmlns:a16="http://schemas.microsoft.com/office/drawing/2014/main" id="{F798FEE2-EAB4-57E5-3852-54C1EDDEEE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993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d800de29cc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d800de29cc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800de29cc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d800de29cc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>
          <a:extLst>
            <a:ext uri="{FF2B5EF4-FFF2-40B4-BE49-F238E27FC236}">
              <a16:creationId xmlns:a16="http://schemas.microsoft.com/office/drawing/2014/main" id="{9779AD69-5425-1638-A187-24390A470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ed80ebc1c_0_101:notes">
            <a:extLst>
              <a:ext uri="{FF2B5EF4-FFF2-40B4-BE49-F238E27FC236}">
                <a16:creationId xmlns:a16="http://schemas.microsoft.com/office/drawing/2014/main" id="{29475EC9-471F-60CA-8EE0-A04348AF2C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ed80ebc1c_0_101:notes">
            <a:extLst>
              <a:ext uri="{FF2B5EF4-FFF2-40B4-BE49-F238E27FC236}">
                <a16:creationId xmlns:a16="http://schemas.microsoft.com/office/drawing/2014/main" id="{AEAC44D2-75BF-D06C-E44C-3AD7B1EAC0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294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D47C3094-DBD0-0243-A737-C2899AD1A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03e5b752_0_85:notes">
            <a:extLst>
              <a:ext uri="{FF2B5EF4-FFF2-40B4-BE49-F238E27FC236}">
                <a16:creationId xmlns:a16="http://schemas.microsoft.com/office/drawing/2014/main" id="{FE86D57A-FCCD-F8EB-FB3C-4990A6C97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cd03e5b752_0_85:notes">
            <a:extLst>
              <a:ext uri="{FF2B5EF4-FFF2-40B4-BE49-F238E27FC236}">
                <a16:creationId xmlns:a16="http://schemas.microsoft.com/office/drawing/2014/main" id="{679054A5-2E56-C4CE-C433-0C9F0E0F06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40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" name="Google Shape;112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9" name="Google Shape;11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2" name="Google Shape;12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figma.com/design/YDrqkeoSxr23t9d7IXW3gX/Uni-Bite-App-Design?node-id=0-1&amp;t=UjeiPxSdMSWozLUf-1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figma.com/design/YDrqkeoSxr23t9d7IXW3gX/Uni-Bite-App-Design?node-id=0-1&amp;t=UjeiPxSdMSWozLUf-1https://www.figma.com/design/YDrqkeoSxr23t9d7IXW3gX/Uni-Bite-App-Design?node-id=0-1&amp;t=UjeiPxSdMSWozLUf-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40"/>
          <p:cNvCxnSpPr/>
          <p:nvPr/>
        </p:nvCxnSpPr>
        <p:spPr>
          <a:xfrm rot="10800000">
            <a:off x="1665170" y="953746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144;p40">
            <a:extLst>
              <a:ext uri="{FF2B5EF4-FFF2-40B4-BE49-F238E27FC236}">
                <a16:creationId xmlns:a16="http://schemas.microsoft.com/office/drawing/2014/main" id="{B69EA0A8-31B0-500C-9E6D-D854E1FF2ACC}"/>
              </a:ext>
            </a:extLst>
          </p:cNvPr>
          <p:cNvSpPr txBox="1"/>
          <p:nvPr/>
        </p:nvSpPr>
        <p:spPr>
          <a:xfrm>
            <a:off x="1568758" y="2709848"/>
            <a:ext cx="599980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algn="ctr"/>
            <a:endParaRPr lang="en" sz="2000" b="1" dirty="0">
              <a:solidFill>
                <a:srgbClr val="F2F2F3"/>
              </a:solidFill>
              <a:ea typeface="Open Sans SemiBold"/>
            </a:endParaRPr>
          </a:p>
          <a:p>
            <a:endParaRPr lang="en" sz="3600" dirty="0">
              <a:solidFill>
                <a:srgbClr val="F2F2F3"/>
              </a:solidFill>
              <a:ea typeface="Open Sa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EFF3E-8729-6714-5A91-E4C2947B9CE2}"/>
              </a:ext>
            </a:extLst>
          </p:cNvPr>
          <p:cNvSpPr txBox="1"/>
          <p:nvPr/>
        </p:nvSpPr>
        <p:spPr>
          <a:xfrm>
            <a:off x="2602704" y="319087"/>
            <a:ext cx="39433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Uni-Bite App Design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4F607-001D-35BB-3E92-62DCFC081994}"/>
              </a:ext>
            </a:extLst>
          </p:cNvPr>
          <p:cNvSpPr txBox="1"/>
          <p:nvPr/>
        </p:nvSpPr>
        <p:spPr>
          <a:xfrm>
            <a:off x="2702717" y="1219199"/>
            <a:ext cx="37433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By: Khansaa Shehab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EB138-0D96-9B29-35FF-E380B975C441}"/>
              </a:ext>
            </a:extLst>
          </p:cNvPr>
          <p:cNvSpPr txBox="1"/>
          <p:nvPr/>
        </p:nvSpPr>
        <p:spPr>
          <a:xfrm>
            <a:off x="2071688" y="2528887"/>
            <a:ext cx="5007769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Uni-Bite is a simple food app that helps university students order meals from their campus cafeteria easily and quickly.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233">
          <a:extLst>
            <a:ext uri="{FF2B5EF4-FFF2-40B4-BE49-F238E27FC236}">
              <a16:creationId xmlns:a16="http://schemas.microsoft.com/office/drawing/2014/main" id="{AF552F0F-AA14-DABB-FFAF-27DA84F80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>
            <a:extLst>
              <a:ext uri="{FF2B5EF4-FFF2-40B4-BE49-F238E27FC236}">
                <a16:creationId xmlns:a16="http://schemas.microsoft.com/office/drawing/2014/main" id="{11B7748E-2AF7-5F08-89C1-8C33AFEC59B3}"/>
              </a:ext>
            </a:extLst>
          </p:cNvPr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49">
            <a:extLst>
              <a:ext uri="{FF2B5EF4-FFF2-40B4-BE49-F238E27FC236}">
                <a16:creationId xmlns:a16="http://schemas.microsoft.com/office/drawing/2014/main" id="{9DCE7DA7-B759-69E3-F7C4-ACF73EFB36A4}"/>
              </a:ext>
            </a:extLst>
          </p:cNvPr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49">
            <a:extLst>
              <a:ext uri="{FF2B5EF4-FFF2-40B4-BE49-F238E27FC236}">
                <a16:creationId xmlns:a16="http://schemas.microsoft.com/office/drawing/2014/main" id="{A5D451EE-14A9-175D-08AA-F40DD586F7AF}"/>
              </a:ext>
            </a:extLst>
          </p:cNvPr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0754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50"/>
          <p:cNvSpPr txBox="1"/>
          <p:nvPr/>
        </p:nvSpPr>
        <p:spPr>
          <a:xfrm>
            <a:off x="517675" y="524350"/>
            <a:ext cx="3007444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 b="1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50"/>
          <p:cNvSpPr txBox="1"/>
          <p:nvPr/>
        </p:nvSpPr>
        <p:spPr>
          <a:xfrm>
            <a:off x="517675" y="1286806"/>
            <a:ext cx="3007086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r>
              <a:rPr lang="en" dirty="0">
                <a:solidFill>
                  <a:srgbClr val="5F6368"/>
                </a:solidFill>
                <a:ea typeface="Open Sans"/>
              </a:rPr>
              <a:t>I started by drawing six main screens for the app.</a:t>
            </a:r>
            <a:endParaRPr lang="en-US" dirty="0"/>
          </a:p>
          <a:p>
            <a:r>
              <a:rPr lang="en" dirty="0">
                <a:solidFill>
                  <a:srgbClr val="5F6368"/>
                </a:solidFill>
                <a:ea typeface="Open Sans"/>
              </a:rPr>
              <a:t>The first screen shows a short introduction about Uni-Bite and the home page.</a:t>
            </a:r>
            <a:endParaRPr lang="en" dirty="0"/>
          </a:p>
          <a:p>
            <a:r>
              <a:rPr lang="en" dirty="0">
                <a:solidFill>
                  <a:srgbClr val="5F6368"/>
                </a:solidFill>
                <a:ea typeface="Open Sans"/>
              </a:rPr>
              <a:t>The second screen is the sign-up page.</a:t>
            </a:r>
            <a:endParaRPr lang="en" dirty="0"/>
          </a:p>
          <a:p>
            <a:r>
              <a:rPr lang="en" dirty="0">
                <a:solidFill>
                  <a:srgbClr val="5F6368"/>
                </a:solidFill>
                <a:ea typeface="Open Sans"/>
              </a:rPr>
              <a:t>Then comes the menu page, where students can see all available meals.</a:t>
            </a:r>
            <a:endParaRPr lang="en" dirty="0"/>
          </a:p>
          <a:p>
            <a:pPr>
              <a:lnSpc>
                <a:spcPct val="150000"/>
              </a:lnSpc>
            </a:pPr>
            <a:r>
              <a:rPr lang="en" dirty="0">
                <a:solidFill>
                  <a:srgbClr val="5F6368"/>
                </a:solidFill>
                <a:ea typeface="Open Sans"/>
              </a:rPr>
              <a:t>When a student clicks on a meal, a new screen shows the meal details and price.</a:t>
            </a:r>
            <a:endParaRPr lang="en" dirty="0"/>
          </a:p>
        </p:txBody>
      </p:sp>
      <p:pic>
        <p:nvPicPr>
          <p:cNvPr id="2" name="Picture 1" descr="A sketch of a wireframe&#10;&#10;AI-generated content may be incorrect.">
            <a:extLst>
              <a:ext uri="{FF2B5EF4-FFF2-40B4-BE49-F238E27FC236}">
                <a16:creationId xmlns:a16="http://schemas.microsoft.com/office/drawing/2014/main" id="{99467035-7104-F6FE-BC02-F3189F367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83" y="192881"/>
            <a:ext cx="3466505" cy="47648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1"/>
          <p:cNvSpPr txBox="1"/>
          <p:nvPr/>
        </p:nvSpPr>
        <p:spPr>
          <a:xfrm>
            <a:off x="517675" y="524350"/>
            <a:ext cx="283266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51"/>
          <p:cNvSpPr txBox="1"/>
          <p:nvPr/>
        </p:nvSpPr>
        <p:spPr>
          <a:xfrm>
            <a:off x="517675" y="1286330"/>
            <a:ext cx="24213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r>
              <a:rPr lang="en-US">
                <a:solidFill>
                  <a:srgbClr val="5F6368"/>
                </a:solidFill>
              </a:rPr>
              <a:t>On the Cart Screen, the student can see all the items they added to their order. Each item shows the name, price, and quantity. There are small “+” and “–” buttons to increase or decrease the quantity. At the bottom, there is a clear “Confirm Order” button. When the student clicks it, they move to the confirmation screen.</a:t>
            </a:r>
            <a:endParaRPr lang="en">
              <a:solidFill>
                <a:srgbClr val="5F6368"/>
              </a:solidFill>
            </a:endParaRPr>
          </a:p>
        </p:txBody>
      </p:sp>
      <p:sp>
        <p:nvSpPr>
          <p:cNvPr id="251" name="Google Shape;251;p5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2" name="Google Shape;252;p51"/>
          <p:cNvCxnSpPr/>
          <p:nvPr/>
        </p:nvCxnSpPr>
        <p:spPr>
          <a:xfrm>
            <a:off x="4527425" y="386444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51"/>
          <p:cNvSpPr txBox="1"/>
          <p:nvPr/>
        </p:nvSpPr>
        <p:spPr>
          <a:xfrm>
            <a:off x="3796410" y="3906205"/>
            <a:ext cx="1100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>
                <a:solidFill>
                  <a:srgbClr val="5F6368"/>
                </a:solidFill>
                <a:ea typeface="Open Sans"/>
              </a:rPr>
              <a:t>Shows the full cost of all items</a:t>
            </a:r>
            <a:endParaRPr lang="en-US"/>
          </a:p>
        </p:txBody>
      </p:sp>
      <p:pic>
        <p:nvPicPr>
          <p:cNvPr id="3" name="Picture 2" descr="A screen shot of a phone&#10;&#10;AI-generated content may be incorrect.">
            <a:extLst>
              <a:ext uri="{FF2B5EF4-FFF2-40B4-BE49-F238E27FC236}">
                <a16:creationId xmlns:a16="http://schemas.microsoft.com/office/drawing/2014/main" id="{7384FB9A-7EFA-8995-A340-EB966F0A7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490" y="1179195"/>
            <a:ext cx="1714500" cy="3486150"/>
          </a:xfrm>
          <a:prstGeom prst="rect">
            <a:avLst/>
          </a:prstGeom>
        </p:spPr>
      </p:pic>
      <p:cxnSp>
        <p:nvCxnSpPr>
          <p:cNvPr id="7" name="Google Shape;266;p52">
            <a:extLst>
              <a:ext uri="{FF2B5EF4-FFF2-40B4-BE49-F238E27FC236}">
                <a16:creationId xmlns:a16="http://schemas.microsoft.com/office/drawing/2014/main" id="{3DE7A90A-C3F5-474C-ECEB-D1DB0849C83F}"/>
              </a:ext>
            </a:extLst>
          </p:cNvPr>
          <p:cNvCxnSpPr>
            <a:cxnSpLocks/>
          </p:cNvCxnSpPr>
          <p:nvPr/>
        </p:nvCxnSpPr>
        <p:spPr>
          <a:xfrm rot="10800000">
            <a:off x="7164580" y="418512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253;p51">
            <a:extLst>
              <a:ext uri="{FF2B5EF4-FFF2-40B4-BE49-F238E27FC236}">
                <a16:creationId xmlns:a16="http://schemas.microsoft.com/office/drawing/2014/main" id="{C02D0A37-35A6-BB97-F81E-F413BAAFE215}"/>
              </a:ext>
            </a:extLst>
          </p:cNvPr>
          <p:cNvSpPr txBox="1"/>
          <p:nvPr/>
        </p:nvSpPr>
        <p:spPr>
          <a:xfrm>
            <a:off x="7774050" y="4287205"/>
            <a:ext cx="135948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>
                <a:solidFill>
                  <a:srgbClr val="5F6368"/>
                </a:solidFill>
                <a:ea typeface="Open Sans"/>
              </a:rPr>
              <a:t>Click to finish your order and go to confirmation page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52"/>
          <p:cNvSpPr txBox="1"/>
          <p:nvPr/>
        </p:nvSpPr>
        <p:spPr>
          <a:xfrm>
            <a:off x="517675" y="1522550"/>
            <a:ext cx="2421300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r>
              <a:rPr lang="en">
                <a:solidFill>
                  <a:srgbClr val="5F6368"/>
                </a:solidFill>
                <a:ea typeface="Open Sans"/>
              </a:rPr>
              <a:t>After the student confirms the order, this screen appears.</a:t>
            </a:r>
            <a:endParaRPr lang="en-US"/>
          </a:p>
          <a:p>
            <a:r>
              <a:rPr lang="en">
                <a:solidFill>
                  <a:srgbClr val="5F6368"/>
                </a:solidFill>
                <a:ea typeface="Open Sans"/>
              </a:rPr>
              <a:t>It shows a big green check mark and a message saying “Your order is confirmed!”</a:t>
            </a:r>
            <a:endParaRPr lang="en"/>
          </a:p>
          <a:p>
            <a:r>
              <a:rPr lang="en">
                <a:solidFill>
                  <a:srgbClr val="5F6368"/>
                </a:solidFill>
                <a:ea typeface="Open Sans"/>
              </a:rPr>
              <a:t>There is also a button labeled “Back to Home” so the student can return to the main page.</a:t>
            </a:r>
            <a:endParaRPr lang="en"/>
          </a:p>
          <a:p>
            <a:pPr>
              <a:lnSpc>
                <a:spcPct val="150000"/>
              </a:lnSpc>
            </a:pPr>
            <a:r>
              <a:rPr lang="en">
                <a:solidFill>
                  <a:srgbClr val="5F6368"/>
                </a:solidFill>
                <a:ea typeface="Open Sans"/>
              </a:rPr>
              <a:t>This makes the experience feel complete and easy to understand.</a:t>
            </a:r>
            <a:endParaRPr lang="en"/>
          </a:p>
        </p:txBody>
      </p:sp>
      <p:sp>
        <p:nvSpPr>
          <p:cNvPr id="263" name="Google Shape;263;p5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52"/>
          <p:cNvCxnSpPr/>
          <p:nvPr/>
        </p:nvCxnSpPr>
        <p:spPr>
          <a:xfrm>
            <a:off x="4474085" y="2370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52"/>
          <p:cNvSpPr txBox="1"/>
          <p:nvPr/>
        </p:nvSpPr>
        <p:spPr>
          <a:xfrm>
            <a:off x="3293490" y="2519365"/>
            <a:ext cx="146616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>
                <a:solidFill>
                  <a:srgbClr val="5F6368"/>
                </a:solidFill>
                <a:ea typeface="Open Sans"/>
              </a:rPr>
              <a:t>Green Check Mark:</a:t>
            </a:r>
            <a:endParaRPr lang="en-US"/>
          </a:p>
          <a:p>
            <a:r>
              <a:rPr lang="en" sz="1000">
                <a:solidFill>
                  <a:srgbClr val="5F6368"/>
                </a:solidFill>
                <a:ea typeface="Open Sans"/>
              </a:rPr>
              <a:t>"Order completed successfully"</a:t>
            </a:r>
            <a:endParaRPr lang="en-US"/>
          </a:p>
        </p:txBody>
      </p:sp>
      <p:cxnSp>
        <p:nvCxnSpPr>
          <p:cNvPr id="266" name="Google Shape;266;p52"/>
          <p:cNvCxnSpPr/>
          <p:nvPr/>
        </p:nvCxnSpPr>
        <p:spPr>
          <a:xfrm rot="10800000">
            <a:off x="7423660" y="279828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8" name="Google Shape;268;p52"/>
          <p:cNvSpPr txBox="1"/>
          <p:nvPr/>
        </p:nvSpPr>
        <p:spPr>
          <a:xfrm>
            <a:off x="7546505" y="2963865"/>
            <a:ext cx="1596176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000" dirty="0">
                <a:solidFill>
                  <a:srgbClr val="5F6368"/>
                </a:solidFill>
                <a:ea typeface="Open Sans"/>
              </a:rPr>
              <a:t>Success Message:</a:t>
            </a:r>
          </a:p>
          <a:p>
            <a:r>
              <a:rPr lang="en" sz="1000" dirty="0">
                <a:solidFill>
                  <a:srgbClr val="5F6368"/>
                </a:solidFill>
                <a:ea typeface="Open Sans"/>
              </a:rPr>
              <a:t>Says:</a:t>
            </a:r>
            <a:endParaRPr lang="en" dirty="0">
              <a:ea typeface="Open Sans"/>
            </a:endParaRPr>
          </a:p>
          <a:p>
            <a:r>
              <a:rPr lang="en" sz="1000" dirty="0">
                <a:solidFill>
                  <a:srgbClr val="5F6368"/>
                </a:solidFill>
                <a:ea typeface="Open Sans"/>
              </a:rPr>
              <a:t>"Your order is confirmed"</a:t>
            </a:r>
            <a:endParaRPr lang="en"/>
          </a:p>
        </p:txBody>
      </p:sp>
      <p:pic>
        <p:nvPicPr>
          <p:cNvPr id="3" name="Picture 2" descr="A close-up of a cell phone&#10;&#10;AI-generated content may be incorrect.">
            <a:extLst>
              <a:ext uri="{FF2B5EF4-FFF2-40B4-BE49-F238E27FC236}">
                <a16:creationId xmlns:a16="http://schemas.microsoft.com/office/drawing/2014/main" id="{679968F6-5C77-44B7-9F40-F9168811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865" y="1169670"/>
            <a:ext cx="180975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3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53"/>
          <p:cNvSpPr txBox="1"/>
          <p:nvPr/>
        </p:nvSpPr>
        <p:spPr>
          <a:xfrm>
            <a:off x="517675" y="524350"/>
            <a:ext cx="351084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 b="1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53"/>
          <p:cNvSpPr txBox="1"/>
          <p:nvPr/>
        </p:nvSpPr>
        <p:spPr>
          <a:xfrm>
            <a:off x="517635" y="1283260"/>
            <a:ext cx="29154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r>
              <a:rPr lang="en">
                <a:solidFill>
                  <a:srgbClr val="5F6368"/>
                </a:solidFill>
                <a:ea typeface="Open Sans"/>
              </a:rPr>
              <a:t>The prototype connects all six screens.</a:t>
            </a:r>
            <a:endParaRPr lang="en-US"/>
          </a:p>
          <a:p>
            <a:r>
              <a:rPr lang="en">
                <a:solidFill>
                  <a:srgbClr val="5F6368"/>
                </a:solidFill>
                <a:ea typeface="Open Sans"/>
              </a:rPr>
              <a:t>Students can move from the home page to ordering and confirming their food easily.</a:t>
            </a:r>
            <a:endParaRPr lang="en"/>
          </a:p>
        </p:txBody>
      </p:sp>
      <p:pic>
        <p:nvPicPr>
          <p:cNvPr id="2" name="Picture 1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BC8F976E-2F73-9519-E1BD-F0AFC1915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579911"/>
            <a:ext cx="4579620" cy="1480757"/>
          </a:xfrm>
          <a:prstGeom prst="rect">
            <a:avLst/>
          </a:prstGeom>
        </p:spPr>
      </p:pic>
      <p:sp>
        <p:nvSpPr>
          <p:cNvPr id="7" name="Google Shape;351;p59">
            <a:extLst>
              <a:ext uri="{FF2B5EF4-FFF2-40B4-BE49-F238E27FC236}">
                <a16:creationId xmlns:a16="http://schemas.microsoft.com/office/drawing/2014/main" id="{208A5663-8B90-8C85-A485-919FF8FD0CFA}"/>
              </a:ext>
            </a:extLst>
          </p:cNvPr>
          <p:cNvSpPr txBox="1"/>
          <p:nvPr/>
        </p:nvSpPr>
        <p:spPr>
          <a:xfrm>
            <a:off x="517635" y="2938705"/>
            <a:ext cx="2224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rgbClr val="5F6368"/>
                </a:solidFill>
                <a:ea typeface="Open Sans"/>
              </a:rPr>
              <a:t>You can click the link to view the full prototype and try the interactions.</a:t>
            </a:r>
            <a:endParaRPr lang="en-US" sz="1200">
              <a:solidFill>
                <a:srgbClr val="5F6368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F2243-3CC8-CF07-A92F-4333AC475354}"/>
              </a:ext>
            </a:extLst>
          </p:cNvPr>
          <p:cNvSpPr txBox="1"/>
          <p:nvPr/>
        </p:nvSpPr>
        <p:spPr>
          <a:xfrm>
            <a:off x="5100637" y="3664744"/>
            <a:ext cx="31503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5F6368"/>
                </a:solidFill>
                <a:hlinkClick r:id="rId4"/>
              </a:rPr>
              <a:t>“Full prototype created in Figma”</a:t>
            </a:r>
            <a:r>
              <a:rPr lang="en-US" b="1" dirty="0">
                <a:solidFill>
                  <a:srgbClr val="5F6368"/>
                </a:solidFill>
              </a:rPr>
              <a:t> </a:t>
            </a:r>
            <a:endParaRPr lang="en-US" dirty="0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/>
          <p:nvPr/>
        </p:nvSpPr>
        <p:spPr>
          <a:xfrm>
            <a:off x="517675" y="4481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lang="en-US" sz="2400" b="1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83" name="Google Shape;283;p54"/>
          <p:cNvSpPr txBox="1"/>
          <p:nvPr/>
        </p:nvSpPr>
        <p:spPr>
          <a:xfrm>
            <a:off x="449055" y="147393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1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84" name="Google Shape;284;p54"/>
          <p:cNvSpPr/>
          <p:nvPr/>
        </p:nvSpPr>
        <p:spPr>
          <a:xfrm>
            <a:off x="4348360" y="1996055"/>
            <a:ext cx="3783420" cy="15379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54"/>
          <p:cNvSpPr txBox="1"/>
          <p:nvPr/>
        </p:nvSpPr>
        <p:spPr>
          <a:xfrm>
            <a:off x="4946425" y="2210360"/>
            <a:ext cx="33360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rgbClr val="5F6368"/>
                </a:solidFill>
                <a:ea typeface="Open Sans"/>
                <a:sym typeface="Open Sans"/>
              </a:rPr>
              <a:t>Added a clear success message after confirming an order.</a:t>
            </a:r>
            <a:endParaRPr lang="en-US"/>
          </a:p>
        </p:txBody>
      </p:sp>
      <p:sp>
        <p:nvSpPr>
          <p:cNvPr id="286" name="Google Shape;286;p54"/>
          <p:cNvSpPr/>
          <p:nvPr/>
        </p:nvSpPr>
        <p:spPr>
          <a:xfrm>
            <a:off x="4671550" y="228067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7" name="Google Shape;287;p54"/>
          <p:cNvSpPr txBox="1"/>
          <p:nvPr/>
        </p:nvSpPr>
        <p:spPr>
          <a:xfrm>
            <a:off x="4946425" y="2855425"/>
            <a:ext cx="33360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rgbClr val="5F6368"/>
                </a:solidFill>
                <a:ea typeface="Open Sans"/>
              </a:rPr>
              <a:t>Improved the cart screen to show each item’s price and total.</a:t>
            </a:r>
            <a:endParaRPr lang="en-US"/>
          </a:p>
        </p:txBody>
      </p:sp>
      <p:sp>
        <p:nvSpPr>
          <p:cNvPr id="288" name="Google Shape;288;p54"/>
          <p:cNvSpPr/>
          <p:nvPr/>
        </p:nvSpPr>
        <p:spPr>
          <a:xfrm>
            <a:off x="4671550" y="305528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4470240" y="147393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29900"/>
                </a:solidFill>
                <a:latin typeface="Open Sans"/>
                <a:ea typeface="Open Sans"/>
                <a:cs typeface="Open Sans"/>
                <a:sym typeface="Open Sans"/>
              </a:rPr>
              <a:t>Round 2 findings</a:t>
            </a:r>
            <a:endParaRPr b="1">
              <a:solidFill>
                <a:srgbClr val="F29900"/>
              </a:solidFill>
            </a:endParaRPr>
          </a:p>
        </p:txBody>
      </p:sp>
      <p:sp>
        <p:nvSpPr>
          <p:cNvPr id="292" name="Google Shape;292;p54"/>
          <p:cNvSpPr/>
          <p:nvPr/>
        </p:nvSpPr>
        <p:spPr>
          <a:xfrm>
            <a:off x="449055" y="1996055"/>
            <a:ext cx="3730080" cy="153792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4"/>
          <p:cNvSpPr txBox="1"/>
          <p:nvPr/>
        </p:nvSpPr>
        <p:spPr>
          <a:xfrm>
            <a:off x="925200" y="2210360"/>
            <a:ext cx="3168360" cy="695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rgbClr val="5F6368"/>
                </a:solidFill>
                <a:ea typeface="Open Sans"/>
              </a:rPr>
              <a:t>Students wanted faster order confirmation.</a:t>
            </a:r>
            <a:endParaRPr lang="en-US"/>
          </a:p>
        </p:txBody>
      </p:sp>
      <p:sp>
        <p:nvSpPr>
          <p:cNvPr id="294" name="Google Shape;294;p54"/>
          <p:cNvSpPr/>
          <p:nvPr/>
        </p:nvSpPr>
        <p:spPr>
          <a:xfrm>
            <a:off x="650325" y="2280678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95" name="Google Shape;295;p54"/>
          <p:cNvSpPr txBox="1"/>
          <p:nvPr/>
        </p:nvSpPr>
        <p:spPr>
          <a:xfrm>
            <a:off x="925200" y="2901145"/>
            <a:ext cx="333600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4999"/>
              </a:lnSpc>
            </a:pPr>
            <a:r>
              <a:rPr lang="en">
                <a:solidFill>
                  <a:srgbClr val="5F6368"/>
                </a:solidFill>
                <a:ea typeface="Open Sans"/>
              </a:rPr>
              <a:t>Some users couldn’t see the total price clearly.</a:t>
            </a:r>
            <a:endParaRPr lang="en-US"/>
          </a:p>
        </p:txBody>
      </p:sp>
      <p:sp>
        <p:nvSpPr>
          <p:cNvPr id="296" name="Google Shape;296;p54"/>
          <p:cNvSpPr/>
          <p:nvPr/>
        </p:nvSpPr>
        <p:spPr>
          <a:xfrm>
            <a:off x="650325" y="3055283"/>
            <a:ext cx="274800" cy="274800"/>
          </a:xfrm>
          <a:prstGeom prst="ellipse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4" name="Google Shape;304;p55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5" name="Google Shape;305;p55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6"/>
          <p:cNvSpPr txBox="1"/>
          <p:nvPr/>
        </p:nvSpPr>
        <p:spPr>
          <a:xfrm>
            <a:off x="517675" y="295750"/>
            <a:ext cx="285028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 b="1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56"/>
          <p:cNvSpPr txBox="1"/>
          <p:nvPr/>
        </p:nvSpPr>
        <p:spPr>
          <a:xfrm>
            <a:off x="453381" y="1143931"/>
            <a:ext cx="2421300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r>
              <a:rPr lang="en">
                <a:solidFill>
                  <a:srgbClr val="5F6368"/>
                </a:solidFill>
                <a:ea typeface="Open Sans"/>
              </a:rPr>
              <a:t>After the usability study, I made some small changes to make the app easier to use.</a:t>
            </a:r>
            <a:endParaRPr lang="en-US"/>
          </a:p>
          <a:p>
            <a:pPr>
              <a:lnSpc>
                <a:spcPct val="150000"/>
              </a:lnSpc>
            </a:pPr>
            <a:r>
              <a:rPr lang="en">
                <a:solidFill>
                  <a:srgbClr val="5F6368"/>
                </a:solidFill>
                <a:ea typeface="Open Sans"/>
              </a:rPr>
              <a:t>I focused on making the buttons clearer, improving the order confirmation message, and using friendly colors.</a:t>
            </a:r>
            <a:endParaRPr lang="en"/>
          </a:p>
        </p:txBody>
      </p:sp>
      <p:sp>
        <p:nvSpPr>
          <p:cNvPr id="312" name="Google Shape;312;p56"/>
          <p:cNvSpPr/>
          <p:nvPr/>
        </p:nvSpPr>
        <p:spPr>
          <a:xfrm>
            <a:off x="3718563" y="985681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6"/>
          <p:cNvSpPr/>
          <p:nvPr/>
        </p:nvSpPr>
        <p:spPr>
          <a:xfrm>
            <a:off x="6852719" y="982550"/>
            <a:ext cx="1818900" cy="31743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5" name="Google Shape;315;p56"/>
          <p:cNvCxnSpPr/>
          <p:nvPr/>
        </p:nvCxnSpPr>
        <p:spPr>
          <a:xfrm>
            <a:off x="5795483" y="252779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6" name="Google Shape;316;p56"/>
          <p:cNvSpPr txBox="1"/>
          <p:nvPr/>
        </p:nvSpPr>
        <p:spPr>
          <a:xfrm>
            <a:off x="3443981" y="403244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317" name="Google Shape;317;p56"/>
          <p:cNvSpPr txBox="1"/>
          <p:nvPr/>
        </p:nvSpPr>
        <p:spPr>
          <a:xfrm>
            <a:off x="6506700" y="403244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B0677-D8A9-7528-1747-A6C21A0149FD}"/>
              </a:ext>
            </a:extLst>
          </p:cNvPr>
          <p:cNvSpPr txBox="1"/>
          <p:nvPr/>
        </p:nvSpPr>
        <p:spPr>
          <a:xfrm>
            <a:off x="2871787" y="4330199"/>
            <a:ext cx="3043238" cy="81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solidFill>
                  <a:srgbClr val="5F6368"/>
                </a:solidFill>
              </a:rPr>
              <a:t>Before testing, the confirmation screen had a blue button and a simple layout. Some users said they didn’t notice the confirmation clearly.</a:t>
            </a:r>
            <a:endParaRPr lang="en-US"/>
          </a:p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5566B-220F-2E3B-CA32-12FE83CF8FE4}"/>
              </a:ext>
            </a:extLst>
          </p:cNvPr>
          <p:cNvSpPr txBox="1"/>
          <p:nvPr/>
        </p:nvSpPr>
        <p:spPr>
          <a:xfrm>
            <a:off x="5872162" y="4329112"/>
            <a:ext cx="3271838" cy="81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solidFill>
                  <a:srgbClr val="5F6368"/>
                </a:solidFill>
              </a:rPr>
              <a:t>After testing, I changed the button color to green and added a big success check mark. This made it clear that the order was completed successfully.</a:t>
            </a:r>
            <a:endParaRPr lang="en-US">
              <a:solidFill>
                <a:srgbClr val="5F6368"/>
              </a:solidFill>
            </a:endParaRPr>
          </a:p>
          <a:p>
            <a:pPr algn="ctr"/>
            <a:endParaRPr lang="en-US"/>
          </a:p>
        </p:txBody>
      </p:sp>
      <p:pic>
        <p:nvPicPr>
          <p:cNvPr id="3" name="Picture 2" descr="A screen shot of a phone&#10;&#10;AI-generated content may be incorrect.">
            <a:extLst>
              <a:ext uri="{FF2B5EF4-FFF2-40B4-BE49-F238E27FC236}">
                <a16:creationId xmlns:a16="http://schemas.microsoft.com/office/drawing/2014/main" id="{E3D83C4D-25A2-6BA1-8846-B08BD9143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9" y="1143000"/>
            <a:ext cx="1476362" cy="2849880"/>
          </a:xfrm>
          <a:prstGeom prst="rect">
            <a:avLst/>
          </a:prstGeom>
        </p:spPr>
      </p:pic>
      <p:pic>
        <p:nvPicPr>
          <p:cNvPr id="4" name="Picture 3" descr="A screen shot of a phone&#10;&#10;AI-generated content may be incorrect.">
            <a:extLst>
              <a:ext uri="{FF2B5EF4-FFF2-40B4-BE49-F238E27FC236}">
                <a16:creationId xmlns:a16="http://schemas.microsoft.com/office/drawing/2014/main" id="{9FCDF282-8F4D-1B1B-7B71-13B189DD2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605" y="1143000"/>
            <a:ext cx="1461510" cy="2849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58"/>
          <p:cNvSpPr/>
          <p:nvPr/>
        </p:nvSpPr>
        <p:spPr>
          <a:xfrm>
            <a:off x="437708" y="1436535"/>
            <a:ext cx="826542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screenshot of a phone&#10;&#10;AI-generated content may be incorrect.">
            <a:extLst>
              <a:ext uri="{FF2B5EF4-FFF2-40B4-BE49-F238E27FC236}">
                <a16:creationId xmlns:a16="http://schemas.microsoft.com/office/drawing/2014/main" id="{266A8BB4-E2AC-A1CE-E622-EB718FFAB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94561"/>
            <a:ext cx="7315200" cy="22611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9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/>
          </a:p>
        </p:txBody>
      </p:sp>
      <p:sp>
        <p:nvSpPr>
          <p:cNvPr id="350" name="Google Shape;350;p59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59"/>
          <p:cNvSpPr txBox="1"/>
          <p:nvPr/>
        </p:nvSpPr>
        <p:spPr>
          <a:xfrm>
            <a:off x="418575" y="2908225"/>
            <a:ext cx="2224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rgbClr val="5F6368"/>
                </a:solidFill>
                <a:ea typeface="Open Sans"/>
              </a:rPr>
              <a:t>You can click the link to view the full prototype and try the interactions.</a:t>
            </a:r>
            <a:endParaRPr lang="en-US" sz="1200">
              <a:solidFill>
                <a:srgbClr val="5F6368"/>
              </a:solidFill>
            </a:endParaRPr>
          </a:p>
        </p:txBody>
      </p:sp>
      <p:pic>
        <p:nvPicPr>
          <p:cNvPr id="5" name="Picture 4" descr="Screens screenshot of a food ordering app&#10;&#10;AI-generated content may be incorrect.">
            <a:extLst>
              <a:ext uri="{FF2B5EF4-FFF2-40B4-BE49-F238E27FC236}">
                <a16:creationId xmlns:a16="http://schemas.microsoft.com/office/drawing/2014/main" id="{02FFF93C-21C0-D457-FC76-2C39AC936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1584017"/>
            <a:ext cx="4762500" cy="14801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6FD5AC-6FE5-E7D3-3661-5EEF726E8ED0}"/>
              </a:ext>
            </a:extLst>
          </p:cNvPr>
          <p:cNvSpPr txBox="1"/>
          <p:nvPr/>
        </p:nvSpPr>
        <p:spPr>
          <a:xfrm>
            <a:off x="421481" y="1735932"/>
            <a:ext cx="3677127" cy="11771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5F6368"/>
                </a:solidFill>
              </a:rPr>
              <a:t>Here, you can see the final design of Uni-Bite. It’s simple, colorful, and easy to use for students who want to order food from their campus cafeteria</a:t>
            </a:r>
          </a:p>
          <a:p>
            <a:pPr algn="ctr"/>
            <a:endParaRPr lang="en-US" dirty="0">
              <a:solidFill>
                <a:srgbClr val="5F636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3D6317-ADB5-A810-9D28-9A27BF3C9E9A}"/>
              </a:ext>
            </a:extLst>
          </p:cNvPr>
          <p:cNvSpPr txBox="1"/>
          <p:nvPr/>
        </p:nvSpPr>
        <p:spPr>
          <a:xfrm>
            <a:off x="5100637" y="3664744"/>
            <a:ext cx="31503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5F6368"/>
                </a:solidFill>
                <a:hlinkClick r:id="rId4"/>
              </a:rPr>
              <a:t>“Full prototype created in Figma”</a:t>
            </a:r>
            <a:r>
              <a:rPr lang="en-US" b="1" dirty="0">
                <a:solidFill>
                  <a:srgbClr val="5F6368"/>
                </a:solidFill>
              </a:rPr>
              <a:t> </a:t>
            </a:r>
            <a:endParaRPr lang="en-US" dirty="0"/>
          </a:p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 txBox="1"/>
          <p:nvPr/>
        </p:nvSpPr>
        <p:spPr>
          <a:xfrm>
            <a:off x="1032454" y="1197358"/>
            <a:ext cx="1885726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b="1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</a:t>
            </a:r>
            <a:endParaRPr lang="en-US" b="1" dirty="0">
              <a:solidFill>
                <a:srgbClr val="4285F4"/>
              </a:solidFill>
              <a:latin typeface="Open Sans SemiBold"/>
              <a:ea typeface="Open Sans SemiBold"/>
              <a:cs typeface="Open Sans SemiBold"/>
            </a:endParaRPr>
          </a:p>
          <a:p>
            <a:endParaRPr lang="en" sz="1200" dirty="0">
              <a:solidFill>
                <a:srgbClr val="5F6368"/>
              </a:solidFill>
              <a:ea typeface="Open Sans"/>
            </a:endParaRPr>
          </a:p>
        </p:txBody>
      </p:sp>
      <p:sp>
        <p:nvSpPr>
          <p:cNvPr id="153" name="Google Shape;153;p41"/>
          <p:cNvSpPr txBox="1"/>
          <p:nvPr/>
        </p:nvSpPr>
        <p:spPr>
          <a:xfrm>
            <a:off x="610543" y="515450"/>
            <a:ext cx="2676094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lang="en-US" sz="2400" b="1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4" name="Google Shape;154;p41"/>
          <p:cNvSpPr/>
          <p:nvPr/>
        </p:nvSpPr>
        <p:spPr>
          <a:xfrm>
            <a:off x="396231" y="1285659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1"/>
          <p:cNvSpPr txBox="1"/>
          <p:nvPr/>
        </p:nvSpPr>
        <p:spPr>
          <a:xfrm>
            <a:off x="1032455" y="3063253"/>
            <a:ext cx="1945914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" b="1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lang="en" dirty="0"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396232" y="3177552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1"/>
          <p:cNvSpPr/>
          <p:nvPr/>
        </p:nvSpPr>
        <p:spPr>
          <a:xfrm>
            <a:off x="521944" y="3303803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1"/>
          <p:cNvSpPr/>
          <p:nvPr/>
        </p:nvSpPr>
        <p:spPr>
          <a:xfrm>
            <a:off x="481928" y="1433721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DFCD9-8D43-764D-CBD3-A96008009AF0}"/>
              </a:ext>
            </a:extLst>
          </p:cNvPr>
          <p:cNvSpPr txBox="1"/>
          <p:nvPr/>
        </p:nvSpPr>
        <p:spPr>
          <a:xfrm>
            <a:off x="909548" y="1647375"/>
            <a:ext cx="435054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F6368"/>
                </a:solidFill>
              </a:rPr>
              <a:t>Uni-Bite is a food-ordering app made for university students.</a:t>
            </a:r>
          </a:p>
          <a:p>
            <a:r>
              <a:rPr lang="en-US" dirty="0">
                <a:solidFill>
                  <a:srgbClr val="5F6368"/>
                </a:solidFill>
              </a:rPr>
              <a:t>It connects students directly with their university cafeteria so they can see the menu, order food, and pick it up without waiting in line.</a:t>
            </a:r>
          </a:p>
        </p:txBody>
      </p:sp>
      <p:sp>
        <p:nvSpPr>
          <p:cNvPr id="6" name="Google Shape;151;p41">
            <a:extLst>
              <a:ext uri="{FF2B5EF4-FFF2-40B4-BE49-F238E27FC236}">
                <a16:creationId xmlns:a16="http://schemas.microsoft.com/office/drawing/2014/main" id="{0872E61E-1F1B-9D26-57EA-2E4C17EA3D8D}"/>
              </a:ext>
            </a:extLst>
          </p:cNvPr>
          <p:cNvSpPr/>
          <p:nvPr/>
        </p:nvSpPr>
        <p:spPr>
          <a:xfrm>
            <a:off x="5510031" y="517281"/>
            <a:ext cx="3380400" cy="410130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97414FB4-5DD6-B62B-1554-C179593C4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08" y="966787"/>
            <a:ext cx="2871787" cy="3488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52BB68-3493-C9BA-D346-154DC7BD12FB}"/>
              </a:ext>
            </a:extLst>
          </p:cNvPr>
          <p:cNvSpPr txBox="1"/>
          <p:nvPr/>
        </p:nvSpPr>
        <p:spPr>
          <a:xfrm>
            <a:off x="909547" y="3433312"/>
            <a:ext cx="34361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dirty="0">
                <a:solidFill>
                  <a:srgbClr val="5F6368"/>
                </a:solidFill>
              </a:rPr>
              <a:t>October 19 – October 20, 2025 (2 days)</a:t>
            </a:r>
            <a:endParaRPr lang="en-US">
              <a:solidFill>
                <a:srgbClr val="5F6368"/>
              </a:solidFill>
            </a:endParaRPr>
          </a:p>
          <a:p>
            <a:endParaRPr lang="en-US" dirty="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lang="en-US" sz="2400" b="1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58" name="Google Shape;358;p60"/>
          <p:cNvSpPr/>
          <p:nvPr/>
        </p:nvSpPr>
        <p:spPr>
          <a:xfrm>
            <a:off x="517675" y="1487565"/>
            <a:ext cx="2436300" cy="133026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60"/>
          <p:cNvSpPr txBox="1"/>
          <p:nvPr/>
        </p:nvSpPr>
        <p:spPr>
          <a:xfrm>
            <a:off x="711325" y="1917800"/>
            <a:ext cx="2049000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4999"/>
              </a:lnSpc>
            </a:pPr>
            <a:r>
              <a:rPr lang="en" sz="1200">
                <a:solidFill>
                  <a:srgbClr val="5F6368"/>
                </a:solidFill>
                <a:ea typeface="Open Sans"/>
                <a:sym typeface="Open Sans"/>
              </a:rPr>
              <a:t>Used large, readable text.</a:t>
            </a: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endParaRPr lang="en-US" sz="1200" dirty="0"/>
          </a:p>
        </p:txBody>
      </p:sp>
      <p:sp>
        <p:nvSpPr>
          <p:cNvPr id="360" name="Google Shape;360;p60"/>
          <p:cNvSpPr/>
          <p:nvPr/>
        </p:nvSpPr>
        <p:spPr>
          <a:xfrm>
            <a:off x="3175275" y="1487565"/>
            <a:ext cx="2436300" cy="133026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0"/>
          <p:cNvSpPr txBox="1"/>
          <p:nvPr/>
        </p:nvSpPr>
        <p:spPr>
          <a:xfrm>
            <a:off x="3368925" y="1917800"/>
            <a:ext cx="2049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4999"/>
              </a:lnSpc>
            </a:pPr>
            <a:r>
              <a:rPr lang="en" sz="1200">
                <a:solidFill>
                  <a:srgbClr val="5F6368"/>
                </a:solidFill>
                <a:ea typeface="Open Sans"/>
              </a:rPr>
              <a:t>Added icons for easier navigation.</a:t>
            </a:r>
            <a:endParaRPr lang="en-US"/>
          </a:p>
        </p:txBody>
      </p:sp>
      <p:sp>
        <p:nvSpPr>
          <p:cNvPr id="362" name="Google Shape;362;p60"/>
          <p:cNvSpPr/>
          <p:nvPr/>
        </p:nvSpPr>
        <p:spPr>
          <a:xfrm>
            <a:off x="5832875" y="1487565"/>
            <a:ext cx="2436300" cy="133026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0"/>
          <p:cNvSpPr txBox="1"/>
          <p:nvPr/>
        </p:nvSpPr>
        <p:spPr>
          <a:xfrm>
            <a:off x="6026525" y="1917800"/>
            <a:ext cx="2049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4999"/>
              </a:lnSpc>
            </a:pPr>
            <a:r>
              <a:rPr lang="en" sz="1200">
                <a:solidFill>
                  <a:srgbClr val="5F6368"/>
                </a:solidFill>
                <a:ea typeface="Open Sans"/>
              </a:rPr>
              <a:t>Designed for one-hand use.</a:t>
            </a:r>
            <a:endParaRPr lang="en-US"/>
          </a:p>
        </p:txBody>
      </p:sp>
      <p:sp>
        <p:nvSpPr>
          <p:cNvPr id="364" name="Google Shape;364;p60"/>
          <p:cNvSpPr/>
          <p:nvPr/>
        </p:nvSpPr>
        <p:spPr>
          <a:xfrm>
            <a:off x="14791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5" name="Google Shape;365;p60"/>
          <p:cNvSpPr/>
          <p:nvPr/>
        </p:nvSpPr>
        <p:spPr>
          <a:xfrm>
            <a:off x="41367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366" name="Google Shape;366;p60"/>
          <p:cNvSpPr/>
          <p:nvPr/>
        </p:nvSpPr>
        <p:spPr>
          <a:xfrm>
            <a:off x="6794375" y="1233971"/>
            <a:ext cx="513300" cy="5133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61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3" name="Google Shape;373;p61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lang="en-US" sz="2400" b="1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539600" y="2237975"/>
            <a:ext cx="3446100" cy="164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 lang="en-US">
              <a:solidFill>
                <a:srgbClr val="5F6368"/>
              </a:solidFill>
              <a:latin typeface="Open Sans SemiBold"/>
              <a:ea typeface="Open Sans SemiBold"/>
              <a:cs typeface="Open Sans SemiBold"/>
            </a:endParaRPr>
          </a:p>
          <a:p>
            <a:r>
              <a:rPr lang="en" sz="1200" dirty="0">
                <a:solidFill>
                  <a:srgbClr val="5F6368"/>
                </a:solidFill>
                <a:ea typeface="Open Sans"/>
              </a:rPr>
              <a:t>Uni-Bite helps students save time and avoid cafeteria lines.</a:t>
            </a:r>
            <a:endParaRPr lang="en"/>
          </a:p>
          <a:p>
            <a:endParaRPr lang="en"/>
          </a:p>
          <a:p>
            <a:pPr>
              <a:lnSpc>
                <a:spcPct val="150000"/>
              </a:lnSpc>
            </a:pPr>
            <a:r>
              <a:rPr lang="en" sz="1200" dirty="0">
                <a:solidFill>
                  <a:srgbClr val="5F6368"/>
                </a:solidFill>
                <a:ea typeface="Open Sans"/>
              </a:rPr>
              <a:t> “It’s simple and fast! I can order food even during short breaks.”</a:t>
            </a:r>
            <a:endParaRPr lang="en"/>
          </a:p>
        </p:txBody>
      </p:sp>
      <p:sp>
        <p:nvSpPr>
          <p:cNvPr id="380" name="Google Shape;380;p62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62"/>
          <p:cNvSpPr txBox="1"/>
          <p:nvPr/>
        </p:nvSpPr>
        <p:spPr>
          <a:xfrm>
            <a:off x="4495800" y="2237975"/>
            <a:ext cx="344610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>
              <a:lnSpc>
                <a:spcPct val="150000"/>
              </a:lnSpc>
            </a:pPr>
            <a:r>
              <a:rPr lang="en" sz="1200">
                <a:solidFill>
                  <a:srgbClr val="5F6368"/>
                </a:solidFill>
                <a:ea typeface="Open Sans"/>
              </a:rPr>
              <a:t>I learned that simple design and clear steps make a big difference for busy students.</a:t>
            </a:r>
            <a:endParaRPr lang="en"/>
          </a:p>
        </p:txBody>
      </p:sp>
      <p:sp>
        <p:nvSpPr>
          <p:cNvPr id="382" name="Google Shape;382;p62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62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62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85" name="Google Shape;385;p62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2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2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2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517675" y="1472325"/>
            <a:ext cx="2459160" cy="137598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3"/>
          <p:cNvSpPr txBox="1"/>
          <p:nvPr/>
        </p:nvSpPr>
        <p:spPr>
          <a:xfrm>
            <a:off x="726565" y="2115920"/>
            <a:ext cx="2049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4999"/>
              </a:lnSpc>
            </a:pPr>
            <a:r>
              <a:rPr lang="en" sz="1200">
                <a:solidFill>
                  <a:srgbClr val="5F6368"/>
                </a:solidFill>
                <a:ea typeface="Open Sans"/>
              </a:rPr>
              <a:t>Add an option to schedule orders.</a:t>
            </a:r>
            <a:endParaRPr lang="en-US"/>
          </a:p>
        </p:txBody>
      </p:sp>
      <p:sp>
        <p:nvSpPr>
          <p:cNvPr id="396" name="Google Shape;396;p63"/>
          <p:cNvSpPr/>
          <p:nvPr/>
        </p:nvSpPr>
        <p:spPr>
          <a:xfrm>
            <a:off x="3175275" y="1441845"/>
            <a:ext cx="2436300" cy="1383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3"/>
          <p:cNvSpPr txBox="1"/>
          <p:nvPr/>
        </p:nvSpPr>
        <p:spPr>
          <a:xfrm>
            <a:off x="3368925" y="1917800"/>
            <a:ext cx="2049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4999"/>
              </a:lnSpc>
            </a:pPr>
            <a:r>
              <a:rPr lang="en" sz="1200">
                <a:solidFill>
                  <a:srgbClr val="5F6368"/>
                </a:solidFill>
                <a:ea typeface="Open Sans"/>
              </a:rPr>
              <a:t>Add notifications when the meal is ready.</a:t>
            </a:r>
            <a:endParaRPr lang="en-US"/>
          </a:p>
        </p:txBody>
      </p:sp>
      <p:sp>
        <p:nvSpPr>
          <p:cNvPr id="398" name="Google Shape;398;p63"/>
          <p:cNvSpPr/>
          <p:nvPr/>
        </p:nvSpPr>
        <p:spPr>
          <a:xfrm>
            <a:off x="5832875" y="1449465"/>
            <a:ext cx="2436300" cy="13836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3"/>
          <p:cNvSpPr txBox="1"/>
          <p:nvPr/>
        </p:nvSpPr>
        <p:spPr>
          <a:xfrm>
            <a:off x="6026525" y="2032100"/>
            <a:ext cx="2049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4999"/>
              </a:lnSpc>
            </a:pPr>
            <a:r>
              <a:rPr lang="en" sz="1200">
                <a:solidFill>
                  <a:srgbClr val="5F6368"/>
                </a:solidFill>
                <a:ea typeface="Open Sans"/>
              </a:rPr>
              <a:t>Test the app with more students.</a:t>
            </a:r>
            <a:endParaRPr lang="en-US"/>
          </a:p>
        </p:txBody>
      </p:sp>
      <p:sp>
        <p:nvSpPr>
          <p:cNvPr id="400" name="Google Shape;400;p63"/>
          <p:cNvSpPr/>
          <p:nvPr/>
        </p:nvSpPr>
        <p:spPr>
          <a:xfrm>
            <a:off x="14791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1" name="Google Shape;401;p63"/>
          <p:cNvSpPr/>
          <p:nvPr/>
        </p:nvSpPr>
        <p:spPr>
          <a:xfrm>
            <a:off x="41367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402" name="Google Shape;402;p63"/>
          <p:cNvSpPr/>
          <p:nvPr/>
        </p:nvSpPr>
        <p:spPr>
          <a:xfrm>
            <a:off x="6794375" y="1187633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/>
        </p:nvSpPr>
        <p:spPr>
          <a:xfrm>
            <a:off x="517675" y="2237975"/>
            <a:ext cx="1310119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 lang="en-US" b="1">
              <a:solidFill>
                <a:srgbClr val="1967D2"/>
              </a:solidFill>
              <a:latin typeface="Open Sans SemiBold"/>
              <a:ea typeface="Open Sans SemiBold"/>
              <a:cs typeface="Open Sans SemiBold"/>
            </a:endParaRPr>
          </a:p>
          <a:p>
            <a:r>
              <a:rPr lang="en" sz="1200" dirty="0">
                <a:solidFill>
                  <a:srgbClr val="5F6368"/>
                </a:solidFill>
                <a:ea typeface="Open Sans"/>
              </a:rPr>
              <a:t>.</a:t>
            </a:r>
            <a:endParaRPr lang="en" dirty="0"/>
          </a:p>
        </p:txBody>
      </p:sp>
      <p:sp>
        <p:nvSpPr>
          <p:cNvPr id="165" name="Google Shape;165;p42"/>
          <p:cNvSpPr txBox="1"/>
          <p:nvPr/>
        </p:nvSpPr>
        <p:spPr>
          <a:xfrm>
            <a:off x="517675" y="524350"/>
            <a:ext cx="344761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lang="en-US" sz="2400" b="1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2"/>
          <p:cNvSpPr txBox="1"/>
          <p:nvPr/>
        </p:nvSpPr>
        <p:spPr>
          <a:xfrm>
            <a:off x="4572000" y="2237975"/>
            <a:ext cx="1138669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b="1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 lang="en" sz="1200" dirty="0">
              <a:ea typeface="Open Sans SemiBold"/>
            </a:endParaRPr>
          </a:p>
        </p:txBody>
      </p:sp>
      <p:sp>
        <p:nvSpPr>
          <p:cNvPr id="168" name="Google Shape;16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73D3C-6DD4-ED09-81AE-01EE932E6E3D}"/>
              </a:ext>
            </a:extLst>
          </p:cNvPr>
          <p:cNvSpPr txBox="1"/>
          <p:nvPr/>
        </p:nvSpPr>
        <p:spPr>
          <a:xfrm>
            <a:off x="452346" y="2704650"/>
            <a:ext cx="382905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F6368"/>
                </a:solidFill>
              </a:rPr>
              <a:t>Students are often busy between classes and find it hard to wait in cafeteria lines to buy food.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32202-0936-71CE-DA1E-445E6D4ACB14}"/>
              </a:ext>
            </a:extLst>
          </p:cNvPr>
          <p:cNvSpPr txBox="1"/>
          <p:nvPr/>
        </p:nvSpPr>
        <p:spPr>
          <a:xfrm>
            <a:off x="4445702" y="2704649"/>
            <a:ext cx="382905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F6368"/>
                </a:solidFill>
              </a:rPr>
              <a:t>Create an easy app that lets students order their meals from the university cafeteria and pick them up fast.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 txBox="1"/>
          <p:nvPr/>
        </p:nvSpPr>
        <p:spPr>
          <a:xfrm>
            <a:off x="517675" y="2237975"/>
            <a:ext cx="34461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b="1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</a:t>
            </a:r>
            <a:endParaRPr lang="en" dirty="0">
              <a:ea typeface="Open Sans SemiBold"/>
            </a:endParaRPr>
          </a:p>
        </p:txBody>
      </p:sp>
      <p:sp>
        <p:nvSpPr>
          <p:cNvPr id="176" name="Google Shape;176;p43"/>
          <p:cNvSpPr txBox="1"/>
          <p:nvPr/>
        </p:nvSpPr>
        <p:spPr>
          <a:xfrm>
            <a:off x="517675" y="524350"/>
            <a:ext cx="344761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lang="en-US" sz="2400" b="1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77" name="Google Shape;177;p4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3"/>
          <p:cNvSpPr txBox="1"/>
          <p:nvPr/>
        </p:nvSpPr>
        <p:spPr>
          <a:xfrm>
            <a:off x="4572000" y="2237975"/>
            <a:ext cx="15030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b="1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 b="1" dirty="0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 lang="en" dirty="0">
              <a:ea typeface="Open Sans SemiBold"/>
            </a:endParaRPr>
          </a:p>
        </p:txBody>
      </p:sp>
      <p:sp>
        <p:nvSpPr>
          <p:cNvPr id="179" name="Google Shape;179;p4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4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4A692-24A5-8FC2-9462-7FDBA9D1DDBB}"/>
              </a:ext>
            </a:extLst>
          </p:cNvPr>
          <p:cNvSpPr txBox="1"/>
          <p:nvPr/>
        </p:nvSpPr>
        <p:spPr>
          <a:xfrm>
            <a:off x="402341" y="2633212"/>
            <a:ext cx="17430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dirty="0">
                <a:solidFill>
                  <a:srgbClr val="5F6368"/>
                </a:solidFill>
              </a:rPr>
              <a:t>UX/UI Designer</a:t>
            </a:r>
            <a:endParaRPr lang="en-US" dirty="0"/>
          </a:p>
          <a:p>
            <a:endParaRPr lang="en-US" dirty="0">
              <a:solidFill>
                <a:srgbClr val="5F6368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58C8-0C4B-051E-946C-71F0F1850175}"/>
              </a:ext>
            </a:extLst>
          </p:cNvPr>
          <p:cNvSpPr txBox="1"/>
          <p:nvPr/>
        </p:nvSpPr>
        <p:spPr>
          <a:xfrm>
            <a:off x="4474278" y="2633212"/>
            <a:ext cx="382905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dirty="0">
                <a:solidFill>
                  <a:srgbClr val="5F6368"/>
                </a:solidFill>
              </a:rPr>
              <a:t>User research, wireframing, prototyping, testing, and improving the design.</a:t>
            </a:r>
            <a:endParaRPr lang="en-US" dirty="0"/>
          </a:p>
          <a:p>
            <a:endParaRPr lang="en-US" dirty="0">
              <a:solidFill>
                <a:srgbClr val="5F636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4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8" name="Google Shape;188;p4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lang="en-US" sz="2400" b="1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96" name="Google Shape;196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A93E0-29EC-1E80-4D46-8247EB07A30C}"/>
              </a:ext>
            </a:extLst>
          </p:cNvPr>
          <p:cNvSpPr txBox="1"/>
          <p:nvPr/>
        </p:nvSpPr>
        <p:spPr>
          <a:xfrm>
            <a:off x="1316742" y="2961824"/>
            <a:ext cx="65079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5F6368"/>
                </a:solidFill>
              </a:rPr>
              <a:t>The main users are university students who eat at the campus cafeteria.</a:t>
            </a:r>
            <a:endParaRPr lang="en-US"/>
          </a:p>
          <a:p>
            <a:pPr algn="ctr"/>
            <a:r>
              <a:rPr lang="en-US" dirty="0">
                <a:solidFill>
                  <a:srgbClr val="5F6368"/>
                </a:solidFill>
              </a:rPr>
              <a:t>They want to order food quickly between classes without standing in long lines.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lang="en-US" sz="2400" b="1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03" name="Google Shape;203;p46"/>
          <p:cNvSpPr txBox="1"/>
          <p:nvPr/>
        </p:nvSpPr>
        <p:spPr>
          <a:xfrm>
            <a:off x="436224" y="2069810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</a:t>
            </a: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4" name="Google Shape;204;p46"/>
          <p:cNvSpPr txBox="1"/>
          <p:nvPr/>
        </p:nvSpPr>
        <p:spPr>
          <a:xfrm>
            <a:off x="520056" y="2503901"/>
            <a:ext cx="1872600" cy="76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5F6368"/>
                </a:solidFill>
                <a:ea typeface="Open Sans"/>
              </a:rPr>
              <a:t>Long waiting time at the cafeteria.</a:t>
            </a:r>
            <a:endParaRPr lang="en-US"/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05" name="Google Shape;205;p46"/>
          <p:cNvSpPr txBox="1"/>
          <p:nvPr/>
        </p:nvSpPr>
        <p:spPr>
          <a:xfrm>
            <a:off x="3640464" y="2123150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 lang="en-US" b="1">
              <a:solidFill>
                <a:srgbClr val="4285F4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206" name="Google Shape;206;p46"/>
          <p:cNvSpPr txBox="1"/>
          <p:nvPr/>
        </p:nvSpPr>
        <p:spPr>
          <a:xfrm>
            <a:off x="3808116" y="2572481"/>
            <a:ext cx="1872600" cy="76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algn="ctr"/>
            <a:r>
              <a:rPr lang="en" sz="1200">
                <a:solidFill>
                  <a:srgbClr val="5F6368"/>
                </a:solidFill>
                <a:ea typeface="Open Sans"/>
              </a:rPr>
              <a:t>No simple way to order food in advance.</a:t>
            </a:r>
            <a:endParaRPr lang="en-US"/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07" name="Google Shape;207;p46"/>
          <p:cNvSpPr txBox="1"/>
          <p:nvPr/>
        </p:nvSpPr>
        <p:spPr>
          <a:xfrm>
            <a:off x="6795656" y="2069810"/>
            <a:ext cx="18726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 lang="en-US" b="1">
              <a:solidFill>
                <a:srgbClr val="4285F4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208" name="Google Shape;208;p46"/>
          <p:cNvSpPr txBox="1"/>
          <p:nvPr/>
        </p:nvSpPr>
        <p:spPr>
          <a:xfrm>
            <a:off x="6801847" y="2503901"/>
            <a:ext cx="18726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algn="ctr">
              <a:lnSpc>
                <a:spcPct val="114999"/>
              </a:lnSpc>
            </a:pPr>
            <a:r>
              <a:rPr lang="en" sz="1200" dirty="0">
                <a:solidFill>
                  <a:srgbClr val="5F6368"/>
                </a:solidFill>
                <a:ea typeface="Open Sans"/>
              </a:rPr>
              <a:t>Hard to track if the order is ready</a:t>
            </a:r>
            <a:endParaRPr lang="en-US" dirty="0"/>
          </a:p>
        </p:txBody>
      </p:sp>
      <p:sp>
        <p:nvSpPr>
          <p:cNvPr id="211" name="Google Shape;211;p46"/>
          <p:cNvSpPr/>
          <p:nvPr/>
        </p:nvSpPr>
        <p:spPr>
          <a:xfrm>
            <a:off x="1121125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1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2" name="Google Shape;212;p46"/>
          <p:cNvSpPr/>
          <p:nvPr/>
        </p:nvSpPr>
        <p:spPr>
          <a:xfrm>
            <a:off x="4312506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2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7474141" y="1382121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rPr>
              <a:t>3</a:t>
            </a:r>
            <a:endParaRPr sz="2200">
              <a:solidFill>
                <a:srgbClr val="FFFFFF"/>
              </a:solidFill>
              <a:latin typeface="Google Sans Medium"/>
              <a:ea typeface="Google Sans Medium"/>
              <a:cs typeface="Google Sans Medium"/>
              <a:sym typeface="Google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>
          <a:extLst>
            <a:ext uri="{FF2B5EF4-FFF2-40B4-BE49-F238E27FC236}">
              <a16:creationId xmlns:a16="http://schemas.microsoft.com/office/drawing/2014/main" id="{76515D00-5DFB-3295-4581-602CE43C6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>
            <a:extLst>
              <a:ext uri="{FF2B5EF4-FFF2-40B4-BE49-F238E27FC236}">
                <a16:creationId xmlns:a16="http://schemas.microsoft.com/office/drawing/2014/main" id="{63FF1565-19D5-6FFC-87C5-0E323FDDF1FE}"/>
              </a:ext>
            </a:extLst>
          </p:cNvPr>
          <p:cNvSpPr txBox="1"/>
          <p:nvPr/>
        </p:nvSpPr>
        <p:spPr>
          <a:xfrm>
            <a:off x="2285048" y="360767"/>
            <a:ext cx="228689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Persona:Sara</a:t>
            </a:r>
            <a:endParaRPr lang="en" sz="2400" b="1" err="1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21" name="Google Shape;221;p47">
            <a:extLst>
              <a:ext uri="{FF2B5EF4-FFF2-40B4-BE49-F238E27FC236}">
                <a16:creationId xmlns:a16="http://schemas.microsoft.com/office/drawing/2014/main" id="{27E9E767-341C-81FF-0B13-AB6DCB0F8DB2}"/>
              </a:ext>
            </a:extLst>
          </p:cNvPr>
          <p:cNvSpPr txBox="1"/>
          <p:nvPr/>
        </p:nvSpPr>
        <p:spPr>
          <a:xfrm>
            <a:off x="99664" y="551488"/>
            <a:ext cx="21846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 lang="en-US" b="1">
              <a:solidFill>
                <a:srgbClr val="FF0000"/>
              </a:solidFill>
              <a:latin typeface="Open Sans SemiBold"/>
              <a:ea typeface="Open Sans SemiBold"/>
              <a:cs typeface="Open Sans SemiBold"/>
            </a:endParaRPr>
          </a:p>
          <a:p>
            <a:pPr algn="ctr">
              <a:lnSpc>
                <a:spcPct val="150000"/>
              </a:lnSpc>
            </a:pPr>
            <a:r>
              <a:rPr lang="en-US">
                <a:solidFill>
                  <a:srgbClr val="5F6368"/>
                </a:solidFill>
              </a:rPr>
              <a:t>Sara is a busy university student who needs a fast and simple way to order food from her campus cafeteria because she doesn’t have time to wait in line between classes.</a:t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6041F-3FDE-B608-D815-5E7E42009832}"/>
              </a:ext>
            </a:extLst>
          </p:cNvPr>
          <p:cNvSpPr txBox="1"/>
          <p:nvPr/>
        </p:nvSpPr>
        <p:spPr>
          <a:xfrm>
            <a:off x="954173" y="3642319"/>
            <a:ext cx="3493218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</a:rPr>
              <a:t>About Sara:</a:t>
            </a:r>
          </a:p>
          <a:p>
            <a:pPr algn="ctr"/>
            <a:r>
              <a:rPr lang="en-US">
                <a:solidFill>
                  <a:srgbClr val="5F6368"/>
                </a:solidFill>
              </a:rPr>
              <a:t>Age: 21</a:t>
            </a:r>
          </a:p>
          <a:p>
            <a:pPr algn="ctr"/>
            <a:r>
              <a:rPr lang="en-US">
                <a:solidFill>
                  <a:srgbClr val="5F6368"/>
                </a:solidFill>
              </a:rPr>
              <a:t>Education: University student</a:t>
            </a:r>
          </a:p>
          <a:p>
            <a:pPr algn="ctr"/>
            <a:r>
              <a:rPr lang="en-US">
                <a:solidFill>
                  <a:srgbClr val="5F6368"/>
                </a:solidFill>
              </a:rPr>
              <a:t>Occupation: Computer Science student</a:t>
            </a:r>
          </a:p>
          <a:p>
            <a:pPr algn="ctr"/>
            <a:r>
              <a:rPr lang="en-US">
                <a:solidFill>
                  <a:srgbClr val="5F6368"/>
                </a:solidFill>
              </a:rPr>
              <a:t>Location: On-campus housing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74DE03-1E03-965F-39BA-BEDAA6E6C542}"/>
              </a:ext>
            </a:extLst>
          </p:cNvPr>
          <p:cNvSpPr txBox="1"/>
          <p:nvPr/>
        </p:nvSpPr>
        <p:spPr>
          <a:xfrm>
            <a:off x="5071653" y="222033"/>
            <a:ext cx="3198707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/>
              <a:t>💬 </a:t>
            </a:r>
            <a:r>
              <a:rPr lang="en-US" b="1">
                <a:solidFill>
                  <a:srgbClr val="FF0000"/>
                </a:solidFill>
              </a:rPr>
              <a:t>Quote:</a:t>
            </a:r>
          </a:p>
          <a:p>
            <a:pPr algn="ctr"/>
            <a:r>
              <a:rPr lang="en-US" dirty="0"/>
              <a:t> </a:t>
            </a:r>
            <a:r>
              <a:rPr lang="en-US">
                <a:solidFill>
                  <a:srgbClr val="5F6368"/>
                </a:solidFill>
              </a:rPr>
              <a:t>“I love getting food from the cafeteria, but I don’t like waiting in line when I have classes.”</a:t>
            </a:r>
          </a:p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A726A-5E96-ADE4-A0E7-A9E8DE06A807}"/>
              </a:ext>
            </a:extLst>
          </p:cNvPr>
          <p:cNvSpPr txBox="1"/>
          <p:nvPr/>
        </p:nvSpPr>
        <p:spPr>
          <a:xfrm>
            <a:off x="4454322" y="3416312"/>
            <a:ext cx="4438649" cy="16232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/>
              <a:t>📌</a:t>
            </a:r>
            <a:r>
              <a:rPr lang="en-US" b="1">
                <a:solidFill>
                  <a:srgbClr val="FF0000"/>
                </a:solidFill>
              </a:rPr>
              <a:t> Problem statement:</a:t>
            </a:r>
          </a:p>
          <a:p>
            <a:pPr algn="ctr"/>
            <a:endParaRPr lang="en-US"/>
          </a:p>
          <a:p>
            <a:pPr algn="ctr"/>
            <a:r>
              <a:rPr lang="en-US">
                <a:solidFill>
                  <a:srgbClr val="5F6368"/>
                </a:solidFill>
              </a:rPr>
              <a:t>Sara is a busy university student who needs a fast and simple way to order food from her campus cafeteria because she doesn’t have time to wait in line between classes.</a:t>
            </a:r>
          </a:p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08728-D847-6140-8ABF-4B52E6F7CEE7}"/>
              </a:ext>
            </a:extLst>
          </p:cNvPr>
          <p:cNvSpPr txBox="1"/>
          <p:nvPr/>
        </p:nvSpPr>
        <p:spPr>
          <a:xfrm>
            <a:off x="6674576" y="1774917"/>
            <a:ext cx="262291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🔥</a:t>
            </a:r>
            <a:r>
              <a:rPr lang="en-US" b="1">
                <a:solidFill>
                  <a:srgbClr val="FF0000"/>
                </a:solidFill>
              </a:rPr>
              <a:t>Frustrations:</a:t>
            </a:r>
            <a:endParaRPr lang="en-US" b="1"/>
          </a:p>
          <a:p>
            <a:pPr algn="ctr"/>
            <a:r>
              <a:rPr lang="en-US">
                <a:solidFill>
                  <a:srgbClr val="5F6368"/>
                </a:solidFill>
              </a:rPr>
              <a:t>Long lines during lunch hours.</a:t>
            </a:r>
          </a:p>
          <a:p>
            <a:pPr algn="ctr"/>
            <a:r>
              <a:rPr lang="en-US" dirty="0">
                <a:solidFill>
                  <a:srgbClr val="5F6368"/>
                </a:solidFill>
              </a:rPr>
              <a:t>Not knowing when the food </a:t>
            </a:r>
            <a:r>
              <a:rPr lang="en-US">
                <a:solidFill>
                  <a:srgbClr val="5F6368"/>
                </a:solidFill>
              </a:rPr>
              <a:t>is ready.No easy way to </a:t>
            </a:r>
            <a:r>
              <a:rPr lang="en-US" dirty="0">
                <a:solidFill>
                  <a:srgbClr val="5F6368"/>
                </a:solidFill>
              </a:rPr>
              <a:t>order in advance.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C9730-CA0B-A3B6-F2EF-A04D30618636}"/>
              </a:ext>
            </a:extLst>
          </p:cNvPr>
          <p:cNvSpPr txBox="1"/>
          <p:nvPr/>
        </p:nvSpPr>
        <p:spPr>
          <a:xfrm>
            <a:off x="4572000" y="1560871"/>
            <a:ext cx="2090330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/>
              <a:t>🎯 </a:t>
            </a:r>
            <a:r>
              <a:rPr lang="en-US" b="1">
                <a:solidFill>
                  <a:srgbClr val="FF0000"/>
                </a:solidFill>
              </a:rPr>
              <a:t>Goals:</a:t>
            </a:r>
          </a:p>
          <a:p>
            <a:pPr algn="ctr"/>
            <a:r>
              <a:rPr lang="en-US">
                <a:solidFill>
                  <a:srgbClr val="5F6368"/>
                </a:solidFill>
              </a:rPr>
              <a:t>To order food quickly from the cafeteria.</a:t>
            </a:r>
            <a:endParaRPr lang="en-US" dirty="0">
              <a:solidFill>
                <a:srgbClr val="5F6368"/>
              </a:solidFill>
            </a:endParaRPr>
          </a:p>
          <a:p>
            <a:pPr algn="ctr"/>
            <a:r>
              <a:rPr lang="en-US">
                <a:solidFill>
                  <a:srgbClr val="5F6368"/>
                </a:solidFill>
              </a:rPr>
              <a:t>To pick up her meal on time between classes.</a:t>
            </a:r>
            <a:endParaRPr lang="en-US" dirty="0">
              <a:solidFill>
                <a:srgbClr val="5F6368"/>
              </a:solidFill>
            </a:endParaRPr>
          </a:p>
          <a:p>
            <a:pPr algn="ctr"/>
            <a:r>
              <a:rPr lang="en-US">
                <a:solidFill>
                  <a:srgbClr val="5F6368"/>
                </a:solidFill>
              </a:rPr>
              <a:t>To have a simple app that saves her time.</a:t>
            </a:r>
            <a:endParaRPr lang="en-US" dirty="0">
              <a:solidFill>
                <a:srgbClr val="5F6368"/>
              </a:solidFill>
            </a:endParaRPr>
          </a:p>
        </p:txBody>
      </p:sp>
      <p:pic>
        <p:nvPicPr>
          <p:cNvPr id="2" name="Picture 1" descr="A person wearing headphones and a headset sitting at a computer&#10;&#10;AI-generated content may be incorrect.">
            <a:extLst>
              <a:ext uri="{FF2B5EF4-FFF2-40B4-BE49-F238E27FC236}">
                <a16:creationId xmlns:a16="http://schemas.microsoft.com/office/drawing/2014/main" id="{41D5C1FA-4FBD-BC24-F2FD-B27DCFFD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57" y="1287780"/>
            <a:ext cx="1813560" cy="1813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176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33">
          <a:extLst>
            <a:ext uri="{FF2B5EF4-FFF2-40B4-BE49-F238E27FC236}">
              <a16:creationId xmlns:a16="http://schemas.microsoft.com/office/drawing/2014/main" id="{DD5F1499-7070-E3D5-6C88-E2A650828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B487EA-BA8C-A18A-E38A-72B36EF37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119872"/>
              </p:ext>
            </p:extLst>
          </p:nvPr>
        </p:nvGraphicFramePr>
        <p:xfrm>
          <a:off x="628650" y="1157286"/>
          <a:ext cx="8135979" cy="381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3503250541"/>
                    </a:ext>
                  </a:extLst>
                </a:gridCol>
                <a:gridCol w="1666873">
                  <a:extLst>
                    <a:ext uri="{9D8B030D-6E8A-4147-A177-3AD203B41FA5}">
                      <a16:colId xmlns:a16="http://schemas.microsoft.com/office/drawing/2014/main" val="857734202"/>
                    </a:ext>
                  </a:extLst>
                </a:gridCol>
                <a:gridCol w="1354181">
                  <a:extLst>
                    <a:ext uri="{9D8B030D-6E8A-4147-A177-3AD203B41FA5}">
                      <a16:colId xmlns:a16="http://schemas.microsoft.com/office/drawing/2014/main" val="88581399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420573225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1543740643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Stage</a:t>
                      </a: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Action</a:t>
                      </a: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Task List </a:t>
                      </a: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Feeling / Adjective</a:t>
                      </a: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Improvemen</a:t>
                      </a:r>
                      <a:r>
                        <a:rPr lang="en-US" dirty="0"/>
                        <a:t> Opportunities</a:t>
                      </a:r>
                    </a:p>
                  </a:txBody>
                  <a:tcPr anchor="ctr">
                    <a:solidFill>
                      <a:srgbClr val="EA43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112855"/>
                  </a:ext>
                </a:extLst>
              </a:tr>
              <a:tr h="65249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Open app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Sara opens the Uni-Bite app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Reads short intro and "Order Now"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Curios, interested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Make intro simple and fast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86035"/>
                  </a:ext>
                </a:extLst>
              </a:tr>
              <a:tr h="65249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Sing up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Creates account with email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Fills name and password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Focused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Add"Remember Me"option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997791"/>
                  </a:ext>
                </a:extLst>
              </a:tr>
              <a:tr h="65249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Browse mnu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Looks through cafteria meals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Checks prices and picures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Exclted, hungry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Use clear food categories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12178"/>
                  </a:ext>
                </a:extLst>
              </a:tr>
              <a:tr h="65249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Place order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Chooses a meal and adds to cart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Confirms and picures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Happy, ready to eat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Add clear "Edit Order"button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22814"/>
                  </a:ext>
                </a:extLst>
              </a:tr>
              <a:tr h="65249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Confirm &amp; pick up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5F6368"/>
                          </a:solidFill>
                        </a:rPr>
                        <a:t>Sees success </a:t>
                      </a:r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message and goes to cafrteria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Shows phone screen to collect food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Satisfied, relaxed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5F6368"/>
                          </a:solidFill>
                        </a:rPr>
                        <a:t>Add pickup time notification</a:t>
                      </a:r>
                      <a:endParaRPr lang="en-US" sz="1200" b="1" dirty="0">
                        <a:solidFill>
                          <a:srgbClr val="5F6368"/>
                        </a:solidFill>
                      </a:endParaRPr>
                    </a:p>
                  </a:txBody>
                  <a:tcPr anchor="ctr">
                    <a:solidFill>
                      <a:srgbClr val="FA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33543"/>
                  </a:ext>
                </a:extLst>
              </a:tr>
            </a:tbl>
          </a:graphicData>
        </a:graphic>
      </p:graphicFrame>
      <p:sp>
        <p:nvSpPr>
          <p:cNvPr id="8" name="Google Shape;204;p46">
            <a:extLst>
              <a:ext uri="{FF2B5EF4-FFF2-40B4-BE49-F238E27FC236}">
                <a16:creationId xmlns:a16="http://schemas.microsoft.com/office/drawing/2014/main" id="{EA1B666C-8632-7708-7659-1EF85D133273}"/>
              </a:ext>
            </a:extLst>
          </p:cNvPr>
          <p:cNvSpPr txBox="1"/>
          <p:nvPr/>
        </p:nvSpPr>
        <p:spPr>
          <a:xfrm>
            <a:off x="3763318" y="93600"/>
            <a:ext cx="1872600" cy="643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algn="ctr"/>
            <a:r>
              <a:rPr lang="en" sz="1600" b="1">
                <a:solidFill>
                  <a:srgbClr val="5F6368"/>
                </a:solidFill>
                <a:ea typeface="Open Sans"/>
              </a:rPr>
              <a:t>User journey map</a:t>
            </a: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rgbClr val="5F6368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9" name="Google Shape;204;p46">
            <a:extLst>
              <a:ext uri="{FF2B5EF4-FFF2-40B4-BE49-F238E27FC236}">
                <a16:creationId xmlns:a16="http://schemas.microsoft.com/office/drawing/2014/main" id="{014F036A-A27F-47A0-C6B4-2AE034264565}"/>
              </a:ext>
            </a:extLst>
          </p:cNvPr>
          <p:cNvSpPr txBox="1"/>
          <p:nvPr/>
        </p:nvSpPr>
        <p:spPr>
          <a:xfrm>
            <a:off x="3763317" y="415068"/>
            <a:ext cx="18726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5F6368"/>
                </a:solidFill>
                <a:ea typeface="Open Sans"/>
              </a:rPr>
              <a:t>Persona: Sara</a:t>
            </a:r>
            <a:endParaRPr lang="en-US" b="1"/>
          </a:p>
        </p:txBody>
      </p:sp>
      <p:sp>
        <p:nvSpPr>
          <p:cNvPr id="2" name="Google Shape;204;p46">
            <a:extLst>
              <a:ext uri="{FF2B5EF4-FFF2-40B4-BE49-F238E27FC236}">
                <a16:creationId xmlns:a16="http://schemas.microsoft.com/office/drawing/2014/main" id="{666024EF-246A-52A7-B423-DD59E26A6E34}"/>
              </a:ext>
            </a:extLst>
          </p:cNvPr>
          <p:cNvSpPr txBox="1"/>
          <p:nvPr/>
        </p:nvSpPr>
        <p:spPr>
          <a:xfrm>
            <a:off x="627211" y="600806"/>
            <a:ext cx="595168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5F6368"/>
                </a:solidFill>
                <a:ea typeface="Open Sans"/>
              </a:rPr>
              <a:t>Goal:</a:t>
            </a:r>
            <a:endParaRPr lang="en-US" b="1"/>
          </a:p>
          <a:p>
            <a:r>
              <a:rPr lang="en" sz="1200" dirty="0">
                <a:solidFill>
                  <a:srgbClr val="5F6368"/>
                </a:solidFill>
                <a:ea typeface="Open Sans"/>
              </a:rPr>
              <a:t>To Order food quickly and pick up from the university </a:t>
            </a:r>
            <a:r>
              <a:rPr lang="en" sz="1200">
                <a:solidFill>
                  <a:srgbClr val="5F6368"/>
                </a:solidFill>
                <a:ea typeface="Open Sans"/>
              </a:rPr>
              <a:t>cafeteria without waiting</a:t>
            </a:r>
            <a:endParaRPr lang="en" sz="1200" dirty="0">
              <a:solidFill>
                <a:srgbClr val="5F6368"/>
              </a:solidFill>
              <a:ea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088152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24</Slides>
  <Notes>24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1628</cp:revision>
  <dcterms:modified xsi:type="dcterms:W3CDTF">2025-10-22T11:39:10Z</dcterms:modified>
</cp:coreProperties>
</file>