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0" r:id="rId3"/>
    <p:sldId id="258" r:id="rId4"/>
    <p:sldId id="262" r:id="rId5"/>
    <p:sldId id="261" r:id="rId6"/>
    <p:sldId id="259"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eel-shah" initials="A" lastIdx="1" clrIdx="0">
    <p:extLst>
      <p:ext uri="{19B8F6BF-5375-455C-9EA6-DF929625EA0E}">
        <p15:presenceInfo xmlns:p15="http://schemas.microsoft.com/office/powerpoint/2012/main" userId="767624b98279ee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2" autoAdjust="0"/>
    <p:restoredTop sz="88686" autoAdjust="0"/>
  </p:normalViewPr>
  <p:slideViewPr>
    <p:cSldViewPr snapToGrid="0">
      <p:cViewPr varScale="1">
        <p:scale>
          <a:sx n="65" d="100"/>
          <a:sy n="65" d="100"/>
        </p:scale>
        <p:origin x="10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C13991-F85F-4153-BAB8-5DF4260DA9FE}"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05BB6-47D7-4B71-B989-5228DD2A934E}" type="slidenum">
              <a:rPr lang="en-US" smtClean="0"/>
              <a:t>‹#›</a:t>
            </a:fld>
            <a:endParaRPr lang="en-US"/>
          </a:p>
        </p:txBody>
      </p:sp>
    </p:spTree>
    <p:extLst>
      <p:ext uri="{BB962C8B-B14F-4D97-AF65-F5344CB8AC3E}">
        <p14:creationId xmlns:p14="http://schemas.microsoft.com/office/powerpoint/2010/main" val="3270995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OpenCV</a:t>
            </a:r>
            <a:r>
              <a:rPr lang="en-US" dirty="0" smtClean="0"/>
              <a:t> </a:t>
            </a:r>
          </a:p>
          <a:p>
            <a:r>
              <a:rPr lang="en-US" dirty="0" smtClean="0"/>
              <a:t>(Open Source Computer Vision Library) is an open-source computer vision and machine learning software library. </a:t>
            </a:r>
            <a:r>
              <a:rPr lang="en-US" dirty="0" err="1" smtClean="0"/>
              <a:t>OpenCV</a:t>
            </a:r>
            <a:r>
              <a:rPr lang="en-US" dirty="0" smtClean="0"/>
              <a:t> was built to provide a common infrastructure for computer vision applications.</a:t>
            </a:r>
          </a:p>
          <a:p>
            <a:endParaRPr lang="en-US" dirty="0" smtClean="0"/>
          </a:p>
          <a:p>
            <a:r>
              <a:rPr lang="en-US" dirty="0" smtClean="0"/>
              <a:t>The library has more than 2500 optimized algorithms, which includes a comprehensive set of both classic and state-of-the-art computer vision and machine learning algorithms.</a:t>
            </a:r>
          </a:p>
          <a:p>
            <a:endParaRPr lang="en-US" dirty="0" smtClean="0"/>
          </a:p>
          <a:p>
            <a:r>
              <a:rPr lang="en-US" dirty="0" smtClean="0"/>
              <a:t>These algorithms can be used to detect and recognize faces, identify objects, classify human actions in videos, track camera movements, track moving objects, etc.</a:t>
            </a:r>
          </a:p>
          <a:p>
            <a:endParaRPr lang="en-US" dirty="0" smtClean="0"/>
          </a:p>
          <a:p>
            <a:r>
              <a:rPr lang="en-US" dirty="0" smtClean="0"/>
              <a:t>-------------------------------------------------------------------------------------------------------------------------------------------------------------------------------------------</a:t>
            </a:r>
          </a:p>
          <a:p>
            <a:endParaRPr lang="en-US" dirty="0" smtClean="0"/>
          </a:p>
          <a:p>
            <a:r>
              <a:rPr lang="en-US" dirty="0" err="1" smtClean="0"/>
              <a:t>Haar</a:t>
            </a:r>
            <a:r>
              <a:rPr lang="en-US" dirty="0" smtClean="0"/>
              <a:t> cascade </a:t>
            </a:r>
          </a:p>
          <a:p>
            <a:r>
              <a:rPr lang="en-US" sz="1200" b="0" i="0" kern="1200" dirty="0" smtClean="0">
                <a:solidFill>
                  <a:schemeClr val="tx1"/>
                </a:solidFill>
                <a:effectLst/>
                <a:latin typeface="+mn-lt"/>
                <a:ea typeface="+mn-ea"/>
                <a:cs typeface="+mn-cs"/>
              </a:rPr>
              <a:t>It is </a:t>
            </a:r>
            <a:r>
              <a:rPr lang="en-US" sz="1200" b="1" i="0" kern="1200" dirty="0" smtClean="0">
                <a:solidFill>
                  <a:schemeClr val="tx1"/>
                </a:solidFill>
                <a:effectLst/>
                <a:latin typeface="+mn-lt"/>
                <a:ea typeface="+mn-ea"/>
                <a:cs typeface="+mn-cs"/>
              </a:rPr>
              <a:t>an Object Detection Algorithm used to identify faces in an image or a real time video</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 algorithm uses edge or line detection features proposed by Viola and Jones in their research paper “Rapid Object Detection using a Boosted Cascade of Simple Features” published in 2001.</a:t>
            </a:r>
            <a:endParaRPr lang="en-US" dirty="0" smtClean="0"/>
          </a:p>
          <a:p>
            <a:endParaRPr lang="en-US" dirty="0" smtClean="0"/>
          </a:p>
          <a:p>
            <a:endParaRPr lang="en-US" dirty="0" smtClean="0"/>
          </a:p>
          <a:p>
            <a:endParaRPr lang="en-US" dirty="0" smtClean="0"/>
          </a:p>
          <a:p>
            <a:r>
              <a:rPr lang="en-US" dirty="0" smtClean="0"/>
              <a:t>-------------------------------------------------------------------------------------------------------------------------------------------------------------------------------------------</a:t>
            </a:r>
          </a:p>
          <a:p>
            <a:endParaRPr lang="en-US" dirty="0" smtClean="0"/>
          </a:p>
          <a:p>
            <a:endParaRPr lang="en-US" dirty="0" smtClean="0"/>
          </a:p>
          <a:p>
            <a:endParaRPr lang="en-US" dirty="0" smtClean="0"/>
          </a:p>
          <a:p>
            <a:r>
              <a:rPr lang="en-US" dirty="0" smtClean="0"/>
              <a:t>LBPH</a:t>
            </a:r>
          </a:p>
          <a:p>
            <a:r>
              <a:rPr lang="en-US" sz="1200" b="1" i="1" kern="1200" dirty="0" smtClean="0">
                <a:solidFill>
                  <a:schemeClr val="tx1"/>
                </a:solidFill>
                <a:effectLst/>
                <a:latin typeface="+mn-lt"/>
                <a:ea typeface="+mn-ea"/>
                <a:cs typeface="+mn-cs"/>
              </a:rPr>
              <a:t>Local Binary Pattern </a:t>
            </a:r>
            <a:r>
              <a:rPr lang="en-US" sz="1200" b="0" i="1" kern="1200" dirty="0" smtClean="0">
                <a:solidFill>
                  <a:schemeClr val="tx1"/>
                </a:solidFill>
                <a:effectLst/>
                <a:latin typeface="+mn-lt"/>
                <a:ea typeface="+mn-ea"/>
                <a:cs typeface="+mn-cs"/>
              </a:rPr>
              <a:t>(LBP) is a simple yet very efficient texture operator which labels the pixels of an image by </a:t>
            </a:r>
            <a:r>
              <a:rPr lang="en-US" sz="1200" b="0" i="1" kern="1200" dirty="0" err="1" smtClean="0">
                <a:solidFill>
                  <a:schemeClr val="tx1"/>
                </a:solidFill>
                <a:effectLst/>
                <a:latin typeface="+mn-lt"/>
                <a:ea typeface="+mn-ea"/>
                <a:cs typeface="+mn-cs"/>
              </a:rPr>
              <a:t>thresholding</a:t>
            </a:r>
            <a:r>
              <a:rPr lang="en-US" sz="1200" b="0" i="1" kern="1200" dirty="0" smtClean="0">
                <a:solidFill>
                  <a:schemeClr val="tx1"/>
                </a:solidFill>
                <a:effectLst/>
                <a:latin typeface="+mn-lt"/>
                <a:ea typeface="+mn-ea"/>
                <a:cs typeface="+mn-cs"/>
              </a:rPr>
              <a:t> the neighborhood of each pixel and considers the result as a binary number.</a:t>
            </a:r>
          </a:p>
          <a:p>
            <a:endParaRPr lang="en-US"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was first described in 1994 (LBP) and has since been found to be a powerful feature for texture classification.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has further been determined that when LBP is combined with histograms of oriented gradients (HOG) descriptor, it improves the detection performance considerably on some datasets.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Using the LBP combined with histograms we can represent the face images with a simple data vector.</a:t>
            </a:r>
          </a:p>
          <a:p>
            <a:r>
              <a:rPr lang="en-US" sz="1200" b="0" i="0" kern="1200" dirty="0" smtClean="0">
                <a:solidFill>
                  <a:schemeClr val="tx1"/>
                </a:solidFill>
                <a:effectLst/>
                <a:latin typeface="+mn-lt"/>
                <a:ea typeface="+mn-ea"/>
                <a:cs typeface="+mn-cs"/>
              </a:rPr>
              <a:t>As LBP is a visual descriptor it can also be used for face recognition tasks</a:t>
            </a:r>
          </a:p>
          <a:p>
            <a:endParaRPr lang="en-US" dirty="0"/>
          </a:p>
        </p:txBody>
      </p:sp>
      <p:sp>
        <p:nvSpPr>
          <p:cNvPr id="4" name="Slide Number Placeholder 3"/>
          <p:cNvSpPr>
            <a:spLocks noGrp="1"/>
          </p:cNvSpPr>
          <p:nvPr>
            <p:ph type="sldNum" sz="quarter" idx="10"/>
          </p:nvPr>
        </p:nvSpPr>
        <p:spPr/>
        <p:txBody>
          <a:bodyPr/>
          <a:lstStyle/>
          <a:p>
            <a:fld id="{A8205BB6-47D7-4B71-B989-5228DD2A934E}" type="slidenum">
              <a:rPr lang="en-US" smtClean="0"/>
              <a:t>5</a:t>
            </a:fld>
            <a:endParaRPr lang="en-US"/>
          </a:p>
        </p:txBody>
      </p:sp>
    </p:spTree>
    <p:extLst>
      <p:ext uri="{BB962C8B-B14F-4D97-AF65-F5344CB8AC3E}">
        <p14:creationId xmlns:p14="http://schemas.microsoft.com/office/powerpoint/2010/main" val="3952175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Step-by-Step</a:t>
            </a:r>
          </a:p>
          <a:p>
            <a:r>
              <a:rPr lang="en-US" sz="1200" b="0" i="0" kern="1200" dirty="0" smtClean="0">
                <a:solidFill>
                  <a:schemeClr val="tx1"/>
                </a:solidFill>
                <a:effectLst/>
                <a:latin typeface="+mn-lt"/>
                <a:ea typeface="+mn-ea"/>
                <a:cs typeface="+mn-cs"/>
              </a:rPr>
              <a:t>Now that we know a little more about face recognition and the LBPH, let’s go further and see the steps of the algorithm:</a:t>
            </a:r>
          </a:p>
          <a:p>
            <a:r>
              <a:rPr lang="en-US" sz="1200" b="1" i="0" kern="1200" dirty="0" smtClean="0">
                <a:solidFill>
                  <a:schemeClr val="tx1"/>
                </a:solidFill>
                <a:effectLst/>
                <a:latin typeface="+mn-lt"/>
                <a:ea typeface="+mn-ea"/>
                <a:cs typeface="+mn-cs"/>
              </a:rPr>
              <a:t>Parameters</a:t>
            </a:r>
            <a:r>
              <a:rPr lang="en-US" sz="1200" b="0" i="0" kern="1200" dirty="0" smtClean="0">
                <a:solidFill>
                  <a:schemeClr val="tx1"/>
                </a:solidFill>
                <a:effectLst/>
                <a:latin typeface="+mn-lt"/>
                <a:ea typeface="+mn-ea"/>
                <a:cs typeface="+mn-cs"/>
              </a:rPr>
              <a:t>: the LBPH uses 4 parameters:</a:t>
            </a:r>
          </a:p>
          <a:p>
            <a:r>
              <a:rPr lang="en-US" sz="1200" b="1" i="0" kern="1200" dirty="0" smtClean="0">
                <a:solidFill>
                  <a:schemeClr val="tx1"/>
                </a:solidFill>
                <a:effectLst/>
                <a:latin typeface="+mn-lt"/>
                <a:ea typeface="+mn-ea"/>
                <a:cs typeface="+mn-cs"/>
              </a:rPr>
              <a:t>Radius</a:t>
            </a:r>
            <a:r>
              <a:rPr lang="en-US" sz="1200" b="0" i="0" kern="1200" dirty="0" smtClean="0">
                <a:solidFill>
                  <a:schemeClr val="tx1"/>
                </a:solidFill>
                <a:effectLst/>
                <a:latin typeface="+mn-lt"/>
                <a:ea typeface="+mn-ea"/>
                <a:cs typeface="+mn-cs"/>
              </a:rPr>
              <a:t>: the radius is used to build the circular local binary pattern and represents the radius around the central pixel. It is usually set to 1.</a:t>
            </a:r>
          </a:p>
          <a:p>
            <a:r>
              <a:rPr lang="en-US" sz="1200" b="1" i="0" kern="1200" dirty="0" smtClean="0">
                <a:solidFill>
                  <a:schemeClr val="tx1"/>
                </a:solidFill>
                <a:effectLst/>
                <a:latin typeface="+mn-lt"/>
                <a:ea typeface="+mn-ea"/>
                <a:cs typeface="+mn-cs"/>
              </a:rPr>
              <a:t>Neighbors</a:t>
            </a:r>
            <a:r>
              <a:rPr lang="en-US" sz="1200" b="0" i="0" kern="1200" dirty="0" smtClean="0">
                <a:solidFill>
                  <a:schemeClr val="tx1"/>
                </a:solidFill>
                <a:effectLst/>
                <a:latin typeface="+mn-lt"/>
                <a:ea typeface="+mn-ea"/>
                <a:cs typeface="+mn-cs"/>
              </a:rPr>
              <a:t>: the number of sample points to build the circular local binary pattern. Keep in mind: the more sample points you include, the higher the computational cost. It is usually set to 8.</a:t>
            </a:r>
          </a:p>
          <a:p>
            <a:r>
              <a:rPr lang="en-US" sz="1200" b="1" i="0" kern="1200" dirty="0" smtClean="0">
                <a:solidFill>
                  <a:schemeClr val="tx1"/>
                </a:solidFill>
                <a:effectLst/>
                <a:latin typeface="+mn-lt"/>
                <a:ea typeface="+mn-ea"/>
                <a:cs typeface="+mn-cs"/>
              </a:rPr>
              <a:t>Grid X</a:t>
            </a:r>
            <a:r>
              <a:rPr lang="en-US" sz="1200" b="0" i="0" kern="1200" dirty="0" smtClean="0">
                <a:solidFill>
                  <a:schemeClr val="tx1"/>
                </a:solidFill>
                <a:effectLst/>
                <a:latin typeface="+mn-lt"/>
                <a:ea typeface="+mn-ea"/>
                <a:cs typeface="+mn-cs"/>
              </a:rPr>
              <a:t>: the number of cells in the horizontal direction. The more cells, the finer the grid, the higher the dimensionality of the resulting feature vector. It is usually set to 8.</a:t>
            </a:r>
          </a:p>
          <a:p>
            <a:r>
              <a:rPr lang="en-US" sz="1200" b="1" i="0" kern="1200" dirty="0" smtClean="0">
                <a:solidFill>
                  <a:schemeClr val="tx1"/>
                </a:solidFill>
                <a:effectLst/>
                <a:latin typeface="+mn-lt"/>
                <a:ea typeface="+mn-ea"/>
                <a:cs typeface="+mn-cs"/>
              </a:rPr>
              <a:t>Grid Y</a:t>
            </a:r>
            <a:r>
              <a:rPr lang="en-US" sz="1200" b="0" i="0" kern="1200" dirty="0" smtClean="0">
                <a:solidFill>
                  <a:schemeClr val="tx1"/>
                </a:solidFill>
                <a:effectLst/>
                <a:latin typeface="+mn-lt"/>
                <a:ea typeface="+mn-ea"/>
                <a:cs typeface="+mn-cs"/>
              </a:rPr>
              <a:t>: the number of cells in the vertical direction. The more cells, the finer the grid, the higher the dimensionality of the resulting feature vector. It is usually set to 8.</a:t>
            </a:r>
          </a:p>
          <a:p>
            <a:r>
              <a:rPr lang="en-US" sz="1200" b="0" i="0" kern="1200" dirty="0" smtClean="0">
                <a:solidFill>
                  <a:schemeClr val="tx1"/>
                </a:solidFill>
                <a:effectLst/>
                <a:latin typeface="+mn-lt"/>
                <a:ea typeface="+mn-ea"/>
                <a:cs typeface="+mn-cs"/>
              </a:rPr>
              <a:t>Don’t worry about the parameters right now, you will understand them after reading the next steps.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Training the Algorithm</a:t>
            </a:r>
            <a:r>
              <a:rPr lang="en-US" sz="1200" b="0" i="0" kern="1200" dirty="0" smtClean="0">
                <a:solidFill>
                  <a:schemeClr val="tx1"/>
                </a:solidFill>
                <a:effectLst/>
                <a:latin typeface="+mn-lt"/>
                <a:ea typeface="+mn-ea"/>
                <a:cs typeface="+mn-cs"/>
              </a:rPr>
              <a:t>: First, we need to train the algorithm. To do so, we need to use a dataset with the facial images of the people we want to recognize. We need to also set an ID (it may be a number or the name of the person) for each image, so the algorithm will use this information to recognize an input image and give you an output. Images of the same person must have the same ID. With the training set already constructed, let’s see the LBPH computational steps.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3. Applying the LBP operation</a:t>
            </a:r>
            <a:r>
              <a:rPr lang="en-US" sz="1200" b="0" i="0" kern="1200" dirty="0" smtClean="0">
                <a:solidFill>
                  <a:schemeClr val="tx1"/>
                </a:solidFill>
                <a:effectLst/>
                <a:latin typeface="+mn-lt"/>
                <a:ea typeface="+mn-ea"/>
                <a:cs typeface="+mn-cs"/>
              </a:rPr>
              <a:t>: The first computational step of the LBPH is to create an intermediate image that describes the original image in a better way, by highlighting the facial characteristics. To do so, the algorithm uses a concept of a sliding window, based on the parameters </a:t>
            </a:r>
            <a:r>
              <a:rPr lang="en-US" sz="1200" b="1" i="0" kern="1200" dirty="0" smtClean="0">
                <a:solidFill>
                  <a:schemeClr val="tx1"/>
                </a:solidFill>
                <a:effectLst/>
                <a:latin typeface="+mn-lt"/>
                <a:ea typeface="+mn-ea"/>
                <a:cs typeface="+mn-cs"/>
              </a:rPr>
              <a:t>radius</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neighbors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image below shows this procedure:</a:t>
            </a:r>
          </a:p>
          <a:p>
            <a:r>
              <a:rPr lang="en-US" sz="1200" b="0" i="0" kern="1200" dirty="0" smtClean="0">
                <a:solidFill>
                  <a:schemeClr val="tx1"/>
                </a:solidFill>
                <a:effectLst/>
                <a:latin typeface="+mn-lt"/>
                <a:ea typeface="+mn-ea"/>
                <a:cs typeface="+mn-cs"/>
              </a:rPr>
              <a:t>Based on the image above, let’s break it into several small steps so we can understand it easily:</a:t>
            </a:r>
          </a:p>
          <a:p>
            <a:r>
              <a:rPr lang="en-US" sz="1200" b="0" i="0" kern="1200" dirty="0" smtClean="0">
                <a:solidFill>
                  <a:schemeClr val="tx1"/>
                </a:solidFill>
                <a:effectLst/>
                <a:latin typeface="+mn-lt"/>
                <a:ea typeface="+mn-ea"/>
                <a:cs typeface="+mn-cs"/>
              </a:rPr>
              <a:t>Suppose we have a facial image in grayscale.</a:t>
            </a:r>
          </a:p>
          <a:p>
            <a:r>
              <a:rPr lang="en-US" sz="1200" b="0" i="0" kern="1200" dirty="0" smtClean="0">
                <a:solidFill>
                  <a:schemeClr val="tx1"/>
                </a:solidFill>
                <a:effectLst/>
                <a:latin typeface="+mn-lt"/>
                <a:ea typeface="+mn-ea"/>
                <a:cs typeface="+mn-cs"/>
              </a:rPr>
              <a:t>We can get part of this image as a window of 3x3 pixels.</a:t>
            </a:r>
          </a:p>
          <a:p>
            <a:r>
              <a:rPr lang="en-US" sz="1200" b="0" i="0" kern="1200" dirty="0" smtClean="0">
                <a:solidFill>
                  <a:schemeClr val="tx1"/>
                </a:solidFill>
                <a:effectLst/>
                <a:latin typeface="+mn-lt"/>
                <a:ea typeface="+mn-ea"/>
                <a:cs typeface="+mn-cs"/>
              </a:rPr>
              <a:t>It can also be represented as a 3x3 matrix containing the intensity of each pixel (0~255).</a:t>
            </a:r>
          </a:p>
          <a:p>
            <a:r>
              <a:rPr lang="en-US" sz="1200" b="0" i="0" kern="1200" dirty="0" smtClean="0">
                <a:solidFill>
                  <a:schemeClr val="tx1"/>
                </a:solidFill>
                <a:effectLst/>
                <a:latin typeface="+mn-lt"/>
                <a:ea typeface="+mn-ea"/>
                <a:cs typeface="+mn-cs"/>
              </a:rPr>
              <a:t>Then, we need to take the central value of the matrix to be used as the threshold.</a:t>
            </a:r>
          </a:p>
          <a:p>
            <a:r>
              <a:rPr lang="en-US" sz="1200" b="0" i="0" kern="1200" dirty="0" smtClean="0">
                <a:solidFill>
                  <a:schemeClr val="tx1"/>
                </a:solidFill>
                <a:effectLst/>
                <a:latin typeface="+mn-lt"/>
                <a:ea typeface="+mn-ea"/>
                <a:cs typeface="+mn-cs"/>
              </a:rPr>
              <a:t>This value will be used to define the new values from the 8 neighbors.</a:t>
            </a:r>
          </a:p>
          <a:p>
            <a:r>
              <a:rPr lang="en-US" sz="1200" b="0" i="0" kern="1200" dirty="0" smtClean="0">
                <a:solidFill>
                  <a:schemeClr val="tx1"/>
                </a:solidFill>
                <a:effectLst/>
                <a:latin typeface="+mn-lt"/>
                <a:ea typeface="+mn-ea"/>
                <a:cs typeface="+mn-cs"/>
              </a:rPr>
              <a:t>For each neighbor of the central value (threshold), we set a new binary value. We set 1 for values equal or higher than the threshold and 0 for values lower than the threshold.</a:t>
            </a:r>
          </a:p>
          <a:p>
            <a:r>
              <a:rPr lang="en-US" sz="1200" b="0" i="0" kern="1200" dirty="0" smtClean="0">
                <a:solidFill>
                  <a:schemeClr val="tx1"/>
                </a:solidFill>
                <a:effectLst/>
                <a:latin typeface="+mn-lt"/>
                <a:ea typeface="+mn-ea"/>
                <a:cs typeface="+mn-cs"/>
              </a:rPr>
              <a:t>Now, the matrix will contain only binary values (ignoring the central value). We need to concatenate each binary value from each position from the matrix line by line into a new binary value (e.g. 10001101). Note: some authors use other approaches to concatenate the binary values (e.g. clockwise direction), but the final result will be the same.</a:t>
            </a:r>
          </a:p>
          <a:p>
            <a:r>
              <a:rPr lang="en-US" sz="1200" b="0" i="0" kern="1200" dirty="0" smtClean="0">
                <a:solidFill>
                  <a:schemeClr val="tx1"/>
                </a:solidFill>
                <a:effectLst/>
                <a:latin typeface="+mn-lt"/>
                <a:ea typeface="+mn-ea"/>
                <a:cs typeface="+mn-cs"/>
              </a:rPr>
              <a:t>Then, we convert this binary value to a decimal value and set it to the central value of the matrix, which is actually a pixel from the original image.</a:t>
            </a:r>
          </a:p>
          <a:p>
            <a:r>
              <a:rPr lang="en-US" sz="1200" b="0" i="0" kern="1200" dirty="0" smtClean="0">
                <a:solidFill>
                  <a:schemeClr val="tx1"/>
                </a:solidFill>
                <a:effectLst/>
                <a:latin typeface="+mn-lt"/>
                <a:ea typeface="+mn-ea"/>
                <a:cs typeface="+mn-cs"/>
              </a:rPr>
              <a:t>At the end of this procedure (LBP procedure), we have a new image which represents better the characteristics of the original image.</a:t>
            </a: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The LBP procedure was expanded to use a different number of radius and neighbors, it is called Circular LBP.</a:t>
            </a:r>
          </a:p>
          <a:p>
            <a:r>
              <a:rPr lang="en-US" sz="1200" b="0" i="0" kern="1200" dirty="0" smtClean="0">
                <a:solidFill>
                  <a:schemeClr val="tx1"/>
                </a:solidFill>
                <a:effectLst/>
                <a:latin typeface="+mn-lt"/>
                <a:ea typeface="+mn-ea"/>
                <a:cs typeface="+mn-cs"/>
              </a:rPr>
              <a:t>It can be done by using </a:t>
            </a:r>
            <a:r>
              <a:rPr lang="en-US" sz="1200" b="1" i="0" kern="1200" dirty="0" smtClean="0">
                <a:solidFill>
                  <a:schemeClr val="tx1"/>
                </a:solidFill>
                <a:effectLst/>
                <a:latin typeface="+mn-lt"/>
                <a:ea typeface="+mn-ea"/>
                <a:cs typeface="+mn-cs"/>
              </a:rPr>
              <a:t>bilinear interpolation</a:t>
            </a:r>
            <a:r>
              <a:rPr lang="en-US" sz="1200" b="0" i="0" kern="1200" dirty="0" smtClean="0">
                <a:solidFill>
                  <a:schemeClr val="tx1"/>
                </a:solidFill>
                <a:effectLst/>
                <a:latin typeface="+mn-lt"/>
                <a:ea typeface="+mn-ea"/>
                <a:cs typeface="+mn-cs"/>
              </a:rPr>
              <a:t>. If some data point is between the pixels, it uses the values from the 4 nearest pixels (2x2) to estimate the value of the new data point.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4. Extracting the Histograms</a:t>
            </a:r>
            <a:r>
              <a:rPr lang="en-US" sz="1200" b="0" i="0" kern="1200" dirty="0" smtClean="0">
                <a:solidFill>
                  <a:schemeClr val="tx1"/>
                </a:solidFill>
                <a:effectLst/>
                <a:latin typeface="+mn-lt"/>
                <a:ea typeface="+mn-ea"/>
                <a:cs typeface="+mn-cs"/>
              </a:rPr>
              <a:t>: Now, using the image generated in the last step, we can use the </a:t>
            </a:r>
            <a:r>
              <a:rPr lang="en-US" sz="1200" b="1" i="0" kern="1200" dirty="0" smtClean="0">
                <a:solidFill>
                  <a:schemeClr val="tx1"/>
                </a:solidFill>
                <a:effectLst/>
                <a:latin typeface="+mn-lt"/>
                <a:ea typeface="+mn-ea"/>
                <a:cs typeface="+mn-cs"/>
              </a:rPr>
              <a:t>Grid X</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Grid Y</a:t>
            </a:r>
            <a:r>
              <a:rPr lang="en-US" sz="1200" b="0" i="0" kern="1200" dirty="0" smtClean="0">
                <a:solidFill>
                  <a:schemeClr val="tx1"/>
                </a:solidFill>
                <a:effectLst/>
                <a:latin typeface="+mn-lt"/>
                <a:ea typeface="+mn-ea"/>
                <a:cs typeface="+mn-cs"/>
              </a:rPr>
              <a:t> parameters to divide the image into multiple grids, as can be seen in the following image:</a:t>
            </a:r>
          </a:p>
          <a:p>
            <a:r>
              <a:rPr lang="en-US" sz="1200" b="0" i="0" kern="1200" dirty="0" smtClean="0">
                <a:solidFill>
                  <a:schemeClr val="tx1"/>
                </a:solidFill>
                <a:effectLst/>
                <a:latin typeface="+mn-lt"/>
                <a:ea typeface="+mn-ea"/>
                <a:cs typeface="+mn-cs"/>
              </a:rPr>
              <a:t>Based on the image above, we can extract the histogram of each region as follows:</a:t>
            </a:r>
          </a:p>
          <a:p>
            <a:r>
              <a:rPr lang="en-US" sz="1200" b="0" i="0" kern="1200" dirty="0" smtClean="0">
                <a:solidFill>
                  <a:schemeClr val="tx1"/>
                </a:solidFill>
                <a:effectLst/>
                <a:latin typeface="+mn-lt"/>
                <a:ea typeface="+mn-ea"/>
                <a:cs typeface="+mn-cs"/>
              </a:rPr>
              <a:t>As we have an image in grayscale, each histogram (from each grid) will contain only 256 positions (0~255) representing the occurrences of each pixel intensity.</a:t>
            </a:r>
          </a:p>
          <a:p>
            <a:r>
              <a:rPr lang="en-US" sz="1200" b="0" i="0" kern="1200" dirty="0" smtClean="0">
                <a:solidFill>
                  <a:schemeClr val="tx1"/>
                </a:solidFill>
                <a:effectLst/>
                <a:latin typeface="+mn-lt"/>
                <a:ea typeface="+mn-ea"/>
                <a:cs typeface="+mn-cs"/>
              </a:rPr>
              <a:t>Then, we need to concatenate each histogram to create a new and bigger histogram. Supposing we have 8x8 grids, we will have 8x8x256=16.384 positions in the final histogram. The final histogram represents the characteristics of the image original image.</a:t>
            </a:r>
          </a:p>
          <a:p>
            <a:r>
              <a:rPr lang="en-US" sz="1200" b="0" i="0" kern="1200" dirty="0" smtClean="0">
                <a:solidFill>
                  <a:schemeClr val="tx1"/>
                </a:solidFill>
                <a:effectLst/>
                <a:latin typeface="+mn-lt"/>
                <a:ea typeface="+mn-ea"/>
                <a:cs typeface="+mn-cs"/>
              </a:rPr>
              <a:t>The LBPH algorithm is pretty much it.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5. Performing the face recognition</a:t>
            </a:r>
            <a:r>
              <a:rPr lang="en-US" sz="1200" b="0" i="0" kern="1200" dirty="0" smtClean="0">
                <a:solidFill>
                  <a:schemeClr val="tx1"/>
                </a:solidFill>
                <a:effectLst/>
                <a:latin typeface="+mn-lt"/>
                <a:ea typeface="+mn-ea"/>
                <a:cs typeface="+mn-cs"/>
              </a:rPr>
              <a:t>: In this step, the algorithm is already trained. Each histogram created is used to represent each image from the training dataset. So, given an input image, we perform the steps again for this new image and creates a histogram which represents the image.</a:t>
            </a:r>
          </a:p>
          <a:p>
            <a:r>
              <a:rPr lang="en-US" sz="1200" b="0" i="0" kern="1200" dirty="0" smtClean="0">
                <a:solidFill>
                  <a:schemeClr val="tx1"/>
                </a:solidFill>
                <a:effectLst/>
                <a:latin typeface="+mn-lt"/>
                <a:ea typeface="+mn-ea"/>
                <a:cs typeface="+mn-cs"/>
              </a:rPr>
              <a:t>So to find the image that matches the input image we just need to compare two histograms and return the image with the closest histogram.</a:t>
            </a:r>
          </a:p>
          <a:p>
            <a:r>
              <a:rPr lang="en-US" sz="1200" b="0" i="0" kern="1200" dirty="0" smtClean="0">
                <a:solidFill>
                  <a:schemeClr val="tx1"/>
                </a:solidFill>
                <a:effectLst/>
                <a:latin typeface="+mn-lt"/>
                <a:ea typeface="+mn-ea"/>
                <a:cs typeface="+mn-cs"/>
              </a:rPr>
              <a:t>We can use various approaches to compare the histograms (calculate the distance between two histograms), for example: </a:t>
            </a:r>
            <a:r>
              <a:rPr lang="en-US" sz="1200" b="1" i="0" kern="1200" dirty="0" err="1" smtClean="0">
                <a:solidFill>
                  <a:schemeClr val="tx1"/>
                </a:solidFill>
                <a:effectLst/>
                <a:latin typeface="+mn-lt"/>
                <a:ea typeface="+mn-ea"/>
                <a:cs typeface="+mn-cs"/>
              </a:rPr>
              <a:t>euclidean</a:t>
            </a:r>
            <a:r>
              <a:rPr lang="en-US" sz="1200" b="1" i="0" kern="1200" dirty="0" smtClean="0">
                <a:solidFill>
                  <a:schemeClr val="tx1"/>
                </a:solidFill>
                <a:effectLst/>
                <a:latin typeface="+mn-lt"/>
                <a:ea typeface="+mn-ea"/>
                <a:cs typeface="+mn-cs"/>
              </a:rPr>
              <a:t> distance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chi-square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absolute value</a:t>
            </a:r>
            <a:r>
              <a:rPr lang="en-US" sz="1200" b="0" i="0" kern="1200" dirty="0" smtClean="0">
                <a:solidFill>
                  <a:schemeClr val="tx1"/>
                </a:solidFill>
                <a:effectLst/>
                <a:latin typeface="+mn-lt"/>
                <a:ea typeface="+mn-ea"/>
                <a:cs typeface="+mn-cs"/>
              </a:rPr>
              <a:t>, etc. In this example, we can use the Euclidean distance (which is quite known) based on the following formula:</a:t>
            </a:r>
          </a:p>
          <a:p>
            <a:r>
              <a:rPr lang="en-US" sz="1200" b="0" i="0" kern="1200" dirty="0" smtClean="0">
                <a:solidFill>
                  <a:schemeClr val="tx1"/>
                </a:solidFill>
                <a:effectLst/>
                <a:latin typeface="+mn-lt"/>
                <a:ea typeface="+mn-ea"/>
                <a:cs typeface="+mn-cs"/>
              </a:rPr>
              <a:t>So the algorithm output is the ID from the image with the closest histogram. The algorithm should also return the calculated distance, which can be used as a ‘</a:t>
            </a:r>
            <a:r>
              <a:rPr lang="en-US" sz="1200" b="1" i="0" kern="1200" dirty="0" smtClean="0">
                <a:solidFill>
                  <a:schemeClr val="tx1"/>
                </a:solidFill>
                <a:effectLst/>
                <a:latin typeface="+mn-lt"/>
                <a:ea typeface="+mn-ea"/>
                <a:cs typeface="+mn-cs"/>
              </a:rPr>
              <a:t>confidence</a:t>
            </a:r>
            <a:r>
              <a:rPr lang="en-US" sz="1200" b="0" i="0" kern="1200" dirty="0" smtClean="0">
                <a:solidFill>
                  <a:schemeClr val="tx1"/>
                </a:solidFill>
                <a:effectLst/>
                <a:latin typeface="+mn-lt"/>
                <a:ea typeface="+mn-ea"/>
                <a:cs typeface="+mn-cs"/>
              </a:rPr>
              <a:t>’ measurement.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don’t be fooled about the ‘confidence’ name, as lower confidences are better because it means the distance between the two histograms is closer.</a:t>
            </a:r>
          </a:p>
          <a:p>
            <a:r>
              <a:rPr lang="en-US" sz="1200" b="0" i="0" kern="1200" dirty="0" smtClean="0">
                <a:solidFill>
                  <a:schemeClr val="tx1"/>
                </a:solidFill>
                <a:effectLst/>
                <a:latin typeface="+mn-lt"/>
                <a:ea typeface="+mn-ea"/>
                <a:cs typeface="+mn-cs"/>
              </a:rPr>
              <a:t>We can then use a threshold and the ‘confidence’ to automatically estimate if the algorithm has correctly recognized the image. We can assume that the algorithm has successfully recognized if the confidence is lower than the threshold defined.</a:t>
            </a:r>
          </a:p>
          <a:p>
            <a:endParaRPr lang="en-US" dirty="0"/>
          </a:p>
        </p:txBody>
      </p:sp>
      <p:sp>
        <p:nvSpPr>
          <p:cNvPr id="4" name="Slide Number Placeholder 3"/>
          <p:cNvSpPr>
            <a:spLocks noGrp="1"/>
          </p:cNvSpPr>
          <p:nvPr>
            <p:ph type="sldNum" sz="quarter" idx="10"/>
          </p:nvPr>
        </p:nvSpPr>
        <p:spPr/>
        <p:txBody>
          <a:bodyPr/>
          <a:lstStyle/>
          <a:p>
            <a:fld id="{A8205BB6-47D7-4B71-B989-5228DD2A934E}" type="slidenum">
              <a:rPr lang="en-US" smtClean="0"/>
              <a:t>6</a:t>
            </a:fld>
            <a:endParaRPr lang="en-US"/>
          </a:p>
        </p:txBody>
      </p:sp>
    </p:spTree>
    <p:extLst>
      <p:ext uri="{BB962C8B-B14F-4D97-AF65-F5344CB8AC3E}">
        <p14:creationId xmlns:p14="http://schemas.microsoft.com/office/powerpoint/2010/main" val="278498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3/29/2022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3374" y="2124654"/>
            <a:ext cx="8574622" cy="2616199"/>
          </a:xfrm>
        </p:spPr>
        <p:txBody>
          <a:bodyPr anchor="ctr"/>
          <a:lstStyle/>
          <a:p>
            <a:pPr algn="ctr"/>
            <a:r>
              <a:rPr lang="en-US" sz="8800" dirty="0" smtClean="0">
                <a:solidFill>
                  <a:schemeClr val="tx1">
                    <a:lumMod val="75000"/>
                    <a:lumOff val="25000"/>
                  </a:schemeClr>
                </a:solidFill>
                <a:effectLst>
                  <a:outerShdw blurRad="38100" dist="38100" dir="2700000" algn="tl">
                    <a:srgbClr val="000000">
                      <a:alpha val="43137"/>
                    </a:srgbClr>
                  </a:outerShdw>
                </a:effectLst>
              </a:rPr>
              <a:t>ALPHA</a:t>
            </a:r>
            <a:r>
              <a:rPr lang="en-US" sz="8800" dirty="0" smtClean="0">
                <a:solidFill>
                  <a:schemeClr val="accent1"/>
                </a:solidFill>
                <a:effectLst>
                  <a:outerShdw blurRad="38100" dist="38100" dir="2700000" algn="tl">
                    <a:srgbClr val="000000">
                      <a:alpha val="43137"/>
                    </a:srgbClr>
                  </a:outerShdw>
                </a:effectLst>
                <a:latin typeface="Algerian" panose="04020705040A02060702" pitchFamily="82" charset="0"/>
              </a:rPr>
              <a:t>R</a:t>
            </a:r>
            <a:r>
              <a:rPr lang="en-US" sz="8800" dirty="0" smtClean="0">
                <a:solidFill>
                  <a:schemeClr val="tx1">
                    <a:lumMod val="75000"/>
                    <a:lumOff val="25000"/>
                  </a:schemeClr>
                </a:solidFill>
                <a:effectLst>
                  <a:outerShdw blurRad="38100" dist="38100" dir="2700000" algn="tl">
                    <a:srgbClr val="000000">
                      <a:alpha val="43137"/>
                    </a:srgbClr>
                  </a:outerShdw>
                </a:effectLst>
              </a:rPr>
              <a:t>EG</a:t>
            </a:r>
            <a:endParaRPr lang="en-US"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0152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01" y="-5634"/>
            <a:ext cx="12174599" cy="4907418"/>
          </a:xfrm>
        </p:spPr>
      </p:pic>
      <p:sp>
        <p:nvSpPr>
          <p:cNvPr id="7" name="Title 1"/>
          <p:cNvSpPr txBox="1">
            <a:spLocks/>
          </p:cNvSpPr>
          <p:nvPr/>
        </p:nvSpPr>
        <p:spPr>
          <a:xfrm>
            <a:off x="1817389" y="4475434"/>
            <a:ext cx="8574622" cy="26161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800" dirty="0" smtClean="0">
                <a:solidFill>
                  <a:schemeClr val="tx1">
                    <a:lumMod val="75000"/>
                    <a:lumOff val="25000"/>
                  </a:schemeClr>
                </a:solidFill>
                <a:effectLst>
                  <a:outerShdw blurRad="38100" dist="38100" dir="2700000" algn="tl">
                    <a:srgbClr val="000000">
                      <a:alpha val="43137"/>
                    </a:srgbClr>
                  </a:outerShdw>
                </a:effectLst>
              </a:rPr>
              <a:t>ALPHA</a:t>
            </a:r>
            <a:r>
              <a:rPr lang="en-US" sz="8800" dirty="0" smtClean="0">
                <a:solidFill>
                  <a:schemeClr val="accent1"/>
                </a:solidFill>
                <a:effectLst>
                  <a:outerShdw blurRad="38100" dist="38100" dir="2700000" algn="tl">
                    <a:srgbClr val="000000">
                      <a:alpha val="43137"/>
                    </a:srgbClr>
                  </a:outerShdw>
                </a:effectLst>
                <a:latin typeface="Algerian" panose="04020705040A02060702" pitchFamily="82" charset="0"/>
              </a:rPr>
              <a:t>R</a:t>
            </a:r>
            <a:r>
              <a:rPr lang="en-US" sz="8800" dirty="0" smtClean="0">
                <a:solidFill>
                  <a:schemeClr val="tx1">
                    <a:lumMod val="75000"/>
                    <a:lumOff val="25000"/>
                  </a:schemeClr>
                </a:solidFill>
                <a:effectLst>
                  <a:outerShdw blurRad="38100" dist="38100" dir="2700000" algn="tl">
                    <a:srgbClr val="000000">
                      <a:alpha val="43137"/>
                    </a:srgbClr>
                  </a:outerShdw>
                </a:effectLst>
              </a:rPr>
              <a:t>EG</a:t>
            </a:r>
            <a:endParaRPr lang="en-US"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0430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7373" y="105165"/>
            <a:ext cx="10018713" cy="5352660"/>
          </a:xfrm>
        </p:spPr>
        <p:txBody>
          <a:bodyPr>
            <a:normAutofit fontScale="92500" lnSpcReduction="20000"/>
          </a:bodyPr>
          <a:lstStyle/>
          <a:p>
            <a:pPr>
              <a:buFont typeface="Wingdings" panose="05000000000000000000" pitchFamily="2" charset="2"/>
              <a:buChar char="Ø"/>
            </a:pPr>
            <a:endParaRPr lang="en-US" sz="2800" dirty="0" smtClean="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en-US" sz="2800"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en-US" sz="2800" dirty="0" smtClean="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en-US" sz="2800"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en-US" sz="2800" dirty="0" smtClean="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en-US" sz="2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en-US" sz="2800" dirty="0" smtClean="0">
                <a:latin typeface="Segoe UI" panose="020B0502040204020203" pitchFamily="34" charset="0"/>
                <a:cs typeface="Segoe UI" panose="020B0502040204020203" pitchFamily="34" charset="0"/>
              </a:rPr>
              <a:t>ALPHARIG </a:t>
            </a:r>
            <a:r>
              <a:rPr lang="en-US" sz="2800" dirty="0">
                <a:latin typeface="Segoe UI" panose="020B0502040204020203" pitchFamily="34" charset="0"/>
                <a:cs typeface="Segoe UI" panose="020B0502040204020203" pitchFamily="34" charset="0"/>
              </a:rPr>
              <a:t>is a </a:t>
            </a:r>
            <a:r>
              <a:rPr lang="en-US" sz="2800" dirty="0" smtClean="0">
                <a:latin typeface="Segoe UI" panose="020B0502040204020203" pitchFamily="34" charset="0"/>
                <a:cs typeface="Segoe UI" panose="020B0502040204020203" pitchFamily="34" charset="0"/>
              </a:rPr>
              <a:t>desktop (windows) face recognition attendance   system that automatically dedicates </a:t>
            </a:r>
            <a:r>
              <a:rPr lang="en-US" sz="2800" dirty="0">
                <a:latin typeface="Segoe UI" panose="020B0502040204020203" pitchFamily="34" charset="0"/>
                <a:cs typeface="Segoe UI" panose="020B0502040204020203" pitchFamily="34" charset="0"/>
              </a:rPr>
              <a:t>the faces of employees of an organization </a:t>
            </a:r>
            <a:r>
              <a:rPr lang="en-US" sz="2800" dirty="0" smtClean="0">
                <a:latin typeface="Segoe UI" panose="020B0502040204020203" pitchFamily="34" charset="0"/>
                <a:cs typeface="Segoe UI" panose="020B0502040204020203" pitchFamily="34" charset="0"/>
              </a:rPr>
              <a:t>or </a:t>
            </a:r>
            <a:r>
              <a:rPr lang="en-US" sz="2800" dirty="0">
                <a:latin typeface="Segoe UI" panose="020B0502040204020203" pitchFamily="34" charset="0"/>
                <a:cs typeface="Segoe UI" panose="020B0502040204020203" pitchFamily="34" charset="0"/>
              </a:rPr>
              <a:t>students of an institute</a:t>
            </a:r>
            <a:r>
              <a:rPr lang="en-US" dirty="0" smtClean="0">
                <a:latin typeface="Segoe UI" panose="020B0502040204020203" pitchFamily="34" charset="0"/>
                <a:cs typeface="Segoe UI" panose="020B0502040204020203" pitchFamily="34" charset="0"/>
              </a:rPr>
              <a:t>.</a:t>
            </a:r>
          </a:p>
          <a:p>
            <a:pP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en-US" sz="2800" dirty="0" smtClean="0">
                <a:latin typeface="Segoe UI" panose="020B0502040204020203" pitchFamily="34" charset="0"/>
                <a:cs typeface="Segoe UI" panose="020B0502040204020203" pitchFamily="34" charset="0"/>
              </a:rPr>
              <a:t>ALPHARIG is the upcoming digital solution of organizations and institutes attendance system.</a:t>
            </a:r>
          </a:p>
          <a:p>
            <a:pPr>
              <a:buFont typeface="Wingdings" panose="05000000000000000000" pitchFamily="2" charset="2"/>
              <a:buChar char="Ø"/>
            </a:pPr>
            <a:endParaRPr lang="en-US" dirty="0" smtClean="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en-US" dirty="0" smtClean="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p:txBody>
      </p:sp>
      <p:sp>
        <p:nvSpPr>
          <p:cNvPr id="4" name="Title 1"/>
          <p:cNvSpPr txBox="1">
            <a:spLocks/>
          </p:cNvSpPr>
          <p:nvPr/>
        </p:nvSpPr>
        <p:spPr>
          <a:xfrm>
            <a:off x="10857573" y="6443100"/>
            <a:ext cx="1317026" cy="4018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solidFill>
                  <a:schemeClr val="tx1">
                    <a:lumMod val="75000"/>
                    <a:lumOff val="25000"/>
                  </a:schemeClr>
                </a:solidFill>
                <a:effectLst>
                  <a:outerShdw blurRad="38100" dist="38100" dir="2700000" algn="tl">
                    <a:srgbClr val="000000">
                      <a:alpha val="43137"/>
                    </a:srgbClr>
                  </a:outerShdw>
                </a:effectLst>
              </a:rPr>
              <a:t>ALPHA</a:t>
            </a:r>
            <a:r>
              <a:rPr lang="en-US" sz="1800" dirty="0" smtClean="0">
                <a:solidFill>
                  <a:schemeClr val="accent1"/>
                </a:solidFill>
                <a:effectLst>
                  <a:outerShdw blurRad="38100" dist="38100" dir="2700000" algn="tl">
                    <a:srgbClr val="000000">
                      <a:alpha val="43137"/>
                    </a:srgbClr>
                  </a:outerShdw>
                </a:effectLst>
                <a:latin typeface="Algerian" panose="04020705040A02060702" pitchFamily="82" charset="0"/>
              </a:rPr>
              <a:t>R</a:t>
            </a:r>
            <a:r>
              <a:rPr lang="en-US" sz="1800" dirty="0" smtClean="0">
                <a:solidFill>
                  <a:schemeClr val="tx1">
                    <a:lumMod val="75000"/>
                    <a:lumOff val="25000"/>
                  </a:schemeClr>
                </a:solidFill>
                <a:effectLst>
                  <a:outerShdw blurRad="38100" dist="38100" dir="2700000" algn="tl">
                    <a:srgbClr val="000000">
                      <a:alpha val="43137"/>
                    </a:srgbClr>
                  </a:outerShdw>
                </a:effectLst>
              </a:rPr>
              <a:t>EG</a:t>
            </a:r>
            <a:endParaRPr lang="en-US"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47827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723" y="357187"/>
            <a:ext cx="10018713" cy="1752599"/>
          </a:xfrm>
        </p:spPr>
        <p:txBody>
          <a:bodyPr/>
          <a:lstStyle/>
          <a:p>
            <a:r>
              <a:rPr lang="en-US" dirty="0" smtClean="0">
                <a:latin typeface="Segoe UI" panose="020B0502040204020203" pitchFamily="34" charset="0"/>
                <a:cs typeface="Segoe UI" panose="020B0502040204020203" pitchFamily="34" charset="0"/>
              </a:rPr>
              <a:t>Plat-form</a:t>
            </a:r>
            <a:r>
              <a:rPr lang="en-US"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dirty="0" smtClean="0">
                <a:latin typeface="Segoe UI" panose="020B0502040204020203" pitchFamily="34" charset="0"/>
                <a:cs typeface="Segoe UI" panose="020B0502040204020203" pitchFamily="34" charset="0"/>
              </a:rPr>
              <a:t>and language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484310" y="1657355"/>
            <a:ext cx="10018713" cy="4548187"/>
          </a:xfrm>
        </p:spPr>
        <p:txBody>
          <a:bodyPr>
            <a:normAutofit fontScale="92500" lnSpcReduction="20000"/>
          </a:bodyPr>
          <a:lstStyle/>
          <a:p>
            <a:pPr>
              <a:buFont typeface="Wingdings" panose="05000000000000000000" pitchFamily="2" charset="2"/>
              <a:buChar char="Ø"/>
            </a:pPr>
            <a:r>
              <a:rPr lang="en-US"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Visual Studio:</a:t>
            </a:r>
          </a:p>
          <a:p>
            <a:pPr marL="914400" lvl="2" indent="0">
              <a:buNone/>
            </a:pPr>
            <a:r>
              <a:rPr lang="en-US" sz="2200" dirty="0">
                <a:latin typeface="Segoe UI" panose="020B0502040204020203" pitchFamily="34" charset="0"/>
                <a:cs typeface="Segoe UI" panose="020B0502040204020203" pitchFamily="34" charset="0"/>
              </a:rPr>
              <a:t>Visual Studio Code is a free source code editor that </a:t>
            </a:r>
            <a:r>
              <a:rPr lang="en-US" sz="2200" b="1" dirty="0">
                <a:latin typeface="Segoe UI" panose="020B0502040204020203" pitchFamily="34" charset="0"/>
                <a:cs typeface="Segoe UI" panose="020B0502040204020203" pitchFamily="34" charset="0"/>
              </a:rPr>
              <a:t>fully supports Python</a:t>
            </a:r>
            <a:r>
              <a:rPr lang="en-US" sz="2200" dirty="0">
                <a:latin typeface="Segoe UI" panose="020B0502040204020203" pitchFamily="34" charset="0"/>
                <a:cs typeface="Segoe UI" panose="020B0502040204020203" pitchFamily="34" charset="0"/>
              </a:rPr>
              <a:t> and useful features such as real-time collaboration.</a:t>
            </a:r>
            <a:endParaRPr lang="en-US" sz="3000" dirty="0" smtClean="0">
              <a:latin typeface="Segoe UI" panose="020B0502040204020203" pitchFamily="34" charset="0"/>
              <a:cs typeface="Segoe UI" panose="020B0502040204020203" pitchFamily="34" charset="0"/>
            </a:endParaRPr>
          </a:p>
          <a:p>
            <a:pPr marL="914400" lvl="2" indent="0">
              <a:buNone/>
            </a:pPr>
            <a:r>
              <a:rPr lang="en-US" sz="2400" dirty="0" smtClean="0">
                <a:latin typeface="Segoe UI" panose="020B0502040204020203" pitchFamily="34" charset="0"/>
                <a:cs typeface="Segoe UI" panose="020B0502040204020203" pitchFamily="34" charset="0"/>
              </a:rPr>
              <a:t>Working </a:t>
            </a:r>
            <a:r>
              <a:rPr lang="en-US" sz="2400" dirty="0">
                <a:latin typeface="Segoe UI" panose="020B0502040204020203" pitchFamily="34" charset="0"/>
                <a:cs typeface="Segoe UI" panose="020B0502040204020203" pitchFamily="34" charset="0"/>
              </a:rPr>
              <a:t>with </a:t>
            </a:r>
            <a:r>
              <a:rPr lang="en-US" sz="2400" b="1" dirty="0">
                <a:latin typeface="Segoe UI" panose="020B0502040204020203" pitchFamily="34" charset="0"/>
                <a:cs typeface="Segoe UI" panose="020B0502040204020203" pitchFamily="34" charset="0"/>
              </a:rPr>
              <a:t>Python</a:t>
            </a:r>
            <a:r>
              <a:rPr lang="en-US" sz="2400" dirty="0">
                <a:latin typeface="Segoe UI" panose="020B0502040204020203" pitchFamily="34" charset="0"/>
                <a:cs typeface="Segoe UI" panose="020B0502040204020203" pitchFamily="34" charset="0"/>
              </a:rPr>
              <a:t> in </a:t>
            </a:r>
            <a:r>
              <a:rPr lang="en-US" sz="2400" b="1" dirty="0">
                <a:latin typeface="Segoe UI" panose="020B0502040204020203" pitchFamily="34" charset="0"/>
                <a:cs typeface="Segoe UI" panose="020B0502040204020203" pitchFamily="34" charset="0"/>
              </a:rPr>
              <a:t>Visual Studio Code</a:t>
            </a:r>
            <a:r>
              <a:rPr lang="en-US" sz="2400" dirty="0">
                <a:latin typeface="Segoe UI" panose="020B0502040204020203" pitchFamily="34" charset="0"/>
                <a:cs typeface="Segoe UI" panose="020B0502040204020203" pitchFamily="34" charset="0"/>
              </a:rPr>
              <a:t>, using the Microsoft </a:t>
            </a:r>
            <a:r>
              <a:rPr lang="en-US" sz="2400" b="1" dirty="0">
                <a:latin typeface="Segoe UI" panose="020B0502040204020203" pitchFamily="34" charset="0"/>
                <a:cs typeface="Segoe UI" panose="020B0502040204020203" pitchFamily="34" charset="0"/>
              </a:rPr>
              <a:t>Python</a:t>
            </a:r>
            <a:r>
              <a:rPr lang="en-US" sz="2400" dirty="0">
                <a:latin typeface="Segoe UI" panose="020B0502040204020203" pitchFamily="34" charset="0"/>
                <a:cs typeface="Segoe UI" panose="020B0502040204020203" pitchFamily="34" charset="0"/>
              </a:rPr>
              <a:t> extension, is simple, fun, and productive. The extension makes </a:t>
            </a:r>
            <a:r>
              <a:rPr lang="en-US" sz="2400" b="1" dirty="0">
                <a:latin typeface="Segoe UI" panose="020B0502040204020203" pitchFamily="34" charset="0"/>
                <a:cs typeface="Segoe UI" panose="020B0502040204020203" pitchFamily="34" charset="0"/>
              </a:rPr>
              <a:t>VS Code</a:t>
            </a:r>
            <a:r>
              <a:rPr lang="en-US" sz="2400" dirty="0">
                <a:latin typeface="Segoe UI" panose="020B0502040204020203" pitchFamily="34" charset="0"/>
                <a:cs typeface="Segoe UI" panose="020B0502040204020203" pitchFamily="34" charset="0"/>
              </a:rPr>
              <a:t> an excellent </a:t>
            </a:r>
            <a:r>
              <a:rPr lang="en-US" sz="2400" b="1" dirty="0" smtClean="0">
                <a:latin typeface="Segoe UI" panose="020B0502040204020203" pitchFamily="34" charset="0"/>
                <a:cs typeface="Segoe UI" panose="020B0502040204020203" pitchFamily="34" charset="0"/>
              </a:rPr>
              <a:t>Python.</a:t>
            </a:r>
            <a:endParaRPr lang="en-US" sz="2400" dirty="0" smtClean="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en-US" dirty="0" smtClean="0">
              <a:latin typeface="Segoe UI" panose="020B0502040204020203" pitchFamily="34" charset="0"/>
              <a:cs typeface="Segoe UI" panose="020B0502040204020203" pitchFamily="34" charset="0"/>
            </a:endParaRPr>
          </a:p>
          <a:p>
            <a:pPr>
              <a:buFont typeface="Wingdings" panose="05000000000000000000" pitchFamily="2" charset="2"/>
              <a:buChar char="Ø"/>
            </a:pPr>
            <a:r>
              <a:rPr lang="en-US"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Python:</a:t>
            </a:r>
          </a:p>
          <a:p>
            <a:pPr marL="914400" lvl="2" indent="0">
              <a:buNone/>
            </a:pPr>
            <a:r>
              <a:rPr lang="en-US" sz="2400" b="1" dirty="0">
                <a:latin typeface="Segoe UI" panose="020B0502040204020203" pitchFamily="34" charset="0"/>
                <a:cs typeface="Segoe UI" panose="020B0502040204020203" pitchFamily="34" charset="0"/>
              </a:rPr>
              <a:t>Python has rich library, it is also object oriented, easy to program.</a:t>
            </a:r>
            <a:r>
              <a:rPr lang="en-US" sz="2400" dirty="0">
                <a:latin typeface="Segoe UI" panose="020B0502040204020203" pitchFamily="34" charset="0"/>
                <a:cs typeface="Segoe UI" panose="020B0502040204020203" pitchFamily="34" charset="0"/>
              </a:rPr>
              <a:t> </a:t>
            </a:r>
            <a:r>
              <a:rPr lang="en-US" sz="2400" b="1" dirty="0">
                <a:latin typeface="Segoe UI" panose="020B0502040204020203" pitchFamily="34" charset="0"/>
                <a:cs typeface="Segoe UI" panose="020B0502040204020203" pitchFamily="34" charset="0"/>
              </a:rPr>
              <a:t>It can be also used as frontend language</a:t>
            </a:r>
            <a:r>
              <a:rPr lang="en-US" sz="2400" dirty="0">
                <a:latin typeface="Segoe UI" panose="020B0502040204020203" pitchFamily="34" charset="0"/>
                <a:cs typeface="Segoe UI" panose="020B0502040204020203" pitchFamily="34" charset="0"/>
              </a:rPr>
              <a:t>. That's why it is used in artificial intelligence. Rather than AI it is also used in machine learning, soft computing, NLP programming and also used as web scripting or in Ethical hacking.</a:t>
            </a:r>
            <a:endParaRPr lang="en-US" sz="2400" dirty="0">
              <a:latin typeface="Segoe UI" panose="020B0502040204020203" pitchFamily="34" charset="0"/>
              <a:cs typeface="Segoe UI" panose="020B0502040204020203" pitchFamily="34" charset="0"/>
            </a:endParaRPr>
          </a:p>
        </p:txBody>
      </p:sp>
      <p:sp>
        <p:nvSpPr>
          <p:cNvPr id="4" name="Title 1"/>
          <p:cNvSpPr txBox="1">
            <a:spLocks/>
          </p:cNvSpPr>
          <p:nvPr/>
        </p:nvSpPr>
        <p:spPr>
          <a:xfrm>
            <a:off x="10857573" y="6443100"/>
            <a:ext cx="1317026" cy="4018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solidFill>
                  <a:schemeClr val="tx1">
                    <a:lumMod val="75000"/>
                    <a:lumOff val="25000"/>
                  </a:schemeClr>
                </a:solidFill>
                <a:effectLst>
                  <a:outerShdw blurRad="38100" dist="38100" dir="2700000" algn="tl">
                    <a:srgbClr val="000000">
                      <a:alpha val="43137"/>
                    </a:srgbClr>
                  </a:outerShdw>
                </a:effectLst>
              </a:rPr>
              <a:t>ALPHA</a:t>
            </a:r>
            <a:r>
              <a:rPr lang="en-US" sz="1800" dirty="0" smtClean="0">
                <a:solidFill>
                  <a:schemeClr val="accent1"/>
                </a:solidFill>
                <a:effectLst>
                  <a:outerShdw blurRad="38100" dist="38100" dir="2700000" algn="tl">
                    <a:srgbClr val="000000">
                      <a:alpha val="43137"/>
                    </a:srgbClr>
                  </a:outerShdw>
                </a:effectLst>
                <a:latin typeface="Algerian" panose="04020705040A02060702" pitchFamily="82" charset="0"/>
              </a:rPr>
              <a:t>R</a:t>
            </a:r>
            <a:r>
              <a:rPr lang="en-US" sz="1800" dirty="0" smtClean="0">
                <a:solidFill>
                  <a:schemeClr val="tx1">
                    <a:lumMod val="75000"/>
                    <a:lumOff val="25000"/>
                  </a:schemeClr>
                </a:solidFill>
                <a:effectLst>
                  <a:outerShdw blurRad="38100" dist="38100" dir="2700000" algn="tl">
                    <a:srgbClr val="000000">
                      <a:alpha val="43137"/>
                    </a:srgbClr>
                  </a:outerShdw>
                </a:effectLst>
              </a:rPr>
              <a:t>EG</a:t>
            </a:r>
            <a:endParaRPr lang="en-US"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4256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974559"/>
            <a:ext cx="10018713" cy="1260566"/>
          </a:xfrm>
        </p:spPr>
        <p:txBody>
          <a:bodyPr/>
          <a:lstStyle/>
          <a:p>
            <a:r>
              <a:rPr lang="en-US" dirty="0" smtClean="0">
                <a:latin typeface="Segoe UI" panose="020B0502040204020203" pitchFamily="34" charset="0"/>
                <a:cs typeface="Segoe UI" panose="020B0502040204020203" pitchFamily="34" charset="0"/>
              </a:rPr>
              <a:t>Algorithms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484311" y="1765662"/>
            <a:ext cx="10018713" cy="3124201"/>
          </a:xfrm>
        </p:spPr>
        <p:txBody>
          <a:bodyPr>
            <a:normAutofit fontScale="92500" lnSpcReduction="20000"/>
          </a:bodyPr>
          <a:lstStyle/>
          <a:p>
            <a:pPr>
              <a:buFont typeface="Wingdings" panose="05000000000000000000" pitchFamily="2" charset="2"/>
              <a:buChar char="Ø"/>
            </a:pPr>
            <a:endParaRPr lang="en-US" dirty="0" smtClean="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en-US" dirty="0" smtClean="0">
              <a:latin typeface="Segoe UI" panose="020B0502040204020203" pitchFamily="34" charset="0"/>
              <a:cs typeface="Segoe UI" panose="020B0502040204020203" pitchFamily="34" charset="0"/>
            </a:endParaRPr>
          </a:p>
          <a:p>
            <a:pPr>
              <a:buFont typeface="Wingdings" panose="05000000000000000000" pitchFamily="2" charset="2"/>
              <a:buChar char="Ø"/>
            </a:pPr>
            <a:r>
              <a:rPr lang="en-US" sz="2600" dirty="0">
                <a:latin typeface="Segoe UI" panose="020B0502040204020203" pitchFamily="34" charset="0"/>
                <a:cs typeface="Segoe UI" panose="020B0502040204020203" pitchFamily="34" charset="0"/>
              </a:rPr>
              <a:t>Open Source Computer </a:t>
            </a:r>
            <a:r>
              <a:rPr lang="en-US" sz="2600" dirty="0" smtClean="0">
                <a:latin typeface="Segoe UI" panose="020B0502040204020203" pitchFamily="34" charset="0"/>
                <a:cs typeface="Segoe UI" panose="020B0502040204020203" pitchFamily="34" charset="0"/>
              </a:rPr>
              <a:t>Vision Library (</a:t>
            </a:r>
            <a:r>
              <a:rPr lang="en-US" sz="2600" dirty="0" err="1" smtClean="0">
                <a:latin typeface="Segoe UI" panose="020B0502040204020203" pitchFamily="34" charset="0"/>
                <a:cs typeface="Segoe UI" panose="020B0502040204020203" pitchFamily="34" charset="0"/>
              </a:rPr>
              <a:t>openCV</a:t>
            </a:r>
            <a:r>
              <a:rPr lang="en-US" sz="2600" dirty="0" smtClean="0">
                <a:latin typeface="Segoe UI" panose="020B0502040204020203" pitchFamily="34" charset="0"/>
                <a:cs typeface="Segoe UI" panose="020B0502040204020203" pitchFamily="34" charset="0"/>
              </a:rPr>
              <a:t>)</a:t>
            </a:r>
          </a:p>
          <a:p>
            <a:pPr marL="0" indent="0">
              <a:buNone/>
            </a:pPr>
            <a:endParaRPr lang="en-US" dirty="0">
              <a:latin typeface="Segoe UI" panose="020B0502040204020203" pitchFamily="34" charset="0"/>
              <a:cs typeface="Segoe UI" panose="020B0502040204020203" pitchFamily="34" charset="0"/>
            </a:endParaRPr>
          </a:p>
          <a:p>
            <a:pPr lvl="1">
              <a:buFont typeface="Wingdings" panose="05000000000000000000" pitchFamily="2" charset="2"/>
              <a:buChar char="Ø"/>
            </a:pPr>
            <a:r>
              <a:rPr lang="en-US" sz="2600" dirty="0" err="1" smtClean="0">
                <a:latin typeface="Segoe UI" panose="020B0502040204020203" pitchFamily="34" charset="0"/>
                <a:cs typeface="Segoe UI" panose="020B0502040204020203" pitchFamily="34" charset="0"/>
              </a:rPr>
              <a:t>Haar</a:t>
            </a:r>
            <a:r>
              <a:rPr lang="en-US" sz="2600" dirty="0" smtClean="0">
                <a:latin typeface="Segoe UI" panose="020B0502040204020203" pitchFamily="34" charset="0"/>
                <a:cs typeface="Segoe UI" panose="020B0502040204020203" pitchFamily="34" charset="0"/>
              </a:rPr>
              <a:t> cascade </a:t>
            </a:r>
            <a:r>
              <a:rPr lang="en-US" sz="2600" dirty="0">
                <a:latin typeface="Segoe UI" panose="020B0502040204020203" pitchFamily="34" charset="0"/>
                <a:cs typeface="Segoe UI" panose="020B0502040204020203" pitchFamily="34" charset="0"/>
              </a:rPr>
              <a:t>for face </a:t>
            </a:r>
            <a:r>
              <a:rPr lang="en-US" sz="2600" dirty="0" smtClean="0">
                <a:latin typeface="Segoe UI" panose="020B0502040204020203" pitchFamily="34" charset="0"/>
                <a:cs typeface="Segoe UI" panose="020B0502040204020203" pitchFamily="34" charset="0"/>
              </a:rPr>
              <a:t>detection</a:t>
            </a:r>
          </a:p>
          <a:p>
            <a:pPr marL="0" indent="0">
              <a:buNone/>
            </a:pPr>
            <a:endParaRPr lang="en-US" sz="3000" dirty="0" smtClean="0">
              <a:latin typeface="Segoe UI" panose="020B0502040204020203" pitchFamily="34" charset="0"/>
              <a:cs typeface="Segoe UI" panose="020B0502040204020203" pitchFamily="34" charset="0"/>
            </a:endParaRPr>
          </a:p>
          <a:p>
            <a:pPr lvl="1">
              <a:buFont typeface="Wingdings" panose="05000000000000000000" pitchFamily="2" charset="2"/>
              <a:buChar char="Ø"/>
            </a:pPr>
            <a:r>
              <a:rPr lang="en-US" sz="2600" dirty="0" smtClean="0">
                <a:latin typeface="Segoe UI" panose="020B0502040204020203" pitchFamily="34" charset="0"/>
                <a:cs typeface="Segoe UI" panose="020B0502040204020203" pitchFamily="34" charset="0"/>
              </a:rPr>
              <a:t>LBPH </a:t>
            </a:r>
            <a:r>
              <a:rPr lang="en-US" sz="2600" dirty="0">
                <a:latin typeface="Segoe UI" panose="020B0502040204020203" pitchFamily="34" charset="0"/>
                <a:cs typeface="Segoe UI" panose="020B0502040204020203" pitchFamily="34" charset="0"/>
              </a:rPr>
              <a:t>algorithms for face recognition</a:t>
            </a:r>
          </a:p>
        </p:txBody>
      </p:sp>
      <p:sp>
        <p:nvSpPr>
          <p:cNvPr id="4" name="Title 1"/>
          <p:cNvSpPr txBox="1">
            <a:spLocks/>
          </p:cNvSpPr>
          <p:nvPr/>
        </p:nvSpPr>
        <p:spPr>
          <a:xfrm>
            <a:off x="10857573" y="6443100"/>
            <a:ext cx="1317026" cy="4018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solidFill>
                  <a:schemeClr val="tx1">
                    <a:lumMod val="75000"/>
                    <a:lumOff val="25000"/>
                  </a:schemeClr>
                </a:solidFill>
                <a:effectLst>
                  <a:outerShdw blurRad="38100" dist="38100" dir="2700000" algn="tl">
                    <a:srgbClr val="000000">
                      <a:alpha val="43137"/>
                    </a:srgbClr>
                  </a:outerShdw>
                </a:effectLst>
              </a:rPr>
              <a:t>ALPHA</a:t>
            </a:r>
            <a:r>
              <a:rPr lang="en-US" sz="1800" dirty="0" smtClean="0">
                <a:solidFill>
                  <a:schemeClr val="accent1"/>
                </a:solidFill>
                <a:effectLst>
                  <a:outerShdw blurRad="38100" dist="38100" dir="2700000" algn="tl">
                    <a:srgbClr val="000000">
                      <a:alpha val="43137"/>
                    </a:srgbClr>
                  </a:outerShdw>
                </a:effectLst>
                <a:latin typeface="Algerian" panose="04020705040A02060702" pitchFamily="82" charset="0"/>
              </a:rPr>
              <a:t>R</a:t>
            </a:r>
            <a:r>
              <a:rPr lang="en-US" sz="1800" dirty="0" smtClean="0">
                <a:solidFill>
                  <a:schemeClr val="tx1">
                    <a:lumMod val="75000"/>
                    <a:lumOff val="25000"/>
                  </a:schemeClr>
                </a:solidFill>
                <a:effectLst>
                  <a:outerShdw blurRad="38100" dist="38100" dir="2700000" algn="tl">
                    <a:srgbClr val="000000">
                      <a:alpha val="43137"/>
                    </a:srgbClr>
                  </a:outerShdw>
                </a:effectLst>
              </a:rPr>
              <a:t>EG</a:t>
            </a:r>
            <a:endParaRPr lang="en-US"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5841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890" y="0"/>
            <a:ext cx="10018713" cy="1824692"/>
          </a:xfrm>
        </p:spPr>
        <p:txBody>
          <a:bodyPr>
            <a:normAutofit/>
          </a:bodyPr>
          <a:lstStyle/>
          <a:p>
            <a:r>
              <a:rPr lang="en-US" sz="4800" dirty="0" smtClean="0">
                <a:latin typeface="Segoe UI" panose="020B0502040204020203" pitchFamily="34" charset="0"/>
                <a:cs typeface="Segoe UI" panose="020B0502040204020203" pitchFamily="34" charset="0"/>
              </a:rPr>
              <a:t>How algorithm work</a:t>
            </a:r>
            <a:endParaRPr lang="en-US" sz="4800" dirty="0">
              <a:latin typeface="Segoe UI" panose="020B0502040204020203" pitchFamily="34" charset="0"/>
              <a:cs typeface="Segoe UI" panose="020B0502040204020203" pitchFamily="34"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5999" y="1609718"/>
            <a:ext cx="8360088" cy="2024609"/>
          </a:xfrm>
        </p:spPr>
      </p:pic>
      <p:sp>
        <p:nvSpPr>
          <p:cNvPr id="4" name="Title 1"/>
          <p:cNvSpPr txBox="1">
            <a:spLocks/>
          </p:cNvSpPr>
          <p:nvPr/>
        </p:nvSpPr>
        <p:spPr>
          <a:xfrm>
            <a:off x="10857573" y="6443100"/>
            <a:ext cx="1317026" cy="4018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solidFill>
                  <a:schemeClr val="tx1">
                    <a:lumMod val="75000"/>
                    <a:lumOff val="25000"/>
                  </a:schemeClr>
                </a:solidFill>
                <a:effectLst>
                  <a:outerShdw blurRad="38100" dist="38100" dir="2700000" algn="tl">
                    <a:srgbClr val="000000">
                      <a:alpha val="43137"/>
                    </a:srgbClr>
                  </a:outerShdw>
                </a:effectLst>
              </a:rPr>
              <a:t>ALPHA</a:t>
            </a:r>
            <a:r>
              <a:rPr lang="en-US" sz="1800" dirty="0" smtClean="0">
                <a:solidFill>
                  <a:schemeClr val="accent1"/>
                </a:solidFill>
                <a:effectLst>
                  <a:outerShdw blurRad="38100" dist="38100" dir="2700000" algn="tl">
                    <a:srgbClr val="000000">
                      <a:alpha val="43137"/>
                    </a:srgbClr>
                  </a:outerShdw>
                </a:effectLst>
                <a:latin typeface="Algerian" panose="04020705040A02060702" pitchFamily="82" charset="0"/>
              </a:rPr>
              <a:t>R</a:t>
            </a:r>
            <a:r>
              <a:rPr lang="en-US" sz="1800" dirty="0" smtClean="0">
                <a:solidFill>
                  <a:schemeClr val="tx1">
                    <a:lumMod val="75000"/>
                    <a:lumOff val="25000"/>
                  </a:schemeClr>
                </a:solidFill>
                <a:effectLst>
                  <a:outerShdw blurRad="38100" dist="38100" dir="2700000" algn="tl">
                    <a:srgbClr val="000000">
                      <a:alpha val="43137"/>
                    </a:srgbClr>
                  </a:outerShdw>
                </a:effectLst>
              </a:rPr>
              <a:t>EG</a:t>
            </a:r>
            <a:endParaRPr lang="en-US" dirty="0">
              <a:solidFill>
                <a:schemeClr val="tx1">
                  <a:lumMod val="75000"/>
                  <a:lumOff val="25000"/>
                </a:schemeClr>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5998" y="3988109"/>
            <a:ext cx="8360087" cy="2101965"/>
          </a:xfrm>
          <a:prstGeom prst="rect">
            <a:avLst/>
          </a:prstGeom>
        </p:spPr>
      </p:pic>
      <p:sp>
        <p:nvSpPr>
          <p:cNvPr id="9" name="Title 1"/>
          <p:cNvSpPr txBox="1">
            <a:spLocks/>
          </p:cNvSpPr>
          <p:nvPr/>
        </p:nvSpPr>
        <p:spPr>
          <a:xfrm>
            <a:off x="1026747" y="3403016"/>
            <a:ext cx="2129251" cy="81564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solidFill>
                  <a:schemeClr val="tx1">
                    <a:lumMod val="75000"/>
                    <a:lumOff val="2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LBPH example</a:t>
            </a:r>
            <a:endParaRPr lang="en-US" sz="4400" dirty="0">
              <a:solidFill>
                <a:schemeClr val="tx1">
                  <a:lumMod val="75000"/>
                  <a:lumOff val="2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93729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latin typeface="Segoe UI" panose="020B0502040204020203" pitchFamily="34" charset="0"/>
                <a:cs typeface="Segoe UI" panose="020B0502040204020203" pitchFamily="34" charset="0"/>
              </a:rPr>
              <a:t>Financials and system requirements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484309" y="1909761"/>
            <a:ext cx="10018713" cy="4762502"/>
          </a:xfrm>
        </p:spPr>
        <p:txBody>
          <a:bodyPr>
            <a:normAutofit/>
          </a:bodyPr>
          <a:lstStyle/>
          <a:p>
            <a:pPr>
              <a:buFont typeface="Wingdings" panose="05000000000000000000" pitchFamily="2" charset="2"/>
              <a:buChar char="Ø"/>
            </a:pPr>
            <a:r>
              <a:rPr lang="en-US" dirty="0" smtClean="0">
                <a:latin typeface="Segoe UI" panose="020B0502040204020203" pitchFamily="34" charset="0"/>
                <a:cs typeface="Segoe UI" panose="020B0502040204020203" pitchFamily="34" charset="0"/>
              </a:rPr>
              <a:t>Financial</a:t>
            </a:r>
          </a:p>
          <a:p>
            <a:pPr marL="914400" lvl="2" indent="0">
              <a:buNone/>
            </a:pPr>
            <a:r>
              <a:rPr lang="en-US" dirty="0">
                <a:latin typeface="Segoe UI" panose="020B0502040204020203" pitchFamily="34" charset="0"/>
                <a:cs typeface="Segoe UI" panose="020B0502040204020203" pitchFamily="34" charset="0"/>
              </a:rPr>
              <a:t>…A </a:t>
            </a:r>
            <a:r>
              <a:rPr lang="en-US" dirty="0" smtClean="0">
                <a:latin typeface="Segoe UI" panose="020B0502040204020203" pitchFamily="34" charset="0"/>
                <a:cs typeface="Segoe UI" panose="020B0502040204020203" pitchFamily="34" charset="0"/>
              </a:rPr>
              <a:t>desktop </a:t>
            </a:r>
            <a:r>
              <a:rPr lang="en-US" dirty="0">
                <a:latin typeface="Segoe UI" panose="020B0502040204020203" pitchFamily="34" charset="0"/>
                <a:cs typeface="Segoe UI" panose="020B0502040204020203" pitchFamily="34" charset="0"/>
              </a:rPr>
              <a:t>or a laptop </a:t>
            </a:r>
          </a:p>
          <a:p>
            <a:pPr marL="914400" lvl="2" indent="0">
              <a:buNone/>
            </a:pPr>
            <a:r>
              <a:rPr lang="en-US" dirty="0">
                <a:latin typeface="Segoe UI" panose="020B0502040204020203" pitchFamily="34" charset="0"/>
                <a:cs typeface="Segoe UI" panose="020B0502040204020203" pitchFamily="34" charset="0"/>
              </a:rPr>
              <a:t>…A good webcam or camera will do the </a:t>
            </a:r>
            <a:r>
              <a:rPr lang="en-US" dirty="0" smtClean="0">
                <a:latin typeface="Segoe UI" panose="020B0502040204020203" pitchFamily="34" charset="0"/>
                <a:cs typeface="Segoe UI" panose="020B0502040204020203" pitchFamily="34" charset="0"/>
              </a:rPr>
              <a:t>work</a:t>
            </a:r>
          </a:p>
          <a:p>
            <a:pPr>
              <a:buFont typeface="Wingdings" panose="05000000000000000000" pitchFamily="2" charset="2"/>
              <a:buChar char="Ø"/>
            </a:pPr>
            <a:r>
              <a:rPr lang="en-US" dirty="0" smtClean="0">
                <a:latin typeface="Segoe UI" panose="020B0502040204020203" pitchFamily="34" charset="0"/>
                <a:cs typeface="Segoe UI" panose="020B0502040204020203" pitchFamily="34" charset="0"/>
              </a:rPr>
              <a:t>System requirements</a:t>
            </a:r>
          </a:p>
          <a:p>
            <a:pPr marL="914400" lvl="2" indent="0">
              <a:buNone/>
            </a:pPr>
            <a:r>
              <a:rPr lang="en-US" dirty="0" smtClean="0">
                <a:latin typeface="Segoe UI" panose="020B0502040204020203" pitchFamily="34" charset="0"/>
                <a:cs typeface="Segoe UI" panose="020B0502040204020203" pitchFamily="34" charset="0"/>
              </a:rPr>
              <a:t>Operating System           Windows 7/8/8.1/10/11        </a:t>
            </a:r>
          </a:p>
          <a:p>
            <a:pPr marL="914400" lvl="2" indent="0">
              <a:buNone/>
            </a:pPr>
            <a:r>
              <a:rPr lang="en-US" dirty="0" smtClean="0">
                <a:latin typeface="Segoe UI" panose="020B0502040204020203" pitchFamily="34" charset="0"/>
                <a:cs typeface="Segoe UI" panose="020B0502040204020203" pitchFamily="34" charset="0"/>
              </a:rPr>
              <a:t>CPU                                 Dual core</a:t>
            </a:r>
          </a:p>
          <a:p>
            <a:pPr marL="914400" lvl="2" indent="0">
              <a:buNone/>
            </a:pPr>
            <a:r>
              <a:rPr lang="en-US" dirty="0" smtClean="0">
                <a:latin typeface="Segoe UI" panose="020B0502040204020203" pitchFamily="34" charset="0"/>
                <a:cs typeface="Segoe UI" panose="020B0502040204020203" pitchFamily="34" charset="0"/>
              </a:rPr>
              <a:t>RAM                                512Mbs</a:t>
            </a:r>
            <a:endParaRPr lang="en-US" dirty="0">
              <a:latin typeface="Segoe UI" panose="020B0502040204020203" pitchFamily="34" charset="0"/>
              <a:cs typeface="Segoe UI" panose="020B0502040204020203" pitchFamily="34" charset="0"/>
            </a:endParaRPr>
          </a:p>
          <a:p>
            <a:pPr marL="914400" lvl="2" indent="0">
              <a:buNone/>
            </a:pPr>
            <a:r>
              <a:rPr lang="en-US" dirty="0" smtClean="0">
                <a:latin typeface="Segoe UI" panose="020B0502040204020203" pitchFamily="34" charset="0"/>
                <a:cs typeface="Segoe UI" panose="020B0502040204020203" pitchFamily="34" charset="0"/>
              </a:rPr>
              <a:t>Setup Size                       100Mbs or more</a:t>
            </a:r>
          </a:p>
          <a:p>
            <a:pPr marL="914400" lvl="2" indent="0">
              <a:buNone/>
            </a:pPr>
            <a:r>
              <a:rPr lang="en-US" dirty="0">
                <a:latin typeface="Segoe UI" panose="020B0502040204020203" pitchFamily="34" charset="0"/>
                <a:cs typeface="Segoe UI" panose="020B0502040204020203" pitchFamily="34" charset="0"/>
              </a:rPr>
              <a:t>Hard Disk </a:t>
            </a:r>
            <a:r>
              <a:rPr lang="en-US" dirty="0" smtClean="0">
                <a:latin typeface="Segoe UI" panose="020B0502040204020203" pitchFamily="34" charset="0"/>
                <a:cs typeface="Segoe UI" panose="020B0502040204020203" pitchFamily="34" charset="0"/>
              </a:rPr>
              <a:t>Space              300Mbs or more</a:t>
            </a:r>
            <a:endParaRPr lang="en-US" dirty="0">
              <a:latin typeface="Segoe UI" panose="020B0502040204020203" pitchFamily="34" charset="0"/>
              <a:cs typeface="Segoe UI" panose="020B0502040204020203" pitchFamily="34" charset="0"/>
            </a:endParaRPr>
          </a:p>
          <a:p>
            <a:pPr marL="914400" lvl="2" indent="0">
              <a:buNone/>
            </a:pPr>
            <a:endParaRPr lang="en-US" dirty="0" smtClean="0">
              <a:latin typeface="Segoe UI" panose="020B0502040204020203" pitchFamily="34" charset="0"/>
              <a:cs typeface="Segoe UI" panose="020B0502040204020203" pitchFamily="34" charset="0"/>
            </a:endParaRPr>
          </a:p>
          <a:p>
            <a:pPr marL="914400" lvl="2" indent="0">
              <a:buNone/>
            </a:pPr>
            <a:endParaRPr lang="en-US" dirty="0" smtClean="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en-US" dirty="0" smtClean="0">
              <a:latin typeface="Segoe UI" panose="020B0502040204020203" pitchFamily="34" charset="0"/>
              <a:cs typeface="Segoe UI" panose="020B0502040204020203" pitchFamily="34" charset="0"/>
            </a:endParaRPr>
          </a:p>
        </p:txBody>
      </p:sp>
      <p:sp>
        <p:nvSpPr>
          <p:cNvPr id="4" name="Title 1"/>
          <p:cNvSpPr txBox="1">
            <a:spLocks/>
          </p:cNvSpPr>
          <p:nvPr/>
        </p:nvSpPr>
        <p:spPr>
          <a:xfrm>
            <a:off x="10857573" y="6471676"/>
            <a:ext cx="1317026" cy="4018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solidFill>
                  <a:schemeClr val="tx1">
                    <a:lumMod val="75000"/>
                    <a:lumOff val="25000"/>
                  </a:schemeClr>
                </a:solidFill>
                <a:effectLst>
                  <a:outerShdw blurRad="38100" dist="38100" dir="2700000" algn="tl">
                    <a:srgbClr val="000000">
                      <a:alpha val="43137"/>
                    </a:srgbClr>
                  </a:outerShdw>
                </a:effectLst>
              </a:rPr>
              <a:t>ALPHA</a:t>
            </a:r>
            <a:r>
              <a:rPr lang="en-US" sz="1800" dirty="0" smtClean="0">
                <a:solidFill>
                  <a:schemeClr val="accent1"/>
                </a:solidFill>
                <a:effectLst>
                  <a:outerShdw blurRad="38100" dist="38100" dir="2700000" algn="tl">
                    <a:srgbClr val="000000">
                      <a:alpha val="43137"/>
                    </a:srgbClr>
                  </a:outerShdw>
                </a:effectLst>
                <a:latin typeface="Algerian" panose="04020705040A02060702" pitchFamily="82" charset="0"/>
              </a:rPr>
              <a:t>R</a:t>
            </a:r>
            <a:r>
              <a:rPr lang="en-US" sz="1800" dirty="0" smtClean="0">
                <a:solidFill>
                  <a:schemeClr val="tx1">
                    <a:lumMod val="75000"/>
                    <a:lumOff val="25000"/>
                  </a:schemeClr>
                </a:solidFill>
                <a:effectLst>
                  <a:outerShdw blurRad="38100" dist="38100" dir="2700000" algn="tl">
                    <a:srgbClr val="000000">
                      <a:alpha val="43137"/>
                    </a:srgbClr>
                  </a:outerShdw>
                </a:effectLst>
              </a:rPr>
              <a:t>EG</a:t>
            </a:r>
            <a:endParaRPr lang="en-US"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11455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Team</a:t>
            </a:r>
            <a:endParaRPr lang="en-US" dirty="0">
              <a:latin typeface="Segoe UI" panose="020B0502040204020203" pitchFamily="34" charset="0"/>
              <a:cs typeface="Segoe UI" panose="020B0502040204020203"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18218650"/>
              </p:ext>
            </p:extLst>
          </p:nvPr>
        </p:nvGraphicFramePr>
        <p:xfrm>
          <a:off x="1504336" y="2138362"/>
          <a:ext cx="9998685" cy="3699808"/>
        </p:xfrm>
        <a:graphic>
          <a:graphicData uri="http://schemas.openxmlformats.org/drawingml/2006/table">
            <a:tbl>
              <a:tblPr firstRow="1" bandRow="1">
                <a:tableStyleId>{BC89EF96-8CEA-46FF-86C4-4CE0E7609802}</a:tableStyleId>
              </a:tblPr>
              <a:tblGrid>
                <a:gridCol w="1999737">
                  <a:extLst>
                    <a:ext uri="{9D8B030D-6E8A-4147-A177-3AD203B41FA5}">
                      <a16:colId xmlns:a16="http://schemas.microsoft.com/office/drawing/2014/main" val="2687120109"/>
                    </a:ext>
                  </a:extLst>
                </a:gridCol>
                <a:gridCol w="1999737">
                  <a:extLst>
                    <a:ext uri="{9D8B030D-6E8A-4147-A177-3AD203B41FA5}">
                      <a16:colId xmlns:a16="http://schemas.microsoft.com/office/drawing/2014/main" val="4273369315"/>
                    </a:ext>
                  </a:extLst>
                </a:gridCol>
                <a:gridCol w="1999737">
                  <a:extLst>
                    <a:ext uri="{9D8B030D-6E8A-4147-A177-3AD203B41FA5}">
                      <a16:colId xmlns:a16="http://schemas.microsoft.com/office/drawing/2014/main" val="3675208187"/>
                    </a:ext>
                  </a:extLst>
                </a:gridCol>
                <a:gridCol w="1999737">
                  <a:extLst>
                    <a:ext uri="{9D8B030D-6E8A-4147-A177-3AD203B41FA5}">
                      <a16:colId xmlns:a16="http://schemas.microsoft.com/office/drawing/2014/main" val="1750120510"/>
                    </a:ext>
                  </a:extLst>
                </a:gridCol>
                <a:gridCol w="1999737">
                  <a:extLst>
                    <a:ext uri="{9D8B030D-6E8A-4147-A177-3AD203B41FA5}">
                      <a16:colId xmlns:a16="http://schemas.microsoft.com/office/drawing/2014/main" val="2544005483"/>
                    </a:ext>
                  </a:extLst>
                </a:gridCol>
              </a:tblGrid>
              <a:tr h="528544">
                <a:tc>
                  <a:txBody>
                    <a:bodyPr/>
                    <a:lstStyle/>
                    <a:p>
                      <a:r>
                        <a:rPr lang="en-US" sz="1600" dirty="0" smtClean="0"/>
                        <a:t>Name</a:t>
                      </a:r>
                      <a:endParaRPr lang="en-US" sz="1600" dirty="0"/>
                    </a:p>
                  </a:txBody>
                  <a:tcPr marL="82986" marR="82986" marT="41493" marB="41493"/>
                </a:tc>
                <a:tc>
                  <a:txBody>
                    <a:bodyPr/>
                    <a:lstStyle/>
                    <a:p>
                      <a:r>
                        <a:rPr lang="en-US" sz="1600" dirty="0" smtClean="0"/>
                        <a:t>F.name</a:t>
                      </a:r>
                      <a:endParaRPr lang="en-US" sz="1600" dirty="0"/>
                    </a:p>
                  </a:txBody>
                  <a:tcPr marL="82986" marR="82986" marT="41493" marB="41493"/>
                </a:tc>
                <a:tc>
                  <a:txBody>
                    <a:bodyPr/>
                    <a:lstStyle/>
                    <a:p>
                      <a:r>
                        <a:rPr lang="en-US" sz="1600" dirty="0" smtClean="0"/>
                        <a:t>Email</a:t>
                      </a:r>
                      <a:endParaRPr lang="en-US" sz="1600" dirty="0"/>
                    </a:p>
                  </a:txBody>
                  <a:tcPr marL="82986" marR="82986" marT="41493" marB="41493"/>
                </a:tc>
                <a:tc>
                  <a:txBody>
                    <a:bodyPr/>
                    <a:lstStyle/>
                    <a:p>
                      <a:r>
                        <a:rPr lang="en-US" sz="1600" dirty="0" smtClean="0"/>
                        <a:t>Role</a:t>
                      </a:r>
                      <a:endParaRPr lang="en-US" sz="1600" dirty="0"/>
                    </a:p>
                  </a:txBody>
                  <a:tcPr marL="82986" marR="82986" marT="41493" marB="41493"/>
                </a:tc>
                <a:tc>
                  <a:txBody>
                    <a:bodyPr/>
                    <a:lstStyle/>
                    <a:p>
                      <a:r>
                        <a:rPr lang="en-US" sz="1600" dirty="0" smtClean="0"/>
                        <a:t>Registration NO</a:t>
                      </a:r>
                      <a:endParaRPr lang="en-US" sz="1600" dirty="0"/>
                    </a:p>
                  </a:txBody>
                  <a:tcPr marL="82986" marR="82986" marT="41493" marB="41493"/>
                </a:tc>
                <a:extLst>
                  <a:ext uri="{0D108BD9-81ED-4DB2-BD59-A6C34878D82A}">
                    <a16:rowId xmlns:a16="http://schemas.microsoft.com/office/drawing/2014/main" val="2491938046"/>
                  </a:ext>
                </a:extLst>
              </a:tr>
              <a:tr h="528544">
                <a:tc>
                  <a:txBody>
                    <a:bodyPr/>
                    <a:lstStyle/>
                    <a:p>
                      <a:r>
                        <a:rPr lang="en-US" sz="1600" dirty="0" smtClean="0"/>
                        <a:t>Fahad Ahmed</a:t>
                      </a:r>
                      <a:endParaRPr lang="en-US" sz="1600" dirty="0"/>
                    </a:p>
                  </a:txBody>
                  <a:tcPr marL="82986" marR="82986" marT="41493" marB="41493"/>
                </a:tc>
                <a:tc>
                  <a:txBody>
                    <a:bodyPr/>
                    <a:lstStyle/>
                    <a:p>
                      <a:r>
                        <a:rPr lang="en-US" sz="1600" dirty="0" smtClean="0"/>
                        <a:t>Ali Ahmed</a:t>
                      </a:r>
                      <a:endParaRPr lang="en-US" sz="1600" dirty="0"/>
                    </a:p>
                  </a:txBody>
                  <a:tcPr marL="82986" marR="82986" marT="41493" marB="41493"/>
                </a:tc>
                <a:tc>
                  <a:txBody>
                    <a:bodyPr/>
                    <a:lstStyle/>
                    <a:p>
                      <a:r>
                        <a:rPr lang="en-US" sz="1300" dirty="0" smtClean="0"/>
                        <a:t>fahadahmedronni@gmail.com</a:t>
                      </a:r>
                      <a:endParaRPr lang="en-US" sz="1100" dirty="0"/>
                    </a:p>
                  </a:txBody>
                  <a:tcPr marL="82986" marR="82986" marT="41493" marB="41493"/>
                </a:tc>
                <a:tc>
                  <a:txBody>
                    <a:bodyPr/>
                    <a:lstStyle/>
                    <a:p>
                      <a:r>
                        <a:rPr lang="en-US" sz="1600" dirty="0" smtClean="0"/>
                        <a:t>Leader</a:t>
                      </a:r>
                      <a:endParaRPr lang="en-US" sz="1600" dirty="0"/>
                    </a:p>
                  </a:txBody>
                  <a:tcPr marL="82986" marR="82986" marT="41493" marB="41493"/>
                </a:tc>
                <a:tc>
                  <a:txBody>
                    <a:bodyPr/>
                    <a:lstStyle/>
                    <a:p>
                      <a:r>
                        <a:rPr lang="en-US" sz="1600" dirty="0" smtClean="0"/>
                        <a:t>2k19-cs-27</a:t>
                      </a:r>
                      <a:endParaRPr lang="en-US" sz="1600" dirty="0"/>
                    </a:p>
                  </a:txBody>
                  <a:tcPr marL="82986" marR="82986" marT="41493" marB="41493"/>
                </a:tc>
                <a:extLst>
                  <a:ext uri="{0D108BD9-81ED-4DB2-BD59-A6C34878D82A}">
                    <a16:rowId xmlns:a16="http://schemas.microsoft.com/office/drawing/2014/main" val="3194979722"/>
                  </a:ext>
                </a:extLst>
              </a:tr>
              <a:tr h="528544">
                <a:tc>
                  <a:txBody>
                    <a:bodyPr/>
                    <a:lstStyle/>
                    <a:p>
                      <a:r>
                        <a:rPr lang="en-US" sz="1600" dirty="0" smtClean="0"/>
                        <a:t>Adeel</a:t>
                      </a:r>
                      <a:r>
                        <a:rPr lang="en-US" sz="1600" baseline="0" dirty="0" smtClean="0"/>
                        <a:t> Shah</a:t>
                      </a:r>
                      <a:endParaRPr lang="en-US" sz="1600" dirty="0"/>
                    </a:p>
                  </a:txBody>
                  <a:tcPr marL="82986" marR="82986" marT="41493" marB="41493"/>
                </a:tc>
                <a:tc>
                  <a:txBody>
                    <a:bodyPr/>
                    <a:lstStyle/>
                    <a:p>
                      <a:r>
                        <a:rPr lang="en-US" sz="1600" dirty="0" err="1" smtClean="0"/>
                        <a:t>Mehboob</a:t>
                      </a:r>
                      <a:r>
                        <a:rPr lang="en-US" sz="1600" dirty="0" smtClean="0"/>
                        <a:t> Ali</a:t>
                      </a:r>
                      <a:endParaRPr lang="en-US" sz="1600" dirty="0"/>
                    </a:p>
                  </a:txBody>
                  <a:tcPr marL="82986" marR="82986" marT="41493" marB="41493"/>
                </a:tc>
                <a:tc>
                  <a:txBody>
                    <a:bodyPr/>
                    <a:lstStyle/>
                    <a:p>
                      <a:r>
                        <a:rPr lang="en-US" sz="1300" dirty="0" smtClean="0"/>
                        <a:t>shahadeel273@gmail.com</a:t>
                      </a:r>
                      <a:endParaRPr lang="en-US" sz="1300" dirty="0"/>
                    </a:p>
                  </a:txBody>
                  <a:tcPr marL="82986" marR="82986" marT="41493" marB="41493"/>
                </a:tc>
                <a:tc>
                  <a:txBody>
                    <a:bodyPr/>
                    <a:lstStyle/>
                    <a:p>
                      <a:r>
                        <a:rPr lang="en-US" sz="1600" dirty="0" smtClean="0"/>
                        <a:t>Member</a:t>
                      </a:r>
                      <a:endParaRPr lang="en-US" sz="1600" dirty="0"/>
                    </a:p>
                  </a:txBody>
                  <a:tcPr marL="82986" marR="82986" marT="41493" marB="4149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2k19-cs-23</a:t>
                      </a:r>
                    </a:p>
                  </a:txBody>
                  <a:tcPr marL="82986" marR="82986" marT="41493" marB="41493"/>
                </a:tc>
                <a:extLst>
                  <a:ext uri="{0D108BD9-81ED-4DB2-BD59-A6C34878D82A}">
                    <a16:rowId xmlns:a16="http://schemas.microsoft.com/office/drawing/2014/main" val="45878347"/>
                  </a:ext>
                </a:extLst>
              </a:tr>
              <a:tr h="528544">
                <a:tc>
                  <a:txBody>
                    <a:bodyPr/>
                    <a:lstStyle/>
                    <a:p>
                      <a:r>
                        <a:rPr lang="en-US" sz="1600" dirty="0" smtClean="0"/>
                        <a:t>Muhammad </a:t>
                      </a:r>
                      <a:r>
                        <a:rPr lang="en-US" sz="1600" dirty="0" err="1" smtClean="0"/>
                        <a:t>Ishaq</a:t>
                      </a:r>
                      <a:endParaRPr lang="en-US" sz="1600" dirty="0"/>
                    </a:p>
                  </a:txBody>
                  <a:tcPr marL="82986" marR="82986" marT="41493" marB="41493"/>
                </a:tc>
                <a:tc>
                  <a:txBody>
                    <a:bodyPr/>
                    <a:lstStyle/>
                    <a:p>
                      <a:r>
                        <a:rPr lang="en-US" sz="1600" dirty="0" smtClean="0"/>
                        <a:t>Muhammad Amin</a:t>
                      </a:r>
                      <a:endParaRPr lang="en-US" sz="1600" dirty="0"/>
                    </a:p>
                  </a:txBody>
                  <a:tcPr marL="82986" marR="82986" marT="41493" marB="41493"/>
                </a:tc>
                <a:tc>
                  <a:txBody>
                    <a:bodyPr/>
                    <a:lstStyle/>
                    <a:p>
                      <a:r>
                        <a:rPr lang="en-US" sz="1300" dirty="0" smtClean="0"/>
                        <a:t>ishaqraisani</a:t>
                      </a:r>
                      <a:r>
                        <a:rPr lang="en-US" sz="1300" baseline="0" dirty="0" smtClean="0"/>
                        <a:t>11@gmail.com</a:t>
                      </a:r>
                      <a:endParaRPr lang="en-US" sz="1300" dirty="0"/>
                    </a:p>
                  </a:txBody>
                  <a:tcPr marL="82986" marR="82986" marT="41493" marB="41493"/>
                </a:tc>
                <a:tc>
                  <a:txBody>
                    <a:bodyPr/>
                    <a:lstStyle/>
                    <a:p>
                      <a:r>
                        <a:rPr lang="en-US" sz="1600" dirty="0" smtClean="0"/>
                        <a:t>Member</a:t>
                      </a:r>
                      <a:endParaRPr lang="en-US" sz="1600" dirty="0"/>
                    </a:p>
                  </a:txBody>
                  <a:tcPr marL="82986" marR="82986" marT="41493" marB="4149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2k19-cs-15</a:t>
                      </a:r>
                    </a:p>
                  </a:txBody>
                  <a:tcPr marL="82986" marR="82986" marT="41493" marB="41493"/>
                </a:tc>
                <a:extLst>
                  <a:ext uri="{0D108BD9-81ED-4DB2-BD59-A6C34878D82A}">
                    <a16:rowId xmlns:a16="http://schemas.microsoft.com/office/drawing/2014/main" val="486644024"/>
                  </a:ext>
                </a:extLst>
              </a:tr>
              <a:tr h="528544">
                <a:tc>
                  <a:txBody>
                    <a:bodyPr/>
                    <a:lstStyle/>
                    <a:p>
                      <a:r>
                        <a:rPr lang="en-US" sz="1600" dirty="0" err="1" smtClean="0"/>
                        <a:t>Israr</a:t>
                      </a:r>
                      <a:r>
                        <a:rPr lang="en-US" sz="1600" dirty="0" smtClean="0"/>
                        <a:t> </a:t>
                      </a:r>
                      <a:r>
                        <a:rPr lang="en-US" sz="1600" dirty="0" err="1" smtClean="0"/>
                        <a:t>Ullah</a:t>
                      </a:r>
                      <a:endParaRPr lang="en-US" sz="1600" dirty="0"/>
                    </a:p>
                  </a:txBody>
                  <a:tcPr marL="82986" marR="82986" marT="41493" marB="41493"/>
                </a:tc>
                <a:tc>
                  <a:txBody>
                    <a:bodyPr/>
                    <a:lstStyle/>
                    <a:p>
                      <a:r>
                        <a:rPr lang="en-US" sz="1600" smtClean="0"/>
                        <a:t>Ramdil</a:t>
                      </a:r>
                      <a:endParaRPr lang="en-US" sz="1600" dirty="0"/>
                    </a:p>
                  </a:txBody>
                  <a:tcPr marL="82986" marR="82986" marT="41493" marB="41493"/>
                </a:tc>
                <a:tc>
                  <a:txBody>
                    <a:bodyPr/>
                    <a:lstStyle/>
                    <a:p>
                      <a:r>
                        <a:rPr lang="en-US" sz="1400" dirty="0" smtClean="0"/>
                        <a:t>israrrind50@outlook.com</a:t>
                      </a:r>
                      <a:endParaRPr lang="en-US" sz="1400" dirty="0"/>
                    </a:p>
                  </a:txBody>
                  <a:tcPr marL="82986" marR="82986" marT="41493" marB="41493"/>
                </a:tc>
                <a:tc>
                  <a:txBody>
                    <a:bodyPr/>
                    <a:lstStyle/>
                    <a:p>
                      <a:r>
                        <a:rPr lang="en-US" sz="1600" dirty="0" smtClean="0"/>
                        <a:t>Member</a:t>
                      </a:r>
                      <a:endParaRPr lang="en-US" sz="1600" dirty="0"/>
                    </a:p>
                  </a:txBody>
                  <a:tcPr marL="82986" marR="82986" marT="41493" marB="4149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2k19-cs-19</a:t>
                      </a:r>
                    </a:p>
                  </a:txBody>
                  <a:tcPr marL="82986" marR="82986" marT="41493" marB="41493"/>
                </a:tc>
                <a:extLst>
                  <a:ext uri="{0D108BD9-81ED-4DB2-BD59-A6C34878D82A}">
                    <a16:rowId xmlns:a16="http://schemas.microsoft.com/office/drawing/2014/main" val="2929842601"/>
                  </a:ext>
                </a:extLst>
              </a:tr>
              <a:tr h="52854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smtClean="0"/>
                        <a:t>Mehraz</a:t>
                      </a:r>
                      <a:r>
                        <a:rPr lang="en-US" sz="1600" dirty="0" smtClean="0"/>
                        <a:t> Noor</a:t>
                      </a:r>
                    </a:p>
                  </a:txBody>
                  <a:tcPr marL="82986" marR="82986" marT="41493" marB="41493"/>
                </a:tc>
                <a:tc>
                  <a:txBody>
                    <a:bodyPr/>
                    <a:lstStyle/>
                    <a:p>
                      <a:r>
                        <a:rPr lang="en-US" sz="1600" dirty="0" smtClean="0"/>
                        <a:t>Noor Mohammad</a:t>
                      </a:r>
                      <a:endParaRPr lang="en-US" sz="1600" dirty="0"/>
                    </a:p>
                  </a:txBody>
                  <a:tcPr marL="82986" marR="82986" marT="41493" marB="41493"/>
                </a:tc>
                <a:tc>
                  <a:txBody>
                    <a:bodyPr/>
                    <a:lstStyle/>
                    <a:p>
                      <a:r>
                        <a:rPr lang="en-US" sz="1300" dirty="0" smtClean="0"/>
                        <a:t>Mehraznoor.123@gmail.com</a:t>
                      </a:r>
                      <a:endParaRPr lang="en-US" sz="1300" dirty="0"/>
                    </a:p>
                  </a:txBody>
                  <a:tcPr marL="82986" marR="82986" marT="41493" marB="41493"/>
                </a:tc>
                <a:tc>
                  <a:txBody>
                    <a:bodyPr/>
                    <a:lstStyle/>
                    <a:p>
                      <a:r>
                        <a:rPr lang="en-US" sz="1600" dirty="0" smtClean="0"/>
                        <a:t>Member</a:t>
                      </a:r>
                      <a:endParaRPr lang="en-US" sz="1600" dirty="0"/>
                    </a:p>
                  </a:txBody>
                  <a:tcPr marL="82986" marR="82986" marT="41493" marB="4149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2k19-cs-03</a:t>
                      </a:r>
                    </a:p>
                  </a:txBody>
                  <a:tcPr marL="82986" marR="82986" marT="41493" marB="41493"/>
                </a:tc>
                <a:extLst>
                  <a:ext uri="{0D108BD9-81ED-4DB2-BD59-A6C34878D82A}">
                    <a16:rowId xmlns:a16="http://schemas.microsoft.com/office/drawing/2014/main" val="2164748445"/>
                  </a:ext>
                </a:extLst>
              </a:tr>
              <a:tr h="528544">
                <a:tc>
                  <a:txBody>
                    <a:bodyPr/>
                    <a:lstStyle/>
                    <a:p>
                      <a:r>
                        <a:rPr lang="en-US" sz="1600" dirty="0" err="1" smtClean="0"/>
                        <a:t>Qazafi</a:t>
                      </a:r>
                      <a:endParaRPr lang="en-US" sz="1600" dirty="0"/>
                    </a:p>
                  </a:txBody>
                  <a:tcPr marL="82986" marR="82986" marT="41493" marB="41493"/>
                </a:tc>
                <a:tc>
                  <a:txBody>
                    <a:bodyPr/>
                    <a:lstStyle/>
                    <a:p>
                      <a:r>
                        <a:rPr lang="en-US" sz="1600" dirty="0" err="1" smtClean="0"/>
                        <a:t>Younas</a:t>
                      </a:r>
                      <a:endParaRPr lang="en-US" sz="1600" dirty="0"/>
                    </a:p>
                  </a:txBody>
                  <a:tcPr marL="82986" marR="82986" marT="41493" marB="41493"/>
                </a:tc>
                <a:tc>
                  <a:txBody>
                    <a:bodyPr/>
                    <a:lstStyle/>
                    <a:p>
                      <a:r>
                        <a:rPr lang="en-US" sz="1300" dirty="0" smtClean="0"/>
                        <a:t>qazafijan13@gmail.com</a:t>
                      </a:r>
                      <a:endParaRPr lang="en-US" sz="1300" dirty="0"/>
                    </a:p>
                  </a:txBody>
                  <a:tcPr marL="82986" marR="82986" marT="41493" marB="41493"/>
                </a:tc>
                <a:tc>
                  <a:txBody>
                    <a:bodyPr/>
                    <a:lstStyle/>
                    <a:p>
                      <a:r>
                        <a:rPr lang="en-US" sz="1600" dirty="0" smtClean="0"/>
                        <a:t>Member</a:t>
                      </a:r>
                      <a:endParaRPr lang="en-US" sz="1600" dirty="0"/>
                    </a:p>
                  </a:txBody>
                  <a:tcPr marL="82986" marR="82986" marT="41493" marB="4149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2k19-cs-04</a:t>
                      </a:r>
                    </a:p>
                  </a:txBody>
                  <a:tcPr marL="82986" marR="82986" marT="41493" marB="41493"/>
                </a:tc>
                <a:extLst>
                  <a:ext uri="{0D108BD9-81ED-4DB2-BD59-A6C34878D82A}">
                    <a16:rowId xmlns:a16="http://schemas.microsoft.com/office/drawing/2014/main" val="4214753922"/>
                  </a:ext>
                </a:extLst>
              </a:tr>
            </a:tbl>
          </a:graphicData>
        </a:graphic>
      </p:graphicFrame>
      <p:sp>
        <p:nvSpPr>
          <p:cNvPr id="8" name="Title 1"/>
          <p:cNvSpPr txBox="1">
            <a:spLocks/>
          </p:cNvSpPr>
          <p:nvPr/>
        </p:nvSpPr>
        <p:spPr>
          <a:xfrm>
            <a:off x="10857573" y="6443100"/>
            <a:ext cx="1317026" cy="4018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solidFill>
                  <a:schemeClr val="tx1">
                    <a:lumMod val="75000"/>
                    <a:lumOff val="25000"/>
                  </a:schemeClr>
                </a:solidFill>
                <a:effectLst>
                  <a:outerShdw blurRad="38100" dist="38100" dir="2700000" algn="tl">
                    <a:srgbClr val="000000">
                      <a:alpha val="43137"/>
                    </a:srgbClr>
                  </a:outerShdw>
                </a:effectLst>
              </a:rPr>
              <a:t>ALPHA</a:t>
            </a:r>
            <a:r>
              <a:rPr lang="en-US" sz="1800" dirty="0" smtClean="0">
                <a:solidFill>
                  <a:schemeClr val="accent1"/>
                </a:solidFill>
                <a:effectLst>
                  <a:outerShdw blurRad="38100" dist="38100" dir="2700000" algn="tl">
                    <a:srgbClr val="000000">
                      <a:alpha val="43137"/>
                    </a:srgbClr>
                  </a:outerShdw>
                </a:effectLst>
                <a:latin typeface="Algerian" panose="04020705040A02060702" pitchFamily="82" charset="0"/>
              </a:rPr>
              <a:t>R</a:t>
            </a:r>
            <a:r>
              <a:rPr lang="en-US" sz="1800" dirty="0" smtClean="0">
                <a:solidFill>
                  <a:schemeClr val="tx1">
                    <a:lumMod val="75000"/>
                    <a:lumOff val="25000"/>
                  </a:schemeClr>
                </a:solidFill>
                <a:effectLst>
                  <a:outerShdw blurRad="38100" dist="38100" dir="2700000" algn="tl">
                    <a:srgbClr val="000000">
                      <a:alpha val="43137"/>
                    </a:srgbClr>
                  </a:outerShdw>
                </a:effectLst>
              </a:rPr>
              <a:t>EG</a:t>
            </a:r>
            <a:endParaRPr lang="en-US"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150565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294</TotalTime>
  <Words>470</Words>
  <Application>Microsoft Office PowerPoint</Application>
  <PresentationFormat>Widescreen</PresentationFormat>
  <Paragraphs>153</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Corbel</vt:lpstr>
      <vt:lpstr>Segoe UI</vt:lpstr>
      <vt:lpstr>Wingdings</vt:lpstr>
      <vt:lpstr>Parallax</vt:lpstr>
      <vt:lpstr>ALPHAREG</vt:lpstr>
      <vt:lpstr>PowerPoint Presentation</vt:lpstr>
      <vt:lpstr>PowerPoint Presentation</vt:lpstr>
      <vt:lpstr>Plat-form and language</vt:lpstr>
      <vt:lpstr>Algorithms</vt:lpstr>
      <vt:lpstr>How algorithm work</vt:lpstr>
      <vt:lpstr>Financials and system requirements</vt:lpstr>
      <vt:lpstr>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ALPHAREG</dc:title>
  <dc:creator>Adeel-shah</dc:creator>
  <cp:lastModifiedBy>Adeel-shah</cp:lastModifiedBy>
  <cp:revision>30</cp:revision>
  <dcterms:created xsi:type="dcterms:W3CDTF">2022-03-29T11:49:59Z</dcterms:created>
  <dcterms:modified xsi:type="dcterms:W3CDTF">2022-03-29T16:44:03Z</dcterms:modified>
</cp:coreProperties>
</file>