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68" r:id="rId3"/>
    <p:sldId id="257" r:id="rId4"/>
    <p:sldId id="258" r:id="rId5"/>
    <p:sldId id="259" r:id="rId6"/>
    <p:sldId id="260" r:id="rId7"/>
    <p:sldId id="261" r:id="rId8"/>
    <p:sldId id="262" r:id="rId9"/>
    <p:sldId id="272" r:id="rId10"/>
    <p:sldId id="263" r:id="rId11"/>
    <p:sldId id="264" r:id="rId12"/>
    <p:sldId id="269" r:id="rId13"/>
    <p:sldId id="270" r:id="rId14"/>
    <p:sldId id="273" r:id="rId15"/>
    <p:sldId id="271" r:id="rId16"/>
    <p:sldId id="266"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406458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155392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9606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143713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428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240193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3605555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157506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263996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F1912-D9F7-45DD-A590-CF7BBD77354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340233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4F1912-D9F7-45DD-A590-CF7BBD77354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338863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4F1912-D9F7-45DD-A590-CF7BBD77354A}"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194468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4F1912-D9F7-45DD-A590-CF7BBD77354A}"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96360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F1912-D9F7-45DD-A590-CF7BBD77354A}"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424981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F1912-D9F7-45DD-A590-CF7BBD77354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992A2-56A3-4BA7-8989-7312787FC4CF}" type="slidenum">
              <a:rPr lang="en-US" smtClean="0"/>
              <a:t>‹#›</a:t>
            </a:fld>
            <a:endParaRPr lang="en-US"/>
          </a:p>
        </p:txBody>
      </p:sp>
    </p:spTree>
    <p:extLst>
      <p:ext uri="{BB962C8B-B14F-4D97-AF65-F5344CB8AC3E}">
        <p14:creationId xmlns:p14="http://schemas.microsoft.com/office/powerpoint/2010/main" val="38945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992A2-56A3-4BA7-8989-7312787FC4CF}" type="slidenum">
              <a:rPr lang="en-US" smtClean="0"/>
              <a:t>‹#›</a:t>
            </a:fld>
            <a:endParaRPr lang="en-US"/>
          </a:p>
        </p:txBody>
      </p:sp>
      <p:sp>
        <p:nvSpPr>
          <p:cNvPr id="5" name="Date Placeholder 4"/>
          <p:cNvSpPr>
            <a:spLocks noGrp="1"/>
          </p:cNvSpPr>
          <p:nvPr>
            <p:ph type="dt" sz="half" idx="10"/>
          </p:nvPr>
        </p:nvSpPr>
        <p:spPr/>
        <p:txBody>
          <a:bodyPr/>
          <a:lstStyle/>
          <a:p>
            <a:fld id="{DB4F1912-D9F7-45DD-A590-CF7BBD77354A}" type="datetimeFigureOut">
              <a:rPr lang="en-US" smtClean="0"/>
              <a:t>4/4/2019</a:t>
            </a:fld>
            <a:endParaRPr lang="en-US"/>
          </a:p>
        </p:txBody>
      </p:sp>
    </p:spTree>
    <p:extLst>
      <p:ext uri="{BB962C8B-B14F-4D97-AF65-F5344CB8AC3E}">
        <p14:creationId xmlns:p14="http://schemas.microsoft.com/office/powerpoint/2010/main" val="186787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4F1912-D9F7-45DD-A590-CF7BBD77354A}" type="datetimeFigureOut">
              <a:rPr lang="en-US" smtClean="0"/>
              <a:t>4/4/2019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3992A2-56A3-4BA7-8989-7312787FC4CF}" type="slidenum">
              <a:rPr lang="en-US" smtClean="0"/>
              <a:t>‹#›</a:t>
            </a:fld>
            <a:endParaRPr lang="en-US"/>
          </a:p>
        </p:txBody>
      </p:sp>
    </p:spTree>
    <p:extLst>
      <p:ext uri="{BB962C8B-B14F-4D97-AF65-F5344CB8AC3E}">
        <p14:creationId xmlns:p14="http://schemas.microsoft.com/office/powerpoint/2010/main" val="2473599159"/>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21971"/>
            <a:ext cx="8332631" cy="1854557"/>
          </a:xfrm>
        </p:spPr>
        <p:txBody>
          <a:bodyPr/>
          <a:lstStyle/>
          <a:p>
            <a:r>
              <a:rPr lang="en-US" sz="2800" dirty="0"/>
              <a:t>Securing data share using encryption  </a:t>
            </a:r>
            <a:r>
              <a:rPr lang="en-US" sz="2800" dirty="0" smtClean="0"/>
              <a:t>technique in the context </a:t>
            </a:r>
            <a:r>
              <a:rPr lang="en-US" sz="2800" dirty="0"/>
              <a:t>of cloud computing</a:t>
            </a:r>
          </a:p>
        </p:txBody>
      </p:sp>
      <p:sp>
        <p:nvSpPr>
          <p:cNvPr id="3" name="Subtitle 2"/>
          <p:cNvSpPr>
            <a:spLocks noGrp="1"/>
          </p:cNvSpPr>
          <p:nvPr>
            <p:ph type="subTitle" idx="1"/>
          </p:nvPr>
        </p:nvSpPr>
        <p:spPr>
          <a:xfrm>
            <a:off x="2520618" y="2367985"/>
            <a:ext cx="7417518" cy="3367825"/>
          </a:xfrm>
        </p:spPr>
        <p:txBody>
          <a:bodyPr>
            <a:normAutofit fontScale="25000" lnSpcReduction="20000"/>
          </a:bodyPr>
          <a:lstStyle/>
          <a:p>
            <a:pPr algn="l"/>
            <a:r>
              <a:rPr lang="en-US" sz="7200" dirty="0"/>
              <a:t>Presented by:</a:t>
            </a:r>
          </a:p>
          <a:p>
            <a:pPr algn="l"/>
            <a:r>
              <a:rPr lang="en-US" sz="7200" dirty="0"/>
              <a:t>Name					Roll no</a:t>
            </a:r>
          </a:p>
          <a:p>
            <a:pPr marL="285750" indent="-285750" algn="l">
              <a:buFont typeface="Arial" pitchFamily="34" charset="0"/>
              <a:buChar char="•"/>
            </a:pPr>
            <a:r>
              <a:rPr lang="en-US" sz="7200" dirty="0" err="1" smtClean="0"/>
              <a:t>Shadab</a:t>
            </a:r>
            <a:r>
              <a:rPr lang="en-US" sz="7200" dirty="0" smtClean="0"/>
              <a:t> khan				15CMPN23</a:t>
            </a:r>
            <a:endParaRPr lang="en-US" sz="7200" dirty="0"/>
          </a:p>
          <a:p>
            <a:pPr marL="285750" indent="-285750" algn="l">
              <a:buFont typeface="Arial" pitchFamily="34" charset="0"/>
              <a:buChar char="•"/>
            </a:pPr>
            <a:r>
              <a:rPr lang="en-US" sz="7200" dirty="0" err="1"/>
              <a:t>Ankita</a:t>
            </a:r>
            <a:r>
              <a:rPr lang="en-US" sz="7200" dirty="0"/>
              <a:t> </a:t>
            </a:r>
            <a:r>
              <a:rPr lang="en-US" sz="7200" dirty="0" err="1"/>
              <a:t>Taradale</a:t>
            </a:r>
            <a:r>
              <a:rPr lang="en-US" sz="7200" dirty="0"/>
              <a:t>			</a:t>
            </a:r>
            <a:r>
              <a:rPr lang="en-US" sz="7200" dirty="0" smtClean="0"/>
              <a:t>15CMPN53</a:t>
            </a:r>
            <a:endParaRPr lang="en-US" sz="7200" dirty="0"/>
          </a:p>
          <a:p>
            <a:pPr marL="285750" indent="-285750" algn="l">
              <a:buFont typeface="Arial" pitchFamily="34" charset="0"/>
              <a:buChar char="•"/>
            </a:pPr>
            <a:r>
              <a:rPr lang="en-US" sz="7200" dirty="0" err="1"/>
              <a:t>Mayuri</a:t>
            </a:r>
            <a:r>
              <a:rPr lang="en-US" sz="7200" dirty="0"/>
              <a:t> </a:t>
            </a:r>
            <a:r>
              <a:rPr lang="en-US" sz="7200" dirty="0" err="1"/>
              <a:t>Waghamode</a:t>
            </a:r>
            <a:r>
              <a:rPr lang="en-US" sz="7200" dirty="0"/>
              <a:t>			15CMPN59</a:t>
            </a:r>
          </a:p>
          <a:p>
            <a:pPr marL="285750" indent="-285750" algn="l">
              <a:buFont typeface="Arial" pitchFamily="34" charset="0"/>
              <a:buChar char="•"/>
            </a:pPr>
            <a:r>
              <a:rPr lang="en-US" sz="7200" dirty="0" err="1"/>
              <a:t>Deepal</a:t>
            </a:r>
            <a:r>
              <a:rPr lang="en-US" sz="7200" dirty="0"/>
              <a:t>  </a:t>
            </a:r>
            <a:r>
              <a:rPr lang="en-US" sz="7200" dirty="0" err="1"/>
              <a:t>Shinde</a:t>
            </a:r>
            <a:r>
              <a:rPr lang="en-US" sz="7200" dirty="0"/>
              <a:t>				14CMPN10</a:t>
            </a:r>
          </a:p>
          <a:p>
            <a:pPr marL="285750" indent="-285750" algn="l">
              <a:buFont typeface="Arial" pitchFamily="34" charset="0"/>
              <a:buChar char="•"/>
            </a:pPr>
            <a:r>
              <a:rPr lang="en-US" sz="7200" dirty="0" err="1"/>
              <a:t>Swaliha</a:t>
            </a:r>
            <a:r>
              <a:rPr lang="en-US" sz="7200" dirty="0"/>
              <a:t> </a:t>
            </a:r>
            <a:r>
              <a:rPr lang="en-US" sz="7200" dirty="0" err="1"/>
              <a:t>Momin</a:t>
            </a:r>
            <a:r>
              <a:rPr lang="en-US" sz="7200" dirty="0"/>
              <a:t>				</a:t>
            </a:r>
            <a:r>
              <a:rPr lang="en-US" sz="7200" dirty="0" smtClean="0"/>
              <a:t>13CMPN34</a:t>
            </a:r>
            <a:r>
              <a:rPr lang="en-US" sz="7200" dirty="0"/>
              <a:t>			</a:t>
            </a:r>
          </a:p>
          <a:p>
            <a:pPr marL="285750" indent="-285750" algn="l">
              <a:buFont typeface="Arial" pitchFamily="34" charset="0"/>
              <a:buChar char="•"/>
            </a:pPr>
            <a:endParaRPr lang="en-US" sz="7200" dirty="0"/>
          </a:p>
          <a:p>
            <a:pPr algn="l"/>
            <a:r>
              <a:rPr lang="en-US" sz="7200" dirty="0"/>
              <a:t>Under the Guidance :  </a:t>
            </a:r>
            <a:r>
              <a:rPr lang="en-US" sz="7200" dirty="0" err="1" smtClean="0"/>
              <a:t>Prof.Mrs.Darbastwar</a:t>
            </a:r>
            <a:r>
              <a:rPr lang="en-US" sz="7200" dirty="0" smtClean="0"/>
              <a:t> </a:t>
            </a:r>
            <a:r>
              <a:rPr lang="en-US" sz="7200" dirty="0"/>
              <a:t>	</a:t>
            </a:r>
          </a:p>
          <a:p>
            <a:endParaRPr lang="en-US" dirty="0"/>
          </a:p>
        </p:txBody>
      </p:sp>
    </p:spTree>
    <p:extLst>
      <p:ext uri="{BB962C8B-B14F-4D97-AF65-F5344CB8AC3E}">
        <p14:creationId xmlns:p14="http://schemas.microsoft.com/office/powerpoint/2010/main" val="150769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System architecture</a:t>
            </a:r>
            <a:endParaRPr lang="en-US" sz="24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146220" y="16356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1778509" y="970156"/>
            <a:ext cx="7266323" cy="4817327"/>
          </a:xfrm>
          <a:prstGeom prst="rect">
            <a:avLst/>
          </a:prstGeom>
        </p:spPr>
      </p:pic>
    </p:spTree>
    <p:extLst>
      <p:ext uri="{BB962C8B-B14F-4D97-AF65-F5344CB8AC3E}">
        <p14:creationId xmlns:p14="http://schemas.microsoft.com/office/powerpoint/2010/main" val="227515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15" y="486336"/>
            <a:ext cx="8596668" cy="523188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Cloud Clients </a:t>
            </a: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Cloud </a:t>
            </a:r>
            <a:r>
              <a:rPr lang="en-US" dirty="0">
                <a:latin typeface="Times New Roman" panose="02020603050405020304" pitchFamily="18" charset="0"/>
                <a:cs typeface="Times New Roman" panose="02020603050405020304" pitchFamily="18" charset="0"/>
              </a:rPr>
              <a:t>Clients have large data ﬁles to be stored and rely on the cloud for data maintenance and computation. They can be either individual consumers or commercial organizations and they need security over data stored o cloud.</a:t>
            </a:r>
          </a:p>
          <a:p>
            <a:pPr marL="0" indent="0">
              <a:buNone/>
            </a:pPr>
            <a:r>
              <a:rPr lang="en-US" b="1" dirty="0">
                <a:latin typeface="Times New Roman" panose="02020603050405020304" pitchFamily="18" charset="0"/>
                <a:cs typeface="Times New Roman" panose="02020603050405020304" pitchFamily="18" charset="0"/>
              </a:rPr>
              <a:t>Cloud Servers </a:t>
            </a: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Cloud </a:t>
            </a:r>
            <a:r>
              <a:rPr lang="en-US" dirty="0">
                <a:latin typeface="Times New Roman" panose="02020603050405020304" pitchFamily="18" charset="0"/>
                <a:cs typeface="Times New Roman" panose="02020603050405020304" pitchFamily="18" charset="0"/>
              </a:rPr>
              <a:t>Servers virtualize the resources according to the requirements of clients and expose them as storage pools. Typically, the cloud clients may buy or lease storage capacity from cloud servers, and store their individual data in these bought or rented spaces for future utilization. also provides a key to user for downloading of file.</a:t>
            </a:r>
          </a:p>
          <a:p>
            <a:pPr marL="0" indent="0">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Key Authority:</a:t>
            </a: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Key </a:t>
            </a:r>
            <a:r>
              <a:rPr lang="en-US" dirty="0">
                <a:latin typeface="Times New Roman" panose="02020603050405020304" pitchFamily="18" charset="0"/>
                <a:cs typeface="Times New Roman" panose="02020603050405020304" pitchFamily="18" charset="0"/>
              </a:rPr>
              <a:t>authority is semi trusted person and responsible for assigning a key to user for uploading but they only know a part of that key. So they cannot know key of users for decrypting a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0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2"/>
            <a:ext cx="8596668" cy="643944"/>
          </a:xfrm>
        </p:spPr>
        <p:txBody>
          <a:bodyPr>
            <a:normAutofit/>
          </a:bodyPr>
          <a:lstStyle/>
          <a:p>
            <a:r>
              <a:rPr lang="en-US" sz="2400" dirty="0">
                <a:latin typeface="Times New Roman" panose="02020603050405020304" pitchFamily="18" charset="0"/>
                <a:cs typeface="Times New Roman" panose="02020603050405020304" pitchFamily="18" charset="0"/>
              </a:rPr>
              <a:t>Methodology and Implementation</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99" y="1026616"/>
            <a:ext cx="9666434" cy="5140008"/>
          </a:xfrm>
        </p:spPr>
      </p:pic>
    </p:spTree>
    <p:extLst>
      <p:ext uri="{BB962C8B-B14F-4D97-AF65-F5344CB8AC3E}">
        <p14:creationId xmlns:p14="http://schemas.microsoft.com/office/powerpoint/2010/main" val="287603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67990" y="323385"/>
            <a:ext cx="8508381" cy="792851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Phase 1: System Initialization. This phase </a:t>
            </a:r>
            <a:r>
              <a:rPr lang="en-US" dirty="0" smtClean="0">
                <a:latin typeface="Times New Roman" panose="02020603050405020304" pitchFamily="18" charset="0"/>
                <a:cs typeface="Times New Roman" panose="02020603050405020304" pitchFamily="18" charset="0"/>
              </a:rPr>
              <a:t>includes both </a:t>
            </a:r>
            <a:r>
              <a:rPr lang="en-US" dirty="0">
                <a:latin typeface="Times New Roman" panose="02020603050405020304" pitchFamily="18" charset="0"/>
                <a:cs typeface="Times New Roman" panose="02020603050405020304" pitchFamily="18" charset="0"/>
              </a:rPr>
              <a:t>algorithms: </a:t>
            </a:r>
            <a:r>
              <a:rPr lang="en-US" dirty="0" err="1">
                <a:latin typeface="Times New Roman" panose="02020603050405020304" pitchFamily="18" charset="0"/>
                <a:cs typeface="Times New Roman" panose="02020603050405020304" pitchFamily="18" charset="0"/>
              </a:rPr>
              <a:t>KA.Setup</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CSP.Setup</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KA Setup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KA.Setup</a:t>
            </a:r>
            <a:r>
              <a:rPr lang="en-US"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κ) → (</a:t>
            </a:r>
            <a:r>
              <a:rPr lang="en-US" dirty="0">
                <a:latin typeface="Times New Roman" panose="02020603050405020304" pitchFamily="18" charset="0"/>
                <a:cs typeface="Times New Roman" panose="02020603050405020304" pitchFamily="18" charset="0"/>
              </a:rPr>
              <a:t>PP1,MSK1).</a:t>
            </a:r>
          </a:p>
          <a:p>
            <a:pPr marL="0" indent="0">
              <a:buNone/>
            </a:pPr>
            <a:r>
              <a:rPr lang="en-US" dirty="0" smtClean="0">
                <a:latin typeface="Times New Roman" panose="02020603050405020304" pitchFamily="18" charset="0"/>
                <a:cs typeface="Times New Roman" panose="02020603050405020304" pitchFamily="18" charset="0"/>
              </a:rPr>
              <a:t>Encryption key(SK)=MSK1+MSK2</a:t>
            </a:r>
          </a:p>
          <a:p>
            <a:pPr marL="0" indent="0">
              <a:buNone/>
            </a:pPr>
            <a:r>
              <a:rPr lang="en-US" dirty="0" err="1">
                <a:latin typeface="Times New Roman" panose="02020603050405020304" pitchFamily="18" charset="0"/>
                <a:cs typeface="Times New Roman" panose="02020603050405020304" pitchFamily="18" charset="0"/>
              </a:rPr>
              <a:t>CSP.Setup</a:t>
            </a:r>
            <a:r>
              <a:rPr lang="en-US"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κ) → (</a:t>
            </a:r>
            <a:r>
              <a:rPr lang="en-US" dirty="0">
                <a:latin typeface="Times New Roman" panose="02020603050405020304" pitchFamily="18" charset="0"/>
                <a:cs typeface="Times New Roman" panose="02020603050405020304" pitchFamily="18" charset="0"/>
              </a:rPr>
              <a:t>PP2,MSK2). This algorithm is</a:t>
            </a:r>
          </a:p>
          <a:p>
            <a:pPr marL="0" indent="0">
              <a:buNone/>
            </a:pPr>
            <a:r>
              <a:rPr lang="en-US" dirty="0">
                <a:latin typeface="Times New Roman" panose="02020603050405020304" pitchFamily="18" charset="0"/>
                <a:cs typeface="Times New Roman" panose="02020603050405020304" pitchFamily="18" charset="0"/>
              </a:rPr>
              <a:t>run by CSP. </a:t>
            </a:r>
          </a:p>
          <a:p>
            <a:pPr marL="0" indent="0">
              <a:buNone/>
            </a:pPr>
            <a:r>
              <a:rPr lang="en-US" dirty="0">
                <a:latin typeface="Times New Roman" panose="02020603050405020304" pitchFamily="18" charset="0"/>
                <a:cs typeface="Times New Roman" panose="02020603050405020304" pitchFamily="18" charset="0"/>
              </a:rPr>
              <a:t>The public parameter and master secret key of system are</a:t>
            </a:r>
          </a:p>
          <a:p>
            <a:pPr marL="0" indent="0">
              <a:buNone/>
            </a:pPr>
            <a:r>
              <a:rPr lang="en-US" dirty="0">
                <a:latin typeface="Times New Roman" panose="02020603050405020304" pitchFamily="18" charset="0"/>
                <a:cs typeface="Times New Roman" panose="02020603050405020304" pitchFamily="18" charset="0"/>
              </a:rPr>
              <a:t>denoted as PP = {PP1,PP2} and MSK = {MSK1,MSK2},</a:t>
            </a:r>
          </a:p>
          <a:p>
            <a:pPr marL="0" indent="0">
              <a:buNone/>
            </a:pPr>
            <a:r>
              <a:rPr lang="en-US" dirty="0">
                <a:latin typeface="Times New Roman" panose="02020603050405020304" pitchFamily="18" charset="0"/>
                <a:cs typeface="Times New Roman" panose="02020603050405020304" pitchFamily="18" charset="0"/>
              </a:rPr>
              <a:t>where MSK1 and MSK2 are </a:t>
            </a:r>
            <a:r>
              <a:rPr lang="en-US" dirty="0" smtClean="0">
                <a:latin typeface="Times New Roman" panose="02020603050405020304" pitchFamily="18" charset="0"/>
                <a:cs typeface="Times New Roman" panose="02020603050405020304" pitchFamily="18" charset="0"/>
              </a:rPr>
              <a:t>stored </a:t>
            </a:r>
            <a:r>
              <a:rPr lang="en-US" dirty="0">
                <a:latin typeface="Times New Roman" panose="02020603050405020304" pitchFamily="18" charset="0"/>
                <a:cs typeface="Times New Roman" panose="02020603050405020304" pitchFamily="18" charset="0"/>
              </a:rPr>
              <a:t>by KA and </a:t>
            </a:r>
            <a:r>
              <a:rPr lang="en-US" dirty="0" smtClean="0">
                <a:latin typeface="Times New Roman" panose="02020603050405020304" pitchFamily="18" charset="0"/>
                <a:cs typeface="Times New Roman" panose="02020603050405020304" pitchFamily="18" charset="0"/>
              </a:rPr>
              <a:t>CSP.</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Phase 2 : Data Encryption </a:t>
            </a:r>
            <a:r>
              <a:rPr lang="en-US" dirty="0" smtClean="0">
                <a:latin typeface="Times New Roman" panose="02020603050405020304" pitchFamily="18" charset="0"/>
                <a:cs typeface="Times New Roman" panose="02020603050405020304" pitchFamily="18" charset="0"/>
              </a:rPr>
              <a:t>-DO </a:t>
            </a:r>
            <a:r>
              <a:rPr lang="en-US" dirty="0">
                <a:latin typeface="Times New Roman" panose="02020603050405020304" pitchFamily="18" charset="0"/>
                <a:cs typeface="Times New Roman" panose="02020603050405020304" pitchFamily="18" charset="0"/>
              </a:rPr>
              <a:t>first encrypts file M with content key </a:t>
            </a:r>
            <a:r>
              <a:rPr lang="en-US" dirty="0" err="1">
                <a:latin typeface="Times New Roman" panose="02020603050405020304" pitchFamily="18" charset="0"/>
                <a:cs typeface="Times New Roman" panose="02020603050405020304" pitchFamily="18" charset="0"/>
              </a:rPr>
              <a:t>ck</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by using simple symmetric encryption algorithm, where file</a:t>
            </a:r>
          </a:p>
          <a:p>
            <a:pPr marL="0" indent="0">
              <a:buNone/>
            </a:pP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is denoted as Eck(M</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DO.Encrypt</a:t>
            </a:r>
            <a:r>
              <a:rPr lang="en-US" dirty="0">
                <a:latin typeface="Times New Roman" panose="02020603050405020304" pitchFamily="18" charset="0"/>
                <a:cs typeface="Times New Roman" panose="02020603050405020304" pitchFamily="18" charset="0"/>
              </a:rPr>
              <a:t>(PP, </a:t>
            </a:r>
            <a:r>
              <a:rPr lang="en-US" dirty="0" err="1">
                <a:latin typeface="Times New Roman" panose="02020603050405020304" pitchFamily="18" charset="0"/>
                <a:cs typeface="Times New Roman" panose="02020603050405020304" pitchFamily="18" charset="0"/>
              </a:rPr>
              <a:t>ck,A</a:t>
            </a:r>
            <a:r>
              <a:rPr lang="en-US" dirty="0">
                <a:latin typeface="Times New Roman" panose="02020603050405020304" pitchFamily="18" charset="0"/>
                <a:cs typeface="Times New Roman" panose="02020603050405020304" pitchFamily="18" charset="0"/>
              </a:rPr>
              <a:t>) → (CT</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78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980" y="234175"/>
            <a:ext cx="9084431" cy="662382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Phase 3 : User Key Generation. This phase consists</a:t>
            </a:r>
          </a:p>
          <a:p>
            <a:pPr marL="0" indent="0">
              <a:buNone/>
            </a:pPr>
            <a:r>
              <a:rPr lang="en-US" dirty="0">
                <a:latin typeface="Times New Roman" panose="02020603050405020304" pitchFamily="18" charset="0"/>
                <a:cs typeface="Times New Roman" panose="02020603050405020304" pitchFamily="18" charset="0"/>
              </a:rPr>
              <a:t>of </a:t>
            </a:r>
            <a:r>
              <a:rPr lang="en-US" dirty="0" err="1">
                <a:latin typeface="Times New Roman" panose="02020603050405020304" pitchFamily="18" charset="0"/>
                <a:cs typeface="Times New Roman" panose="02020603050405020304" pitchFamily="18" charset="0"/>
              </a:rPr>
              <a:t>KA.KeyGen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CSP.KeyGen</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KA.KeyGen</a:t>
            </a:r>
            <a:r>
              <a:rPr lang="en-US" dirty="0" smtClean="0">
                <a:latin typeface="Times New Roman" panose="02020603050405020304" pitchFamily="18" charset="0"/>
                <a:cs typeface="Times New Roman" panose="02020603050405020304" pitchFamily="18" charset="0"/>
              </a:rPr>
              <a:t>(MSK1</a:t>
            </a:r>
            <a:r>
              <a:rPr lang="en-US" dirty="0">
                <a:latin typeface="Times New Roman" panose="02020603050405020304" pitchFamily="18" charset="0"/>
                <a:cs typeface="Times New Roman" panose="02020603050405020304" pitchFamily="18" charset="0"/>
              </a:rPr>
              <a:t>, S) → (SK1</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CSP.KeyGen</a:t>
            </a:r>
            <a:r>
              <a:rPr lang="en-US" dirty="0">
                <a:latin typeface="Times New Roman" panose="02020603050405020304" pitchFamily="18" charset="0"/>
                <a:cs typeface="Times New Roman" panose="02020603050405020304" pitchFamily="18" charset="0"/>
              </a:rPr>
              <a:t>, we propose an improved </a:t>
            </a:r>
            <a:r>
              <a:rPr lang="en-US" dirty="0" smtClean="0">
                <a:latin typeface="Times New Roman" panose="02020603050405020304" pitchFamily="18" charset="0"/>
                <a:cs typeface="Times New Roman" panose="02020603050405020304" pitchFamily="18" charset="0"/>
              </a:rPr>
              <a:t>two-party key </a:t>
            </a:r>
            <a:r>
              <a:rPr lang="en-US" dirty="0">
                <a:latin typeface="Times New Roman" panose="02020603050405020304" pitchFamily="18" charset="0"/>
                <a:cs typeface="Times New Roman" panose="02020603050405020304" pitchFamily="18" charset="0"/>
              </a:rPr>
              <a:t>issuing protocol to remove escrow. KA and CSP </a:t>
            </a:r>
            <a:r>
              <a:rPr lang="en-US" dirty="0" smtClean="0">
                <a:latin typeface="Times New Roman" panose="02020603050405020304" pitchFamily="18" charset="0"/>
                <a:cs typeface="Times New Roman" panose="02020603050405020304" pitchFamily="18" charset="0"/>
              </a:rPr>
              <a:t>perform the </a:t>
            </a:r>
            <a:r>
              <a:rPr lang="en-US" dirty="0">
                <a:latin typeface="Times New Roman" panose="02020603050405020304" pitchFamily="18" charset="0"/>
                <a:cs typeface="Times New Roman" panose="02020603050405020304" pitchFamily="18" charset="0"/>
              </a:rPr>
              <a:t>improved protocol with master secret keys of their own</a:t>
            </a:r>
            <a:r>
              <a:rPr lang="en-US" dirty="0" smtClean="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CSP.KeyGen</a:t>
            </a:r>
            <a:r>
              <a:rPr lang="en-US" dirty="0">
                <a:latin typeface="Times New Roman" panose="02020603050405020304" pitchFamily="18" charset="0"/>
                <a:cs typeface="Times New Roman" panose="02020603050405020304" pitchFamily="18" charset="0"/>
              </a:rPr>
              <a:t>(MSK2) → (SK2</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KeyComKA↔CSP</a:t>
            </a:r>
            <a:r>
              <a:rPr lang="en-US" dirty="0">
                <a:latin typeface="Times New Roman" panose="02020603050405020304" pitchFamily="18" charset="0"/>
                <a:cs typeface="Times New Roman" panose="02020603050405020304" pitchFamily="18" charset="0"/>
              </a:rPr>
              <a:t>(MSK1, </a:t>
            </a:r>
            <a:r>
              <a:rPr lang="en-US" dirty="0" err="1">
                <a:latin typeface="Times New Roman" panose="02020603050405020304" pitchFamily="18" charset="0"/>
                <a:cs typeface="Times New Roman" panose="02020603050405020304" pitchFamily="18" charset="0"/>
              </a:rPr>
              <a:t>IDt</a:t>
            </a:r>
            <a:r>
              <a:rPr lang="en-US" dirty="0">
                <a:latin typeface="Times New Roman" panose="02020603050405020304" pitchFamily="18" charset="0"/>
                <a:cs typeface="Times New Roman" panose="02020603050405020304" pitchFamily="18" charset="0"/>
              </a:rPr>
              <a:t>, r,MSK2) → (SK2).</a:t>
            </a:r>
          </a:p>
          <a:p>
            <a:pPr marL="0" indent="0">
              <a:buNone/>
            </a:pPr>
            <a:r>
              <a:rPr lang="en-US" dirty="0">
                <a:latin typeface="Times New Roman" panose="02020603050405020304" pitchFamily="18" charset="0"/>
                <a:cs typeface="Times New Roman" panose="02020603050405020304" pitchFamily="18" charset="0"/>
              </a:rPr>
              <a:t>It is an interactive algorithm between KA and CSP.</a:t>
            </a:r>
          </a:p>
          <a:p>
            <a:pPr marL="0" indent="0">
              <a:buNone/>
            </a:pPr>
            <a:r>
              <a:rPr lang="en-US" dirty="0">
                <a:latin typeface="Times New Roman" panose="02020603050405020304" pitchFamily="18" charset="0"/>
                <a:cs typeface="Times New Roman" panose="02020603050405020304" pitchFamily="18" charset="0"/>
              </a:rPr>
              <a:t>SK = {SK1,SK2</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Phase 4 : Data Decryption. This phase contains both</a:t>
            </a:r>
          </a:p>
          <a:p>
            <a:pPr marL="0" indent="0">
              <a:buNone/>
            </a:pPr>
            <a:r>
              <a:rPr lang="en-US" dirty="0">
                <a:latin typeface="Times New Roman" panose="02020603050405020304" pitchFamily="18" charset="0"/>
                <a:cs typeface="Times New Roman" panose="02020603050405020304" pitchFamily="18" charset="0"/>
              </a:rPr>
              <a:t>algorithms: </a:t>
            </a:r>
            <a:r>
              <a:rPr lang="en-US" dirty="0" err="1">
                <a:latin typeface="Times New Roman" panose="02020603050405020304" pitchFamily="18" charset="0"/>
                <a:cs typeface="Times New Roman" panose="02020603050405020304" pitchFamily="18" charset="0"/>
              </a:rPr>
              <a:t>Users.Decrypt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Data.Decrypt</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Users.Decrypt</a:t>
            </a:r>
            <a:r>
              <a:rPr lang="en-US" dirty="0">
                <a:latin typeface="Times New Roman" panose="02020603050405020304" pitchFamily="18" charset="0"/>
                <a:cs typeface="Times New Roman" panose="02020603050405020304" pitchFamily="18" charset="0"/>
              </a:rPr>
              <a:t>(PP,SK, CT) → (</a:t>
            </a:r>
            <a:r>
              <a:rPr lang="en-US" dirty="0" err="1">
                <a:latin typeface="Times New Roman" panose="02020603050405020304" pitchFamily="18" charset="0"/>
                <a:cs typeface="Times New Roman" panose="02020603050405020304" pitchFamily="18" charset="0"/>
              </a:rPr>
              <a:t>ck</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Data.Decrypt</a:t>
            </a:r>
            <a:r>
              <a:rPr lang="en-US" dirty="0" smtClean="0">
                <a:latin typeface="Times New Roman" panose="02020603050405020304" pitchFamily="18" charset="0"/>
                <a:cs typeface="Times New Roman" panose="02020603050405020304" pitchFamily="18" charset="0"/>
              </a:rPr>
              <a:t>(Eck(M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ck</a:t>
            </a:r>
            <a:r>
              <a:rPr lang="en-US" dirty="0">
                <a:latin typeface="Times New Roman" panose="02020603050405020304" pitchFamily="18" charset="0"/>
                <a:cs typeface="Times New Roman" panose="02020603050405020304" pitchFamily="18" charset="0"/>
              </a:rPr>
              <a:t>) → (M). User inputs</a:t>
            </a:r>
          </a:p>
          <a:p>
            <a:pPr marL="0" indent="0">
              <a:buNone/>
            </a:pPr>
            <a:r>
              <a:rPr lang="en-US" dirty="0">
                <a:latin typeface="Times New Roman" panose="02020603050405020304" pitchFamily="18" charset="0"/>
                <a:cs typeface="Times New Roman" panose="02020603050405020304" pitchFamily="18" charset="0"/>
              </a:rPr>
              <a:t>Eck(M) and ck. Based on symmetric decryption algorithm,</a:t>
            </a:r>
          </a:p>
          <a:p>
            <a:pPr marL="0" indent="0">
              <a:buNone/>
            </a:pPr>
            <a:r>
              <a:rPr lang="en-US" dirty="0">
                <a:latin typeface="Times New Roman" panose="02020603050405020304" pitchFamily="18" charset="0"/>
                <a:cs typeface="Times New Roman" panose="02020603050405020304" pitchFamily="18" charset="0"/>
              </a:rPr>
              <a:t>it outputs file 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66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Modules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0292" y="1271238"/>
            <a:ext cx="8448811" cy="3799967"/>
          </a:xfrm>
        </p:spPr>
        <p:txBody>
          <a:bodyPr/>
          <a:lstStyle/>
          <a:p>
            <a:r>
              <a:rPr lang="en-US" dirty="0" smtClean="0">
                <a:latin typeface="Times New Roman" panose="02020603050405020304" pitchFamily="18" charset="0"/>
                <a:cs typeface="Times New Roman" panose="02020603050405020304" pitchFamily="18" charset="0"/>
              </a:rPr>
              <a:t>Data owner registration-Data owner have to register the details and then select data. Encrypts the </a:t>
            </a:r>
            <a:r>
              <a:rPr lang="en-US" smtClean="0">
                <a:latin typeface="Times New Roman" panose="02020603050405020304" pitchFamily="18" charset="0"/>
                <a:cs typeface="Times New Roman" panose="02020603050405020304" pitchFamily="18" charset="0"/>
              </a:rPr>
              <a:t>key by </a:t>
            </a:r>
            <a:r>
              <a:rPr lang="en-US" dirty="0" smtClean="0">
                <a:latin typeface="Times New Roman" panose="02020603050405020304" pitchFamily="18" charset="0"/>
                <a:cs typeface="Times New Roman" panose="02020603050405020304" pitchFamily="18" charset="0"/>
              </a:rPr>
              <a:t>data owner. DO encrypt shared data files and store them in the cloud.</a:t>
            </a:r>
          </a:p>
          <a:p>
            <a:r>
              <a:rPr lang="en-US" dirty="0" smtClean="0">
                <a:latin typeface="Times New Roman" panose="02020603050405020304" pitchFamily="18" charset="0"/>
                <a:cs typeface="Times New Roman" panose="02020603050405020304" pitchFamily="18" charset="0"/>
              </a:rPr>
              <a:t>Attribute management-DO selects attribute and encrypts the key and the encrypted data is transferred to CSP.</a:t>
            </a:r>
          </a:p>
          <a:p>
            <a:r>
              <a:rPr lang="en-US" dirty="0" smtClean="0">
                <a:latin typeface="Times New Roman" panose="02020603050405020304" pitchFamily="18" charset="0"/>
                <a:cs typeface="Times New Roman" panose="02020603050405020304" pitchFamily="18" charset="0"/>
              </a:rPr>
              <a:t>User authorization-User sends request to DO. After this attributes are match along with the key of DO and user.</a:t>
            </a:r>
          </a:p>
          <a:p>
            <a:r>
              <a:rPr lang="en-US" dirty="0" smtClean="0">
                <a:latin typeface="Times New Roman" panose="02020603050405020304" pitchFamily="18" charset="0"/>
                <a:cs typeface="Times New Roman" panose="02020603050405020304" pitchFamily="18" charset="0"/>
              </a:rPr>
              <a:t>User access-If it is authorized user then the file is accessed which is in decrypted format. Access policies are expressed in the terms of set of attributes. The user obtains the data file by using key to decrypt the CP of data file.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9927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609600"/>
            <a:ext cx="8596668" cy="652530"/>
          </a:xfrm>
        </p:spPr>
        <p:txBody>
          <a:bodyPr/>
          <a:lstStyle/>
          <a:p>
            <a:r>
              <a:rPr lang="en-US" sz="2400" dirty="0" smtClean="0">
                <a:latin typeface="Times New Roman" panose="02020603050405020304" pitchFamily="18" charset="0"/>
                <a:cs typeface="Times New Roman" panose="02020603050405020304" pitchFamily="18" charset="0"/>
              </a:rPr>
              <a:t>Input and Output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62130"/>
            <a:ext cx="8596668" cy="522882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Inputs to Upload Files:</a:t>
            </a:r>
          </a:p>
          <a:p>
            <a:pPr marL="0" lvl="0" indent="0">
              <a:buNone/>
            </a:pPr>
            <a:r>
              <a:rPr lang="en-US" dirty="0">
                <a:latin typeface="Times New Roman" panose="02020603050405020304" pitchFamily="18" charset="0"/>
                <a:cs typeface="Times New Roman" panose="02020603050405020304" pitchFamily="18" charset="0"/>
              </a:rPr>
              <a:t>			User Name and Password to Login Dashboard. </a:t>
            </a:r>
          </a:p>
          <a:p>
            <a:pPr marL="0" lvl="0" indent="0">
              <a:buNone/>
            </a:pPr>
            <a:r>
              <a:rPr lang="en-US" dirty="0">
                <a:latin typeface="Times New Roman" panose="02020603050405020304" pitchFamily="18" charset="0"/>
                <a:cs typeface="Times New Roman" panose="02020603050405020304" pitchFamily="18" charset="0"/>
              </a:rPr>
              <a:t>			Files to be secured on Cloud Space.</a:t>
            </a:r>
          </a:p>
          <a:p>
            <a:pPr marL="0" lvl="0" indent="0">
              <a:buNone/>
            </a:pPr>
            <a:r>
              <a:rPr lang="en-US" dirty="0">
                <a:latin typeface="Times New Roman" panose="02020603050405020304" pitchFamily="18" charset="0"/>
                <a:cs typeface="Times New Roman" panose="02020603050405020304" pitchFamily="18" charset="0"/>
              </a:rPr>
              <a:t>			Request Key to Key Authority.</a:t>
            </a:r>
          </a:p>
          <a:p>
            <a:pPr marL="0" lvl="0" indent="0">
              <a:buNone/>
            </a:pPr>
            <a:r>
              <a:rPr lang="en-US" dirty="0">
                <a:latin typeface="Times New Roman" panose="02020603050405020304" pitchFamily="18" charset="0"/>
                <a:cs typeface="Times New Roman" panose="02020603050405020304" pitchFamily="18" charset="0"/>
              </a:rPr>
              <a:t>			Data Encrypted with Key.</a:t>
            </a:r>
          </a:p>
          <a:p>
            <a:pPr marL="0" lvl="0" indent="0">
              <a:buNone/>
            </a:pPr>
            <a:r>
              <a:rPr lang="en-US" dirty="0">
                <a:latin typeface="Times New Roman" panose="02020603050405020304" pitchFamily="18" charset="0"/>
                <a:cs typeface="Times New Roman" panose="02020603050405020304" pitchFamily="18" charset="0"/>
              </a:rPr>
              <a:t>			Key Agreement between Key Authority and Cloud Service Provider</a:t>
            </a:r>
          </a:p>
          <a:p>
            <a:pPr marL="0" lvl="0" indent="0">
              <a:buNone/>
            </a:pPr>
            <a:r>
              <a:rPr lang="en-US" dirty="0">
                <a:latin typeface="Times New Roman" panose="02020603050405020304" pitchFamily="18" charset="0"/>
                <a:cs typeface="Times New Roman" panose="02020603050405020304" pitchFamily="18" charset="0"/>
              </a:rPr>
              <a:t>			Data User Request to Access the file, this request in terms of Key to Access 			to both CSP and KA.</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Output:</a:t>
            </a:r>
          </a:p>
          <a:p>
            <a:pPr marL="0" lvl="0" indent="0">
              <a:buNone/>
            </a:pPr>
            <a:r>
              <a:rPr lang="en-US" dirty="0">
                <a:latin typeface="Times New Roman" panose="02020603050405020304" pitchFamily="18" charset="0"/>
                <a:cs typeface="Times New Roman" panose="02020603050405020304" pitchFamily="18" charset="0"/>
              </a:rPr>
              <a:t>			Key Matching Process (Decryption)</a:t>
            </a:r>
          </a:p>
          <a:p>
            <a:pPr marL="0" lvl="0" indent="0">
              <a:buNone/>
            </a:pPr>
            <a:r>
              <a:rPr lang="en-US" dirty="0">
                <a:latin typeface="Times New Roman" panose="02020603050405020304" pitchFamily="18" charset="0"/>
                <a:cs typeface="Times New Roman" panose="02020603050405020304" pitchFamily="18" charset="0"/>
              </a:rPr>
              <a:t>			Access to Expected Files </a:t>
            </a:r>
          </a:p>
          <a:p>
            <a:pPr marL="0" lvl="0" indent="0">
              <a:buNone/>
            </a:pPr>
            <a:r>
              <a:rPr lang="en-US" dirty="0">
                <a:latin typeface="Times New Roman" panose="02020603050405020304" pitchFamily="18" charset="0"/>
                <a:cs typeface="Times New Roman" panose="02020603050405020304" pitchFamily="18" charset="0"/>
              </a:rPr>
              <a:t>			Downloaded File in Readable Format( Decrypted File)</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2076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Application</a:t>
            </a:r>
            <a:endParaRPr lang="en-US" sz="2400" dirty="0"/>
          </a:p>
        </p:txBody>
      </p:sp>
      <p:sp>
        <p:nvSpPr>
          <p:cNvPr id="3" name="Content Placeholder 2"/>
          <p:cNvSpPr>
            <a:spLocks noGrp="1"/>
          </p:cNvSpPr>
          <p:nvPr>
            <p:ph idx="1"/>
          </p:nvPr>
        </p:nvSpPr>
        <p:spPr>
          <a:xfrm>
            <a:off x="579863" y="1382751"/>
            <a:ext cx="8694139" cy="4658611"/>
          </a:xfrm>
        </p:spPr>
        <p:txBody>
          <a:bodyPr/>
          <a:lstStyle/>
          <a:p>
            <a:r>
              <a:rPr lang="en-US" dirty="0" smtClean="0"/>
              <a:t>	It is used in militaries and governments to facilitate secret communications.</a:t>
            </a:r>
          </a:p>
          <a:p>
            <a:r>
              <a:rPr lang="en-US" dirty="0" smtClean="0"/>
              <a:t>       It is also used to protect data in transit for example </a:t>
            </a:r>
            <a:r>
              <a:rPr lang="en-US" smtClean="0"/>
              <a:t>data being transferred via </a:t>
            </a:r>
            <a:r>
              <a:rPr lang="en-US" dirty="0" err="1" smtClean="0"/>
              <a:t>networks,wireless</a:t>
            </a:r>
            <a:r>
              <a:rPr lang="en-US" dirty="0" smtClean="0"/>
              <a:t> intercom system.</a:t>
            </a:r>
          </a:p>
          <a:p>
            <a:r>
              <a:rPr lang="en-US" dirty="0" smtClean="0"/>
              <a:t>       It is used in cyber security to secure confidential data .</a:t>
            </a:r>
          </a:p>
          <a:p>
            <a:endParaRPr lang="en-US" dirty="0"/>
          </a:p>
          <a:p>
            <a:endParaRPr lang="en-US" dirty="0"/>
          </a:p>
        </p:txBody>
      </p:sp>
    </p:spTree>
    <p:extLst>
      <p:ext uri="{BB962C8B-B14F-4D97-AF65-F5344CB8AC3E}">
        <p14:creationId xmlns:p14="http://schemas.microsoft.com/office/powerpoint/2010/main" val="116702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763"/>
            <a:ext cx="8596668" cy="5165599"/>
          </a:xfrm>
        </p:spPr>
        <p:txBody>
          <a:bodyPr/>
          <a:lstStyle/>
          <a:p>
            <a:endParaRPr lang="en-US" dirty="0" smtClean="0"/>
          </a:p>
          <a:p>
            <a:endParaRPr lang="en-US" dirty="0"/>
          </a:p>
          <a:p>
            <a:endParaRPr lang="en-US" dirty="0" smtClean="0"/>
          </a:p>
          <a:p>
            <a:endParaRPr lang="en-US" dirty="0"/>
          </a:p>
          <a:p>
            <a:endParaRPr lang="en-US" dirty="0" smtClean="0"/>
          </a:p>
          <a:p>
            <a:pPr marL="1828800" lvl="4" indent="0">
              <a:buNone/>
            </a:pPr>
            <a:r>
              <a:rPr lang="en-US" sz="4400"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endParaRPr 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42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690"/>
            <a:ext cx="8596668" cy="716924"/>
          </a:xfrm>
        </p:spPr>
        <p:txBody>
          <a:bodyPr/>
          <a:lstStyle/>
          <a:p>
            <a:r>
              <a:rPr lang="en-US" sz="2400" dirty="0" smtClean="0">
                <a:latin typeface="Times New Roman" panose="02020603050405020304" pitchFamily="18" charset="0"/>
                <a:cs typeface="Times New Roman" panose="02020603050405020304" pitchFamily="18" charset="0"/>
              </a:rPr>
              <a:t>Contents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19707"/>
            <a:ext cx="8596668" cy="4521655"/>
          </a:xfrm>
        </p:spPr>
        <p:txBody>
          <a:bodyPr/>
          <a:lstStyle/>
          <a:p>
            <a:r>
              <a:rPr lang="en-US" dirty="0" smtClean="0"/>
              <a:t>Introduction</a:t>
            </a:r>
          </a:p>
          <a:p>
            <a:r>
              <a:rPr lang="en-US" dirty="0" smtClean="0"/>
              <a:t>Literature review</a:t>
            </a:r>
          </a:p>
          <a:p>
            <a:r>
              <a:rPr lang="en-US" dirty="0" smtClean="0"/>
              <a:t>Problem statement</a:t>
            </a:r>
          </a:p>
          <a:p>
            <a:r>
              <a:rPr lang="en-US" dirty="0" smtClean="0"/>
              <a:t>Objectives</a:t>
            </a:r>
          </a:p>
          <a:p>
            <a:r>
              <a:rPr lang="en-US" dirty="0" smtClean="0"/>
              <a:t>Proposed work</a:t>
            </a:r>
          </a:p>
          <a:p>
            <a:r>
              <a:rPr lang="en-US" dirty="0" smtClean="0"/>
              <a:t>System architecture</a:t>
            </a:r>
          </a:p>
          <a:p>
            <a:r>
              <a:rPr lang="en-US" dirty="0" smtClean="0"/>
              <a:t>Methodology and Implementation</a:t>
            </a:r>
          </a:p>
          <a:p>
            <a:endParaRPr lang="en-US" dirty="0"/>
          </a:p>
        </p:txBody>
      </p:sp>
    </p:spTree>
    <p:extLst>
      <p:ext uri="{BB962C8B-B14F-4D97-AF65-F5344CB8AC3E}">
        <p14:creationId xmlns:p14="http://schemas.microsoft.com/office/powerpoint/2010/main" val="286541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151" y="1930400"/>
            <a:ext cx="8596668" cy="388077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concept of cloud computing </a:t>
            </a:r>
            <a:r>
              <a:rPr lang="en-US" dirty="0" err="1">
                <a:latin typeface="Times New Roman" panose="02020603050405020304" pitchFamily="18" charset="0"/>
                <a:cs typeface="Times New Roman" panose="02020603050405020304" pitchFamily="18" charset="0"/>
              </a:rPr>
              <a:t>envolved</a:t>
            </a:r>
            <a:r>
              <a:rPr lang="en-US" dirty="0">
                <a:latin typeface="Times New Roman" panose="02020603050405020304" pitchFamily="18" charset="0"/>
                <a:cs typeface="Times New Roman" panose="02020603050405020304" pitchFamily="18" charset="0"/>
              </a:rPr>
              <a:t> in 1950(IBM</a:t>
            </a: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2006 </a:t>
            </a:r>
            <a:r>
              <a:rPr lang="en-US" dirty="0" smtClean="0">
                <a:latin typeface="Times New Roman" panose="02020603050405020304" pitchFamily="18" charset="0"/>
                <a:cs typeface="Times New Roman" panose="02020603050405020304" pitchFamily="18" charset="0"/>
              </a:rPr>
              <a:t>Amazon </a:t>
            </a:r>
            <a:r>
              <a:rPr lang="en-US" dirty="0">
                <a:latin typeface="Times New Roman" panose="02020603050405020304" pitchFamily="18" charset="0"/>
                <a:cs typeface="Times New Roman" panose="02020603050405020304" pitchFamily="18" charset="0"/>
              </a:rPr>
              <a:t>provided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public cloud </a:t>
            </a:r>
            <a:r>
              <a:rPr lang="en-US" dirty="0" smtClean="0">
                <a:latin typeface="Times New Roman" panose="02020603050405020304" pitchFamily="18" charset="0"/>
                <a:cs typeface="Times New Roman" panose="02020603050405020304" pitchFamily="18" charset="0"/>
              </a:rPr>
              <a:t>AWS(Amazon </a:t>
            </a:r>
            <a:r>
              <a:rPr lang="en-US" dirty="0">
                <a:latin typeface="Times New Roman" panose="02020603050405020304" pitchFamily="18" charset="0"/>
                <a:cs typeface="Times New Roman" panose="02020603050405020304" pitchFamily="18" charset="0"/>
              </a:rPr>
              <a:t>web service)</a:t>
            </a:r>
            <a:r>
              <a:rPr lang="en-US" dirty="0" smtClean="0">
                <a:latin typeface="Times New Roman" panose="02020603050405020304" pitchFamily="18" charset="0"/>
                <a:cs typeface="Times New Roman" panose="02020603050405020304" pitchFamily="18" charset="0"/>
              </a:rPr>
              <a:t>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Cloud computing is a type of Internet-based computing that provides shared computer processing resources and data to computers and other devices on demand.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For secure data sharing in cloud cipher text policy attribute based encryption is promising because data owner having full control over access policy of shared data.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CP-ABE  having a key escrow problem whereby the secret keys of users have to be issued by a trusted key authority.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592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94674"/>
            <a:ext cx="8596668" cy="3880773"/>
          </a:xfrm>
        </p:spPr>
        <p:txBody>
          <a:bodyPr/>
          <a:lstStyle/>
          <a:p>
            <a:pPr marL="0" indent="0">
              <a:buNone/>
            </a:pPr>
            <a:r>
              <a:rPr lang="en-US" dirty="0" smtClean="0">
                <a:latin typeface="Times New Roman" panose="02020603050405020304" pitchFamily="18" charset="0"/>
                <a:cs typeface="Times New Roman" panose="02020603050405020304" pitchFamily="18" charset="0"/>
              </a:rPr>
              <a:t>	As </a:t>
            </a:r>
            <a:r>
              <a:rPr lang="en-US" dirty="0">
                <a:latin typeface="Times New Roman" panose="02020603050405020304" pitchFamily="18" charset="0"/>
                <a:cs typeface="Times New Roman" panose="02020603050405020304" pitchFamily="18" charset="0"/>
              </a:rPr>
              <a:t>the cloud computing technology </a:t>
            </a: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during the last decade, outsourcing data to cloud service for storage becomes an attractive trend, which benefits in sparing efforts on heavy data maintenance and management</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cloud service providers and key authority are not fully trustworthy, it raises security concerns on encrypting data and key management in cloud also key escrow problem occurs.</a:t>
            </a:r>
          </a:p>
        </p:txBody>
      </p:sp>
    </p:spTree>
    <p:extLst>
      <p:ext uri="{BB962C8B-B14F-4D97-AF65-F5344CB8AC3E}">
        <p14:creationId xmlns:p14="http://schemas.microsoft.com/office/powerpoint/2010/main" val="96525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Literature review</a:t>
            </a:r>
            <a:endParaRPr lang="en-US" sz="2400" dirty="0"/>
          </a:p>
        </p:txBody>
      </p:sp>
      <p:sp>
        <p:nvSpPr>
          <p:cNvPr id="3" name="Content Placeholder 2"/>
          <p:cNvSpPr>
            <a:spLocks noGrp="1"/>
          </p:cNvSpPr>
          <p:nvPr>
            <p:ph idx="1"/>
          </p:nvPr>
        </p:nvSpPr>
        <p:spPr>
          <a:xfrm>
            <a:off x="677334" y="1674255"/>
            <a:ext cx="8596668" cy="4367108"/>
          </a:xfrm>
        </p:spPr>
        <p:txBody>
          <a:bodyPr/>
          <a:lstStyle/>
          <a:p>
            <a:pPr marL="0" indent="0">
              <a:buNone/>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2005,Sahai and Waters introduced fuzzy identity based encryption(IBE),which is the seminal work of attribute based encryption(ABE</a:t>
            </a:r>
            <a:r>
              <a:rPr lang="en-US" dirty="0" smtClean="0">
                <a:latin typeface="Times New Roman" panose="02020603050405020304" pitchFamily="18" charset="0"/>
                <a:cs typeface="Times New Roman" panose="02020603050405020304" pitchFamily="18" charset="0"/>
              </a:rPr>
              <a:t>). After </a:t>
            </a:r>
            <a:r>
              <a:rPr lang="en-US" dirty="0" err="1">
                <a:latin typeface="Times New Roman" panose="02020603050405020304" pitchFamily="18" charset="0"/>
                <a:cs typeface="Times New Roman" panose="02020603050405020304" pitchFamily="18" charset="0"/>
              </a:rPr>
              <a:t>that,two</a:t>
            </a:r>
            <a:r>
              <a:rPr lang="en-US" dirty="0">
                <a:latin typeface="Times New Roman" panose="02020603050405020304" pitchFamily="18" charset="0"/>
                <a:cs typeface="Times New Roman" panose="02020603050405020304" pitchFamily="18" charset="0"/>
              </a:rPr>
              <a:t> variants of ABE were proposed: key policy ABE (KP-ABE) and CP-</a:t>
            </a:r>
            <a:r>
              <a:rPr lang="en-US" dirty="0" err="1">
                <a:latin typeface="Times New Roman" panose="02020603050405020304" pitchFamily="18" charset="0"/>
                <a:cs typeface="Times New Roman" panose="02020603050405020304" pitchFamily="18" charset="0"/>
              </a:rPr>
              <a:t>ABE,depending</a:t>
            </a:r>
            <a:r>
              <a:rPr lang="en-US" dirty="0">
                <a:latin typeface="Times New Roman" panose="02020603050405020304" pitchFamily="18" charset="0"/>
                <a:cs typeface="Times New Roman" panose="02020603050405020304" pitchFamily="18" charset="0"/>
              </a:rPr>
              <a:t> on if a given policy is associated with either a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and a key. </a:t>
            </a:r>
            <a:r>
              <a:rPr lang="en-US" dirty="0" err="1">
                <a:latin typeface="Times New Roman" panose="02020603050405020304" pitchFamily="18" charset="0"/>
                <a:cs typeface="Times New Roman" panose="02020603050405020304" pitchFamily="18" charset="0"/>
              </a:rPr>
              <a:t>Later,many</a:t>
            </a:r>
            <a:r>
              <a:rPr lang="en-US" dirty="0">
                <a:latin typeface="Times New Roman" panose="02020603050405020304" pitchFamily="18" charset="0"/>
                <a:cs typeface="Times New Roman" panose="02020603050405020304" pitchFamily="18" charset="0"/>
              </a:rPr>
              <a:t> CP-ABE schemes with specific features have been presented in the literature.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2013,provided an improved security data sharing scheme based on the classic CP-ABE. The key escrow issue is addressed by using an escrow-free key issuing protocol where the key generation center and the data storage center work together to generate secret key for user.</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64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Problem Statement</a:t>
            </a:r>
            <a:endParaRPr lang="en-US" sz="2400" dirty="0"/>
          </a:p>
        </p:txBody>
      </p:sp>
      <p:sp>
        <p:nvSpPr>
          <p:cNvPr id="3" name="Content Placeholder 2"/>
          <p:cNvSpPr>
            <a:spLocks noGrp="1"/>
          </p:cNvSpPr>
          <p:nvPr>
            <p:ph idx="1"/>
          </p:nvPr>
        </p:nvSpPr>
        <p:spPr>
          <a:xfrm>
            <a:off x="406877" y="1671192"/>
            <a:ext cx="8596668" cy="3880773"/>
          </a:xfrm>
        </p:spPr>
        <p:txBody>
          <a:bodyPr/>
          <a:lstStyle/>
          <a:p>
            <a:pPr marL="0" indent="0">
              <a:buNone/>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develop CP-ABE data sharing scheme having a key escrow problem in cloud environment.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94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4101"/>
            <a:ext cx="8596668" cy="4457261"/>
          </a:xfrm>
        </p:spPr>
        <p:txBody>
          <a:bodyPr/>
          <a:lstStyle/>
          <a:p>
            <a:pPr marL="0" lvl="0" indent="0">
              <a:buNone/>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improve expressiveness of attribute for improving access policy by implementing attribute with weight</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implement two-party key issuing protocol to avoid cloud service providers to use master </a:t>
            </a:r>
            <a:r>
              <a:rPr lang="en-US" dirty="0" smtClean="0">
                <a:latin typeface="Times New Roman" panose="02020603050405020304" pitchFamily="18" charset="0"/>
                <a:cs typeface="Times New Roman" panose="02020603050405020304" pitchFamily="18" charset="0"/>
              </a:rPr>
              <a:t>secret</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enhance data confidentiality and privacy in cloud system against the managers of KA and cloud service providers as well as malicious system outsiders.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59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Proposed Work</a:t>
            </a:r>
            <a:endParaRPr lang="en-US"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marL="0" indent="0">
              <a:buNone/>
            </a:pPr>
            <a:r>
              <a:rPr lang="en-US" dirty="0"/>
              <a:t>1.	To Avoid Cloud Provider’s Key Authority to decrypt the data file shared on the Cloud with Master Key, as Key Authority known master key of user and they are not fully trusted.</a:t>
            </a:r>
          </a:p>
          <a:p>
            <a:pPr marL="0" indent="0">
              <a:buNone/>
            </a:pPr>
            <a:endParaRPr lang="en-US" dirty="0"/>
          </a:p>
          <a:p>
            <a:pPr marL="0" indent="0">
              <a:buNone/>
            </a:pPr>
            <a:r>
              <a:rPr lang="en-US" dirty="0"/>
              <a:t>2.	To improve expressiveness of attribute for improving access policy by implementing attribute with weight.</a:t>
            </a:r>
          </a:p>
          <a:p>
            <a:pPr marL="0" indent="0">
              <a:buNone/>
            </a:pPr>
            <a:endParaRPr lang="en-US" dirty="0"/>
          </a:p>
          <a:p>
            <a:pPr marL="0" indent="0">
              <a:buNone/>
            </a:pPr>
            <a:r>
              <a:rPr lang="en-US" dirty="0"/>
              <a:t>3.	To secure data in Cloud from hacker or the unauthorized user, To Implement the Key and unique attributes based Encryption and Key Matching Process from Both Data Owner and Particular Authorized User.</a:t>
            </a:r>
          </a:p>
          <a:p>
            <a:pPr marL="0" indent="0">
              <a:buNone/>
            </a:pPr>
            <a:endParaRPr lang="en-US" dirty="0"/>
          </a:p>
        </p:txBody>
      </p:sp>
    </p:spTree>
    <p:extLst>
      <p:ext uri="{BB962C8B-B14F-4D97-AF65-F5344CB8AC3E}">
        <p14:creationId xmlns:p14="http://schemas.microsoft.com/office/powerpoint/2010/main" val="4029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385" y="568713"/>
            <a:ext cx="8950617" cy="547265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To solve the key escrow problem in cipher text attribute base encryption due to semi trusted key authority. As key authority known master key of user it can escrow key or also can decrypt all files of user. So key authority should not be fully trusted. </a:t>
            </a:r>
          </a:p>
          <a:p>
            <a:pPr marL="0" indent="0">
              <a:buNone/>
            </a:pPr>
            <a:endParaRPr lang="en-US" dirty="0" smtClean="0"/>
          </a:p>
          <a:p>
            <a:pPr marL="0" indent="0">
              <a:buNone/>
            </a:pPr>
            <a:endParaRPr lang="en-US" dirty="0"/>
          </a:p>
          <a:p>
            <a:pPr marL="0" indent="0">
              <a:buNone/>
            </a:pPr>
            <a:r>
              <a:rPr lang="en-US" dirty="0"/>
              <a:t>	To provide secure and efficient data sharing in cloud with proper key management and effective attributes. Secure key management can be done by solving key escrow by converting fully trusted key authority into semi trusted.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34988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2674</TotalTime>
  <Words>321</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Securing data share using encryption  technique in the context of cloud computing</vt:lpstr>
      <vt:lpstr>Contents</vt:lpstr>
      <vt:lpstr>Introduction</vt:lpstr>
      <vt:lpstr>PowerPoint Presentation</vt:lpstr>
      <vt:lpstr>Literature review</vt:lpstr>
      <vt:lpstr>Problem Statement</vt:lpstr>
      <vt:lpstr>Objectives</vt:lpstr>
      <vt:lpstr>Proposed Work</vt:lpstr>
      <vt:lpstr>PowerPoint Presentation</vt:lpstr>
      <vt:lpstr>System architecture</vt:lpstr>
      <vt:lpstr>PowerPoint Presentation</vt:lpstr>
      <vt:lpstr>Methodology and Implementation</vt:lpstr>
      <vt:lpstr>PowerPoint Presentation</vt:lpstr>
      <vt:lpstr>PowerPoint Presentation</vt:lpstr>
      <vt:lpstr>Modules</vt:lpstr>
      <vt:lpstr>Input and Output</vt:lpstr>
      <vt:lpstr>Application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data share using encryption techque in the contest of cloud computing</dc:title>
  <dc:creator>user</dc:creator>
  <cp:lastModifiedBy>user</cp:lastModifiedBy>
  <cp:revision>54</cp:revision>
  <dcterms:created xsi:type="dcterms:W3CDTF">2018-09-07T09:38:44Z</dcterms:created>
  <dcterms:modified xsi:type="dcterms:W3CDTF">2019-04-05T13:53:21Z</dcterms:modified>
</cp:coreProperties>
</file>