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7" r:id="rId3"/>
    <p:sldId id="269" r:id="rId4"/>
    <p:sldId id="268" r:id="rId5"/>
    <p:sldId id="270" r:id="rId6"/>
    <p:sldId id="271" r:id="rId7"/>
    <p:sldId id="272" r:id="rId8"/>
    <p:sldId id="261" r:id="rId9"/>
    <p:sldId id="262" r:id="rId10"/>
    <p:sldId id="263" r:id="rId11"/>
    <p:sldId id="264" r:id="rId12"/>
    <p:sldId id="265" r:id="rId13"/>
    <p:sldId id="259" r:id="rId14"/>
    <p:sldId id="266"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9323E1E-A93E-4B2F-B03B-C3DDF54C710D}"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2827249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58641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4007707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18946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2771192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323E1E-A93E-4B2F-B03B-C3DDF54C710D}"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834590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9323E1E-A93E-4B2F-B03B-C3DDF54C710D}"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664716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23E1E-A93E-4B2F-B03B-C3DDF54C710D}"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1224242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23E1E-A93E-4B2F-B03B-C3DDF54C710D}"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919582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9323E1E-A93E-4B2F-B03B-C3DDF54C710D}"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32520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323E1E-A93E-4B2F-B03B-C3DDF54C710D}" type="datetimeFigureOut">
              <a:rPr lang="en-US" smtClean="0"/>
              <a:t>4/21/2024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3678192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2367839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9323E1E-A93E-4B2F-B03B-C3DDF54C710D}" type="datetimeFigureOut">
              <a:rPr lang="en-US" smtClean="0"/>
              <a:t>4/21/2024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167945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9323E1E-A93E-4B2F-B03B-C3DDF54C710D}" type="datetimeFigureOut">
              <a:rPr lang="en-US" smtClean="0"/>
              <a:t>4/21/2024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2487601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323E1E-A93E-4B2F-B03B-C3DDF54C710D}" type="datetimeFigureOut">
              <a:rPr lang="en-US" smtClean="0"/>
              <a:t>4/21/2024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92887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363421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9323E1E-A93E-4B2F-B03B-C3DDF54C710D}" type="datetimeFigureOut">
              <a:rPr lang="en-US" smtClean="0"/>
              <a:t>4/21/2024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9391B1-498C-4E4F-AEA2-0DA8B9A0E822}" type="slidenum">
              <a:rPr lang="en-US" smtClean="0"/>
              <a:t>‹#›</a:t>
            </a:fld>
            <a:endParaRPr lang="en-US"/>
          </a:p>
        </p:txBody>
      </p:sp>
    </p:spTree>
    <p:extLst>
      <p:ext uri="{BB962C8B-B14F-4D97-AF65-F5344CB8AC3E}">
        <p14:creationId xmlns:p14="http://schemas.microsoft.com/office/powerpoint/2010/main" val="3048900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9323E1E-A93E-4B2F-B03B-C3DDF54C710D}" type="datetimeFigureOut">
              <a:rPr lang="en-US" smtClean="0"/>
              <a:t>4/21/2024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9391B1-498C-4E4F-AEA2-0DA8B9A0E822}" type="slidenum">
              <a:rPr lang="en-US" smtClean="0"/>
              <a:t>‹#›</a:t>
            </a:fld>
            <a:endParaRPr lang="en-US"/>
          </a:p>
        </p:txBody>
      </p:sp>
    </p:spTree>
    <p:extLst>
      <p:ext uri="{BB962C8B-B14F-4D97-AF65-F5344CB8AC3E}">
        <p14:creationId xmlns:p14="http://schemas.microsoft.com/office/powerpoint/2010/main" val="36866070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b="1" spc="-275" dirty="0">
                <a:latin typeface="Verdana"/>
                <a:cs typeface="Verdana"/>
              </a:rPr>
              <a:t>INTERNSHIP </a:t>
            </a:r>
            <a:r>
              <a:rPr lang="en-US" sz="3600" b="1" spc="-270" dirty="0">
                <a:latin typeface="Verdana"/>
                <a:cs typeface="Verdana"/>
              </a:rPr>
              <a:t> </a:t>
            </a:r>
            <a:r>
              <a:rPr lang="en-US" sz="3600" b="1" spc="30" dirty="0" smtClean="0">
                <a:latin typeface="Verdana"/>
                <a:cs typeface="Verdana"/>
              </a:rPr>
              <a:t>P</a:t>
            </a:r>
            <a:r>
              <a:rPr lang="en-US" sz="3600" b="1" spc="-105" dirty="0" smtClean="0">
                <a:latin typeface="Verdana"/>
                <a:cs typeface="Verdana"/>
              </a:rPr>
              <a:t>R</a:t>
            </a:r>
            <a:r>
              <a:rPr lang="en-US" sz="3600" b="1" spc="-60" dirty="0" smtClean="0">
                <a:latin typeface="Verdana"/>
                <a:cs typeface="Verdana"/>
              </a:rPr>
              <a:t>E</a:t>
            </a:r>
            <a:r>
              <a:rPr lang="en-US" sz="3600" b="1" spc="-150" dirty="0" smtClean="0">
                <a:latin typeface="Verdana"/>
                <a:cs typeface="Verdana"/>
              </a:rPr>
              <a:t>S</a:t>
            </a:r>
            <a:r>
              <a:rPr lang="en-US" sz="3600" b="1" spc="-110" dirty="0" smtClean="0">
                <a:latin typeface="Verdana"/>
                <a:cs typeface="Verdana"/>
              </a:rPr>
              <a:t>E</a:t>
            </a:r>
            <a:r>
              <a:rPr lang="en-US" sz="3600" b="1" spc="-125" dirty="0" smtClean="0">
                <a:latin typeface="Verdana"/>
                <a:cs typeface="Verdana"/>
              </a:rPr>
              <a:t>N</a:t>
            </a:r>
            <a:r>
              <a:rPr lang="en-US" sz="3600" b="1" spc="-225" dirty="0" smtClean="0">
                <a:latin typeface="Verdana"/>
                <a:cs typeface="Verdana"/>
              </a:rPr>
              <a:t>T</a:t>
            </a:r>
            <a:r>
              <a:rPr lang="en-US" sz="3600" b="1" dirty="0" smtClean="0">
                <a:latin typeface="Verdana"/>
                <a:cs typeface="Verdana"/>
              </a:rPr>
              <a:t>A</a:t>
            </a:r>
            <a:r>
              <a:rPr lang="en-US" sz="3600" b="1" spc="-225" dirty="0" smtClean="0">
                <a:latin typeface="Verdana"/>
                <a:cs typeface="Verdana"/>
              </a:rPr>
              <a:t>T</a:t>
            </a:r>
            <a:r>
              <a:rPr lang="en-US" sz="3600" b="1" spc="-880" dirty="0" smtClean="0">
                <a:latin typeface="Verdana"/>
                <a:cs typeface="Verdana"/>
              </a:rPr>
              <a:t>I </a:t>
            </a:r>
            <a:r>
              <a:rPr lang="en-US" sz="3600" b="1" spc="15" dirty="0" smtClean="0">
                <a:latin typeface="Verdana"/>
                <a:cs typeface="Verdana"/>
              </a:rPr>
              <a:t>O</a:t>
            </a:r>
            <a:r>
              <a:rPr lang="en-US" sz="3600" b="1" spc="-130" dirty="0" smtClean="0">
                <a:latin typeface="Verdana"/>
                <a:cs typeface="Verdana"/>
              </a:rPr>
              <a:t>N</a:t>
            </a:r>
            <a:endParaRPr lang="en-US" dirty="0"/>
          </a:p>
        </p:txBody>
      </p:sp>
      <p:sp>
        <p:nvSpPr>
          <p:cNvPr id="3" name="Subtitle 2"/>
          <p:cNvSpPr>
            <a:spLocks noGrp="1"/>
          </p:cNvSpPr>
          <p:nvPr>
            <p:ph type="subTitle" idx="1"/>
          </p:nvPr>
        </p:nvSpPr>
        <p:spPr>
          <a:xfrm>
            <a:off x="1370693" y="3598339"/>
            <a:ext cx="9440034" cy="2055115"/>
          </a:xfrm>
        </p:spPr>
        <p:txBody>
          <a:bodyPr>
            <a:normAutofit/>
          </a:bodyPr>
          <a:lstStyle/>
          <a:p>
            <a:r>
              <a:rPr lang="en-US" sz="2400" b="1" dirty="0" smtClean="0"/>
              <a:t>Internship Review 2</a:t>
            </a:r>
          </a:p>
          <a:p>
            <a:r>
              <a:rPr lang="en-US" sz="2400" b="1" dirty="0" smtClean="0"/>
              <a:t>Monday,April 22st/2024</a:t>
            </a:r>
            <a:endParaRPr lang="en-US" b="1" dirty="0"/>
          </a:p>
        </p:txBody>
      </p:sp>
    </p:spTree>
    <p:extLst>
      <p:ext uri="{BB962C8B-B14F-4D97-AF65-F5344CB8AC3E}">
        <p14:creationId xmlns:p14="http://schemas.microsoft.com/office/powerpoint/2010/main" val="119782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949" y="345830"/>
            <a:ext cx="10353762" cy="6248401"/>
          </a:xfrm>
        </p:spPr>
        <p:txBody>
          <a:bodyPr>
            <a:noAutofit/>
          </a:bodyPr>
          <a:lstStyle/>
          <a:p>
            <a:r>
              <a:rPr lang="en-US" sz="3600" dirty="0" smtClean="0">
                <a:solidFill>
                  <a:srgbClr val="FFFF00"/>
                </a:solidFill>
              </a:rPr>
              <a:t>This code for Print the Bill</a:t>
            </a:r>
            <a:r>
              <a:rPr lang="en-US" sz="2000" dirty="0" smtClean="0"/>
              <a:t> </a:t>
            </a:r>
            <a:br>
              <a:rPr lang="en-US" sz="2000" dirty="0" smtClean="0"/>
            </a:br>
            <a:r>
              <a:rPr lang="en-US" sz="2000" dirty="0" err="1" smtClean="0"/>
              <a:t>int</a:t>
            </a:r>
            <a:r>
              <a:rPr lang="en-US" sz="2000" dirty="0" smtClean="0"/>
              <a:t> </a:t>
            </a:r>
            <a:r>
              <a:rPr lang="en-US" sz="2000" dirty="0" err="1"/>
              <a:t>startX</a:t>
            </a:r>
            <a:r>
              <a:rPr lang="en-US" sz="2000" dirty="0"/>
              <a:t> = 10;</a:t>
            </a:r>
            <a:br>
              <a:rPr lang="en-US" sz="2000" dirty="0"/>
            </a:br>
            <a:r>
              <a:rPr lang="en-US" sz="2000" dirty="0"/>
              <a:t>                </a:t>
            </a:r>
            <a:r>
              <a:rPr lang="en-US" sz="2000" dirty="0" err="1"/>
              <a:t>int</a:t>
            </a:r>
            <a:r>
              <a:rPr lang="en-US" sz="2000" dirty="0"/>
              <a:t> </a:t>
            </a:r>
            <a:r>
              <a:rPr lang="en-US" sz="2000" dirty="0" err="1"/>
              <a:t>startY</a:t>
            </a:r>
            <a:r>
              <a:rPr lang="en-US" sz="2000" dirty="0"/>
              <a:t> = 5;</a:t>
            </a:r>
            <a:br>
              <a:rPr lang="en-US" sz="2000" dirty="0"/>
            </a:br>
            <a:r>
              <a:rPr lang="en-US" sz="2000" dirty="0"/>
              <a:t>                </a:t>
            </a:r>
            <a:r>
              <a:rPr lang="en-US" sz="2000" dirty="0" err="1"/>
              <a:t>int</a:t>
            </a:r>
            <a:r>
              <a:rPr lang="en-US" sz="2000" dirty="0"/>
              <a:t> </a:t>
            </a:r>
            <a:r>
              <a:rPr lang="en-US" sz="2000" dirty="0" smtClean="0"/>
              <a:t>Offset = 20;</a:t>
            </a:r>
            <a:br>
              <a:rPr lang="en-US" sz="2000" dirty="0" smtClean="0"/>
            </a:br>
            <a:r>
              <a:rPr lang="en-US" sz="2000" dirty="0" smtClean="0"/>
              <a:t>                </a:t>
            </a:r>
            <a:r>
              <a:rPr lang="en-US" sz="2000" dirty="0" err="1"/>
              <a:t>graphics.DrawString</a:t>
            </a:r>
            <a:r>
              <a:rPr lang="en-US" sz="2000" dirty="0"/>
              <a:t>("Ismail General Store", new Font("Courier New", 12, </a:t>
            </a:r>
            <a:r>
              <a:rPr lang="en-US" sz="2000" dirty="0" err="1"/>
              <a:t>FontStyle.Bold</a:t>
            </a:r>
            <a:r>
              <a:rPr lang="en-US" sz="2000" dirty="0"/>
              <a:t>), new </a:t>
            </a:r>
            <a:r>
              <a:rPr lang="en-US" sz="2000" dirty="0" err="1"/>
              <a:t>SolidBrush</a:t>
            </a:r>
            <a:r>
              <a:rPr lang="en-US" sz="2000" dirty="0"/>
              <a:t>(</a:t>
            </a:r>
            <a:r>
              <a:rPr lang="en-US" sz="2000" dirty="0" err="1"/>
              <a:t>Color.Black</a:t>
            </a:r>
            <a:r>
              <a:rPr lang="en-US" sz="2000" dirty="0"/>
              <a:t>), </a:t>
            </a:r>
            <a:r>
              <a:rPr lang="en-US" sz="2000" dirty="0" err="1"/>
              <a:t>startX</a:t>
            </a:r>
            <a:r>
              <a:rPr lang="en-US" sz="2000" dirty="0"/>
              <a:t>, </a:t>
            </a:r>
            <a:r>
              <a:rPr lang="en-US" sz="2000" dirty="0" err="1"/>
              <a:t>startY</a:t>
            </a:r>
            <a:r>
              <a:rPr lang="en-US" sz="2000" dirty="0"/>
              <a:t> + Offset);</a:t>
            </a:r>
            <a:br>
              <a:rPr lang="en-US" sz="2000" dirty="0"/>
            </a:br>
            <a:r>
              <a:rPr lang="en-US" sz="2000" dirty="0"/>
              <a:t>                Offset = Offset + 20;</a:t>
            </a:r>
            <a:br>
              <a:rPr lang="en-US" sz="2000" dirty="0"/>
            </a:br>
            <a:r>
              <a:rPr lang="en-US" sz="2000" dirty="0"/>
              <a:t>                </a:t>
            </a:r>
            <a:r>
              <a:rPr lang="en-US" sz="2000" dirty="0" err="1"/>
              <a:t>graphics.DrawString</a:t>
            </a:r>
            <a:r>
              <a:rPr lang="en-US" sz="2000" dirty="0"/>
              <a:t>("</a:t>
            </a:r>
            <a:r>
              <a:rPr lang="en-US" sz="2000" dirty="0" err="1"/>
              <a:t>Chelipura</a:t>
            </a:r>
            <a:r>
              <a:rPr lang="en-US" sz="2000" dirty="0"/>
              <a:t> Aurangabad", new Font("Courier New", 10), new </a:t>
            </a:r>
            <a:r>
              <a:rPr lang="en-US" sz="2000" dirty="0" err="1"/>
              <a:t>SolidBrush</a:t>
            </a:r>
            <a:r>
              <a:rPr lang="en-US" sz="2000" dirty="0"/>
              <a:t>(</a:t>
            </a:r>
            <a:r>
              <a:rPr lang="en-US" sz="2000" dirty="0" err="1"/>
              <a:t>Color.Black</a:t>
            </a:r>
            <a:r>
              <a:rPr lang="en-US" sz="2000" dirty="0"/>
              <a:t>), </a:t>
            </a:r>
            <a:r>
              <a:rPr lang="en-US" sz="2000" dirty="0" err="1"/>
              <a:t>startX</a:t>
            </a:r>
            <a:r>
              <a:rPr lang="en-US" sz="2000" dirty="0"/>
              <a:t> + 20, </a:t>
            </a:r>
            <a:r>
              <a:rPr lang="en-US" sz="2000" dirty="0" err="1"/>
              <a:t>startY</a:t>
            </a:r>
            <a:r>
              <a:rPr lang="en-US" sz="2000" dirty="0"/>
              <a:t> + Offset);</a:t>
            </a:r>
            <a:br>
              <a:rPr lang="en-US" sz="2000" dirty="0"/>
            </a:br>
            <a:r>
              <a:rPr lang="en-US" sz="2000" dirty="0"/>
              <a:t>                Offset = Offset + 20;</a:t>
            </a:r>
            <a:br>
              <a:rPr lang="en-US" sz="2000" dirty="0"/>
            </a:br>
            <a:r>
              <a:rPr lang="en-US" sz="2000" dirty="0"/>
              <a:t>                </a:t>
            </a:r>
            <a:r>
              <a:rPr lang="en-US" sz="2000" dirty="0" err="1"/>
              <a:t>graphics.DrawString</a:t>
            </a:r>
            <a:r>
              <a:rPr lang="en-US" sz="2000" dirty="0"/>
              <a:t>("Mo: 9373897717 ", new Font("Courier New", 10), new </a:t>
            </a:r>
            <a:r>
              <a:rPr lang="en-US" sz="2000" dirty="0" err="1"/>
              <a:t>SolidBrush</a:t>
            </a:r>
            <a:r>
              <a:rPr lang="en-US" sz="2000" dirty="0"/>
              <a:t>(</a:t>
            </a:r>
            <a:r>
              <a:rPr lang="en-US" sz="2000" dirty="0" err="1"/>
              <a:t>Color.Black</a:t>
            </a:r>
            <a:r>
              <a:rPr lang="en-US" sz="2000" dirty="0"/>
              <a:t>), </a:t>
            </a:r>
            <a:r>
              <a:rPr lang="en-US" sz="2000" dirty="0" err="1"/>
              <a:t>startX</a:t>
            </a:r>
            <a:r>
              <a:rPr lang="en-US" sz="2000" dirty="0"/>
              <a:t> + 30, </a:t>
            </a:r>
            <a:r>
              <a:rPr lang="en-US" sz="2000" dirty="0" err="1"/>
              <a:t>startY</a:t>
            </a:r>
            <a:r>
              <a:rPr lang="en-US" sz="2000" dirty="0"/>
              <a:t> + Offset);</a:t>
            </a:r>
            <a:br>
              <a:rPr lang="en-US" sz="2000" dirty="0"/>
            </a:br>
            <a:r>
              <a:rPr lang="en-US" sz="2000" dirty="0"/>
              <a:t>                Offset = Offset + 20;</a:t>
            </a:r>
            <a:br>
              <a:rPr lang="en-US" sz="2000" dirty="0"/>
            </a:br>
            <a:r>
              <a:rPr lang="en-US" sz="2000" dirty="0"/>
              <a:t>                String </a:t>
            </a:r>
            <a:r>
              <a:rPr lang="en-US" sz="2000" dirty="0" err="1"/>
              <a:t>underLine</a:t>
            </a:r>
            <a:r>
              <a:rPr lang="en-US" sz="2000" dirty="0"/>
              <a:t> = "------------------------------------------";</a:t>
            </a:r>
            <a:br>
              <a:rPr lang="en-US" sz="2000" dirty="0"/>
            </a:br>
            <a:r>
              <a:rPr lang="en-US" sz="2000" dirty="0"/>
              <a:t>                </a:t>
            </a:r>
            <a:r>
              <a:rPr lang="en-US" sz="2000" dirty="0" err="1"/>
              <a:t>graphics.DrawString</a:t>
            </a:r>
            <a:r>
              <a:rPr lang="en-US" sz="2000" dirty="0"/>
              <a:t>(</a:t>
            </a:r>
            <a:r>
              <a:rPr lang="en-US" sz="2000" dirty="0" err="1"/>
              <a:t>underLine</a:t>
            </a:r>
            <a:r>
              <a:rPr lang="en-US" sz="2000" dirty="0"/>
              <a:t>, new Font("Courier New", 10), new </a:t>
            </a:r>
            <a:r>
              <a:rPr lang="en-US" sz="2000" dirty="0" err="1"/>
              <a:t>SolidBrush</a:t>
            </a:r>
            <a:r>
              <a:rPr lang="en-US" sz="2000" dirty="0"/>
              <a:t>(</a:t>
            </a:r>
            <a:r>
              <a:rPr lang="en-US" sz="2000" dirty="0" err="1"/>
              <a:t>Color.Black</a:t>
            </a:r>
            <a:r>
              <a:rPr lang="en-US" sz="2000" dirty="0"/>
              <a:t>), </a:t>
            </a:r>
            <a:r>
              <a:rPr lang="en-US" sz="2000" dirty="0" err="1"/>
              <a:t>startX</a:t>
            </a:r>
            <a:r>
              <a:rPr lang="en-US" sz="2000" dirty="0"/>
              <a:t>, </a:t>
            </a:r>
            <a:r>
              <a:rPr lang="en-US" sz="2000" dirty="0" err="1"/>
              <a:t>startY</a:t>
            </a:r>
            <a:r>
              <a:rPr lang="en-US" sz="2000" dirty="0"/>
              <a:t> + Offset);</a:t>
            </a:r>
            <a:br>
              <a:rPr lang="en-US" sz="2000" dirty="0"/>
            </a:br>
            <a:r>
              <a:rPr lang="en-US" sz="2000" dirty="0"/>
              <a:t>                Offset = Offset + 20;</a:t>
            </a:r>
            <a:endParaRPr lang="en-US" sz="700" dirty="0"/>
          </a:p>
        </p:txBody>
      </p:sp>
    </p:spTree>
    <p:extLst>
      <p:ext uri="{BB962C8B-B14F-4D97-AF65-F5344CB8AC3E}">
        <p14:creationId xmlns:p14="http://schemas.microsoft.com/office/powerpoint/2010/main" val="144649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FF00"/>
                </a:solidFill>
              </a:rPr>
              <a:t>This the Customer Ledge Form</a:t>
            </a:r>
            <a:endParaRPr lang="en-US" sz="36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495" y="1803409"/>
            <a:ext cx="9311659" cy="48602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32592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829" y="90854"/>
            <a:ext cx="10353762" cy="970450"/>
          </a:xfrm>
        </p:spPr>
        <p:txBody>
          <a:bodyPr>
            <a:normAutofit/>
          </a:bodyPr>
          <a:lstStyle/>
          <a:p>
            <a:r>
              <a:rPr lang="en-US" sz="3600" dirty="0" smtClean="0">
                <a:solidFill>
                  <a:srgbClr val="FFFF00"/>
                </a:solidFill>
              </a:rPr>
              <a:t>This is Credit Sale Report</a:t>
            </a:r>
            <a:endParaRPr lang="en-US" sz="3600" dirty="0">
              <a:solidFill>
                <a:srgbClr val="FFFF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2660" y="925535"/>
            <a:ext cx="9047286" cy="57884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1435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nvSpPr>
        <p:spPr>
          <a:xfrm>
            <a:off x="1156041" y="832619"/>
            <a:ext cx="6291043" cy="570669"/>
          </a:xfrm>
          <a:prstGeom prst="rect">
            <a:avLst/>
          </a:prstGeom>
        </p:spPr>
        <p:txBody>
          <a:bodyPr vert="horz" wrap="square" lIns="0" tIns="16510" rIns="0" bIns="0" rtlCol="0">
            <a:spAutoFit/>
          </a:bodyPr>
          <a:lstStyle>
            <a:lvl1pPr>
              <a:defRPr sz="2400" b="0" i="0">
                <a:solidFill>
                  <a:schemeClr val="bg1"/>
                </a:solidFill>
                <a:latin typeface="Verdana"/>
                <a:ea typeface="+mj-ea"/>
                <a:cs typeface="Verdana"/>
              </a:defRPr>
            </a:lvl1pPr>
          </a:lstStyle>
          <a:p>
            <a:pPr marL="12700">
              <a:lnSpc>
                <a:spcPct val="100000"/>
              </a:lnSpc>
              <a:spcBef>
                <a:spcPts val="130"/>
              </a:spcBef>
            </a:pPr>
            <a:r>
              <a:rPr lang="en-US" sz="3600" b="1" spc="-70" dirty="0" smtClean="0">
                <a:solidFill>
                  <a:schemeClr val="tx1">
                    <a:lumMod val="85000"/>
                  </a:schemeClr>
                </a:solidFill>
                <a:latin typeface="Verdana"/>
                <a:cs typeface="Verdana"/>
              </a:rPr>
              <a:t>KEY</a:t>
            </a:r>
            <a:r>
              <a:rPr sz="3600" b="1" spc="-305" dirty="0" smtClean="0">
                <a:solidFill>
                  <a:schemeClr val="tx1">
                    <a:lumMod val="85000"/>
                  </a:schemeClr>
                </a:solidFill>
                <a:latin typeface="Verdana"/>
                <a:cs typeface="Verdana"/>
              </a:rPr>
              <a:t> </a:t>
            </a:r>
            <a:r>
              <a:rPr sz="3600" b="1" spc="-70" dirty="0" smtClean="0">
                <a:solidFill>
                  <a:schemeClr val="tx1">
                    <a:lumMod val="85000"/>
                  </a:schemeClr>
                </a:solidFill>
                <a:latin typeface="Verdana"/>
                <a:cs typeface="Verdana"/>
              </a:rPr>
              <a:t>L</a:t>
            </a:r>
            <a:r>
              <a:rPr sz="3600" b="1" spc="10" dirty="0" smtClean="0">
                <a:solidFill>
                  <a:schemeClr val="tx1">
                    <a:lumMod val="85000"/>
                  </a:schemeClr>
                </a:solidFill>
                <a:latin typeface="Verdana"/>
                <a:cs typeface="Verdana"/>
              </a:rPr>
              <a:t>E</a:t>
            </a:r>
            <a:r>
              <a:rPr sz="3600" b="1" spc="-45" dirty="0" smtClean="0">
                <a:solidFill>
                  <a:schemeClr val="tx1">
                    <a:lumMod val="85000"/>
                  </a:schemeClr>
                </a:solidFill>
                <a:latin typeface="Verdana"/>
                <a:cs typeface="Verdana"/>
              </a:rPr>
              <a:t>A</a:t>
            </a:r>
            <a:r>
              <a:rPr sz="3600" b="1" spc="-140" dirty="0" smtClean="0">
                <a:solidFill>
                  <a:schemeClr val="tx1">
                    <a:lumMod val="85000"/>
                  </a:schemeClr>
                </a:solidFill>
                <a:latin typeface="Verdana"/>
                <a:cs typeface="Verdana"/>
              </a:rPr>
              <a:t>R</a:t>
            </a:r>
            <a:r>
              <a:rPr lang="en-US" sz="3600" b="1" spc="-110" dirty="0" smtClean="0">
                <a:solidFill>
                  <a:schemeClr val="tx1">
                    <a:lumMod val="85000"/>
                  </a:schemeClr>
                </a:solidFill>
              </a:rPr>
              <a:t>NINGS</a:t>
            </a:r>
            <a:endParaRPr sz="3600" dirty="0">
              <a:solidFill>
                <a:schemeClr val="tx1">
                  <a:lumMod val="85000"/>
                </a:schemeClr>
              </a:solidFill>
              <a:latin typeface="Verdana"/>
              <a:cs typeface="Verdana"/>
            </a:endParaRPr>
          </a:p>
        </p:txBody>
      </p:sp>
      <p:sp>
        <p:nvSpPr>
          <p:cNvPr id="3" name="object 3"/>
          <p:cNvSpPr txBox="1"/>
          <p:nvPr/>
        </p:nvSpPr>
        <p:spPr>
          <a:xfrm>
            <a:off x="474785" y="1951893"/>
            <a:ext cx="11559677" cy="2417841"/>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3975">
              <a:lnSpc>
                <a:spcPct val="116900"/>
              </a:lnSpc>
              <a:spcBef>
                <a:spcPts val="100"/>
              </a:spcBef>
            </a:pPr>
            <a:r>
              <a:rPr b="1" spc="-30" dirty="0">
                <a:latin typeface="Tahoma"/>
                <a:cs typeface="Tahoma"/>
              </a:rPr>
              <a:t>We </a:t>
            </a:r>
            <a:r>
              <a:rPr b="1" spc="-125" dirty="0">
                <a:latin typeface="Tahoma"/>
                <a:cs typeface="Tahoma"/>
              </a:rPr>
              <a:t>are</a:t>
            </a:r>
            <a:r>
              <a:rPr b="1" spc="-120" dirty="0">
                <a:latin typeface="Tahoma"/>
                <a:cs typeface="Tahoma"/>
              </a:rPr>
              <a:t> learning</a:t>
            </a:r>
            <a:r>
              <a:rPr b="1" spc="-114" dirty="0">
                <a:latin typeface="Tahoma"/>
                <a:cs typeface="Tahoma"/>
              </a:rPr>
              <a:t> </a:t>
            </a:r>
            <a:r>
              <a:rPr b="1" spc="-130" dirty="0">
                <a:latin typeface="Tahoma"/>
                <a:cs typeface="Tahoma"/>
              </a:rPr>
              <a:t>many</a:t>
            </a:r>
            <a:r>
              <a:rPr b="1" spc="-125" dirty="0">
                <a:latin typeface="Tahoma"/>
                <a:cs typeface="Tahoma"/>
              </a:rPr>
              <a:t> </a:t>
            </a:r>
            <a:r>
              <a:rPr b="1" spc="-105" dirty="0">
                <a:latin typeface="Tahoma"/>
                <a:cs typeface="Tahoma"/>
              </a:rPr>
              <a:t>lessons </a:t>
            </a:r>
            <a:r>
              <a:rPr b="1" spc="-130" dirty="0">
                <a:latin typeface="Tahoma"/>
                <a:cs typeface="Tahoma"/>
              </a:rPr>
              <a:t>during</a:t>
            </a:r>
            <a:r>
              <a:rPr b="1" spc="-125" dirty="0">
                <a:latin typeface="Tahoma"/>
                <a:cs typeface="Tahoma"/>
              </a:rPr>
              <a:t> </a:t>
            </a:r>
            <a:r>
              <a:rPr b="1" spc="-110" dirty="0">
                <a:latin typeface="Tahoma"/>
                <a:cs typeface="Tahoma"/>
              </a:rPr>
              <a:t>internship</a:t>
            </a:r>
            <a:r>
              <a:rPr b="1" spc="-105" dirty="0">
                <a:latin typeface="Tahoma"/>
                <a:cs typeface="Tahoma"/>
              </a:rPr>
              <a:t> </a:t>
            </a:r>
            <a:r>
              <a:rPr b="1" spc="-110" dirty="0">
                <a:latin typeface="Tahoma"/>
                <a:cs typeface="Tahoma"/>
              </a:rPr>
              <a:t>period,</a:t>
            </a:r>
            <a:r>
              <a:rPr b="1" spc="-105" dirty="0">
                <a:latin typeface="Tahoma"/>
                <a:cs typeface="Tahoma"/>
              </a:rPr>
              <a:t> </a:t>
            </a:r>
            <a:r>
              <a:rPr b="1" spc="-110" dirty="0">
                <a:latin typeface="Tahoma"/>
                <a:cs typeface="Tahoma"/>
              </a:rPr>
              <a:t>the most </a:t>
            </a:r>
            <a:r>
              <a:rPr b="1" spc="-120" dirty="0">
                <a:latin typeface="Tahoma"/>
                <a:cs typeface="Tahoma"/>
              </a:rPr>
              <a:t>important </a:t>
            </a:r>
            <a:r>
              <a:rPr b="1" spc="-425" dirty="0">
                <a:latin typeface="Tahoma"/>
                <a:cs typeface="Tahoma"/>
              </a:rPr>
              <a:t> </a:t>
            </a:r>
            <a:r>
              <a:rPr b="1" spc="-110" dirty="0">
                <a:latin typeface="Tahoma"/>
                <a:cs typeface="Tahoma"/>
              </a:rPr>
              <a:t>ones</a:t>
            </a:r>
            <a:r>
              <a:rPr b="1" spc="15" dirty="0">
                <a:latin typeface="Tahoma"/>
                <a:cs typeface="Tahoma"/>
              </a:rPr>
              <a:t> </a:t>
            </a:r>
            <a:r>
              <a:rPr b="1" spc="-125" dirty="0">
                <a:latin typeface="Tahoma"/>
                <a:cs typeface="Tahoma"/>
              </a:rPr>
              <a:t>are</a:t>
            </a:r>
            <a:r>
              <a:rPr b="1" spc="30" dirty="0">
                <a:latin typeface="Tahoma"/>
                <a:cs typeface="Tahoma"/>
              </a:rPr>
              <a:t> </a:t>
            </a:r>
            <a:r>
              <a:rPr b="1" spc="-160" dirty="0">
                <a:latin typeface="Tahoma"/>
                <a:cs typeface="Tahoma"/>
              </a:rPr>
              <a:t>:</a:t>
            </a:r>
            <a:endParaRPr dirty="0">
              <a:latin typeface="Tahoma"/>
              <a:cs typeface="Tahoma"/>
            </a:endParaRPr>
          </a:p>
          <a:p>
            <a:pPr marL="470534" indent="-325120">
              <a:lnSpc>
                <a:spcPct val="100000"/>
              </a:lnSpc>
              <a:spcBef>
                <a:spcPts val="1580"/>
              </a:spcBef>
              <a:buAutoNum type="arabicPeriod"/>
              <a:tabLst>
                <a:tab pos="470534" algn="l"/>
                <a:tab pos="471170" algn="l"/>
              </a:tabLst>
            </a:pPr>
            <a:r>
              <a:rPr spc="25" dirty="0">
                <a:latin typeface="Tahoma"/>
                <a:cs typeface="Tahoma"/>
              </a:rPr>
              <a:t>To</a:t>
            </a:r>
            <a:r>
              <a:rPr spc="-55" dirty="0">
                <a:latin typeface="Tahoma"/>
                <a:cs typeface="Tahoma"/>
              </a:rPr>
              <a:t> </a:t>
            </a:r>
            <a:r>
              <a:rPr spc="20" dirty="0">
                <a:latin typeface="Tahoma"/>
                <a:cs typeface="Tahoma"/>
              </a:rPr>
              <a:t>work</a:t>
            </a:r>
            <a:r>
              <a:rPr spc="-35" dirty="0">
                <a:latin typeface="Tahoma"/>
                <a:cs typeface="Tahoma"/>
              </a:rPr>
              <a:t> </a:t>
            </a:r>
            <a:r>
              <a:rPr spc="10" dirty="0">
                <a:latin typeface="Tahoma"/>
                <a:cs typeface="Tahoma"/>
              </a:rPr>
              <a:t>in</a:t>
            </a:r>
            <a:r>
              <a:rPr spc="-114" dirty="0">
                <a:latin typeface="Tahoma"/>
                <a:cs typeface="Tahoma"/>
              </a:rPr>
              <a:t> </a:t>
            </a:r>
            <a:r>
              <a:rPr spc="-35" dirty="0">
                <a:latin typeface="Tahoma"/>
                <a:cs typeface="Tahoma"/>
              </a:rPr>
              <a:t>team,</a:t>
            </a:r>
            <a:r>
              <a:rPr spc="10" dirty="0">
                <a:latin typeface="Tahoma"/>
                <a:cs typeface="Tahoma"/>
              </a:rPr>
              <a:t> </a:t>
            </a:r>
            <a:r>
              <a:rPr spc="-5" dirty="0">
                <a:latin typeface="Tahoma"/>
                <a:cs typeface="Tahoma"/>
              </a:rPr>
              <a:t>Coordinate.</a:t>
            </a:r>
            <a:endParaRPr dirty="0">
              <a:latin typeface="Tahoma"/>
              <a:cs typeface="Tahoma"/>
            </a:endParaRPr>
          </a:p>
          <a:p>
            <a:pPr marL="470534" indent="-325120">
              <a:lnSpc>
                <a:spcPct val="100000"/>
              </a:lnSpc>
              <a:spcBef>
                <a:spcPts val="305"/>
              </a:spcBef>
              <a:buAutoNum type="arabicPeriod"/>
              <a:tabLst>
                <a:tab pos="470534" algn="l"/>
                <a:tab pos="471170" algn="l"/>
              </a:tabLst>
            </a:pPr>
            <a:r>
              <a:rPr spc="60" dirty="0">
                <a:latin typeface="Tahoma"/>
                <a:cs typeface="Tahoma"/>
              </a:rPr>
              <a:t>How</a:t>
            </a:r>
            <a:r>
              <a:rPr spc="-25" dirty="0">
                <a:latin typeface="Tahoma"/>
                <a:cs typeface="Tahoma"/>
              </a:rPr>
              <a:t> </a:t>
            </a:r>
            <a:r>
              <a:rPr spc="25" dirty="0">
                <a:latin typeface="Tahoma"/>
                <a:cs typeface="Tahoma"/>
              </a:rPr>
              <a:t>to</a:t>
            </a:r>
            <a:r>
              <a:rPr spc="-65" dirty="0">
                <a:latin typeface="Tahoma"/>
                <a:cs typeface="Tahoma"/>
              </a:rPr>
              <a:t> </a:t>
            </a:r>
            <a:r>
              <a:rPr spc="20" dirty="0">
                <a:latin typeface="Tahoma"/>
                <a:cs typeface="Tahoma"/>
              </a:rPr>
              <a:t>work </a:t>
            </a:r>
            <a:r>
              <a:rPr dirty="0">
                <a:latin typeface="Tahoma"/>
                <a:cs typeface="Tahoma"/>
              </a:rPr>
              <a:t>professionally.</a:t>
            </a:r>
          </a:p>
          <a:p>
            <a:pPr marL="470534" indent="-325120">
              <a:lnSpc>
                <a:spcPct val="100000"/>
              </a:lnSpc>
              <a:spcBef>
                <a:spcPts val="300"/>
              </a:spcBef>
              <a:buAutoNum type="arabicPeriod"/>
              <a:tabLst>
                <a:tab pos="470534" algn="l"/>
                <a:tab pos="471170" algn="l"/>
              </a:tabLst>
            </a:pPr>
            <a:r>
              <a:rPr spc="25" dirty="0">
                <a:latin typeface="Tahoma"/>
                <a:cs typeface="Tahoma"/>
              </a:rPr>
              <a:t>Cost</a:t>
            </a:r>
            <a:r>
              <a:rPr spc="-35" dirty="0">
                <a:latin typeface="Tahoma"/>
                <a:cs typeface="Tahoma"/>
              </a:rPr>
              <a:t> </a:t>
            </a:r>
            <a:r>
              <a:rPr spc="-114" dirty="0">
                <a:latin typeface="Tahoma"/>
                <a:cs typeface="Tahoma"/>
              </a:rPr>
              <a:t>,</a:t>
            </a:r>
            <a:r>
              <a:rPr spc="-65" dirty="0">
                <a:latin typeface="Tahoma"/>
                <a:cs typeface="Tahoma"/>
              </a:rPr>
              <a:t> </a:t>
            </a:r>
            <a:r>
              <a:rPr spc="-5" dirty="0">
                <a:latin typeface="Tahoma"/>
                <a:cs typeface="Tahoma"/>
              </a:rPr>
              <a:t>Time</a:t>
            </a:r>
            <a:r>
              <a:rPr spc="10" dirty="0">
                <a:latin typeface="Tahoma"/>
                <a:cs typeface="Tahoma"/>
              </a:rPr>
              <a:t> </a:t>
            </a:r>
            <a:r>
              <a:rPr spc="-114" dirty="0">
                <a:latin typeface="Tahoma"/>
                <a:cs typeface="Tahoma"/>
              </a:rPr>
              <a:t>,</a:t>
            </a:r>
            <a:r>
              <a:rPr spc="-65" dirty="0">
                <a:latin typeface="Tahoma"/>
                <a:cs typeface="Tahoma"/>
              </a:rPr>
              <a:t> </a:t>
            </a:r>
            <a:r>
              <a:rPr spc="-15" dirty="0">
                <a:latin typeface="Tahoma"/>
                <a:cs typeface="Tahoma"/>
              </a:rPr>
              <a:t>and</a:t>
            </a:r>
            <a:r>
              <a:rPr spc="-35" dirty="0">
                <a:latin typeface="Tahoma"/>
                <a:cs typeface="Tahoma"/>
              </a:rPr>
              <a:t> </a:t>
            </a:r>
            <a:r>
              <a:rPr spc="25" dirty="0">
                <a:latin typeface="Tahoma"/>
                <a:cs typeface="Tahoma"/>
              </a:rPr>
              <a:t>Quality</a:t>
            </a:r>
            <a:r>
              <a:rPr spc="-45" dirty="0">
                <a:latin typeface="Tahoma"/>
                <a:cs typeface="Tahoma"/>
              </a:rPr>
              <a:t> </a:t>
            </a:r>
            <a:r>
              <a:rPr spc="-10" dirty="0">
                <a:latin typeface="Tahoma"/>
                <a:cs typeface="Tahoma"/>
              </a:rPr>
              <a:t>must</a:t>
            </a:r>
            <a:r>
              <a:rPr spc="35" dirty="0">
                <a:latin typeface="Tahoma"/>
                <a:cs typeface="Tahoma"/>
              </a:rPr>
              <a:t> </a:t>
            </a:r>
            <a:r>
              <a:rPr spc="-5" dirty="0">
                <a:latin typeface="Tahoma"/>
                <a:cs typeface="Tahoma"/>
              </a:rPr>
              <a:t>be</a:t>
            </a:r>
            <a:r>
              <a:rPr spc="-65" dirty="0">
                <a:latin typeface="Tahoma"/>
                <a:cs typeface="Tahoma"/>
              </a:rPr>
              <a:t> </a:t>
            </a:r>
            <a:r>
              <a:rPr dirty="0">
                <a:latin typeface="Tahoma"/>
                <a:cs typeface="Tahoma"/>
              </a:rPr>
              <a:t>evaluated</a:t>
            </a:r>
            <a:r>
              <a:rPr spc="40" dirty="0">
                <a:latin typeface="Tahoma"/>
                <a:cs typeface="Tahoma"/>
              </a:rPr>
              <a:t> </a:t>
            </a:r>
            <a:r>
              <a:rPr spc="-5" dirty="0">
                <a:latin typeface="Tahoma"/>
                <a:cs typeface="Tahoma"/>
              </a:rPr>
              <a:t>at</a:t>
            </a:r>
            <a:r>
              <a:rPr spc="-30" dirty="0">
                <a:latin typeface="Tahoma"/>
                <a:cs typeface="Tahoma"/>
              </a:rPr>
              <a:t> </a:t>
            </a:r>
            <a:r>
              <a:rPr dirty="0">
                <a:latin typeface="Tahoma"/>
                <a:cs typeface="Tahoma"/>
              </a:rPr>
              <a:t>all</a:t>
            </a:r>
            <a:r>
              <a:rPr spc="-75" dirty="0">
                <a:latin typeface="Tahoma"/>
                <a:cs typeface="Tahoma"/>
              </a:rPr>
              <a:t> </a:t>
            </a:r>
            <a:r>
              <a:rPr spc="-15" dirty="0">
                <a:latin typeface="Tahoma"/>
                <a:cs typeface="Tahoma"/>
              </a:rPr>
              <a:t>times.</a:t>
            </a:r>
            <a:endParaRPr dirty="0">
              <a:latin typeface="Tahoma"/>
              <a:cs typeface="Tahoma"/>
            </a:endParaRPr>
          </a:p>
          <a:p>
            <a:pPr marL="470534" marR="5080" indent="-324485">
              <a:lnSpc>
                <a:spcPct val="116799"/>
              </a:lnSpc>
              <a:spcBef>
                <a:spcPts val="5"/>
              </a:spcBef>
              <a:buAutoNum type="arabicPeriod"/>
              <a:tabLst>
                <a:tab pos="470534" algn="l"/>
                <a:tab pos="471170" algn="l"/>
              </a:tabLst>
            </a:pPr>
            <a:r>
              <a:rPr spc="-20" dirty="0">
                <a:latin typeface="Tahoma"/>
                <a:cs typeface="Tahoma"/>
              </a:rPr>
              <a:t>Importance</a:t>
            </a:r>
            <a:r>
              <a:rPr spc="155" dirty="0">
                <a:latin typeface="Tahoma"/>
                <a:cs typeface="Tahoma"/>
              </a:rPr>
              <a:t> </a:t>
            </a:r>
            <a:r>
              <a:rPr spc="25" dirty="0">
                <a:latin typeface="Tahoma"/>
                <a:cs typeface="Tahoma"/>
              </a:rPr>
              <a:t>to</a:t>
            </a:r>
            <a:r>
              <a:rPr spc="-45" dirty="0">
                <a:latin typeface="Tahoma"/>
                <a:cs typeface="Tahoma"/>
              </a:rPr>
              <a:t> </a:t>
            </a:r>
            <a:r>
              <a:rPr spc="15" dirty="0">
                <a:latin typeface="Tahoma"/>
                <a:cs typeface="Tahoma"/>
              </a:rPr>
              <a:t>develop</a:t>
            </a:r>
            <a:r>
              <a:rPr spc="-35" dirty="0">
                <a:latin typeface="Tahoma"/>
                <a:cs typeface="Tahoma"/>
              </a:rPr>
              <a:t> </a:t>
            </a:r>
            <a:r>
              <a:rPr spc="-45" dirty="0">
                <a:latin typeface="Tahoma"/>
                <a:cs typeface="Tahoma"/>
              </a:rPr>
              <a:t>a</a:t>
            </a:r>
            <a:r>
              <a:rPr spc="-20" dirty="0">
                <a:latin typeface="Tahoma"/>
                <a:cs typeface="Tahoma"/>
              </a:rPr>
              <a:t> </a:t>
            </a:r>
            <a:r>
              <a:rPr dirty="0">
                <a:latin typeface="Tahoma"/>
                <a:cs typeface="Tahoma"/>
              </a:rPr>
              <a:t>coding</a:t>
            </a:r>
            <a:r>
              <a:rPr spc="-50" dirty="0">
                <a:latin typeface="Tahoma"/>
                <a:cs typeface="Tahoma"/>
              </a:rPr>
              <a:t> </a:t>
            </a:r>
            <a:r>
              <a:rPr spc="-5" dirty="0">
                <a:latin typeface="Tahoma"/>
                <a:cs typeface="Tahoma"/>
              </a:rPr>
              <a:t>mechanism</a:t>
            </a:r>
            <a:r>
              <a:rPr spc="20" dirty="0">
                <a:latin typeface="Tahoma"/>
                <a:cs typeface="Tahoma"/>
              </a:rPr>
              <a:t> </a:t>
            </a:r>
            <a:r>
              <a:rPr spc="-55" dirty="0">
                <a:latin typeface="Tahoma"/>
                <a:cs typeface="Tahoma"/>
              </a:rPr>
              <a:t>(habit)</a:t>
            </a:r>
            <a:r>
              <a:rPr spc="105" dirty="0">
                <a:latin typeface="Tahoma"/>
                <a:cs typeface="Tahoma"/>
              </a:rPr>
              <a:t> </a:t>
            </a:r>
            <a:r>
              <a:rPr spc="10" dirty="0">
                <a:latin typeface="Tahoma"/>
                <a:cs typeface="Tahoma"/>
              </a:rPr>
              <a:t>in</a:t>
            </a:r>
            <a:r>
              <a:rPr spc="-110" dirty="0">
                <a:latin typeface="Tahoma"/>
                <a:cs typeface="Tahoma"/>
              </a:rPr>
              <a:t> </a:t>
            </a:r>
            <a:r>
              <a:rPr dirty="0">
                <a:latin typeface="Tahoma"/>
                <a:cs typeface="Tahoma"/>
              </a:rPr>
              <a:t>order</a:t>
            </a:r>
            <a:r>
              <a:rPr spc="35" dirty="0">
                <a:latin typeface="Tahoma"/>
                <a:cs typeface="Tahoma"/>
              </a:rPr>
              <a:t> </a:t>
            </a:r>
            <a:r>
              <a:rPr spc="25" dirty="0">
                <a:latin typeface="Tahoma"/>
                <a:cs typeface="Tahoma"/>
              </a:rPr>
              <a:t>to</a:t>
            </a:r>
            <a:r>
              <a:rPr spc="-45" dirty="0">
                <a:latin typeface="Tahoma"/>
                <a:cs typeface="Tahoma"/>
              </a:rPr>
              <a:t> </a:t>
            </a:r>
            <a:r>
              <a:rPr spc="-10" dirty="0">
                <a:latin typeface="Tahoma"/>
                <a:cs typeface="Tahoma"/>
              </a:rPr>
              <a:t>generate </a:t>
            </a:r>
            <a:r>
              <a:rPr spc="-455" dirty="0">
                <a:latin typeface="Tahoma"/>
                <a:cs typeface="Tahoma"/>
              </a:rPr>
              <a:t> </a:t>
            </a:r>
            <a:r>
              <a:rPr dirty="0">
                <a:latin typeface="Tahoma"/>
                <a:cs typeface="Tahoma"/>
              </a:rPr>
              <a:t>error</a:t>
            </a:r>
            <a:r>
              <a:rPr spc="25" dirty="0">
                <a:latin typeface="Tahoma"/>
                <a:cs typeface="Tahoma"/>
              </a:rPr>
              <a:t> </a:t>
            </a:r>
            <a:r>
              <a:rPr spc="15" dirty="0">
                <a:latin typeface="Tahoma"/>
                <a:cs typeface="Tahoma"/>
              </a:rPr>
              <a:t>free</a:t>
            </a:r>
            <a:r>
              <a:rPr spc="-65" dirty="0">
                <a:latin typeface="Tahoma"/>
                <a:cs typeface="Tahoma"/>
              </a:rPr>
              <a:t> </a:t>
            </a:r>
            <a:r>
              <a:rPr spc="10" dirty="0">
                <a:latin typeface="Tahoma"/>
                <a:cs typeface="Tahoma"/>
              </a:rPr>
              <a:t>code </a:t>
            </a:r>
            <a:r>
              <a:rPr spc="-30" dirty="0">
                <a:latin typeface="Tahoma"/>
                <a:cs typeface="Tahoma"/>
              </a:rPr>
              <a:t>as</a:t>
            </a:r>
            <a:r>
              <a:rPr spc="-70" dirty="0">
                <a:latin typeface="Tahoma"/>
                <a:cs typeface="Tahoma"/>
              </a:rPr>
              <a:t> </a:t>
            </a:r>
            <a:r>
              <a:rPr spc="-10" dirty="0">
                <a:latin typeface="Tahoma"/>
                <a:cs typeface="Tahoma"/>
              </a:rPr>
              <a:t>much</a:t>
            </a:r>
            <a:r>
              <a:rPr spc="40" dirty="0">
                <a:latin typeface="Tahoma"/>
                <a:cs typeface="Tahoma"/>
              </a:rPr>
              <a:t> </a:t>
            </a:r>
            <a:r>
              <a:rPr spc="-30" dirty="0">
                <a:latin typeface="Tahoma"/>
                <a:cs typeface="Tahoma"/>
              </a:rPr>
              <a:t>as</a:t>
            </a:r>
            <a:r>
              <a:rPr spc="-70" dirty="0">
                <a:latin typeface="Tahoma"/>
                <a:cs typeface="Tahoma"/>
              </a:rPr>
              <a:t> </a:t>
            </a:r>
            <a:r>
              <a:rPr spc="-5" dirty="0">
                <a:latin typeface="Tahoma"/>
                <a:cs typeface="Tahoma"/>
              </a:rPr>
              <a:t>possible.</a:t>
            </a:r>
            <a:endParaRPr dirty="0">
              <a:latin typeface="Tahoma"/>
              <a:cs typeface="Tahoma"/>
            </a:endParaRPr>
          </a:p>
          <a:p>
            <a:pPr marL="470534" indent="-325120">
              <a:lnSpc>
                <a:spcPct val="100000"/>
              </a:lnSpc>
              <a:spcBef>
                <a:spcPts val="380"/>
              </a:spcBef>
              <a:buAutoNum type="arabicPeriod"/>
              <a:tabLst>
                <a:tab pos="470534" algn="l"/>
                <a:tab pos="471170" algn="l"/>
              </a:tabLst>
            </a:pPr>
            <a:r>
              <a:rPr spc="5" dirty="0">
                <a:latin typeface="Tahoma"/>
                <a:cs typeface="Tahoma"/>
              </a:rPr>
              <a:t>Think</a:t>
            </a:r>
            <a:r>
              <a:rPr spc="-45" dirty="0">
                <a:latin typeface="Tahoma"/>
                <a:cs typeface="Tahoma"/>
              </a:rPr>
              <a:t> </a:t>
            </a:r>
            <a:r>
              <a:rPr spc="15" dirty="0">
                <a:latin typeface="Tahoma"/>
                <a:cs typeface="Tahoma"/>
              </a:rPr>
              <a:t>creatively</a:t>
            </a:r>
            <a:r>
              <a:rPr spc="-50" dirty="0">
                <a:latin typeface="Tahoma"/>
                <a:cs typeface="Tahoma"/>
              </a:rPr>
              <a:t> </a:t>
            </a:r>
            <a:r>
              <a:rPr spc="25" dirty="0">
                <a:latin typeface="Tahoma"/>
                <a:cs typeface="Tahoma"/>
              </a:rPr>
              <a:t>to</a:t>
            </a:r>
            <a:r>
              <a:rPr spc="-55" dirty="0">
                <a:latin typeface="Tahoma"/>
                <a:cs typeface="Tahoma"/>
              </a:rPr>
              <a:t> </a:t>
            </a:r>
            <a:r>
              <a:rPr spc="-10" dirty="0">
                <a:latin typeface="Tahoma"/>
                <a:cs typeface="Tahoma"/>
              </a:rPr>
              <a:t>generate</a:t>
            </a:r>
            <a:r>
              <a:rPr spc="70" dirty="0">
                <a:latin typeface="Tahoma"/>
                <a:cs typeface="Tahoma"/>
              </a:rPr>
              <a:t> </a:t>
            </a:r>
            <a:r>
              <a:rPr spc="-15" dirty="0">
                <a:latin typeface="Tahoma"/>
                <a:cs typeface="Tahoma"/>
              </a:rPr>
              <a:t>ideas.</a:t>
            </a:r>
            <a:endParaRPr dirty="0">
              <a:latin typeface="Tahoma"/>
              <a:cs typeface="Tahoma"/>
            </a:endParaRPr>
          </a:p>
          <a:p>
            <a:pPr marL="470534" indent="-325120">
              <a:lnSpc>
                <a:spcPct val="100000"/>
              </a:lnSpc>
              <a:spcBef>
                <a:spcPts val="300"/>
              </a:spcBef>
              <a:buAutoNum type="arabicPeriod"/>
              <a:tabLst>
                <a:tab pos="470534" algn="l"/>
                <a:tab pos="471170" algn="l"/>
              </a:tabLst>
            </a:pPr>
            <a:r>
              <a:rPr spc="35" dirty="0">
                <a:latin typeface="Tahoma"/>
                <a:cs typeface="Tahoma"/>
              </a:rPr>
              <a:t>F</a:t>
            </a:r>
            <a:r>
              <a:rPr spc="5" dirty="0">
                <a:latin typeface="Tahoma"/>
                <a:cs typeface="Tahoma"/>
              </a:rPr>
              <a:t>o</a:t>
            </a:r>
            <a:r>
              <a:rPr spc="50" dirty="0">
                <a:latin typeface="Tahoma"/>
                <a:cs typeface="Tahoma"/>
              </a:rPr>
              <a:t>c</a:t>
            </a:r>
            <a:r>
              <a:rPr spc="-15" dirty="0">
                <a:latin typeface="Tahoma"/>
                <a:cs typeface="Tahoma"/>
              </a:rPr>
              <a:t>u</a:t>
            </a:r>
            <a:r>
              <a:rPr dirty="0">
                <a:latin typeface="Tahoma"/>
                <a:cs typeface="Tahoma"/>
              </a:rPr>
              <a:t>s</a:t>
            </a:r>
            <a:r>
              <a:rPr spc="25" dirty="0">
                <a:latin typeface="Tahoma"/>
                <a:cs typeface="Tahoma"/>
              </a:rPr>
              <a:t>i</a:t>
            </a:r>
            <a:r>
              <a:rPr spc="-20" dirty="0">
                <a:latin typeface="Tahoma"/>
                <a:cs typeface="Tahoma"/>
              </a:rPr>
              <a:t>n</a:t>
            </a:r>
            <a:r>
              <a:rPr spc="-50" dirty="0">
                <a:latin typeface="Tahoma"/>
                <a:cs typeface="Tahoma"/>
              </a:rPr>
              <a:t>g</a:t>
            </a:r>
            <a:r>
              <a:rPr spc="20" dirty="0">
                <a:latin typeface="Tahoma"/>
                <a:cs typeface="Tahoma"/>
              </a:rPr>
              <a:t> </a:t>
            </a:r>
            <a:r>
              <a:rPr spc="5" dirty="0">
                <a:latin typeface="Tahoma"/>
                <a:cs typeface="Tahoma"/>
              </a:rPr>
              <a:t>o</a:t>
            </a:r>
            <a:r>
              <a:rPr dirty="0">
                <a:latin typeface="Tahoma"/>
                <a:cs typeface="Tahoma"/>
              </a:rPr>
              <a:t>n</a:t>
            </a:r>
            <a:r>
              <a:rPr spc="-40" dirty="0">
                <a:latin typeface="Tahoma"/>
                <a:cs typeface="Tahoma"/>
              </a:rPr>
              <a:t> </a:t>
            </a:r>
            <a:r>
              <a:rPr spc="80" dirty="0">
                <a:latin typeface="Tahoma"/>
                <a:cs typeface="Tahoma"/>
              </a:rPr>
              <a:t>w</a:t>
            </a:r>
            <a:r>
              <a:rPr spc="30" dirty="0">
                <a:latin typeface="Tahoma"/>
                <a:cs typeface="Tahoma"/>
              </a:rPr>
              <a:t>e</a:t>
            </a:r>
            <a:r>
              <a:rPr spc="-15" dirty="0">
                <a:latin typeface="Tahoma"/>
                <a:cs typeface="Tahoma"/>
              </a:rPr>
              <a:t>ak</a:t>
            </a:r>
            <a:r>
              <a:rPr spc="-110" dirty="0">
                <a:latin typeface="Tahoma"/>
                <a:cs typeface="Tahoma"/>
              </a:rPr>
              <a:t> </a:t>
            </a:r>
            <a:r>
              <a:rPr dirty="0">
                <a:latin typeface="Tahoma"/>
                <a:cs typeface="Tahoma"/>
              </a:rPr>
              <a:t>s</a:t>
            </a:r>
            <a:r>
              <a:rPr spc="25" dirty="0">
                <a:latin typeface="Tahoma"/>
                <a:cs typeface="Tahoma"/>
              </a:rPr>
              <a:t>i</a:t>
            </a:r>
            <a:r>
              <a:rPr spc="-10" dirty="0">
                <a:latin typeface="Tahoma"/>
                <a:cs typeface="Tahoma"/>
              </a:rPr>
              <a:t>d</a:t>
            </a:r>
            <a:r>
              <a:rPr spc="5" dirty="0">
                <a:latin typeface="Tahoma"/>
                <a:cs typeface="Tahoma"/>
              </a:rPr>
              <a:t>e </a:t>
            </a:r>
            <a:r>
              <a:rPr spc="-100" dirty="0">
                <a:latin typeface="Tahoma"/>
                <a:cs typeface="Tahoma"/>
              </a:rPr>
              <a:t>.</a:t>
            </a:r>
            <a:endParaRPr dirty="0">
              <a:latin typeface="Tahoma"/>
              <a:cs typeface="Tahoma"/>
            </a:endParaRPr>
          </a:p>
        </p:txBody>
      </p:sp>
    </p:spTree>
    <p:extLst>
      <p:ext uri="{BB962C8B-B14F-4D97-AF65-F5344CB8AC3E}">
        <p14:creationId xmlns:p14="http://schemas.microsoft.com/office/powerpoint/2010/main" val="428049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noGrp="1"/>
          </p:cNvSpPr>
          <p:nvPr/>
        </p:nvSpPr>
        <p:spPr>
          <a:xfrm>
            <a:off x="1559276" y="696017"/>
            <a:ext cx="6397762" cy="570669"/>
          </a:xfrm>
          <a:prstGeom prst="rect">
            <a:avLst/>
          </a:prstGeom>
        </p:spPr>
        <p:txBody>
          <a:bodyPr vert="horz" wrap="square" lIns="0" tIns="16510" rIns="0" bIns="0" rtlCol="0">
            <a:spAutoFit/>
          </a:bodyPr>
          <a:lstStyle>
            <a:lvl1pPr>
              <a:defRPr sz="2400" b="0" i="0">
                <a:solidFill>
                  <a:schemeClr val="bg1"/>
                </a:solidFill>
                <a:latin typeface="Verdana"/>
                <a:ea typeface="+mj-ea"/>
                <a:cs typeface="Verdana"/>
              </a:defRPr>
            </a:lvl1pPr>
          </a:lstStyle>
          <a:p>
            <a:pPr marL="12700">
              <a:lnSpc>
                <a:spcPct val="100000"/>
              </a:lnSpc>
              <a:spcBef>
                <a:spcPts val="130"/>
              </a:spcBef>
            </a:pPr>
            <a:r>
              <a:rPr sz="3600" b="1" spc="-55" dirty="0">
                <a:solidFill>
                  <a:schemeClr val="tx1">
                    <a:lumMod val="75000"/>
                  </a:schemeClr>
                </a:solidFill>
                <a:latin typeface="Verdana"/>
                <a:cs typeface="Verdana"/>
              </a:rPr>
              <a:t>Le</a:t>
            </a:r>
            <a:r>
              <a:rPr sz="3600" b="1" spc="-180" dirty="0">
                <a:solidFill>
                  <a:schemeClr val="tx1">
                    <a:lumMod val="75000"/>
                  </a:schemeClr>
                </a:solidFill>
                <a:latin typeface="Verdana"/>
                <a:cs typeface="Verdana"/>
              </a:rPr>
              <a:t>a</a:t>
            </a:r>
            <a:r>
              <a:rPr sz="3600" b="1" spc="-130" dirty="0">
                <a:solidFill>
                  <a:schemeClr val="tx1">
                    <a:lumMod val="75000"/>
                  </a:schemeClr>
                </a:solidFill>
                <a:latin typeface="Verdana"/>
                <a:cs typeface="Verdana"/>
              </a:rPr>
              <a:t>r</a:t>
            </a:r>
            <a:r>
              <a:rPr sz="3600" b="1" spc="-105" dirty="0">
                <a:solidFill>
                  <a:schemeClr val="tx1">
                    <a:lumMod val="75000"/>
                  </a:schemeClr>
                </a:solidFill>
                <a:latin typeface="Verdana"/>
                <a:cs typeface="Verdana"/>
              </a:rPr>
              <a:t>n</a:t>
            </a:r>
            <a:r>
              <a:rPr sz="3600" b="1" spc="-35" dirty="0">
                <a:solidFill>
                  <a:schemeClr val="tx1">
                    <a:lumMod val="75000"/>
                  </a:schemeClr>
                </a:solidFill>
                <a:latin typeface="Verdana"/>
                <a:cs typeface="Verdana"/>
              </a:rPr>
              <a:t>i</a:t>
            </a:r>
            <a:r>
              <a:rPr sz="3600" b="1" spc="-10" dirty="0">
                <a:solidFill>
                  <a:schemeClr val="tx1">
                    <a:lumMod val="75000"/>
                  </a:schemeClr>
                </a:solidFill>
                <a:latin typeface="Verdana"/>
                <a:cs typeface="Verdana"/>
              </a:rPr>
              <a:t>ng</a:t>
            </a:r>
            <a:r>
              <a:rPr sz="3600" b="1" spc="-415" dirty="0">
                <a:solidFill>
                  <a:schemeClr val="tx1">
                    <a:lumMod val="75000"/>
                  </a:schemeClr>
                </a:solidFill>
                <a:latin typeface="Verdana"/>
                <a:cs typeface="Verdana"/>
              </a:rPr>
              <a:t> </a:t>
            </a:r>
            <a:r>
              <a:rPr sz="3600" b="1" spc="-25" dirty="0">
                <a:solidFill>
                  <a:schemeClr val="tx1">
                    <a:lumMod val="75000"/>
                  </a:schemeClr>
                </a:solidFill>
                <a:latin typeface="Verdana"/>
                <a:cs typeface="Verdana"/>
              </a:rPr>
              <a:t>O</a:t>
            </a:r>
            <a:r>
              <a:rPr sz="3600" b="1" spc="-10" dirty="0">
                <a:solidFill>
                  <a:schemeClr val="tx1">
                    <a:lumMod val="75000"/>
                  </a:schemeClr>
                </a:solidFill>
                <a:latin typeface="Verdana"/>
                <a:cs typeface="Verdana"/>
              </a:rPr>
              <a:t>u</a:t>
            </a:r>
            <a:r>
              <a:rPr sz="3600" b="1" spc="-30" dirty="0">
                <a:solidFill>
                  <a:schemeClr val="tx1">
                    <a:lumMod val="75000"/>
                  </a:schemeClr>
                </a:solidFill>
                <a:latin typeface="Verdana"/>
                <a:cs typeface="Verdana"/>
              </a:rPr>
              <a:t>tc</a:t>
            </a:r>
            <a:r>
              <a:rPr sz="3600" b="1" spc="-15" dirty="0">
                <a:solidFill>
                  <a:schemeClr val="tx1">
                    <a:lumMod val="75000"/>
                  </a:schemeClr>
                </a:solidFill>
                <a:latin typeface="Verdana"/>
                <a:cs typeface="Verdana"/>
              </a:rPr>
              <a:t>o</a:t>
            </a:r>
            <a:r>
              <a:rPr sz="3600" b="1" spc="-45" dirty="0">
                <a:solidFill>
                  <a:schemeClr val="tx1">
                    <a:lumMod val="75000"/>
                  </a:schemeClr>
                </a:solidFill>
                <a:latin typeface="Verdana"/>
                <a:cs typeface="Verdana"/>
              </a:rPr>
              <a:t>m</a:t>
            </a:r>
            <a:r>
              <a:rPr sz="3600" b="1" spc="-5" dirty="0">
                <a:solidFill>
                  <a:schemeClr val="tx1">
                    <a:lumMod val="75000"/>
                  </a:schemeClr>
                </a:solidFill>
                <a:latin typeface="Verdana"/>
                <a:cs typeface="Verdana"/>
              </a:rPr>
              <a:t>e</a:t>
            </a:r>
            <a:r>
              <a:rPr sz="3600" b="1" spc="-165" dirty="0">
                <a:solidFill>
                  <a:schemeClr val="tx1">
                    <a:lumMod val="75000"/>
                  </a:schemeClr>
                </a:solidFill>
                <a:latin typeface="Verdana"/>
                <a:cs typeface="Verdana"/>
              </a:rPr>
              <a:t>s</a:t>
            </a:r>
            <a:endParaRPr sz="3600" dirty="0">
              <a:solidFill>
                <a:schemeClr val="tx1">
                  <a:lumMod val="75000"/>
                </a:schemeClr>
              </a:solidFill>
              <a:latin typeface="Verdana"/>
              <a:cs typeface="Verdana"/>
            </a:endParaRPr>
          </a:p>
        </p:txBody>
      </p:sp>
      <p:sp>
        <p:nvSpPr>
          <p:cNvPr id="4" name="object 3"/>
          <p:cNvSpPr txBox="1">
            <a:spLocks noGrp="1"/>
          </p:cNvSpPr>
          <p:nvPr/>
        </p:nvSpPr>
        <p:spPr>
          <a:xfrm>
            <a:off x="201050" y="1949394"/>
            <a:ext cx="9918896" cy="2944396"/>
          </a:xfrm>
          <a:prstGeom prst="rect">
            <a:avLst/>
          </a:prstGeom>
        </p:spPr>
        <p:txBody>
          <a:bodyPr vert="horz" wrap="square" lIns="0" tIns="12700" rIns="0" bIns="0" rtlCol="0">
            <a:spAutoFit/>
          </a:bodyPr>
          <a:lstStyle>
            <a:lvl1pPr marL="0">
              <a:defRPr sz="1500" b="0" i="0">
                <a:solidFill>
                  <a:schemeClr val="bg1"/>
                </a:solidFill>
                <a:latin typeface="Tahoma"/>
                <a:ea typeface="+mn-ea"/>
                <a:cs typeface="Tahom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991235" indent="-324485">
              <a:lnSpc>
                <a:spcPts val="1725"/>
              </a:lnSpc>
              <a:spcBef>
                <a:spcPts val="100"/>
              </a:spcBef>
              <a:buChar char="●"/>
              <a:tabLst>
                <a:tab pos="991869" algn="l"/>
                <a:tab pos="992505" algn="l"/>
              </a:tabLst>
            </a:pPr>
            <a:r>
              <a:rPr sz="1800" b="1" spc="-10" dirty="0">
                <a:solidFill>
                  <a:schemeClr val="tx1"/>
                </a:solidFill>
              </a:rPr>
              <a:t>Learning</a:t>
            </a:r>
            <a:r>
              <a:rPr sz="1800" b="1" spc="-125" dirty="0">
                <a:solidFill>
                  <a:schemeClr val="tx1"/>
                </a:solidFill>
              </a:rPr>
              <a:t> </a:t>
            </a:r>
            <a:r>
              <a:rPr sz="1800" b="1" spc="20" dirty="0">
                <a:solidFill>
                  <a:schemeClr val="tx1"/>
                </a:solidFill>
              </a:rPr>
              <a:t>different</a:t>
            </a:r>
            <a:r>
              <a:rPr sz="1800" b="1" spc="-105" dirty="0">
                <a:solidFill>
                  <a:schemeClr val="tx1"/>
                </a:solidFill>
              </a:rPr>
              <a:t> </a:t>
            </a:r>
            <a:r>
              <a:rPr sz="1800" b="1" spc="-30" dirty="0">
                <a:solidFill>
                  <a:schemeClr val="tx1"/>
                </a:solidFill>
              </a:rPr>
              <a:t>languages</a:t>
            </a:r>
            <a:r>
              <a:rPr sz="1800" b="1" spc="-75" dirty="0">
                <a:solidFill>
                  <a:schemeClr val="tx1"/>
                </a:solidFill>
              </a:rPr>
              <a:t> </a:t>
            </a:r>
            <a:r>
              <a:rPr sz="1800" b="1" spc="-114" dirty="0">
                <a:solidFill>
                  <a:schemeClr val="tx1"/>
                </a:solidFill>
              </a:rPr>
              <a:t>,</a:t>
            </a:r>
            <a:r>
              <a:rPr sz="1800" b="1" spc="-60" dirty="0">
                <a:solidFill>
                  <a:schemeClr val="tx1"/>
                </a:solidFill>
              </a:rPr>
              <a:t> </a:t>
            </a:r>
            <a:r>
              <a:rPr sz="1800" b="1" spc="5" dirty="0">
                <a:solidFill>
                  <a:schemeClr val="tx1"/>
                </a:solidFill>
              </a:rPr>
              <a:t>Tools</a:t>
            </a:r>
            <a:r>
              <a:rPr sz="1800" b="1" spc="-75" dirty="0">
                <a:solidFill>
                  <a:schemeClr val="tx1"/>
                </a:solidFill>
              </a:rPr>
              <a:t> </a:t>
            </a:r>
            <a:r>
              <a:rPr sz="1800" b="1" spc="-15" dirty="0">
                <a:solidFill>
                  <a:schemeClr val="tx1"/>
                </a:solidFill>
              </a:rPr>
              <a:t>and</a:t>
            </a:r>
            <a:r>
              <a:rPr sz="1800" b="1" spc="-105" dirty="0">
                <a:solidFill>
                  <a:schemeClr val="tx1"/>
                </a:solidFill>
              </a:rPr>
              <a:t> </a:t>
            </a:r>
            <a:r>
              <a:rPr sz="1800" b="1" dirty="0">
                <a:solidFill>
                  <a:schemeClr val="tx1"/>
                </a:solidFill>
              </a:rPr>
              <a:t>frameworks</a:t>
            </a:r>
            <a:r>
              <a:rPr sz="1800" b="1" spc="-75" dirty="0">
                <a:solidFill>
                  <a:schemeClr val="tx1"/>
                </a:solidFill>
              </a:rPr>
              <a:t> </a:t>
            </a:r>
            <a:r>
              <a:rPr sz="1800" b="1" spc="20" dirty="0">
                <a:solidFill>
                  <a:schemeClr val="tx1"/>
                </a:solidFill>
              </a:rPr>
              <a:t>for</a:t>
            </a:r>
            <a:r>
              <a:rPr sz="1800" b="1" spc="-40" dirty="0">
                <a:solidFill>
                  <a:schemeClr val="tx1"/>
                </a:solidFill>
              </a:rPr>
              <a:t> </a:t>
            </a:r>
            <a:r>
              <a:rPr sz="1800" b="1" spc="15" dirty="0">
                <a:solidFill>
                  <a:schemeClr val="tx1"/>
                </a:solidFill>
              </a:rPr>
              <a:t>full</a:t>
            </a:r>
            <a:r>
              <a:rPr sz="1800" b="1" spc="-75" dirty="0">
                <a:solidFill>
                  <a:schemeClr val="tx1"/>
                </a:solidFill>
              </a:rPr>
              <a:t> </a:t>
            </a:r>
            <a:r>
              <a:rPr sz="1800" b="1" spc="10" dirty="0">
                <a:solidFill>
                  <a:schemeClr val="tx1"/>
                </a:solidFill>
              </a:rPr>
              <a:t>stack</a:t>
            </a:r>
          </a:p>
          <a:p>
            <a:pPr marL="991235">
              <a:lnSpc>
                <a:spcPts val="1725"/>
              </a:lnSpc>
            </a:pPr>
            <a:r>
              <a:rPr sz="1800" b="1" spc="80" dirty="0">
                <a:solidFill>
                  <a:schemeClr val="tx1"/>
                </a:solidFill>
              </a:rPr>
              <a:t>w</a:t>
            </a:r>
            <a:r>
              <a:rPr sz="1800" b="1" spc="30" dirty="0">
                <a:solidFill>
                  <a:schemeClr val="tx1"/>
                </a:solidFill>
              </a:rPr>
              <a:t>e</a:t>
            </a:r>
            <a:r>
              <a:rPr sz="1800" b="1" spc="10" dirty="0">
                <a:solidFill>
                  <a:schemeClr val="tx1"/>
                </a:solidFill>
              </a:rPr>
              <a:t>b</a:t>
            </a:r>
            <a:r>
              <a:rPr sz="1800" b="1" spc="-190" dirty="0">
                <a:solidFill>
                  <a:schemeClr val="tx1"/>
                </a:solidFill>
              </a:rPr>
              <a:t> </a:t>
            </a:r>
            <a:r>
              <a:rPr sz="1800" b="1" spc="-10" dirty="0">
                <a:solidFill>
                  <a:schemeClr val="tx1"/>
                </a:solidFill>
              </a:rPr>
              <a:t>d</a:t>
            </a:r>
            <a:r>
              <a:rPr sz="1800" b="1" spc="30" dirty="0">
                <a:solidFill>
                  <a:schemeClr val="tx1"/>
                </a:solidFill>
              </a:rPr>
              <a:t>e</a:t>
            </a:r>
            <a:r>
              <a:rPr sz="1800" b="1" spc="-5" dirty="0">
                <a:solidFill>
                  <a:schemeClr val="tx1"/>
                </a:solidFill>
              </a:rPr>
              <a:t>v</a:t>
            </a:r>
            <a:r>
              <a:rPr sz="1800" b="1" spc="30" dirty="0">
                <a:solidFill>
                  <a:schemeClr val="tx1"/>
                </a:solidFill>
              </a:rPr>
              <a:t>e</a:t>
            </a:r>
            <a:r>
              <a:rPr sz="1800" b="1" spc="25" dirty="0">
                <a:solidFill>
                  <a:schemeClr val="tx1"/>
                </a:solidFill>
              </a:rPr>
              <a:t>l</a:t>
            </a:r>
            <a:r>
              <a:rPr sz="1800" b="1" spc="5" dirty="0">
                <a:solidFill>
                  <a:schemeClr val="tx1"/>
                </a:solidFill>
              </a:rPr>
              <a:t>o</a:t>
            </a:r>
            <a:r>
              <a:rPr sz="1800" b="1" spc="-10" dirty="0">
                <a:solidFill>
                  <a:schemeClr val="tx1"/>
                </a:solidFill>
              </a:rPr>
              <a:t>p</a:t>
            </a:r>
            <a:r>
              <a:rPr sz="1800" b="1" spc="-65" dirty="0">
                <a:solidFill>
                  <a:schemeClr val="tx1"/>
                </a:solidFill>
              </a:rPr>
              <a:t>m</a:t>
            </a:r>
            <a:r>
              <a:rPr sz="1800" b="1" spc="30" dirty="0">
                <a:solidFill>
                  <a:schemeClr val="tx1"/>
                </a:solidFill>
              </a:rPr>
              <a:t>e</a:t>
            </a:r>
            <a:r>
              <a:rPr sz="1800" b="1" spc="-20" dirty="0">
                <a:solidFill>
                  <a:schemeClr val="tx1"/>
                </a:solidFill>
              </a:rPr>
              <a:t>n</a:t>
            </a:r>
            <a:r>
              <a:rPr sz="1800" b="1" spc="20" dirty="0">
                <a:solidFill>
                  <a:schemeClr val="tx1"/>
                </a:solidFill>
              </a:rPr>
              <a:t>t</a:t>
            </a:r>
            <a:r>
              <a:rPr sz="1800" b="1" spc="-100" dirty="0">
                <a:solidFill>
                  <a:schemeClr val="tx1"/>
                </a:solidFill>
              </a:rPr>
              <a:t>.</a:t>
            </a:r>
          </a:p>
          <a:p>
            <a:pPr marL="991235" indent="-324485">
              <a:lnSpc>
                <a:spcPct val="100000"/>
              </a:lnSpc>
              <a:spcBef>
                <a:spcPts val="1435"/>
              </a:spcBef>
              <a:buChar char="●"/>
              <a:tabLst>
                <a:tab pos="991869" algn="l"/>
                <a:tab pos="992505" algn="l"/>
              </a:tabLst>
            </a:pPr>
            <a:r>
              <a:rPr sz="1800" b="1" spc="215" dirty="0">
                <a:solidFill>
                  <a:schemeClr val="tx1"/>
                </a:solidFill>
              </a:rPr>
              <a:t>W</a:t>
            </a:r>
            <a:r>
              <a:rPr sz="1800" b="1" spc="5" dirty="0">
                <a:solidFill>
                  <a:schemeClr val="tx1"/>
                </a:solidFill>
              </a:rPr>
              <a:t>o</a:t>
            </a:r>
            <a:r>
              <a:rPr sz="1800" b="1" spc="-20" dirty="0">
                <a:solidFill>
                  <a:schemeClr val="tx1"/>
                </a:solidFill>
              </a:rPr>
              <a:t>r</a:t>
            </a:r>
            <a:r>
              <a:rPr sz="1800" b="1" dirty="0">
                <a:solidFill>
                  <a:schemeClr val="tx1"/>
                </a:solidFill>
              </a:rPr>
              <a:t>k</a:t>
            </a:r>
            <a:r>
              <a:rPr sz="1800" b="1" spc="25" dirty="0">
                <a:solidFill>
                  <a:schemeClr val="tx1"/>
                </a:solidFill>
              </a:rPr>
              <a:t>i</a:t>
            </a:r>
            <a:r>
              <a:rPr sz="1800" b="1" spc="-15" dirty="0">
                <a:solidFill>
                  <a:schemeClr val="tx1"/>
                </a:solidFill>
              </a:rPr>
              <a:t>n</a:t>
            </a:r>
            <a:r>
              <a:rPr sz="1800" b="1" spc="-50" dirty="0">
                <a:solidFill>
                  <a:schemeClr val="tx1"/>
                </a:solidFill>
              </a:rPr>
              <a:t>g</a:t>
            </a:r>
            <a:r>
              <a:rPr sz="1800" b="1" spc="-55" dirty="0">
                <a:solidFill>
                  <a:schemeClr val="tx1"/>
                </a:solidFill>
              </a:rPr>
              <a:t> </a:t>
            </a:r>
            <a:r>
              <a:rPr sz="1800" b="1" spc="5" dirty="0">
                <a:solidFill>
                  <a:schemeClr val="tx1"/>
                </a:solidFill>
              </a:rPr>
              <a:t>o</a:t>
            </a:r>
            <a:r>
              <a:rPr sz="1800" b="1" dirty="0">
                <a:solidFill>
                  <a:schemeClr val="tx1"/>
                </a:solidFill>
              </a:rPr>
              <a:t>n</a:t>
            </a:r>
            <a:r>
              <a:rPr sz="1800" b="1" spc="-35" dirty="0">
                <a:solidFill>
                  <a:schemeClr val="tx1"/>
                </a:solidFill>
              </a:rPr>
              <a:t> </a:t>
            </a:r>
            <a:r>
              <a:rPr sz="1800" b="1" spc="-65" dirty="0">
                <a:solidFill>
                  <a:schemeClr val="tx1"/>
                </a:solidFill>
              </a:rPr>
              <a:t>m</a:t>
            </a:r>
            <a:r>
              <a:rPr sz="1800" b="1" spc="-15" dirty="0">
                <a:solidFill>
                  <a:schemeClr val="tx1"/>
                </a:solidFill>
              </a:rPr>
              <a:t>u</a:t>
            </a:r>
            <a:r>
              <a:rPr sz="1800" b="1" spc="25" dirty="0">
                <a:solidFill>
                  <a:schemeClr val="tx1"/>
                </a:solidFill>
              </a:rPr>
              <a:t>l</a:t>
            </a:r>
            <a:r>
              <a:rPr sz="1800" b="1" spc="20" dirty="0">
                <a:solidFill>
                  <a:schemeClr val="tx1"/>
                </a:solidFill>
              </a:rPr>
              <a:t>t</a:t>
            </a:r>
            <a:r>
              <a:rPr sz="1800" b="1" spc="25" dirty="0">
                <a:solidFill>
                  <a:schemeClr val="tx1"/>
                </a:solidFill>
              </a:rPr>
              <a:t>i</a:t>
            </a:r>
            <a:r>
              <a:rPr sz="1800" b="1" spc="-10" dirty="0">
                <a:solidFill>
                  <a:schemeClr val="tx1"/>
                </a:solidFill>
              </a:rPr>
              <a:t>p</a:t>
            </a:r>
            <a:r>
              <a:rPr sz="1800" b="1" spc="25" dirty="0">
                <a:solidFill>
                  <a:schemeClr val="tx1"/>
                </a:solidFill>
              </a:rPr>
              <a:t>l</a:t>
            </a:r>
            <a:r>
              <a:rPr sz="1800" b="1" dirty="0">
                <a:solidFill>
                  <a:schemeClr val="tx1"/>
                </a:solidFill>
              </a:rPr>
              <a:t>e</a:t>
            </a:r>
            <a:r>
              <a:rPr sz="1800" b="1" spc="-140" dirty="0">
                <a:solidFill>
                  <a:schemeClr val="tx1"/>
                </a:solidFill>
              </a:rPr>
              <a:t> </a:t>
            </a:r>
            <a:r>
              <a:rPr sz="1800" b="1" spc="20" dirty="0">
                <a:solidFill>
                  <a:schemeClr val="tx1"/>
                </a:solidFill>
              </a:rPr>
              <a:t>t</a:t>
            </a:r>
            <a:r>
              <a:rPr sz="1800" b="1" spc="-35" dirty="0">
                <a:solidFill>
                  <a:schemeClr val="tx1"/>
                </a:solidFill>
              </a:rPr>
              <a:t>a</a:t>
            </a:r>
            <a:r>
              <a:rPr sz="1800" b="1" spc="-5" dirty="0">
                <a:solidFill>
                  <a:schemeClr val="tx1"/>
                </a:solidFill>
              </a:rPr>
              <a:t>s</a:t>
            </a:r>
            <a:r>
              <a:rPr sz="1800" b="1" dirty="0">
                <a:solidFill>
                  <a:schemeClr val="tx1"/>
                </a:solidFill>
              </a:rPr>
              <a:t>k</a:t>
            </a:r>
            <a:r>
              <a:rPr sz="1800" b="1" spc="-20" dirty="0">
                <a:solidFill>
                  <a:schemeClr val="tx1"/>
                </a:solidFill>
              </a:rPr>
              <a:t>s</a:t>
            </a:r>
            <a:r>
              <a:rPr sz="1800" b="1" spc="-75" dirty="0">
                <a:solidFill>
                  <a:schemeClr val="tx1"/>
                </a:solidFill>
              </a:rPr>
              <a:t> </a:t>
            </a:r>
            <a:r>
              <a:rPr sz="1800" b="1" spc="-5" dirty="0">
                <a:solidFill>
                  <a:schemeClr val="tx1"/>
                </a:solidFill>
              </a:rPr>
              <a:t>at</a:t>
            </a:r>
            <a:r>
              <a:rPr sz="1800" b="1" spc="-105" dirty="0">
                <a:solidFill>
                  <a:schemeClr val="tx1"/>
                </a:solidFill>
              </a:rPr>
              <a:t> </a:t>
            </a:r>
            <a:r>
              <a:rPr sz="1800" b="1" dirty="0">
                <a:solidFill>
                  <a:schemeClr val="tx1"/>
                </a:solidFill>
              </a:rPr>
              <a:t>s</a:t>
            </a:r>
            <a:r>
              <a:rPr sz="1800" b="1" spc="-25" dirty="0">
                <a:solidFill>
                  <a:schemeClr val="tx1"/>
                </a:solidFill>
              </a:rPr>
              <a:t>a</a:t>
            </a:r>
            <a:r>
              <a:rPr sz="1800" b="1" spc="-75" dirty="0">
                <a:solidFill>
                  <a:schemeClr val="tx1"/>
                </a:solidFill>
              </a:rPr>
              <a:t>m</a:t>
            </a:r>
            <a:r>
              <a:rPr sz="1800" b="1" dirty="0">
                <a:solidFill>
                  <a:schemeClr val="tx1"/>
                </a:solidFill>
              </a:rPr>
              <a:t>e</a:t>
            </a:r>
            <a:r>
              <a:rPr sz="1800" b="1" spc="-65" dirty="0">
                <a:solidFill>
                  <a:schemeClr val="tx1"/>
                </a:solidFill>
              </a:rPr>
              <a:t> </a:t>
            </a:r>
            <a:r>
              <a:rPr sz="1800" b="1" spc="20" dirty="0">
                <a:solidFill>
                  <a:schemeClr val="tx1"/>
                </a:solidFill>
              </a:rPr>
              <a:t>t</a:t>
            </a:r>
            <a:r>
              <a:rPr sz="1800" b="1" spc="25" dirty="0">
                <a:solidFill>
                  <a:schemeClr val="tx1"/>
                </a:solidFill>
              </a:rPr>
              <a:t>i</a:t>
            </a:r>
            <a:r>
              <a:rPr sz="1800" b="1" spc="-65" dirty="0">
                <a:solidFill>
                  <a:schemeClr val="tx1"/>
                </a:solidFill>
              </a:rPr>
              <a:t>m</a:t>
            </a:r>
            <a:r>
              <a:rPr sz="1800" b="1" spc="30" dirty="0">
                <a:solidFill>
                  <a:schemeClr val="tx1"/>
                </a:solidFill>
              </a:rPr>
              <a:t>e</a:t>
            </a:r>
            <a:r>
              <a:rPr sz="1800" b="1" spc="-100" dirty="0">
                <a:solidFill>
                  <a:schemeClr val="tx1"/>
                </a:solidFill>
              </a:rPr>
              <a:t>.</a:t>
            </a:r>
          </a:p>
          <a:p>
            <a:pPr marL="654685">
              <a:lnSpc>
                <a:spcPct val="100000"/>
              </a:lnSpc>
              <a:spcBef>
                <a:spcPts val="35"/>
              </a:spcBef>
              <a:buClr>
                <a:srgbClr val="FFFFFF"/>
              </a:buClr>
              <a:buFont typeface="Tahoma"/>
              <a:buChar char="●"/>
            </a:pPr>
            <a:endParaRPr sz="1600" b="1" dirty="0">
              <a:solidFill>
                <a:schemeClr val="tx1"/>
              </a:solidFill>
            </a:endParaRPr>
          </a:p>
          <a:p>
            <a:pPr marL="991235" marR="217804" indent="-324485">
              <a:lnSpc>
                <a:spcPts val="1580"/>
              </a:lnSpc>
              <a:buChar char="●"/>
              <a:tabLst>
                <a:tab pos="991869" algn="l"/>
                <a:tab pos="992505" algn="l"/>
              </a:tabLst>
            </a:pPr>
            <a:r>
              <a:rPr sz="1800" b="1" spc="-10" dirty="0">
                <a:solidFill>
                  <a:schemeClr val="tx1"/>
                </a:solidFill>
              </a:rPr>
              <a:t>Learning</a:t>
            </a:r>
            <a:r>
              <a:rPr sz="1800" b="1" spc="-125" dirty="0">
                <a:solidFill>
                  <a:schemeClr val="tx1"/>
                </a:solidFill>
              </a:rPr>
              <a:t> </a:t>
            </a:r>
            <a:r>
              <a:rPr sz="1800" b="1" spc="-5" dirty="0">
                <a:solidFill>
                  <a:schemeClr val="tx1"/>
                </a:solidFill>
              </a:rPr>
              <a:t>about</a:t>
            </a:r>
            <a:r>
              <a:rPr sz="1800" b="1" spc="-35" dirty="0">
                <a:solidFill>
                  <a:schemeClr val="tx1"/>
                </a:solidFill>
              </a:rPr>
              <a:t> </a:t>
            </a:r>
            <a:r>
              <a:rPr sz="1800" b="1" dirty="0">
                <a:solidFill>
                  <a:schemeClr val="tx1"/>
                </a:solidFill>
              </a:rPr>
              <a:t>the</a:t>
            </a:r>
            <a:r>
              <a:rPr sz="1800" b="1" spc="-60" dirty="0">
                <a:solidFill>
                  <a:schemeClr val="tx1"/>
                </a:solidFill>
              </a:rPr>
              <a:t> </a:t>
            </a:r>
            <a:r>
              <a:rPr sz="1800" b="1" spc="20" dirty="0">
                <a:solidFill>
                  <a:schemeClr val="tx1"/>
                </a:solidFill>
              </a:rPr>
              <a:t>how</a:t>
            </a:r>
            <a:r>
              <a:rPr sz="1800" b="1" spc="-5" dirty="0">
                <a:solidFill>
                  <a:schemeClr val="tx1"/>
                </a:solidFill>
              </a:rPr>
              <a:t> </a:t>
            </a:r>
            <a:r>
              <a:rPr sz="1800" b="1" spc="5" dirty="0">
                <a:solidFill>
                  <a:schemeClr val="tx1"/>
                </a:solidFill>
              </a:rPr>
              <a:t>E-commerce</a:t>
            </a:r>
            <a:r>
              <a:rPr sz="1800" b="1" spc="-140" dirty="0">
                <a:solidFill>
                  <a:schemeClr val="tx1"/>
                </a:solidFill>
              </a:rPr>
              <a:t> </a:t>
            </a:r>
            <a:r>
              <a:rPr sz="1800" b="1" spc="20" dirty="0">
                <a:solidFill>
                  <a:schemeClr val="tx1"/>
                </a:solidFill>
              </a:rPr>
              <a:t>website</a:t>
            </a:r>
            <a:r>
              <a:rPr sz="1800" b="1" spc="-135" dirty="0">
                <a:solidFill>
                  <a:schemeClr val="tx1"/>
                </a:solidFill>
              </a:rPr>
              <a:t> </a:t>
            </a:r>
            <a:r>
              <a:rPr sz="1800" b="1" spc="-15" dirty="0">
                <a:solidFill>
                  <a:schemeClr val="tx1"/>
                </a:solidFill>
              </a:rPr>
              <a:t>and</a:t>
            </a:r>
            <a:r>
              <a:rPr sz="1800" b="1" spc="-110" dirty="0">
                <a:solidFill>
                  <a:schemeClr val="tx1"/>
                </a:solidFill>
              </a:rPr>
              <a:t> </a:t>
            </a:r>
            <a:r>
              <a:rPr sz="1800" b="1" dirty="0">
                <a:solidFill>
                  <a:schemeClr val="tx1"/>
                </a:solidFill>
              </a:rPr>
              <a:t>business</a:t>
            </a:r>
            <a:r>
              <a:rPr sz="1800" b="1" spc="-150" dirty="0">
                <a:solidFill>
                  <a:schemeClr val="tx1"/>
                </a:solidFill>
              </a:rPr>
              <a:t> </a:t>
            </a:r>
            <a:r>
              <a:rPr sz="1800" b="1" spc="10" dirty="0">
                <a:solidFill>
                  <a:schemeClr val="tx1"/>
                </a:solidFill>
              </a:rPr>
              <a:t>like </a:t>
            </a:r>
            <a:r>
              <a:rPr sz="1800" b="1" spc="-450" dirty="0">
                <a:solidFill>
                  <a:schemeClr val="tx1"/>
                </a:solidFill>
              </a:rPr>
              <a:t> </a:t>
            </a:r>
            <a:r>
              <a:rPr sz="1800" b="1" spc="20" dirty="0">
                <a:solidFill>
                  <a:schemeClr val="tx1"/>
                </a:solidFill>
              </a:rPr>
              <a:t>how</a:t>
            </a:r>
            <a:r>
              <a:rPr sz="1800" b="1" spc="-80" dirty="0">
                <a:solidFill>
                  <a:schemeClr val="tx1"/>
                </a:solidFill>
              </a:rPr>
              <a:t> </a:t>
            </a:r>
            <a:r>
              <a:rPr sz="1800" b="1" dirty="0">
                <a:solidFill>
                  <a:schemeClr val="tx1"/>
                </a:solidFill>
              </a:rPr>
              <a:t>does</a:t>
            </a:r>
            <a:r>
              <a:rPr sz="1800" b="1" spc="-75" dirty="0">
                <a:solidFill>
                  <a:schemeClr val="tx1"/>
                </a:solidFill>
              </a:rPr>
              <a:t> </a:t>
            </a:r>
            <a:r>
              <a:rPr sz="1800" b="1" spc="30" dirty="0">
                <a:solidFill>
                  <a:schemeClr val="tx1"/>
                </a:solidFill>
              </a:rPr>
              <a:t>it</a:t>
            </a:r>
            <a:r>
              <a:rPr sz="1800" b="1" spc="-110" dirty="0">
                <a:solidFill>
                  <a:schemeClr val="tx1"/>
                </a:solidFill>
              </a:rPr>
              <a:t> </a:t>
            </a:r>
            <a:r>
              <a:rPr sz="1800" b="1" spc="-10" dirty="0">
                <a:solidFill>
                  <a:schemeClr val="tx1"/>
                </a:solidFill>
              </a:rPr>
              <a:t>work.</a:t>
            </a:r>
          </a:p>
          <a:p>
            <a:pPr marL="991235" indent="-324485">
              <a:lnSpc>
                <a:spcPct val="100000"/>
              </a:lnSpc>
              <a:spcBef>
                <a:spcPts val="1490"/>
              </a:spcBef>
              <a:buChar char="●"/>
              <a:tabLst>
                <a:tab pos="991869" algn="l"/>
                <a:tab pos="992505" algn="l"/>
              </a:tabLst>
            </a:pPr>
            <a:r>
              <a:rPr sz="1800" b="1" spc="-10" dirty="0">
                <a:solidFill>
                  <a:schemeClr val="tx1"/>
                </a:solidFill>
              </a:rPr>
              <a:t>Learning</a:t>
            </a:r>
            <a:r>
              <a:rPr sz="1800" b="1" spc="-125" dirty="0">
                <a:solidFill>
                  <a:schemeClr val="tx1"/>
                </a:solidFill>
              </a:rPr>
              <a:t> </a:t>
            </a:r>
            <a:r>
              <a:rPr sz="1800" b="1" spc="20" dirty="0">
                <a:solidFill>
                  <a:schemeClr val="tx1"/>
                </a:solidFill>
              </a:rPr>
              <a:t>how</a:t>
            </a:r>
            <a:r>
              <a:rPr sz="1800" b="1" spc="-5" dirty="0">
                <a:solidFill>
                  <a:schemeClr val="tx1"/>
                </a:solidFill>
              </a:rPr>
              <a:t> </a:t>
            </a:r>
            <a:r>
              <a:rPr sz="1800" b="1" spc="5" dirty="0">
                <a:solidFill>
                  <a:schemeClr val="tx1"/>
                </a:solidFill>
              </a:rPr>
              <a:t>Technology</a:t>
            </a:r>
            <a:r>
              <a:rPr sz="1800" b="1" spc="-120" dirty="0">
                <a:solidFill>
                  <a:schemeClr val="tx1"/>
                </a:solidFill>
              </a:rPr>
              <a:t> </a:t>
            </a:r>
            <a:r>
              <a:rPr sz="1800" b="1" dirty="0">
                <a:solidFill>
                  <a:schemeClr val="tx1"/>
                </a:solidFill>
              </a:rPr>
              <a:t>is</a:t>
            </a:r>
            <a:r>
              <a:rPr sz="1800" b="1" spc="-75" dirty="0">
                <a:solidFill>
                  <a:schemeClr val="tx1"/>
                </a:solidFill>
              </a:rPr>
              <a:t> </a:t>
            </a:r>
            <a:r>
              <a:rPr sz="1800" b="1" spc="5" dirty="0">
                <a:solidFill>
                  <a:schemeClr val="tx1"/>
                </a:solidFill>
              </a:rPr>
              <a:t>used</a:t>
            </a:r>
            <a:r>
              <a:rPr sz="1800" b="1" spc="-180" dirty="0">
                <a:solidFill>
                  <a:schemeClr val="tx1"/>
                </a:solidFill>
              </a:rPr>
              <a:t> </a:t>
            </a:r>
            <a:r>
              <a:rPr sz="1800" b="1" spc="10" dirty="0">
                <a:solidFill>
                  <a:schemeClr val="tx1"/>
                </a:solidFill>
              </a:rPr>
              <a:t>in</a:t>
            </a:r>
            <a:r>
              <a:rPr sz="1800" b="1" spc="-35" dirty="0">
                <a:solidFill>
                  <a:schemeClr val="tx1"/>
                </a:solidFill>
              </a:rPr>
              <a:t> </a:t>
            </a:r>
            <a:r>
              <a:rPr sz="1800" b="1" dirty="0">
                <a:solidFill>
                  <a:schemeClr val="tx1"/>
                </a:solidFill>
              </a:rPr>
              <a:t>solving</a:t>
            </a:r>
            <a:r>
              <a:rPr sz="1800" b="1" spc="-125" dirty="0">
                <a:solidFill>
                  <a:schemeClr val="tx1"/>
                </a:solidFill>
              </a:rPr>
              <a:t> </a:t>
            </a:r>
            <a:r>
              <a:rPr sz="1800" b="1" dirty="0">
                <a:solidFill>
                  <a:schemeClr val="tx1"/>
                </a:solidFill>
              </a:rPr>
              <a:t>business</a:t>
            </a:r>
            <a:r>
              <a:rPr sz="1800" b="1" spc="-150" dirty="0">
                <a:solidFill>
                  <a:schemeClr val="tx1"/>
                </a:solidFill>
              </a:rPr>
              <a:t> </a:t>
            </a:r>
            <a:r>
              <a:rPr sz="1800" b="1" spc="-20" dirty="0">
                <a:solidFill>
                  <a:schemeClr val="tx1"/>
                </a:solidFill>
              </a:rPr>
              <a:t>problem.</a:t>
            </a:r>
          </a:p>
          <a:p>
            <a:pPr marL="991235" indent="-324485">
              <a:lnSpc>
                <a:spcPct val="100000"/>
              </a:lnSpc>
              <a:spcBef>
                <a:spcPts val="1430"/>
              </a:spcBef>
              <a:buChar char="●"/>
              <a:tabLst>
                <a:tab pos="991869" algn="l"/>
                <a:tab pos="992505" algn="l"/>
              </a:tabLst>
            </a:pPr>
            <a:r>
              <a:rPr sz="1800" b="1" spc="-10" dirty="0">
                <a:solidFill>
                  <a:schemeClr val="tx1"/>
                </a:solidFill>
              </a:rPr>
              <a:t>Learning</a:t>
            </a:r>
            <a:r>
              <a:rPr sz="1800" b="1" spc="-125" dirty="0">
                <a:solidFill>
                  <a:schemeClr val="tx1"/>
                </a:solidFill>
              </a:rPr>
              <a:t> </a:t>
            </a:r>
            <a:r>
              <a:rPr sz="1800" b="1" spc="20" dirty="0">
                <a:solidFill>
                  <a:schemeClr val="tx1"/>
                </a:solidFill>
              </a:rPr>
              <a:t>how</a:t>
            </a:r>
            <a:r>
              <a:rPr sz="1800" b="1" spc="-5" dirty="0">
                <a:solidFill>
                  <a:schemeClr val="tx1"/>
                </a:solidFill>
              </a:rPr>
              <a:t> </a:t>
            </a:r>
            <a:r>
              <a:rPr sz="1800" b="1" spc="25" dirty="0">
                <a:solidFill>
                  <a:schemeClr val="tx1"/>
                </a:solidFill>
              </a:rPr>
              <a:t>to</a:t>
            </a:r>
            <a:r>
              <a:rPr sz="1800" b="1" spc="-125" dirty="0">
                <a:solidFill>
                  <a:schemeClr val="tx1"/>
                </a:solidFill>
              </a:rPr>
              <a:t> </a:t>
            </a:r>
            <a:r>
              <a:rPr sz="1800" b="1" spc="20" dirty="0">
                <a:solidFill>
                  <a:schemeClr val="tx1"/>
                </a:solidFill>
              </a:rPr>
              <a:t>work</a:t>
            </a:r>
            <a:r>
              <a:rPr sz="1800" b="1" spc="-35" dirty="0">
                <a:solidFill>
                  <a:schemeClr val="tx1"/>
                </a:solidFill>
              </a:rPr>
              <a:t> </a:t>
            </a:r>
            <a:r>
              <a:rPr sz="1800" b="1" spc="10" dirty="0">
                <a:solidFill>
                  <a:schemeClr val="tx1"/>
                </a:solidFill>
              </a:rPr>
              <a:t>in</a:t>
            </a:r>
            <a:r>
              <a:rPr sz="1800" b="1" spc="-110" dirty="0">
                <a:solidFill>
                  <a:schemeClr val="tx1"/>
                </a:solidFill>
              </a:rPr>
              <a:t> </a:t>
            </a:r>
            <a:r>
              <a:rPr sz="1800" b="1" spc="-20" dirty="0">
                <a:solidFill>
                  <a:schemeClr val="tx1"/>
                </a:solidFill>
              </a:rPr>
              <a:t>an</a:t>
            </a:r>
            <a:r>
              <a:rPr sz="1800" b="1" spc="-105" dirty="0">
                <a:solidFill>
                  <a:schemeClr val="tx1"/>
                </a:solidFill>
              </a:rPr>
              <a:t> </a:t>
            </a:r>
            <a:r>
              <a:rPr sz="1800" b="1" dirty="0">
                <a:solidFill>
                  <a:schemeClr val="tx1"/>
                </a:solidFill>
              </a:rPr>
              <a:t>industry</a:t>
            </a:r>
            <a:r>
              <a:rPr sz="1800" b="1" spc="-40" dirty="0">
                <a:solidFill>
                  <a:schemeClr val="tx1"/>
                </a:solidFill>
              </a:rPr>
              <a:t> </a:t>
            </a:r>
            <a:r>
              <a:rPr sz="1800" b="1" dirty="0">
                <a:solidFill>
                  <a:schemeClr val="tx1"/>
                </a:solidFill>
              </a:rPr>
              <a:t>environment</a:t>
            </a:r>
            <a:r>
              <a:rPr sz="1800" b="1" spc="-35" dirty="0">
                <a:solidFill>
                  <a:schemeClr val="tx1"/>
                </a:solidFill>
              </a:rPr>
              <a:t> </a:t>
            </a:r>
            <a:r>
              <a:rPr sz="1800" b="1" spc="30" dirty="0">
                <a:solidFill>
                  <a:schemeClr val="tx1"/>
                </a:solidFill>
              </a:rPr>
              <a:t>with</a:t>
            </a:r>
            <a:r>
              <a:rPr sz="1800" b="1" spc="-110" dirty="0">
                <a:solidFill>
                  <a:schemeClr val="tx1"/>
                </a:solidFill>
              </a:rPr>
              <a:t> </a:t>
            </a:r>
            <a:r>
              <a:rPr sz="1800" b="1" spc="-5" dirty="0">
                <a:solidFill>
                  <a:schemeClr val="tx1"/>
                </a:solidFill>
              </a:rPr>
              <a:t>deadlines.</a:t>
            </a:r>
          </a:p>
          <a:p>
            <a:pPr marL="991235" indent="-324485">
              <a:lnSpc>
                <a:spcPct val="100000"/>
              </a:lnSpc>
              <a:spcBef>
                <a:spcPts val="1430"/>
              </a:spcBef>
              <a:buChar char="●"/>
              <a:tabLst>
                <a:tab pos="991869" algn="l"/>
                <a:tab pos="992505" algn="l"/>
              </a:tabLst>
            </a:pPr>
            <a:r>
              <a:rPr sz="1800" b="1" spc="45" dirty="0">
                <a:solidFill>
                  <a:schemeClr val="tx1"/>
                </a:solidFill>
              </a:rPr>
              <a:t>And</a:t>
            </a:r>
            <a:r>
              <a:rPr sz="1800" b="1" spc="-110" dirty="0">
                <a:solidFill>
                  <a:schemeClr val="tx1"/>
                </a:solidFill>
              </a:rPr>
              <a:t> </a:t>
            </a:r>
            <a:r>
              <a:rPr sz="1800" b="1" spc="-5" dirty="0">
                <a:solidFill>
                  <a:schemeClr val="tx1"/>
                </a:solidFill>
              </a:rPr>
              <a:t>most</a:t>
            </a:r>
            <a:r>
              <a:rPr sz="1800" b="1" spc="-30" dirty="0">
                <a:solidFill>
                  <a:schemeClr val="tx1"/>
                </a:solidFill>
              </a:rPr>
              <a:t> </a:t>
            </a:r>
            <a:r>
              <a:rPr sz="1800" b="1" spc="-5" dirty="0">
                <a:solidFill>
                  <a:schemeClr val="tx1"/>
                </a:solidFill>
              </a:rPr>
              <a:t>importantly</a:t>
            </a:r>
            <a:r>
              <a:rPr sz="1800" b="1" spc="-40" dirty="0">
                <a:solidFill>
                  <a:schemeClr val="tx1"/>
                </a:solidFill>
              </a:rPr>
              <a:t> </a:t>
            </a:r>
            <a:r>
              <a:rPr sz="1800" b="1" spc="20" dirty="0">
                <a:solidFill>
                  <a:schemeClr val="tx1"/>
                </a:solidFill>
              </a:rPr>
              <a:t>how</a:t>
            </a:r>
            <a:r>
              <a:rPr sz="1800" b="1" spc="-75" dirty="0">
                <a:solidFill>
                  <a:schemeClr val="tx1"/>
                </a:solidFill>
              </a:rPr>
              <a:t> </a:t>
            </a:r>
            <a:r>
              <a:rPr sz="1800" b="1" spc="25" dirty="0">
                <a:solidFill>
                  <a:schemeClr val="tx1"/>
                </a:solidFill>
              </a:rPr>
              <a:t>to</a:t>
            </a:r>
            <a:r>
              <a:rPr sz="1800" b="1" spc="-45" dirty="0">
                <a:solidFill>
                  <a:schemeClr val="tx1"/>
                </a:solidFill>
              </a:rPr>
              <a:t> </a:t>
            </a:r>
            <a:r>
              <a:rPr sz="1800" b="1" spc="5" dirty="0">
                <a:solidFill>
                  <a:schemeClr val="tx1"/>
                </a:solidFill>
              </a:rPr>
              <a:t>present</a:t>
            </a:r>
            <a:r>
              <a:rPr sz="1800" b="1" spc="-105" dirty="0">
                <a:solidFill>
                  <a:schemeClr val="tx1"/>
                </a:solidFill>
              </a:rPr>
              <a:t> </a:t>
            </a:r>
            <a:r>
              <a:rPr sz="1800" b="1" dirty="0">
                <a:solidFill>
                  <a:schemeClr val="tx1"/>
                </a:solidFill>
              </a:rPr>
              <a:t>our</a:t>
            </a:r>
            <a:r>
              <a:rPr sz="1800" b="1" spc="-45" dirty="0">
                <a:solidFill>
                  <a:schemeClr val="tx1"/>
                </a:solidFill>
              </a:rPr>
              <a:t> </a:t>
            </a:r>
            <a:r>
              <a:rPr sz="1800" b="1" spc="20" dirty="0">
                <a:solidFill>
                  <a:schemeClr val="tx1"/>
                </a:solidFill>
              </a:rPr>
              <a:t>work</a:t>
            </a:r>
            <a:r>
              <a:rPr sz="1800" b="1" spc="-105" dirty="0">
                <a:solidFill>
                  <a:schemeClr val="tx1"/>
                </a:solidFill>
              </a:rPr>
              <a:t> </a:t>
            </a:r>
            <a:r>
              <a:rPr sz="1800" b="1" spc="25" dirty="0">
                <a:solidFill>
                  <a:schemeClr val="tx1"/>
                </a:solidFill>
              </a:rPr>
              <a:t>to</a:t>
            </a:r>
            <a:r>
              <a:rPr sz="1800" b="1" spc="-45" dirty="0">
                <a:solidFill>
                  <a:schemeClr val="tx1"/>
                </a:solidFill>
              </a:rPr>
              <a:t> </a:t>
            </a:r>
            <a:r>
              <a:rPr sz="1800" b="1" spc="5" dirty="0">
                <a:solidFill>
                  <a:schemeClr val="tx1"/>
                </a:solidFill>
              </a:rPr>
              <a:t>client.</a:t>
            </a:r>
          </a:p>
        </p:txBody>
      </p:sp>
    </p:spTree>
    <p:extLst>
      <p:ext uri="{BB962C8B-B14F-4D97-AF65-F5344CB8AC3E}">
        <p14:creationId xmlns:p14="http://schemas.microsoft.com/office/powerpoint/2010/main" val="2516112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349" y="149468"/>
            <a:ext cx="10353762" cy="7165732"/>
          </a:xfrm>
        </p:spPr>
        <p:txBody>
          <a:bodyPr>
            <a:normAutofit fontScale="90000"/>
          </a:bodyPr>
          <a:lstStyle/>
          <a:p>
            <a:pPr algn="just"/>
            <a:r>
              <a:rPr lang="en-US" dirty="0" smtClean="0"/>
              <a:t>Conclusion</a:t>
            </a:r>
            <a:r>
              <a:rPr lang="en-US" dirty="0"/>
              <a:t>:</a:t>
            </a:r>
            <a:br>
              <a:rPr lang="en-US" dirty="0"/>
            </a:br>
            <a:r>
              <a:rPr lang="en-US" sz="1800" dirty="0"/>
              <a:t>In the fast-paced automotive industry, the need for streamlined operations and enhanced customer experiences is paramount. The development and implementation of a Customer Management Inventory System tailored for garage settings stand as a pivotal step toward revolutionizing the way automotive service centers operate.</a:t>
            </a:r>
            <a:br>
              <a:rPr lang="en-US" sz="1800" dirty="0"/>
            </a:br>
            <a:r>
              <a:rPr lang="en-US" sz="1800" dirty="0"/>
              <a:t>By amalgamating cutting-edge technology with industry-specific functionalities, this system aims to address the unique challenges faced by garage owners and managers. Through meticulous database management, streamlined inventory control, and personalized customer service, the system promises an array of benefits:</a:t>
            </a:r>
            <a:br>
              <a:rPr lang="en-US" sz="1800" dirty="0"/>
            </a:br>
            <a:r>
              <a:rPr lang="en-US" sz="1800" dirty="0"/>
              <a:t>•	Enhanced Efficiency: Centralized data management and streamlined workflows optimize operational efficiency, reducing redundancies and minimizing manual errors.</a:t>
            </a:r>
            <a:br>
              <a:rPr lang="en-US" sz="1800" dirty="0"/>
            </a:br>
            <a:r>
              <a:rPr lang="en-US" sz="1800" dirty="0"/>
              <a:t>•	Customer-Centric Approach: Comprehensive customer profiles, service histories, and personalized interactions foster stronger relationships and increased customer satisfaction.</a:t>
            </a:r>
            <a:br>
              <a:rPr lang="en-US" sz="1800" dirty="0"/>
            </a:br>
            <a:r>
              <a:rPr lang="en-US" sz="1800" dirty="0"/>
              <a:t>•	Informed Decision-Making: Data-driven insights generated through robust reporting and analytics empower stakeholders to make informed decisions, driving business growth and strategy.</a:t>
            </a:r>
            <a:br>
              <a:rPr lang="en-US" sz="1800" dirty="0"/>
            </a:br>
            <a:r>
              <a:rPr lang="en-US" sz="1800" dirty="0"/>
              <a:t>This Customer Management  Inventory  System represents not only a technological advancement but a strategic investment in the future of garage operations. By prioritizing efficiency, customer satisfaction, and data-driven decision-making, it promises to elevate the standards of service within the automotive repair industry.</a:t>
            </a:r>
            <a:br>
              <a:rPr lang="en-US" sz="1800" dirty="0"/>
            </a:br>
            <a:r>
              <a:rPr lang="en-US" sz="1800" dirty="0"/>
              <a:t>________________________________________</a:t>
            </a:r>
            <a:br>
              <a:rPr lang="en-US" sz="1800" dirty="0"/>
            </a:br>
            <a:r>
              <a:rPr lang="en-US" sz="1800" dirty="0"/>
              <a:t/>
            </a:r>
            <a:br>
              <a:rPr lang="en-US" sz="1800" dirty="0"/>
            </a:br>
            <a:r>
              <a:rPr lang="en-US" sz="1800" dirty="0"/>
              <a:t>In conclusion, the integration of this system into garage operations signifies a paradigm shift toward a more efficient, customer-centric, and future-ready approach, positioning garages to thrive in an increasingly competitive landscape.</a:t>
            </a:r>
            <a:r>
              <a:rPr lang="en-US" dirty="0"/>
              <a:t/>
            </a:r>
            <a:br>
              <a:rPr lang="en-US" dirty="0"/>
            </a:br>
            <a:endParaRPr lang="en-US" dirty="0"/>
          </a:p>
        </p:txBody>
      </p:sp>
    </p:spTree>
    <p:extLst>
      <p:ext uri="{BB962C8B-B14F-4D97-AF65-F5344CB8AC3E}">
        <p14:creationId xmlns:p14="http://schemas.microsoft.com/office/powerpoint/2010/main" val="638999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3639" y="888024"/>
            <a:ext cx="9440034" cy="826476"/>
          </a:xfrm>
        </p:spPr>
        <p:txBody>
          <a:bodyPr>
            <a:normAutofit fontScale="90000"/>
          </a:bodyPr>
          <a:lstStyle/>
          <a:p>
            <a:r>
              <a:rPr lang="en-US" b="1" dirty="0" smtClean="0">
                <a:effectLst/>
              </a:rPr>
              <a:t/>
            </a:r>
            <a:br>
              <a:rPr lang="en-US" b="1" dirty="0" smtClean="0">
                <a:effectLst/>
              </a:rPr>
            </a:br>
            <a:r>
              <a:rPr lang="en-US" b="1" dirty="0">
                <a:effectLst/>
              </a:rPr>
              <a:t/>
            </a:r>
            <a:br>
              <a:rPr lang="en-US" b="1" dirty="0">
                <a:effectLst/>
              </a:rPr>
            </a:br>
            <a:r>
              <a:rPr lang="en-US" b="1" dirty="0" smtClean="0">
                <a:effectLst/>
              </a:rPr>
              <a:t/>
            </a:r>
            <a:br>
              <a:rPr lang="en-US" b="1" dirty="0" smtClean="0">
                <a:effectLst/>
              </a:rPr>
            </a:br>
            <a:r>
              <a:rPr lang="en-US" b="1" dirty="0">
                <a:effectLst/>
              </a:rPr>
              <a:t/>
            </a:r>
            <a:br>
              <a:rPr lang="en-US" b="1" dirty="0">
                <a:effectLst/>
              </a:rPr>
            </a:br>
            <a:r>
              <a:rPr lang="en-US" b="1" dirty="0" smtClean="0">
                <a:solidFill>
                  <a:schemeClr val="tx1"/>
                </a:solidFill>
                <a:effectLst/>
              </a:rPr>
              <a:t>Abstract</a:t>
            </a:r>
            <a:r>
              <a:rPr lang="en-US" dirty="0">
                <a:effectLst/>
              </a:rPr>
              <a:t/>
            </a:r>
            <a:br>
              <a:rPr lang="en-US" dirty="0">
                <a:effectLst/>
              </a:rPr>
            </a:br>
            <a:endParaRPr lang="en-US" dirty="0"/>
          </a:p>
        </p:txBody>
      </p:sp>
      <p:sp>
        <p:nvSpPr>
          <p:cNvPr id="3" name="Subtitle 2"/>
          <p:cNvSpPr>
            <a:spLocks noGrp="1"/>
          </p:cNvSpPr>
          <p:nvPr>
            <p:ph type="subTitle" idx="1"/>
          </p:nvPr>
        </p:nvSpPr>
        <p:spPr>
          <a:xfrm>
            <a:off x="1098131" y="1160585"/>
            <a:ext cx="9440034" cy="5697415"/>
          </a:xfrm>
        </p:spPr>
        <p:txBody>
          <a:bodyPr>
            <a:normAutofit/>
          </a:bodyPr>
          <a:lstStyle/>
          <a:p>
            <a:pPr algn="just"/>
            <a:r>
              <a:rPr lang="en-US" dirty="0">
                <a:effectLst/>
              </a:rPr>
              <a:t>This paper presents the design and implementation of an inventory management system developed using C# programming language and Microsoft Access database. The system aims to streamline inventory management processes for small to medium-sized businesses by providing efficient tracking, monitoring, and control of inventory items</a:t>
            </a:r>
            <a:r>
              <a:rPr lang="en-US" b="1" dirty="0">
                <a:effectLst/>
              </a:rPr>
              <a:t>.</a:t>
            </a:r>
            <a:endParaRPr lang="en-US" dirty="0">
              <a:effectLst/>
            </a:endParaRPr>
          </a:p>
          <a:p>
            <a:pPr algn="just"/>
            <a:r>
              <a:rPr lang="en-US" dirty="0">
                <a:effectLst/>
              </a:rPr>
              <a:t>The system allows Owner to add, update, and delete inventory items, along with their relevant details such as name, description, quantity, and price.</a:t>
            </a:r>
          </a:p>
          <a:p>
            <a:pPr algn="just"/>
            <a:r>
              <a:rPr lang="en-US" dirty="0">
                <a:effectLst/>
              </a:rPr>
              <a:t>The system seamlessly integrates with a billing module to generate invoices and print bills for completed orders, providing a comprehensive solution for inventory and sales management.</a:t>
            </a:r>
          </a:p>
          <a:p>
            <a:pPr algn="just"/>
            <a:r>
              <a:rPr lang="en-US" dirty="0">
                <a:effectLst/>
              </a:rPr>
              <a:t>The system is developed using C# programming language for its robustness and flexibility, while Microsoft Access database is utilized for its ease of use and compatibility with small-scale applications. The graphical user interface (GUI) is designed to be intuitive and user-friendly, facilitating easy adoption and minimal training requirements for end-users.</a:t>
            </a:r>
          </a:p>
          <a:p>
            <a:endParaRPr lang="en-US" dirty="0"/>
          </a:p>
        </p:txBody>
      </p:sp>
    </p:spTree>
    <p:extLst>
      <p:ext uri="{BB962C8B-B14F-4D97-AF65-F5344CB8AC3E}">
        <p14:creationId xmlns:p14="http://schemas.microsoft.com/office/powerpoint/2010/main" val="235811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557" y="176210"/>
            <a:ext cx="10353762" cy="6461982"/>
          </a:xfrm>
        </p:spPr>
        <p:txBody>
          <a:bodyPr>
            <a:normAutofit/>
          </a:bodyPr>
          <a:lstStyle/>
          <a:p>
            <a:r>
              <a:rPr lang="en-US" dirty="0">
                <a:solidFill>
                  <a:schemeClr val="tx1"/>
                </a:solidFill>
                <a:effectLst/>
              </a:rPr>
              <a:t>Enhance user experience through an intuitive graphical user interface (GUI) and seamless integration with existing workflows.</a:t>
            </a:r>
          </a:p>
          <a:p>
            <a:r>
              <a:rPr lang="en-US" dirty="0">
                <a:solidFill>
                  <a:schemeClr val="tx1"/>
                </a:solidFill>
                <a:effectLst/>
              </a:rPr>
              <a:t>Ensure scalability, reliability, and security to support the long-term growth and sustainability of the system</a:t>
            </a:r>
            <a:r>
              <a:rPr lang="en-US" dirty="0" smtClean="0">
                <a:solidFill>
                  <a:schemeClr val="tx1"/>
                </a:solidFill>
                <a:effectLst/>
              </a:rPr>
              <a:t>.</a:t>
            </a:r>
          </a:p>
          <a:p>
            <a:r>
              <a:rPr lang="en-US" sz="2400" b="1" dirty="0">
                <a:solidFill>
                  <a:schemeClr val="tx1"/>
                </a:solidFill>
                <a:effectLst/>
              </a:rPr>
              <a:t>Need and Significance of Proposed </a:t>
            </a:r>
            <a:r>
              <a:rPr lang="en-US" sz="2400" b="1" dirty="0" smtClean="0">
                <a:solidFill>
                  <a:schemeClr val="tx1"/>
                </a:solidFill>
                <a:effectLst/>
              </a:rPr>
              <a:t>System :</a:t>
            </a:r>
          </a:p>
          <a:p>
            <a:pPr algn="just"/>
            <a:r>
              <a:rPr lang="en-US" dirty="0">
                <a:solidFill>
                  <a:schemeClr val="tx1"/>
                </a:solidFill>
                <a:effectLst/>
              </a:rPr>
              <a:t>The need for a more efficient and robust inventory management system is evident. The proposed system aims to address the limitations of the existing methods by leveraging the power of technology to streamline inventory-related processes. By automating tasks such as inventory tracking, order processing, and reporting, the proposed system seeks to optimize resource utilization, minimize errors, and improve overall operational efficiency.</a:t>
            </a:r>
          </a:p>
          <a:p>
            <a:endParaRPr lang="en-US" sz="2400" dirty="0">
              <a:solidFill>
                <a:schemeClr val="tx1"/>
              </a:solidFill>
              <a:effectLst/>
            </a:endParaRPr>
          </a:p>
          <a:p>
            <a:pPr algn="just"/>
            <a:r>
              <a:rPr lang="en-US" dirty="0">
                <a:solidFill>
                  <a:schemeClr val="tx1"/>
                </a:solidFill>
                <a:effectLst/>
              </a:rPr>
              <a:t>The significance of the proposed system lies in its potential to transform the way businesses manage their inventory. By providing accurate, real-time insights into inventory levels, sales trends, and customer preferences, the system empowers businesses to make informed decisions, reduce stockouts, and enhance customer satisfaction. Moreover, the system's integration with billing functionality offers a seamless end-to-end solution for inventory management and sales processing.</a:t>
            </a:r>
          </a:p>
          <a:p>
            <a:endParaRPr lang="en-US" dirty="0"/>
          </a:p>
        </p:txBody>
      </p:sp>
    </p:spTree>
    <p:extLst>
      <p:ext uri="{BB962C8B-B14F-4D97-AF65-F5344CB8AC3E}">
        <p14:creationId xmlns:p14="http://schemas.microsoft.com/office/powerpoint/2010/main" val="3750138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542192"/>
          </a:xfrm>
        </p:spPr>
        <p:txBody>
          <a:bodyPr>
            <a:normAutofit fontScale="90000"/>
          </a:bodyPr>
          <a:lstStyle/>
          <a:p>
            <a:pPr lvl="0"/>
            <a:r>
              <a:rPr lang="en-US" b="1" cap="small" dirty="0">
                <a:solidFill>
                  <a:schemeClr val="tx1"/>
                </a:solidFill>
                <a:effectLst/>
              </a:rPr>
              <a:t>Introduction</a:t>
            </a:r>
            <a:r>
              <a:rPr lang="en-US" dirty="0">
                <a:effectLst/>
              </a:rPr>
              <a:t/>
            </a:r>
            <a:br>
              <a:rPr lang="en-US" dirty="0">
                <a:effectLst/>
              </a:rPr>
            </a:br>
            <a:endParaRPr lang="en-US" dirty="0"/>
          </a:p>
        </p:txBody>
      </p:sp>
      <p:sp>
        <p:nvSpPr>
          <p:cNvPr id="3" name="Content Placeholder 2"/>
          <p:cNvSpPr>
            <a:spLocks noGrp="1"/>
          </p:cNvSpPr>
          <p:nvPr>
            <p:ph idx="1"/>
          </p:nvPr>
        </p:nvSpPr>
        <p:spPr>
          <a:xfrm>
            <a:off x="140677" y="1222131"/>
            <a:ext cx="11126880" cy="5451231"/>
          </a:xfrm>
        </p:spPr>
        <p:txBody>
          <a:bodyPr>
            <a:normAutofit/>
          </a:bodyPr>
          <a:lstStyle/>
          <a:p>
            <a:pPr algn="just"/>
            <a:r>
              <a:rPr lang="en-US" dirty="0">
                <a:solidFill>
                  <a:schemeClr val="tx1"/>
                </a:solidFill>
                <a:effectLst/>
              </a:rPr>
              <a:t>In today's fast-paced business environment, effective inventory management is crucial for the success and sustainability of any organization. Manual inventory tracking systems often prove to be inefficient and error-prone, leading to operational inefficiencies, increased costs, and missed business opportunities. To address these challenges, the implementation of automated inventory management systems has become imperative.</a:t>
            </a:r>
          </a:p>
          <a:p>
            <a:r>
              <a:rPr lang="en-US" sz="2400" b="1" dirty="0">
                <a:solidFill>
                  <a:schemeClr val="tx1"/>
                </a:solidFill>
                <a:effectLst/>
              </a:rPr>
              <a:t>Objectives :</a:t>
            </a:r>
            <a:endParaRPr lang="en-US" sz="2400" b="1" dirty="0" smtClean="0">
              <a:solidFill>
                <a:schemeClr val="tx1"/>
              </a:solidFill>
              <a:effectLst/>
            </a:endParaRPr>
          </a:p>
          <a:p>
            <a:r>
              <a:rPr lang="en-US" dirty="0">
                <a:solidFill>
                  <a:schemeClr val="tx1"/>
                </a:solidFill>
                <a:effectLst/>
              </a:rPr>
              <a:t>The primary objectives of this project are as follows:</a:t>
            </a:r>
          </a:p>
          <a:p>
            <a:r>
              <a:rPr lang="en-US" dirty="0">
                <a:solidFill>
                  <a:schemeClr val="tx1"/>
                </a:solidFill>
                <a:effectLst/>
              </a:rPr>
              <a:t> </a:t>
            </a:r>
          </a:p>
          <a:p>
            <a:pPr algn="just"/>
            <a:r>
              <a:rPr lang="en-US" dirty="0">
                <a:solidFill>
                  <a:schemeClr val="tx1"/>
                </a:solidFill>
                <a:effectLst/>
              </a:rPr>
              <a:t>Design and develop a comprehensive inventory management system using C# programming language and Microsoft Access database.</a:t>
            </a:r>
          </a:p>
          <a:p>
            <a:pPr algn="just"/>
            <a:r>
              <a:rPr lang="en-US" dirty="0">
                <a:solidFill>
                  <a:schemeClr val="tx1"/>
                </a:solidFill>
                <a:effectLst/>
              </a:rPr>
              <a:t>Implement features such as inventory tracking, order processing, reporting, and billing to meet the diverse needs of businesses</a:t>
            </a:r>
            <a:r>
              <a:rPr lang="en-US" sz="2400" dirty="0">
                <a:effectLst/>
              </a:rPr>
              <a:t>.</a:t>
            </a:r>
          </a:p>
          <a:p>
            <a:endParaRPr lang="en-US" sz="2400" dirty="0">
              <a:solidFill>
                <a:schemeClr val="tx1"/>
              </a:solidFill>
            </a:endParaRPr>
          </a:p>
        </p:txBody>
      </p:sp>
    </p:spTree>
    <p:extLst>
      <p:ext uri="{BB962C8B-B14F-4D97-AF65-F5344CB8AC3E}">
        <p14:creationId xmlns:p14="http://schemas.microsoft.com/office/powerpoint/2010/main" val="32272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372" y="416170"/>
            <a:ext cx="10353762" cy="970450"/>
          </a:xfrm>
        </p:spPr>
        <p:txBody>
          <a:bodyPr>
            <a:normAutofit fontScale="90000"/>
          </a:bodyPr>
          <a:lstStyle/>
          <a:p>
            <a:r>
              <a:rPr lang="en-US" b="1" dirty="0">
                <a:solidFill>
                  <a:schemeClr val="tx1"/>
                </a:solidFill>
                <a:effectLst/>
              </a:rPr>
              <a:t>Requirement analysis</a:t>
            </a:r>
            <a:r>
              <a:rPr lang="en-US" dirty="0">
                <a:effectLst/>
              </a:rPr>
              <a:t/>
            </a:r>
            <a:br>
              <a:rPr lang="en-US" dirty="0">
                <a:effectLst/>
              </a:rPr>
            </a:br>
            <a:r>
              <a:rPr lang="en-US" dirty="0">
                <a:effectLst/>
              </a:rPr>
              <a:t/>
            </a:r>
            <a:br>
              <a:rPr lang="en-US" dirty="0">
                <a:effectLst/>
              </a:rPr>
            </a:br>
            <a:endParaRPr lang="en-US" dirty="0"/>
          </a:p>
        </p:txBody>
      </p:sp>
      <p:sp>
        <p:nvSpPr>
          <p:cNvPr id="3" name="Content Placeholder 2"/>
          <p:cNvSpPr>
            <a:spLocks noGrp="1"/>
          </p:cNvSpPr>
          <p:nvPr>
            <p:ph idx="1"/>
          </p:nvPr>
        </p:nvSpPr>
        <p:spPr>
          <a:xfrm>
            <a:off x="298332" y="853218"/>
            <a:ext cx="11764713" cy="5837729"/>
          </a:xfrm>
        </p:spPr>
        <p:txBody>
          <a:bodyPr>
            <a:normAutofit fontScale="92500" lnSpcReduction="10000"/>
          </a:bodyPr>
          <a:lstStyle/>
          <a:p>
            <a:r>
              <a:rPr lang="en-US" dirty="0">
                <a:effectLst/>
              </a:rPr>
              <a:t> </a:t>
            </a:r>
          </a:p>
          <a:p>
            <a:pPr algn="just"/>
            <a:r>
              <a:rPr lang="en-US" dirty="0">
                <a:solidFill>
                  <a:schemeClr val="tx1"/>
                </a:solidFill>
                <a:effectLst/>
              </a:rPr>
              <a:t>Requirement analysis is a critical phase in the development of any software project, including an inventory system with bill printing functionality. It involves gathering, documenting, and analyzing the needs and expectations of stakeholders to ensure that the final product meets their requirements effectively. Here are some key aspects of requirement analysis for this project:</a:t>
            </a:r>
          </a:p>
          <a:p>
            <a:pPr lvl="0" algn="just"/>
            <a:r>
              <a:rPr lang="en-US" b="1" dirty="0">
                <a:solidFill>
                  <a:schemeClr val="tx1"/>
                </a:solidFill>
                <a:effectLst/>
              </a:rPr>
              <a:t>Functional Requirements</a:t>
            </a:r>
            <a:r>
              <a:rPr lang="en-US" dirty="0">
                <a:solidFill>
                  <a:schemeClr val="tx1"/>
                </a:solidFill>
                <a:effectLst/>
              </a:rPr>
              <a:t>: Identify the core functionalities that the inventory system must provide, such as:</a:t>
            </a:r>
          </a:p>
          <a:p>
            <a:pPr lvl="1" algn="just"/>
            <a:r>
              <a:rPr lang="en-US" dirty="0">
                <a:solidFill>
                  <a:schemeClr val="tx1"/>
                </a:solidFill>
                <a:effectLst/>
              </a:rPr>
              <a:t>Inventory Management: Adding, updating, and deleting inventory items.</a:t>
            </a:r>
          </a:p>
          <a:p>
            <a:pPr lvl="1"/>
            <a:r>
              <a:rPr lang="en-US" dirty="0">
                <a:solidFill>
                  <a:schemeClr val="tx1"/>
                </a:solidFill>
                <a:effectLst/>
              </a:rPr>
              <a:t>Order Processing: Creating, editing, and fulfilling orders, with automatic inventory updates.</a:t>
            </a:r>
          </a:p>
          <a:p>
            <a:pPr lvl="1"/>
            <a:r>
              <a:rPr lang="en-US" dirty="0">
                <a:solidFill>
                  <a:schemeClr val="tx1"/>
                </a:solidFill>
                <a:effectLst/>
              </a:rPr>
              <a:t>Reporting: Generating various reports like inventory status, sales analysis, etc.</a:t>
            </a:r>
          </a:p>
          <a:p>
            <a:pPr lvl="1"/>
            <a:r>
              <a:rPr lang="en-US" dirty="0">
                <a:solidFill>
                  <a:schemeClr val="tx1"/>
                </a:solidFill>
                <a:effectLst/>
              </a:rPr>
              <a:t>Billing Integration: Seamless integration with billing functionality to print bills for completed orders.</a:t>
            </a:r>
          </a:p>
          <a:p>
            <a:pPr lvl="0"/>
            <a:r>
              <a:rPr lang="en-US" b="1" dirty="0">
                <a:solidFill>
                  <a:schemeClr val="tx1"/>
                </a:solidFill>
                <a:effectLst/>
              </a:rPr>
              <a:t>Non-Functional Requirements</a:t>
            </a:r>
            <a:r>
              <a:rPr lang="en-US" dirty="0">
                <a:solidFill>
                  <a:schemeClr val="tx1"/>
                </a:solidFill>
                <a:effectLst/>
              </a:rPr>
              <a:t>: Consider non-functional aspects like performance, security, usability, and scalability:</a:t>
            </a:r>
          </a:p>
          <a:p>
            <a:pPr lvl="1" algn="just"/>
            <a:r>
              <a:rPr lang="en-US" dirty="0">
                <a:solidFill>
                  <a:schemeClr val="tx1"/>
                </a:solidFill>
                <a:effectLst/>
              </a:rPr>
              <a:t>Performance: Ensuring the system operates efficiently even with large volumes of data.</a:t>
            </a:r>
          </a:p>
          <a:p>
            <a:pPr lvl="1" algn="just"/>
            <a:r>
              <a:rPr lang="en-US" dirty="0">
                <a:solidFill>
                  <a:schemeClr val="tx1"/>
                </a:solidFill>
                <a:effectLst/>
              </a:rPr>
              <a:t>Security: Implementing user authentication and authorization mechanisms to protect sensitive information.</a:t>
            </a:r>
          </a:p>
          <a:p>
            <a:pPr lvl="1"/>
            <a:r>
              <a:rPr lang="en-US" dirty="0">
                <a:solidFill>
                  <a:schemeClr val="tx1"/>
                </a:solidFill>
                <a:effectLst/>
              </a:rPr>
              <a:t>Usability: Designing an intuitive user interface to facilitate easy navigation and operation.</a:t>
            </a:r>
          </a:p>
          <a:p>
            <a:pPr lvl="1"/>
            <a:r>
              <a:rPr lang="en-US" dirty="0">
                <a:solidFill>
                  <a:schemeClr val="tx1"/>
                </a:solidFill>
                <a:effectLst/>
              </a:rPr>
              <a:t>Scalability: Ensuring the system can accommodate future growth and expansion of the business.</a:t>
            </a:r>
          </a:p>
        </p:txBody>
      </p:sp>
    </p:spTree>
    <p:extLst>
      <p:ext uri="{BB962C8B-B14F-4D97-AF65-F5344CB8AC3E}">
        <p14:creationId xmlns:p14="http://schemas.microsoft.com/office/powerpoint/2010/main" val="344250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33" y="202587"/>
            <a:ext cx="10353762" cy="6418021"/>
          </a:xfrm>
        </p:spPr>
        <p:txBody>
          <a:bodyPr/>
          <a:lstStyle/>
          <a:p>
            <a:pPr lvl="0"/>
            <a:r>
              <a:rPr lang="en-US" b="1" dirty="0">
                <a:solidFill>
                  <a:schemeClr val="tx1"/>
                </a:solidFill>
                <a:effectLst/>
              </a:rPr>
              <a:t>User Requirements</a:t>
            </a:r>
            <a:r>
              <a:rPr lang="en-US" dirty="0">
                <a:solidFill>
                  <a:schemeClr val="tx1"/>
                </a:solidFill>
                <a:effectLst/>
              </a:rPr>
              <a:t>: Understand the needs and preferences of end-users, including:</a:t>
            </a:r>
          </a:p>
          <a:p>
            <a:pPr lvl="1"/>
            <a:r>
              <a:rPr lang="en-US" dirty="0">
                <a:solidFill>
                  <a:schemeClr val="tx1"/>
                </a:solidFill>
                <a:effectLst/>
              </a:rPr>
              <a:t>User Roles: Identifying different user roles and their corresponding permissions within the system.</a:t>
            </a:r>
          </a:p>
          <a:p>
            <a:pPr lvl="1"/>
            <a:r>
              <a:rPr lang="en-US" dirty="0">
                <a:solidFill>
                  <a:schemeClr val="tx1"/>
                </a:solidFill>
                <a:effectLst/>
              </a:rPr>
              <a:t>User Interface Preferences: Gathering feedback on user interface design preferences and usability requirements.</a:t>
            </a:r>
          </a:p>
          <a:p>
            <a:pPr lvl="1"/>
            <a:r>
              <a:rPr lang="en-US" dirty="0">
                <a:solidFill>
                  <a:schemeClr val="tx1"/>
                </a:solidFill>
                <a:effectLst/>
              </a:rPr>
              <a:t>Training and Support: Assessing the need for training materials and ongoing support for users.</a:t>
            </a:r>
          </a:p>
          <a:p>
            <a:pPr lvl="0"/>
            <a:r>
              <a:rPr lang="en-US" b="1" dirty="0">
                <a:solidFill>
                  <a:schemeClr val="tx1"/>
                </a:solidFill>
                <a:effectLst/>
              </a:rPr>
              <a:t>Technical Requirements</a:t>
            </a:r>
            <a:r>
              <a:rPr lang="en-US" dirty="0">
                <a:solidFill>
                  <a:schemeClr val="tx1"/>
                </a:solidFill>
                <a:effectLst/>
              </a:rPr>
              <a:t>: Determine the technical environment and constraints for the system:</a:t>
            </a:r>
          </a:p>
          <a:p>
            <a:pPr lvl="1"/>
            <a:r>
              <a:rPr lang="en-US" dirty="0">
                <a:solidFill>
                  <a:schemeClr val="tx1"/>
                </a:solidFill>
                <a:effectLst/>
              </a:rPr>
              <a:t>Programming Language and Database: Choosing C# for development and Access database for storage.</a:t>
            </a:r>
          </a:p>
          <a:p>
            <a:pPr lvl="1"/>
            <a:r>
              <a:rPr lang="en-US" dirty="0">
                <a:solidFill>
                  <a:schemeClr val="tx1"/>
                </a:solidFill>
                <a:effectLst/>
              </a:rPr>
              <a:t>Hardware and Software Dependencies: Identifying hardware and software requirements for deploying the system.</a:t>
            </a:r>
          </a:p>
          <a:p>
            <a:r>
              <a:rPr lang="en-US" dirty="0">
                <a:solidFill>
                  <a:schemeClr val="tx1"/>
                </a:solidFill>
                <a:effectLst/>
              </a:rPr>
              <a:t>Integration Requirements: Assessing integration points with external systems, such as billing software for printing bills</a:t>
            </a:r>
            <a:endParaRPr lang="en-US" dirty="0">
              <a:solidFill>
                <a:schemeClr val="tx1"/>
              </a:solidFill>
            </a:endParaRPr>
          </a:p>
        </p:txBody>
      </p:sp>
    </p:spTree>
    <p:extLst>
      <p:ext uri="{BB962C8B-B14F-4D97-AF65-F5344CB8AC3E}">
        <p14:creationId xmlns:p14="http://schemas.microsoft.com/office/powerpoint/2010/main" val="225338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effectLst/>
              </a:rPr>
              <a:t>Data Flow Diagram</a:t>
            </a:r>
            <a:r>
              <a:rPr lang="en-US" dirty="0">
                <a:effectLst/>
              </a:rPr>
              <a:t/>
            </a:r>
            <a:br>
              <a:rPr lang="en-US" dirty="0">
                <a:effectLst/>
              </a:rPr>
            </a:br>
            <a:endParaRPr lang="en-US" dirty="0"/>
          </a:p>
        </p:txBody>
      </p:sp>
      <p:cxnSp>
        <p:nvCxnSpPr>
          <p:cNvPr id="5" name="Straight Arrow Connector 4"/>
          <p:cNvCxnSpPr/>
          <p:nvPr/>
        </p:nvCxnSpPr>
        <p:spPr>
          <a:xfrm>
            <a:off x="3015762" y="3024554"/>
            <a:ext cx="1645334" cy="84406"/>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6943726" y="3108960"/>
            <a:ext cx="1481211" cy="12836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5881321" y="2039815"/>
            <a:ext cx="0" cy="410895"/>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6983217" y="4203309"/>
            <a:ext cx="1280160" cy="64008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881321" y="4981135"/>
            <a:ext cx="88656" cy="725073"/>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flipV="1">
            <a:off x="3015762" y="4203309"/>
            <a:ext cx="1645334" cy="13422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9" name="Rounded Rectangle 18"/>
          <p:cNvSpPr/>
          <p:nvPr/>
        </p:nvSpPr>
        <p:spPr>
          <a:xfrm>
            <a:off x="4902005" y="1128639"/>
            <a:ext cx="1737360" cy="914400"/>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a:ea typeface="Times New Roman"/>
                <a:cs typeface="+mn-cs"/>
              </a:rPr>
              <a:t>Customer Management</a:t>
            </a:r>
          </a:p>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a:ea typeface="Times New Roman"/>
                <a:cs typeface="+mn-cs"/>
              </a:rPr>
              <a:t> </a:t>
            </a:r>
          </a:p>
        </p:txBody>
      </p:sp>
      <p:sp>
        <p:nvSpPr>
          <p:cNvPr id="21" name="Rounded Rectangle 20"/>
          <p:cNvSpPr/>
          <p:nvPr/>
        </p:nvSpPr>
        <p:spPr>
          <a:xfrm>
            <a:off x="1270782" y="3601915"/>
            <a:ext cx="1744980" cy="1379220"/>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Receiving Stock </a:t>
            </a:r>
          </a:p>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Management</a:t>
            </a:r>
          </a:p>
        </p:txBody>
      </p:sp>
      <p:sp>
        <p:nvSpPr>
          <p:cNvPr id="22" name="Rounded Rectangle 21"/>
          <p:cNvSpPr/>
          <p:nvPr/>
        </p:nvSpPr>
        <p:spPr>
          <a:xfrm>
            <a:off x="4779425" y="5706208"/>
            <a:ext cx="2203792" cy="1173772"/>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Supplier</a:t>
            </a:r>
          </a:p>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Management</a:t>
            </a:r>
          </a:p>
        </p:txBody>
      </p:sp>
      <p:sp>
        <p:nvSpPr>
          <p:cNvPr id="25" name="Rounded Rectangle 24"/>
          <p:cNvSpPr/>
          <p:nvPr/>
        </p:nvSpPr>
        <p:spPr>
          <a:xfrm>
            <a:off x="1270782" y="2409092"/>
            <a:ext cx="1744980" cy="990600"/>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Payment Managemet</a:t>
            </a:r>
          </a:p>
        </p:txBody>
      </p:sp>
      <p:sp>
        <p:nvSpPr>
          <p:cNvPr id="26" name="Rounded Rectangle 25"/>
          <p:cNvSpPr/>
          <p:nvPr/>
        </p:nvSpPr>
        <p:spPr>
          <a:xfrm>
            <a:off x="8424937" y="2500532"/>
            <a:ext cx="1882140" cy="929640"/>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Inventory Management</a:t>
            </a:r>
          </a:p>
        </p:txBody>
      </p:sp>
      <p:sp>
        <p:nvSpPr>
          <p:cNvPr id="27" name="Rounded Rectangle 26"/>
          <p:cNvSpPr/>
          <p:nvPr/>
        </p:nvSpPr>
        <p:spPr>
          <a:xfrm>
            <a:off x="7223760" y="4837527"/>
            <a:ext cx="2545080" cy="1143000"/>
          </a:xfrm>
          <a:prstGeom prst="roundRect">
            <a:avLst/>
          </a:prstGeom>
          <a:solidFill>
            <a:sysClr val="window" lastClr="FFFFFF"/>
          </a:solidFill>
          <a:ln w="12700" cap="flat" cmpd="sng" algn="ctr">
            <a:solidFill>
              <a:srgbClr val="ED7D31"/>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a:ln>
                  <a:noFill/>
                </a:ln>
                <a:solidFill>
                  <a:srgbClr val="000000"/>
                </a:solidFill>
                <a:effectLst/>
                <a:uLnTx/>
                <a:uFillTx/>
                <a:latin typeface="Times New Roman"/>
                <a:ea typeface="Times New Roman"/>
                <a:cs typeface="+mn-cs"/>
              </a:rPr>
              <a:t>Purchasing Management</a:t>
            </a:r>
          </a:p>
        </p:txBody>
      </p:sp>
      <p:sp>
        <p:nvSpPr>
          <p:cNvPr id="28" name="Oval 27"/>
          <p:cNvSpPr/>
          <p:nvPr/>
        </p:nvSpPr>
        <p:spPr>
          <a:xfrm>
            <a:off x="4640543" y="2409092"/>
            <a:ext cx="2481555" cy="2285414"/>
          </a:xfrm>
          <a:prstGeom prst="ellipse">
            <a:avLst/>
          </a:prstGeom>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6350" algn="ctr" defTabSz="914400" eaLnBrk="1" fontAlgn="auto" latinLnBrk="0" hangingPunct="1">
              <a:lnSpc>
                <a:spcPct val="111000"/>
              </a:lnSpc>
              <a:spcBef>
                <a:spcPts val="0"/>
              </a:spcBef>
              <a:spcAft>
                <a:spcPts val="5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imes New Roman"/>
                <a:ea typeface="Times New Roman"/>
                <a:cs typeface="+mn-cs"/>
              </a:rPr>
              <a:t>Inventory System</a:t>
            </a:r>
          </a:p>
        </p:txBody>
      </p:sp>
    </p:spTree>
    <p:extLst>
      <p:ext uri="{BB962C8B-B14F-4D97-AF65-F5344CB8AC3E}">
        <p14:creationId xmlns:p14="http://schemas.microsoft.com/office/powerpoint/2010/main" val="337169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068" y="1048460"/>
            <a:ext cx="8363668" cy="48896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1465385" y="301089"/>
            <a:ext cx="5577254" cy="461665"/>
          </a:xfrm>
          <a:prstGeom prst="rect">
            <a:avLst/>
          </a:prstGeom>
        </p:spPr>
        <p:txBody>
          <a:bodyPr wrap="square">
            <a:spAutoFit/>
          </a:bodyPr>
          <a:lstStyle/>
          <a:p>
            <a:r>
              <a:rPr lang="en-US" sz="2400" spc="5" dirty="0" smtClean="0">
                <a:solidFill>
                  <a:schemeClr val="tx1">
                    <a:lumMod val="85000"/>
                  </a:schemeClr>
                </a:solidFill>
                <a:latin typeface="Times New Roman"/>
                <a:cs typeface="Times New Roman"/>
              </a:rPr>
              <a:t>This is the Front Page of My project :</a:t>
            </a:r>
            <a:endParaRPr lang="en-US" sz="2400" dirty="0">
              <a:solidFill>
                <a:schemeClr val="tx1">
                  <a:lumMod val="85000"/>
                </a:schemeClr>
              </a:solidFill>
            </a:endParaRPr>
          </a:p>
        </p:txBody>
      </p:sp>
      <p:sp>
        <p:nvSpPr>
          <p:cNvPr id="5" name="Rectangle 4"/>
          <p:cNvSpPr/>
          <p:nvPr/>
        </p:nvSpPr>
        <p:spPr>
          <a:xfrm>
            <a:off x="8883535" y="1690821"/>
            <a:ext cx="3355731" cy="4247317"/>
          </a:xfrm>
          <a:prstGeom prst="rect">
            <a:avLst/>
          </a:prstGeom>
        </p:spPr>
        <p:txBody>
          <a:bodyPr wrap="square">
            <a:spAutoFit/>
          </a:bodyPr>
          <a:lstStyle/>
          <a:p>
            <a:r>
              <a:rPr lang="en-US" spc="5" dirty="0" smtClean="0">
                <a:latin typeface="Times New Roman"/>
                <a:cs typeface="Times New Roman"/>
              </a:rPr>
              <a:t>In This page first we insert the item which customer buy and write name of item , Rate ,and Quantity . After that we click on the Check button so the data is insert the  database and in said the Thermal Printer give the print bill. In this case we use then SQL statement like insert and we also write code for print .</a:t>
            </a:r>
          </a:p>
          <a:p>
            <a:endParaRPr lang="en-US" spc="5" dirty="0">
              <a:latin typeface="Times New Roman"/>
              <a:cs typeface="Times New Roman"/>
            </a:endParaRPr>
          </a:p>
          <a:p>
            <a:endParaRPr lang="en-US" spc="5" dirty="0" smtClean="0">
              <a:latin typeface="Times New Roman"/>
              <a:cs typeface="Times New Roman"/>
            </a:endParaRPr>
          </a:p>
          <a:p>
            <a:endParaRPr lang="en-US" spc="5" dirty="0">
              <a:latin typeface="Times New Roman"/>
              <a:cs typeface="Times New Roman"/>
            </a:endParaRPr>
          </a:p>
          <a:p>
            <a:endParaRPr lang="en-US" spc="5" dirty="0" smtClean="0">
              <a:latin typeface="Times New Roman"/>
              <a:cs typeface="Times New Roman"/>
            </a:endParaRPr>
          </a:p>
          <a:p>
            <a:r>
              <a:rPr lang="en-US" dirty="0"/>
              <a:t> </a:t>
            </a:r>
            <a:endParaRPr lang="en-US" sz="1200" dirty="0"/>
          </a:p>
        </p:txBody>
      </p:sp>
      <p:sp>
        <p:nvSpPr>
          <p:cNvPr id="6" name="object 2"/>
          <p:cNvSpPr txBox="1">
            <a:spLocks noGrp="1"/>
          </p:cNvSpPr>
          <p:nvPr/>
        </p:nvSpPr>
        <p:spPr>
          <a:xfrm>
            <a:off x="0" y="5938138"/>
            <a:ext cx="12192000" cy="201337"/>
          </a:xfrm>
          <a:prstGeom prst="rect">
            <a:avLst/>
          </a:prstGeom>
        </p:spPr>
        <p:txBody>
          <a:bodyPr vert="horz" wrap="square" lIns="0" tIns="16510" rIns="0" bIns="0" rtlCol="0">
            <a:spAutoFit/>
          </a:bodyPr>
          <a:lstStyle>
            <a:lvl1pPr>
              <a:defRPr sz="2400" b="0" i="0">
                <a:solidFill>
                  <a:schemeClr val="bg1"/>
                </a:solidFill>
                <a:latin typeface="Verdana"/>
                <a:ea typeface="+mj-ea"/>
                <a:cs typeface="Verdana"/>
              </a:defRPr>
            </a:lvl1pPr>
          </a:lstStyle>
          <a:p>
            <a:r>
              <a:rPr lang="en-US" sz="1200" dirty="0">
                <a:solidFill>
                  <a:srgbClr val="FF0000"/>
                </a:solidFill>
              </a:rPr>
              <a:t> </a:t>
            </a:r>
            <a:endParaRPr lang="en-US" sz="1000" dirty="0">
              <a:solidFill>
                <a:srgbClr val="FF0000"/>
              </a:solidFill>
            </a:endParaRPr>
          </a:p>
        </p:txBody>
      </p:sp>
    </p:spTree>
    <p:extLst>
      <p:ext uri="{BB962C8B-B14F-4D97-AF65-F5344CB8AC3E}">
        <p14:creationId xmlns:p14="http://schemas.microsoft.com/office/powerpoint/2010/main" val="3884082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892" y="415224"/>
            <a:ext cx="11679116" cy="2123658"/>
          </a:xfrm>
          <a:prstGeom prst="rect">
            <a:avLst/>
          </a:prstGeom>
        </p:spPr>
        <p:txBody>
          <a:bodyPr wrap="square">
            <a:spAutoFit/>
          </a:bodyPr>
          <a:lstStyle/>
          <a:p>
            <a:r>
              <a:rPr lang="en-US" sz="2400" b="1" dirty="0" smtClean="0">
                <a:solidFill>
                  <a:srgbClr val="FFFF00"/>
                </a:solidFill>
              </a:rPr>
              <a:t>We use this code for insert the all detail of Sale </a:t>
            </a:r>
          </a:p>
          <a:p>
            <a:r>
              <a:rPr lang="en-US" b="1" dirty="0" err="1" smtClean="0">
                <a:solidFill>
                  <a:srgbClr val="FF0000"/>
                </a:solidFill>
              </a:rPr>
              <a:t>cmd.CommandText</a:t>
            </a:r>
            <a:r>
              <a:rPr lang="en-US" b="1" dirty="0" smtClean="0">
                <a:solidFill>
                  <a:srgbClr val="FF0000"/>
                </a:solidFill>
              </a:rPr>
              <a:t> </a:t>
            </a:r>
            <a:r>
              <a:rPr lang="en-US" b="1" dirty="0">
                <a:solidFill>
                  <a:srgbClr val="FF0000"/>
                </a:solidFill>
              </a:rPr>
              <a:t>= "insert into Sales (SalesID,SDate,CustomerType,CustomerName,Discount,TotalAmount,PaidAmount,BalanceAmount,TotalItem,TotalQty,status,DailyBillNo,OldBalance,Salesman) values("+</a:t>
            </a:r>
            <a:r>
              <a:rPr lang="en-US" b="1" dirty="0" err="1">
                <a:solidFill>
                  <a:srgbClr val="FF0000"/>
                </a:solidFill>
              </a:rPr>
              <a:t>sid</a:t>
            </a:r>
            <a:r>
              <a:rPr lang="en-US" b="1" dirty="0">
                <a:solidFill>
                  <a:srgbClr val="FF0000"/>
                </a:solidFill>
              </a:rPr>
              <a:t>+",#" + </a:t>
            </a:r>
            <a:r>
              <a:rPr lang="en-US" b="1" dirty="0" err="1">
                <a:solidFill>
                  <a:srgbClr val="FF0000"/>
                </a:solidFill>
              </a:rPr>
              <a:t>DateTime.Now</a:t>
            </a:r>
            <a:r>
              <a:rPr lang="en-US" b="1" dirty="0">
                <a:solidFill>
                  <a:srgbClr val="FF0000"/>
                </a:solidFill>
              </a:rPr>
              <a:t> + "#, '" + </a:t>
            </a:r>
            <a:r>
              <a:rPr lang="en-US" b="1" dirty="0" err="1">
                <a:solidFill>
                  <a:srgbClr val="FF0000"/>
                </a:solidFill>
              </a:rPr>
              <a:t>txtCustType.Text</a:t>
            </a:r>
            <a:r>
              <a:rPr lang="en-US" b="1" dirty="0">
                <a:solidFill>
                  <a:srgbClr val="FF0000"/>
                </a:solidFill>
              </a:rPr>
              <a:t> + "','" + </a:t>
            </a:r>
            <a:r>
              <a:rPr lang="en-US" b="1" dirty="0" err="1">
                <a:solidFill>
                  <a:srgbClr val="FF0000"/>
                </a:solidFill>
              </a:rPr>
              <a:t>txtCustName.Text</a:t>
            </a:r>
            <a:r>
              <a:rPr lang="en-US" b="1" dirty="0">
                <a:solidFill>
                  <a:srgbClr val="FF0000"/>
                </a:solidFill>
              </a:rPr>
              <a:t> + "', " + </a:t>
            </a:r>
            <a:r>
              <a:rPr lang="en-US" b="1" dirty="0" err="1">
                <a:solidFill>
                  <a:srgbClr val="FF0000"/>
                </a:solidFill>
              </a:rPr>
              <a:t>txtDiscount.Text</a:t>
            </a:r>
            <a:r>
              <a:rPr lang="en-US" b="1" dirty="0">
                <a:solidFill>
                  <a:srgbClr val="FF0000"/>
                </a:solidFill>
              </a:rPr>
              <a:t> + " ," + </a:t>
            </a:r>
            <a:r>
              <a:rPr lang="en-US" b="1" dirty="0" err="1">
                <a:solidFill>
                  <a:srgbClr val="FF0000"/>
                </a:solidFill>
              </a:rPr>
              <a:t>txtTotalAmt.Text</a:t>
            </a:r>
            <a:r>
              <a:rPr lang="en-US" b="1" dirty="0">
                <a:solidFill>
                  <a:srgbClr val="FF0000"/>
                </a:solidFill>
              </a:rPr>
              <a:t> + "," + </a:t>
            </a:r>
            <a:r>
              <a:rPr lang="en-US" b="1" dirty="0" err="1">
                <a:solidFill>
                  <a:srgbClr val="FF0000"/>
                </a:solidFill>
              </a:rPr>
              <a:t>txtPaid.Text</a:t>
            </a:r>
            <a:r>
              <a:rPr lang="en-US" b="1" dirty="0">
                <a:solidFill>
                  <a:srgbClr val="FF0000"/>
                </a:solidFill>
              </a:rPr>
              <a:t> + "," + balance + ",0, '0','Submit'," + </a:t>
            </a:r>
            <a:r>
              <a:rPr lang="en-US" b="1" dirty="0" err="1">
                <a:solidFill>
                  <a:srgbClr val="FF0000"/>
                </a:solidFill>
              </a:rPr>
              <a:t>dd</a:t>
            </a:r>
            <a:r>
              <a:rPr lang="en-US" b="1" dirty="0">
                <a:solidFill>
                  <a:srgbClr val="FF0000"/>
                </a:solidFill>
              </a:rPr>
              <a:t> + "," + </a:t>
            </a:r>
            <a:r>
              <a:rPr lang="en-US" b="1" dirty="0" err="1">
                <a:solidFill>
                  <a:srgbClr val="FF0000"/>
                </a:solidFill>
              </a:rPr>
              <a:t>txtoldBal.Text</a:t>
            </a:r>
            <a:r>
              <a:rPr lang="en-US" b="1" dirty="0">
                <a:solidFill>
                  <a:srgbClr val="FF0000"/>
                </a:solidFill>
              </a:rPr>
              <a:t> + ",'" + </a:t>
            </a:r>
            <a:r>
              <a:rPr lang="en-US" b="1" dirty="0" err="1">
                <a:solidFill>
                  <a:srgbClr val="FF0000"/>
                </a:solidFill>
              </a:rPr>
              <a:t>txtSalesman.Text</a:t>
            </a:r>
            <a:r>
              <a:rPr lang="en-US" b="1" dirty="0">
                <a:solidFill>
                  <a:srgbClr val="FF0000"/>
                </a:solidFill>
              </a:rPr>
              <a:t> + "')";</a:t>
            </a:r>
          </a:p>
          <a:p>
            <a:r>
              <a:rPr lang="en-US" b="1" dirty="0">
                <a:solidFill>
                  <a:srgbClr val="FF0000"/>
                </a:solidFill>
              </a:rPr>
              <a:t>                </a:t>
            </a:r>
            <a:r>
              <a:rPr lang="en-US" b="1" dirty="0" err="1">
                <a:solidFill>
                  <a:srgbClr val="FF0000"/>
                </a:solidFill>
              </a:rPr>
              <a:t>cmd.ExecuteNonQuery</a:t>
            </a:r>
            <a:r>
              <a:rPr lang="en-US" b="1" dirty="0">
                <a:solidFill>
                  <a:srgbClr val="FF0000"/>
                </a:solidFill>
              </a:rPr>
              <a:t>();</a:t>
            </a:r>
            <a:endParaRPr lang="en-US" sz="1200" b="1" dirty="0">
              <a:solidFill>
                <a:srgbClr val="FF0000"/>
              </a:solidFill>
            </a:endParaRPr>
          </a:p>
        </p:txBody>
      </p:sp>
      <p:sp>
        <p:nvSpPr>
          <p:cNvPr id="3" name="Rectangle 2"/>
          <p:cNvSpPr/>
          <p:nvPr/>
        </p:nvSpPr>
        <p:spPr>
          <a:xfrm>
            <a:off x="260837" y="3063969"/>
            <a:ext cx="11503270" cy="1569660"/>
          </a:xfrm>
          <a:prstGeom prst="rect">
            <a:avLst/>
          </a:prstGeom>
        </p:spPr>
        <p:txBody>
          <a:bodyPr wrap="square">
            <a:spAutoFit/>
          </a:bodyPr>
          <a:lstStyle/>
          <a:p>
            <a:r>
              <a:rPr lang="en-US" sz="2400" b="1" dirty="0" smtClean="0">
                <a:solidFill>
                  <a:srgbClr val="FFFF00"/>
                </a:solidFill>
              </a:rPr>
              <a:t>We Use this code for insert all data about Item </a:t>
            </a:r>
            <a:r>
              <a:rPr lang="en-US" b="1" dirty="0" smtClean="0">
                <a:solidFill>
                  <a:srgbClr val="FF0000"/>
                </a:solidFill>
              </a:rPr>
              <a:t> </a:t>
            </a:r>
          </a:p>
          <a:p>
            <a:r>
              <a:rPr lang="en-US" b="1" dirty="0" err="1" smtClean="0">
                <a:solidFill>
                  <a:srgbClr val="FF0000"/>
                </a:solidFill>
              </a:rPr>
              <a:t>cmd.CommandText</a:t>
            </a:r>
            <a:r>
              <a:rPr lang="en-US" b="1" dirty="0" smtClean="0">
                <a:solidFill>
                  <a:srgbClr val="FF0000"/>
                </a:solidFill>
              </a:rPr>
              <a:t> </a:t>
            </a:r>
            <a:r>
              <a:rPr lang="en-US" b="1" dirty="0">
                <a:solidFill>
                  <a:srgbClr val="FF0000"/>
                </a:solidFill>
              </a:rPr>
              <a:t>= "insert into </a:t>
            </a:r>
            <a:r>
              <a:rPr lang="en-US" b="1" dirty="0" err="1">
                <a:solidFill>
                  <a:srgbClr val="FF0000"/>
                </a:solidFill>
              </a:rPr>
              <a:t>SalesItem</a:t>
            </a:r>
            <a:r>
              <a:rPr lang="en-US" b="1" dirty="0">
                <a:solidFill>
                  <a:srgbClr val="FF0000"/>
                </a:solidFill>
              </a:rPr>
              <a:t> (</a:t>
            </a:r>
            <a:r>
              <a:rPr lang="en-US" b="1" dirty="0" err="1">
                <a:solidFill>
                  <a:srgbClr val="FF0000"/>
                </a:solidFill>
              </a:rPr>
              <a:t>SaleID,Product,Unit,Qty,Rate,Total</a:t>
            </a:r>
            <a:r>
              <a:rPr lang="en-US" b="1" dirty="0">
                <a:solidFill>
                  <a:srgbClr val="FF0000"/>
                </a:solidFill>
              </a:rPr>
              <a:t>) values(" + </a:t>
            </a:r>
            <a:r>
              <a:rPr lang="en-US" b="1" dirty="0" err="1">
                <a:solidFill>
                  <a:srgbClr val="FF0000"/>
                </a:solidFill>
              </a:rPr>
              <a:t>sid</a:t>
            </a:r>
            <a:r>
              <a:rPr lang="en-US" b="1" dirty="0">
                <a:solidFill>
                  <a:srgbClr val="FF0000"/>
                </a:solidFill>
              </a:rPr>
              <a:t> + ", '" + dataGridView1[1, r].Value + "', 'Nos', " + dataGridView1[3, r].Value + ", " + dataGridView1[2, r].Value + "," + dataGridView1[4, r].Value + ")";</a:t>
            </a:r>
          </a:p>
          <a:p>
            <a:r>
              <a:rPr lang="en-US" b="1" dirty="0">
                <a:solidFill>
                  <a:srgbClr val="FF0000"/>
                </a:solidFill>
              </a:rPr>
              <a:t>                    </a:t>
            </a:r>
            <a:r>
              <a:rPr lang="en-US" b="1" dirty="0" err="1">
                <a:solidFill>
                  <a:srgbClr val="FF0000"/>
                </a:solidFill>
              </a:rPr>
              <a:t>cmd.ExecuteNonQuery</a:t>
            </a:r>
            <a:r>
              <a:rPr lang="en-US" b="1" dirty="0">
                <a:solidFill>
                  <a:srgbClr val="FF0000"/>
                </a:solidFill>
              </a:rPr>
              <a:t>();</a:t>
            </a:r>
          </a:p>
        </p:txBody>
      </p:sp>
    </p:spTree>
    <p:extLst>
      <p:ext uri="{BB962C8B-B14F-4D97-AF65-F5344CB8AC3E}">
        <p14:creationId xmlns:p14="http://schemas.microsoft.com/office/powerpoint/2010/main" val="20076522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130</TotalTime>
  <Words>952</Words>
  <Application>Microsoft Office PowerPoint</Application>
  <PresentationFormat>Custom</PresentationFormat>
  <Paragraphs>88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Slate</vt:lpstr>
      <vt:lpstr>INTERNSHIP  PRESENTATI ON</vt:lpstr>
      <vt:lpstr>    Abstract </vt:lpstr>
      <vt:lpstr>PowerPoint Presentation</vt:lpstr>
      <vt:lpstr>Introduction </vt:lpstr>
      <vt:lpstr>Requirement analysis  </vt:lpstr>
      <vt:lpstr>PowerPoint Presentation</vt:lpstr>
      <vt:lpstr>Data Flow Diagram </vt:lpstr>
      <vt:lpstr>PowerPoint Presentation</vt:lpstr>
      <vt:lpstr>PowerPoint Presentation</vt:lpstr>
      <vt:lpstr>This code for Print the Bill  int startX = 10;                 int startY = 5;                 int Offset = 20;                 graphics.DrawString("Ismail General Store", new Font("Courier New", 12, FontStyle.Bold), new SolidBrush(Color.Black), startX, startY + Offset);                 Offset = Offset + 20;                 graphics.DrawString("Chelipura Aurangabad", new Font("Courier New", 10), new SolidBrush(Color.Black), startX + 20, startY + Offset);                 Offset = Offset + 20;                 graphics.DrawString("Mo: 9373897717 ", new Font("Courier New", 10), new SolidBrush(Color.Black), startX + 30, startY + Offset);                 Offset = Offset + 20;                 String underLine = "------------------------------------------";                 graphics.DrawString(underLine, new Font("Courier New", 10), new SolidBrush(Color.Black), startX, startY + Offset);                 Offset = Offset + 20;</vt:lpstr>
      <vt:lpstr>This the Customer Ledge Form</vt:lpstr>
      <vt:lpstr>This is Credit Sale Report</vt:lpstr>
      <vt:lpstr>PowerPoint Presentation</vt:lpstr>
      <vt:lpstr>PowerPoint Presentation</vt:lpstr>
      <vt:lpstr>Conclusion: In the fast-paced automotive industry, the need for streamlined operations and enhanced customer experiences is paramount. The development and implementation of a Customer Management Inventory System tailored for garage settings stand as a pivotal step toward revolutionizing the way automotive service centers operate. By amalgamating cutting-edge technology with industry-specific functionalities, this system aims to address the unique challenges faced by garage owners and managers. Through meticulous database management, streamlined inventory control, and personalized customer service, the system promises an array of benefits: • Enhanced Efficiency: Centralized data management and streamlined workflows optimize operational efficiency, reducing redundancies and minimizing manual errors. • Customer-Centric Approach: Comprehensive customer profiles, service histories, and personalized interactions foster stronger relationships and increased customer satisfaction. • Informed Decision-Making: Data-driven insights generated through robust reporting and analytics empower stakeholders to make informed decisions, driving business growth and strategy. This Customer Management  Inventory  System represents not only a technological advancement but a strategic investment in the future of garage operations. By prioritizing efficiency, customer satisfaction, and data-driven decision-making, it promises to elevate the standards of service within the automotive repair industry. ________________________________________  In conclusion, the integration of this system into garage operations signifies a paradigm shift toward a more efficient, customer-centric, and future-ready approach, positioning garages to thrive in an increasingly competitive landscape.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PRESENTATI ON</dc:title>
  <dc:creator>Hp</dc:creator>
  <cp:lastModifiedBy>Hp</cp:lastModifiedBy>
  <cp:revision>13</cp:revision>
  <dcterms:created xsi:type="dcterms:W3CDTF">2024-04-21T16:09:26Z</dcterms:created>
  <dcterms:modified xsi:type="dcterms:W3CDTF">2024-04-22T04:35:38Z</dcterms:modified>
</cp:coreProperties>
</file>