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1"/>
  </p:notesMasterIdLst>
  <p:handoutMasterIdLst>
    <p:handoutMasterId r:id="rId52"/>
  </p:handoutMasterIdLst>
  <p:sldIdLst>
    <p:sldId id="277" r:id="rId3"/>
    <p:sldId id="336" r:id="rId4"/>
    <p:sldId id="337" r:id="rId5"/>
    <p:sldId id="363" r:id="rId6"/>
    <p:sldId id="280" r:id="rId7"/>
    <p:sldId id="296" r:id="rId8"/>
    <p:sldId id="288" r:id="rId9"/>
    <p:sldId id="287" r:id="rId10"/>
    <p:sldId id="289" r:id="rId11"/>
    <p:sldId id="346" r:id="rId12"/>
    <p:sldId id="340" r:id="rId13"/>
    <p:sldId id="341" r:id="rId14"/>
    <p:sldId id="297" r:id="rId15"/>
    <p:sldId id="307" r:id="rId16"/>
    <p:sldId id="365" r:id="rId17"/>
    <p:sldId id="366" r:id="rId18"/>
    <p:sldId id="353" r:id="rId19"/>
    <p:sldId id="286" r:id="rId20"/>
    <p:sldId id="344" r:id="rId21"/>
    <p:sldId id="349" r:id="rId22"/>
    <p:sldId id="368" r:id="rId23"/>
    <p:sldId id="355" r:id="rId24"/>
    <p:sldId id="342" r:id="rId25"/>
    <p:sldId id="300" r:id="rId26"/>
    <p:sldId id="354" r:id="rId27"/>
    <p:sldId id="357" r:id="rId28"/>
    <p:sldId id="364" r:id="rId29"/>
    <p:sldId id="370" r:id="rId30"/>
    <p:sldId id="371" r:id="rId31"/>
    <p:sldId id="350" r:id="rId32"/>
    <p:sldId id="313" r:id="rId33"/>
    <p:sldId id="315" r:id="rId34"/>
    <p:sldId id="318" r:id="rId35"/>
    <p:sldId id="319" r:id="rId36"/>
    <p:sldId id="320" r:id="rId37"/>
    <p:sldId id="324" r:id="rId38"/>
    <p:sldId id="325" r:id="rId39"/>
    <p:sldId id="327" r:id="rId40"/>
    <p:sldId id="328" r:id="rId41"/>
    <p:sldId id="329" r:id="rId42"/>
    <p:sldId id="331" r:id="rId43"/>
    <p:sldId id="332" r:id="rId44"/>
    <p:sldId id="333" r:id="rId45"/>
    <p:sldId id="334" r:id="rId46"/>
    <p:sldId id="335" r:id="rId47"/>
    <p:sldId id="293" r:id="rId48"/>
    <p:sldId id="282" r:id="rId49"/>
    <p:sldId id="295" r:id="rId50"/>
  </p:sldIdLst>
  <p:sldSz cx="9144000" cy="6858000" type="screen4x3"/>
  <p:notesSz cx="6858000" cy="9144000"/>
  <p:defaultTextStyle>
    <a:defPPr>
      <a:defRPr lang="fi-FI"/>
    </a:defPPr>
    <a:lvl1pPr algn="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3929">
          <p15:clr>
            <a:srgbClr val="A4A3A4"/>
          </p15:clr>
        </p15:guide>
        <p15:guide id="3" orient="horz" pos="845">
          <p15:clr>
            <a:srgbClr val="A4A3A4"/>
          </p15:clr>
        </p15:guide>
        <p15:guide id="4" pos="2880">
          <p15:clr>
            <a:srgbClr val="A4A3A4"/>
          </p15:clr>
        </p15:guide>
        <p15:guide id="5" pos="249">
          <p15:clr>
            <a:srgbClr val="A4A3A4"/>
          </p15:clr>
        </p15:guide>
        <p15:guide id="6" pos="5511">
          <p15:clr>
            <a:srgbClr val="A4A3A4"/>
          </p15:clr>
        </p15:guide>
        <p15:guide id="7" pos="537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uzi" initials="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7ACE8"/>
    <a:srgbClr val="333399"/>
    <a:srgbClr val="009DE3"/>
    <a:srgbClr val="F14F11"/>
    <a:srgbClr val="EAACCF"/>
    <a:srgbClr val="CC0000"/>
    <a:srgbClr val="A1D2F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autoAdjust="0"/>
    <p:restoredTop sz="50000"/>
  </p:normalViewPr>
  <p:slideViewPr>
    <p:cSldViewPr>
      <p:cViewPr varScale="1">
        <p:scale>
          <a:sx n="50" d="100"/>
          <a:sy n="50" d="100"/>
        </p:scale>
        <p:origin x="2368" y="168"/>
      </p:cViewPr>
      <p:guideLst>
        <p:guide orient="horz" pos="2160"/>
        <p:guide orient="horz" pos="3929"/>
        <p:guide orient="horz" pos="845"/>
        <p:guide pos="2880"/>
        <p:guide pos="249"/>
        <p:guide pos="5511"/>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0817757009345795"/>
          <c:y val="0.0495495495495495"/>
          <c:w val="0.897196261682242"/>
          <c:h val="0.810810810810812"/>
        </c:manualLayout>
      </c:layout>
      <c:scatterChart>
        <c:scatterStyle val="lineMarker"/>
        <c:varyColors val="0"/>
        <c:ser>
          <c:idx val="4"/>
          <c:order val="0"/>
          <c:tx>
            <c:strRef>
              <c:f>Sheet1!$A$4</c:f>
              <c:strCache>
                <c:ptCount val="1"/>
              </c:strCache>
            </c:strRef>
          </c:tx>
          <c:spPr>
            <a:ln w="60432">
              <a:solidFill>
                <a:schemeClr val="tx2">
                  <a:lumMod val="25000"/>
                  <a:lumOff val="75000"/>
                </a:schemeClr>
              </a:solidFill>
              <a:prstDash val="solid"/>
            </a:ln>
          </c:spPr>
          <c:marker>
            <c:symbol val="none"/>
          </c:marker>
          <c:xVal>
            <c:numRef>
              <c:f>Sheet1!$B$1:$L$1</c:f>
              <c:numCache>
                <c:formatCode>General</c:formatCode>
                <c:ptCount val="11"/>
                <c:pt idx="0">
                  <c:v>1.0</c:v>
                </c:pt>
                <c:pt idx="1">
                  <c:v>2.0</c:v>
                </c:pt>
                <c:pt idx="2">
                  <c:v>3.0</c:v>
                </c:pt>
                <c:pt idx="3">
                  <c:v>4.0</c:v>
                </c:pt>
                <c:pt idx="4">
                  <c:v>5.0</c:v>
                </c:pt>
                <c:pt idx="5">
                  <c:v>6.0</c:v>
                </c:pt>
                <c:pt idx="6">
                  <c:v>7.0</c:v>
                </c:pt>
                <c:pt idx="7">
                  <c:v>8.0</c:v>
                </c:pt>
                <c:pt idx="8">
                  <c:v>9.0</c:v>
                </c:pt>
                <c:pt idx="9">
                  <c:v>10.0</c:v>
                </c:pt>
                <c:pt idx="10">
                  <c:v>11.0</c:v>
                </c:pt>
              </c:numCache>
            </c:numRef>
          </c:xVal>
          <c:yVal>
            <c:numRef>
              <c:f>Sheet1!$B$7:$L$7</c:f>
              <c:numCache>
                <c:formatCode>General</c:formatCode>
                <c:ptCount val="11"/>
                <c:pt idx="0">
                  <c:v>60.0</c:v>
                </c:pt>
                <c:pt idx="1">
                  <c:v>35.0</c:v>
                </c:pt>
                <c:pt idx="2">
                  <c:v>25.0</c:v>
                </c:pt>
                <c:pt idx="3">
                  <c:v>24.0</c:v>
                </c:pt>
                <c:pt idx="4">
                  <c:v>24.0</c:v>
                </c:pt>
                <c:pt idx="5">
                  <c:v>24.0</c:v>
                </c:pt>
                <c:pt idx="6">
                  <c:v>24.0</c:v>
                </c:pt>
                <c:pt idx="7">
                  <c:v>23.64</c:v>
                </c:pt>
                <c:pt idx="8" formatCode="d/mmm">
                  <c:v>24.05</c:v>
                </c:pt>
                <c:pt idx="9">
                  <c:v>35.0</c:v>
                </c:pt>
                <c:pt idx="10">
                  <c:v>60.0</c:v>
                </c:pt>
              </c:numCache>
            </c:numRef>
          </c:yVal>
          <c:smooth val="1"/>
        </c:ser>
        <c:dLbls>
          <c:showLegendKey val="0"/>
          <c:showVal val="0"/>
          <c:showCatName val="0"/>
          <c:showSerName val="0"/>
          <c:showPercent val="0"/>
          <c:showBubbleSize val="0"/>
        </c:dLbls>
        <c:axId val="-2126545712"/>
        <c:axId val="-2126537536"/>
      </c:scatterChart>
      <c:valAx>
        <c:axId val="-2126545712"/>
        <c:scaling>
          <c:orientation val="minMax"/>
        </c:scaling>
        <c:delete val="1"/>
        <c:axPos val="b"/>
        <c:title>
          <c:tx>
            <c:rich>
              <a:bodyPr/>
              <a:lstStyle/>
              <a:p>
                <a:pPr>
                  <a:defRPr sz="1619" b="1" i="0" u="none" strike="noStrike" baseline="0">
                    <a:solidFill>
                      <a:srgbClr val="000000"/>
                    </a:solidFill>
                    <a:latin typeface="Arial"/>
                    <a:ea typeface="Arial"/>
                    <a:cs typeface="Arial"/>
                  </a:defRPr>
                </a:pPr>
                <a:r>
                  <a:rPr lang="fi-FI"/>
                  <a:t>Time</a:t>
                </a:r>
              </a:p>
            </c:rich>
          </c:tx>
          <c:layout>
            <c:manualLayout>
              <c:xMode val="edge"/>
              <c:yMode val="edge"/>
              <c:x val="0.485981248768219"/>
              <c:y val="0.855855742088844"/>
            </c:manualLayout>
          </c:layout>
          <c:overlay val="0"/>
          <c:spPr>
            <a:noFill/>
            <a:ln w="40288">
              <a:noFill/>
            </a:ln>
          </c:spPr>
        </c:title>
        <c:numFmt formatCode="General" sourceLinked="1"/>
        <c:majorTickMark val="out"/>
        <c:minorTickMark val="none"/>
        <c:tickLblPos val="none"/>
        <c:crossAx val="-2126537536"/>
        <c:crossesAt val="0.0"/>
        <c:crossBetween val="midCat"/>
      </c:valAx>
      <c:valAx>
        <c:axId val="-2126537536"/>
        <c:scaling>
          <c:orientation val="minMax"/>
          <c:max val="70.0"/>
          <c:min val="0.0"/>
        </c:scaling>
        <c:delete val="1"/>
        <c:axPos val="l"/>
        <c:title>
          <c:tx>
            <c:rich>
              <a:bodyPr/>
              <a:lstStyle/>
              <a:p>
                <a:pPr>
                  <a:defRPr sz="1619" b="1" i="0" u="none" strike="noStrike" baseline="0">
                    <a:solidFill>
                      <a:srgbClr val="000000"/>
                    </a:solidFill>
                    <a:latin typeface="Arial"/>
                    <a:ea typeface="Arial"/>
                    <a:cs typeface="Arial"/>
                  </a:defRPr>
                </a:pPr>
                <a:r>
                  <a:rPr lang="fi-FI"/>
                  <a:t>Failure Rate</a:t>
                </a:r>
              </a:p>
            </c:rich>
          </c:tx>
          <c:layout>
            <c:manualLayout>
              <c:xMode val="edge"/>
              <c:yMode val="edge"/>
              <c:x val="0.0233645228196297"/>
              <c:y val="0.252252265636607"/>
            </c:manualLayout>
          </c:layout>
          <c:overlay val="0"/>
          <c:spPr>
            <a:noFill/>
            <a:ln w="40288">
              <a:noFill/>
            </a:ln>
          </c:spPr>
        </c:title>
        <c:numFmt formatCode="General" sourceLinked="1"/>
        <c:majorTickMark val="out"/>
        <c:minorTickMark val="none"/>
        <c:tickLblPos val="none"/>
        <c:crossAx val="-2126545712"/>
        <c:crosses val="autoZero"/>
        <c:crossBetween val="midCat"/>
        <c:majorUnit val="10.0"/>
        <c:minorUnit val="2.0"/>
      </c:valAx>
      <c:spPr>
        <a:solidFill>
          <a:schemeClr val="accent6">
            <a:lumMod val="20000"/>
            <a:lumOff val="80000"/>
          </a:schemeClr>
        </a:solidFill>
        <a:ln w="5036">
          <a:solidFill>
            <a:srgbClr val="000000"/>
          </a:solidFill>
          <a:prstDash val="solid"/>
        </a:ln>
      </c:spPr>
    </c:plotArea>
    <c:plotVisOnly val="1"/>
    <c:dispBlanksAs val="gap"/>
    <c:showDLblsOverMax val="0"/>
  </c:chart>
  <c:spPr>
    <a:noFill/>
    <a:ln>
      <a:noFill/>
    </a:ln>
  </c:spPr>
  <c:txPr>
    <a:bodyPr/>
    <a:lstStyle/>
    <a:p>
      <a:pPr>
        <a:defRPr sz="1549" b="1"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s>
</file>

<file path=ppt/drawings/drawing1.xml><?xml version="1.0" encoding="utf-8"?>
<c:userShapes xmlns:c="http://schemas.openxmlformats.org/drawingml/2006/chart">
  <cdr:relSizeAnchor xmlns:cdr="http://schemas.openxmlformats.org/drawingml/2006/chartDrawing">
    <cdr:from>
      <cdr:x>0.19533</cdr:x>
      <cdr:y>0.2856</cdr:y>
    </cdr:from>
    <cdr:to>
      <cdr:x>0.30327</cdr:x>
      <cdr:y>0.2856</cdr:y>
    </cdr:to>
    <cdr:sp macro="" textlink="">
      <cdr:nvSpPr>
        <cdr:cNvPr id="3" name="Straight Arrow Connector 2"/>
        <cdr:cNvSpPr/>
      </cdr:nvSpPr>
      <cdr:spPr bwMode="auto">
        <a:xfrm xmlns:a="http://schemas.openxmlformats.org/drawingml/2006/main">
          <a:off x="1433290" y="1152128"/>
          <a:ext cx="792088" cy="0"/>
        </a:xfrm>
        <a:prstGeom xmlns:a="http://schemas.openxmlformats.org/drawingml/2006/main" prst="straightConnector1">
          <a:avLst/>
        </a:prstGeom>
        <a:solidFill xmlns:a="http://schemas.openxmlformats.org/drawingml/2006/main">
          <a:schemeClr val="accent1"/>
        </a:solidFill>
        <a:ln xmlns:a="http://schemas.openxmlformats.org/drawingml/2006/main" w="22225" cap="flat" cmpd="sng" algn="ctr">
          <a:solidFill>
            <a:schemeClr val="tx1"/>
          </a:solidFill>
          <a:prstDash val="solid"/>
          <a:round/>
          <a:headEnd type="arrow"/>
          <a:tailEnd type="arrow"/>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fi-FI"/>
        </a:p>
      </cdr:txBody>
    </cdr:sp>
  </cdr:relSizeAnchor>
  <cdr:relSizeAnchor xmlns:cdr="http://schemas.openxmlformats.org/drawingml/2006/chartDrawing">
    <cdr:from>
      <cdr:x>0.30657</cdr:x>
      <cdr:y>0.2856</cdr:y>
    </cdr:from>
    <cdr:to>
      <cdr:x>0.73937</cdr:x>
      <cdr:y>0.2856</cdr:y>
    </cdr:to>
    <cdr:sp macro="" textlink="">
      <cdr:nvSpPr>
        <cdr:cNvPr id="9" name="Straight Arrow Connector 8"/>
        <cdr:cNvSpPr/>
      </cdr:nvSpPr>
      <cdr:spPr bwMode="auto">
        <a:xfrm xmlns:a="http://schemas.openxmlformats.org/drawingml/2006/main">
          <a:off x="2448272" y="1152128"/>
          <a:ext cx="3456384" cy="0"/>
        </a:xfrm>
        <a:prstGeom xmlns:a="http://schemas.openxmlformats.org/drawingml/2006/main" prst="straightConnector1">
          <a:avLst/>
        </a:prstGeom>
        <a:solidFill xmlns:a="http://schemas.openxmlformats.org/drawingml/2006/main">
          <a:schemeClr val="accent1"/>
        </a:solidFill>
        <a:ln xmlns:a="http://schemas.openxmlformats.org/drawingml/2006/main" w="22225" cap="flat" cmpd="sng" algn="ctr">
          <a:solidFill>
            <a:schemeClr val="tx1"/>
          </a:solidFill>
          <a:prstDash val="solid"/>
          <a:round/>
          <a:headEnd type="arrow"/>
          <a:tailEnd type="arrow"/>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fi-FI"/>
        </a:p>
      </cdr:txBody>
    </cdr:sp>
  </cdr:relSizeAnchor>
  <cdr:relSizeAnchor xmlns:cdr="http://schemas.openxmlformats.org/drawingml/2006/chartDrawing">
    <cdr:from>
      <cdr:x>0.73937</cdr:x>
      <cdr:y>0.2856</cdr:y>
    </cdr:from>
    <cdr:to>
      <cdr:x>0.86561</cdr:x>
      <cdr:y>0.2856</cdr:y>
    </cdr:to>
    <cdr:sp macro="" textlink="">
      <cdr:nvSpPr>
        <cdr:cNvPr id="11" name="Straight Arrow Connector 10"/>
        <cdr:cNvSpPr/>
      </cdr:nvSpPr>
      <cdr:spPr bwMode="auto">
        <a:xfrm xmlns:a="http://schemas.openxmlformats.org/drawingml/2006/main">
          <a:off x="5904656" y="1152128"/>
          <a:ext cx="1008112" cy="0"/>
        </a:xfrm>
        <a:prstGeom xmlns:a="http://schemas.openxmlformats.org/drawingml/2006/main" prst="straightConnector1">
          <a:avLst/>
        </a:prstGeom>
        <a:solidFill xmlns:a="http://schemas.openxmlformats.org/drawingml/2006/main">
          <a:schemeClr val="accent1"/>
        </a:solidFill>
        <a:ln xmlns:a="http://schemas.openxmlformats.org/drawingml/2006/main" w="22225" cap="flat" cmpd="sng" algn="ctr">
          <a:solidFill>
            <a:schemeClr val="tx1"/>
          </a:solidFill>
          <a:prstDash val="solid"/>
          <a:round/>
          <a:headEnd type="arrow"/>
          <a:tailEnd type="arrow"/>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fi-FI"/>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ＭＳ Ｐゴシック" charset="-128"/>
              </a:defRPr>
            </a:lvl1pPr>
          </a:lstStyle>
          <a:p>
            <a:pPr>
              <a:defRPr/>
            </a:pPr>
            <a:endParaRPr lang="en-US"/>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128"/>
              </a:defRPr>
            </a:lvl1pPr>
          </a:lstStyle>
          <a:p>
            <a:pPr>
              <a:defRPr/>
            </a:pPr>
            <a:endParaRPr lang="en-US"/>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ＭＳ Ｐゴシック" charset="-128"/>
              </a:defRPr>
            </a:lvl1pPr>
          </a:lstStyle>
          <a:p>
            <a:pPr>
              <a:defRPr/>
            </a:pPr>
            <a:endParaRPr lang="en-US"/>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128"/>
              </a:defRPr>
            </a:lvl1pPr>
          </a:lstStyle>
          <a:p>
            <a:pPr>
              <a:defRPr/>
            </a:pPr>
            <a:fld id="{3F7DF9CC-AF41-429C-87FD-EB6892CCAF0F}" type="slidenum">
              <a:rPr lang="en-US"/>
              <a:pPr>
                <a:defRPr/>
              </a:pPr>
              <a:t>‹#›</a:t>
            </a:fld>
            <a:endParaRPr lang="en-US"/>
          </a:p>
        </p:txBody>
      </p:sp>
    </p:spTree>
    <p:extLst>
      <p:ext uri="{BB962C8B-B14F-4D97-AF65-F5344CB8AC3E}">
        <p14:creationId xmlns:p14="http://schemas.microsoft.com/office/powerpoint/2010/main" val="1914544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ea typeface="ＭＳ Ｐゴシック" charset="-128"/>
              </a:defRPr>
            </a:lvl1pPr>
          </a:lstStyle>
          <a:p>
            <a:pPr>
              <a:defRPr/>
            </a:pPr>
            <a:endParaRPr lang="fi-FI"/>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charset="-128"/>
              </a:defRPr>
            </a:lvl1pPr>
          </a:lstStyle>
          <a:p>
            <a:pPr>
              <a:defRPr/>
            </a:pPr>
            <a:endParaRPr lang="fi-FI"/>
          </a:p>
        </p:txBody>
      </p:sp>
      <p:sp>
        <p:nvSpPr>
          <p:cNvPr id="1085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i-FI" noProof="0" smtClean="0"/>
              <a:t>Click to edit Master text styles</a:t>
            </a:r>
          </a:p>
          <a:p>
            <a:pPr lvl="1"/>
            <a:r>
              <a:rPr lang="fi-FI" noProof="0" smtClean="0"/>
              <a:t>Second level</a:t>
            </a:r>
          </a:p>
          <a:p>
            <a:pPr lvl="2"/>
            <a:r>
              <a:rPr lang="fi-FI" noProof="0" smtClean="0"/>
              <a:t>Third level</a:t>
            </a:r>
          </a:p>
          <a:p>
            <a:pPr lvl="3"/>
            <a:r>
              <a:rPr lang="fi-FI" noProof="0" smtClean="0"/>
              <a:t>Fourth level</a:t>
            </a:r>
          </a:p>
          <a:p>
            <a:pPr lvl="4"/>
            <a:r>
              <a:rPr lang="fi-FI"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ea typeface="ＭＳ Ｐゴシック" charset="-128"/>
              </a:defRPr>
            </a:lvl1pPr>
          </a:lstStyle>
          <a:p>
            <a:pPr>
              <a:defRPr/>
            </a:pPr>
            <a:endParaRPr lang="fi-FI"/>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charset="-128"/>
              </a:defRPr>
            </a:lvl1pPr>
          </a:lstStyle>
          <a:p>
            <a:pPr>
              <a:defRPr/>
            </a:pPr>
            <a:fld id="{8416CDC9-B188-4137-B743-74D748246206}" type="slidenum">
              <a:rPr lang="fi-FI"/>
              <a:pPr>
                <a:defRPr/>
              </a:pPr>
              <a:t>‹#›</a:t>
            </a:fld>
            <a:endParaRPr lang="fi-FI"/>
          </a:p>
        </p:txBody>
      </p:sp>
    </p:spTree>
    <p:extLst>
      <p:ext uri="{BB962C8B-B14F-4D97-AF65-F5344CB8AC3E}">
        <p14:creationId xmlns:p14="http://schemas.microsoft.com/office/powerpoint/2010/main" val="1656478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p:spPr>
        <p:txBody>
          <a:bodyPr/>
          <a:lstStyle/>
          <a:p>
            <a:fld id="{E212DC8D-92F0-4F31-894F-478E83A9A92E}" type="slidenum">
              <a:rPr lang="en-US" smtClean="0">
                <a:ea typeface="ＭＳ Ｐゴシック" pitchFamily="34" charset="-128"/>
              </a:rPr>
              <a:pPr/>
              <a:t>3</a:t>
            </a:fld>
            <a:endParaRPr lang="en-US" smtClean="0">
              <a:ea typeface="ＭＳ Ｐゴシック" pitchFamily="34" charset="-128"/>
            </a:endParaRPr>
          </a:p>
        </p:txBody>
      </p:sp>
      <p:sp>
        <p:nvSpPr>
          <p:cNvPr id="109571"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109572" name="Rectangle 3"/>
          <p:cNvSpPr>
            <a:spLocks noGrp="1" noChangeArrowheads="1"/>
          </p:cNvSpPr>
          <p:nvPr>
            <p:ph type="body" idx="1"/>
          </p:nvPr>
        </p:nvSpPr>
        <p:spPr>
          <a:noFill/>
          <a:ln/>
        </p:spPr>
        <p:txBody>
          <a:bodyPr lIns="92075" tIns="46038" rIns="92075" bIns="46038"/>
          <a:lstStyle/>
          <a:p>
            <a:pPr eaLnBrk="1" hangingPunct="1"/>
            <a:endParaRPr lang="fi-FI" smtClean="0">
              <a:ea typeface="ＭＳ Ｐゴシック" pitchFamily="34" charset="-128"/>
            </a:endParaRPr>
          </a:p>
        </p:txBody>
      </p:sp>
    </p:spTree>
    <p:extLst>
      <p:ext uri="{BB962C8B-B14F-4D97-AF65-F5344CB8AC3E}">
        <p14:creationId xmlns:p14="http://schemas.microsoft.com/office/powerpoint/2010/main" val="113117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165337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85948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5"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i-FI"/>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i-FI"/>
          </a:p>
        </p:txBody>
      </p:sp>
      <p:sp>
        <p:nvSpPr>
          <p:cNvPr id="6" name="Slide Number Placeholder 5"/>
          <p:cNvSpPr>
            <a:spLocks noGrp="1"/>
          </p:cNvSpPr>
          <p:nvPr>
            <p:ph type="sldNum" sz="quarter" idx="10"/>
          </p:nvPr>
        </p:nvSpPr>
        <p:spPr/>
        <p:txBody>
          <a:bodyPr/>
          <a:lstStyle>
            <a:lvl1pPr>
              <a:defRPr/>
            </a:lvl1pPr>
          </a:lstStyle>
          <a:p>
            <a:pPr>
              <a:defRPr/>
            </a:pPr>
            <a:fld id="{E144CBC4-AC72-406F-8934-23073B5C9AD9}"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5"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Slide Number Placeholder 5"/>
          <p:cNvSpPr>
            <a:spLocks noGrp="1"/>
          </p:cNvSpPr>
          <p:nvPr>
            <p:ph type="sldNum" sz="quarter" idx="10"/>
          </p:nvPr>
        </p:nvSpPr>
        <p:spPr/>
        <p:txBody>
          <a:bodyPr/>
          <a:lstStyle>
            <a:lvl1pPr>
              <a:defRPr/>
            </a:lvl1pPr>
          </a:lstStyle>
          <a:p>
            <a:pPr>
              <a:defRPr/>
            </a:pPr>
            <a:fld id="{57FBA605-933B-4EB2-A827-5EE8C5B403D7}"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5"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Vertical Title 1"/>
          <p:cNvSpPr>
            <a:spLocks noGrp="1"/>
          </p:cNvSpPr>
          <p:nvPr>
            <p:ph type="title" orient="vert"/>
          </p:nvPr>
        </p:nvSpPr>
        <p:spPr>
          <a:xfrm>
            <a:off x="6438900" y="1066800"/>
            <a:ext cx="2019300" cy="5029200"/>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381000" y="1066800"/>
            <a:ext cx="59055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Slide Number Placeholder 5"/>
          <p:cNvSpPr>
            <a:spLocks noGrp="1"/>
          </p:cNvSpPr>
          <p:nvPr>
            <p:ph type="sldNum" sz="quarter" idx="10"/>
          </p:nvPr>
        </p:nvSpPr>
        <p:spPr/>
        <p:txBody>
          <a:bodyPr/>
          <a:lstStyle>
            <a:lvl1pPr>
              <a:defRPr/>
            </a:lvl1pPr>
          </a:lstStyle>
          <a:p>
            <a:pPr>
              <a:defRPr/>
            </a:pPr>
            <a:fld id="{1B5BA2BB-4EE8-4DFB-933F-723E17BF9EC5}"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6"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7"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a:xfrm>
            <a:off x="381000" y="1066800"/>
            <a:ext cx="6019800" cy="3810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381000" y="1676400"/>
            <a:ext cx="3962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quarter" idx="2"/>
          </p:nvPr>
        </p:nvSpPr>
        <p:spPr>
          <a:xfrm>
            <a:off x="4495800" y="1676400"/>
            <a:ext cx="39624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Content Placeholder 4"/>
          <p:cNvSpPr>
            <a:spLocks noGrp="1"/>
          </p:cNvSpPr>
          <p:nvPr>
            <p:ph sz="quarter" idx="3"/>
          </p:nvPr>
        </p:nvSpPr>
        <p:spPr>
          <a:xfrm>
            <a:off x="4495800" y="3962400"/>
            <a:ext cx="39624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8" name="Slide Number Placeholder 7"/>
          <p:cNvSpPr>
            <a:spLocks noGrp="1"/>
          </p:cNvSpPr>
          <p:nvPr>
            <p:ph type="sldNum" sz="quarter" idx="10"/>
          </p:nvPr>
        </p:nvSpPr>
        <p:spPr/>
        <p:txBody>
          <a:bodyPr/>
          <a:lstStyle>
            <a:lvl1pPr>
              <a:defRPr/>
            </a:lvl1pPr>
          </a:lstStyle>
          <a:p>
            <a:pPr>
              <a:defRPr/>
            </a:pPr>
            <a:fld id="{DEB90D36-8B71-4930-B535-9157D407EE67}"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5"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6"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a:xfrm>
            <a:off x="381000" y="1066800"/>
            <a:ext cx="6019800" cy="381000"/>
          </a:xfrm>
        </p:spPr>
        <p:txBody>
          <a:bodyPr/>
          <a:lstStyle/>
          <a:p>
            <a:r>
              <a:rPr lang="en-US" smtClean="0"/>
              <a:t>Click to edit Master title style</a:t>
            </a:r>
            <a:endParaRPr lang="fi-FI"/>
          </a:p>
        </p:txBody>
      </p:sp>
      <p:sp>
        <p:nvSpPr>
          <p:cNvPr id="3" name="Text Placeholder 2"/>
          <p:cNvSpPr>
            <a:spLocks noGrp="1"/>
          </p:cNvSpPr>
          <p:nvPr>
            <p:ph type="body" sz="half" idx="1"/>
          </p:nvPr>
        </p:nvSpPr>
        <p:spPr>
          <a:xfrm>
            <a:off x="381000" y="1676400"/>
            <a:ext cx="3962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4495800" y="1676400"/>
            <a:ext cx="3962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Slide Number Placeholder 6"/>
          <p:cNvSpPr>
            <a:spLocks noGrp="1"/>
          </p:cNvSpPr>
          <p:nvPr>
            <p:ph type="sldNum" sz="quarter" idx="10"/>
          </p:nvPr>
        </p:nvSpPr>
        <p:spPr/>
        <p:txBody>
          <a:bodyPr/>
          <a:lstStyle>
            <a:lvl1pPr>
              <a:defRPr/>
            </a:lvl1pPr>
          </a:lstStyle>
          <a:p>
            <a:pPr>
              <a:defRPr/>
            </a:pPr>
            <a:fld id="{55DF004A-3A73-4A33-8D30-E036D1BCF52E}"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7"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a:xfrm>
            <a:off x="381000" y="1066800"/>
            <a:ext cx="6019800" cy="381000"/>
          </a:xfrm>
        </p:spPr>
        <p:txBody>
          <a:bodyPr/>
          <a:lstStyle/>
          <a:p>
            <a:r>
              <a:rPr lang="en-US" smtClean="0"/>
              <a:t>Click to edit Master title style</a:t>
            </a:r>
            <a:endParaRPr lang="fi-FI"/>
          </a:p>
        </p:txBody>
      </p:sp>
      <p:sp>
        <p:nvSpPr>
          <p:cNvPr id="3" name="Content Placeholder 2"/>
          <p:cNvSpPr>
            <a:spLocks noGrp="1"/>
          </p:cNvSpPr>
          <p:nvPr>
            <p:ph sz="half" idx="1"/>
          </p:nvPr>
        </p:nvSpPr>
        <p:spPr>
          <a:xfrm>
            <a:off x="381000" y="1676400"/>
            <a:ext cx="3962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quarter" idx="2"/>
          </p:nvPr>
        </p:nvSpPr>
        <p:spPr>
          <a:xfrm>
            <a:off x="4495800" y="1676400"/>
            <a:ext cx="39624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Content Placeholder 4"/>
          <p:cNvSpPr>
            <a:spLocks noGrp="1"/>
          </p:cNvSpPr>
          <p:nvPr>
            <p:ph sz="quarter" idx="3"/>
          </p:nvPr>
        </p:nvSpPr>
        <p:spPr>
          <a:xfrm>
            <a:off x="4495800" y="3962400"/>
            <a:ext cx="39624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8" name="Slide Number Placeholder 7"/>
          <p:cNvSpPr>
            <a:spLocks noGrp="1"/>
          </p:cNvSpPr>
          <p:nvPr>
            <p:ph type="sldNum" sz="quarter" idx="10"/>
          </p:nvPr>
        </p:nvSpPr>
        <p:spPr/>
        <p:txBody>
          <a:bodyPr/>
          <a:lstStyle>
            <a:lvl1pPr>
              <a:defRPr/>
            </a:lvl1pPr>
          </a:lstStyle>
          <a:p>
            <a:pPr>
              <a:defRPr/>
            </a:pPr>
            <a:fld id="{5FF617C4-A3A9-43BA-BA04-7487B4729A89}"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i-FI"/>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A1C16-2318-4E7D-9A8E-21F9AA60E27A}" type="slidenum">
              <a:rPr lang="en-US"/>
              <a:pPr>
                <a:defRPr/>
              </a:pPr>
              <a:t>‹#›</a:t>
            </a:fld>
            <a:endParaRPr lang="en-US"/>
          </a:p>
        </p:txBody>
      </p:sp>
    </p:spTree>
  </p:cSld>
  <p:clrMapOvr>
    <a:masterClrMapping/>
  </p:clrMapOvr>
  <p:transition advClick="0" advTm="500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7F4D34-547A-4D45-BF0A-4D1D1E1AC179}" type="slidenum">
              <a:rPr lang="en-US"/>
              <a:pPr>
                <a:defRPr/>
              </a:pPr>
              <a:t>‹#›</a:t>
            </a:fld>
            <a:endParaRPr lang="en-US"/>
          </a:p>
        </p:txBody>
      </p:sp>
    </p:spTree>
  </p:cSld>
  <p:clrMapOvr>
    <a:masterClrMapping/>
  </p:clrMapOvr>
  <p:transition advClick="0" advTm="500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1CAFA3-8A22-409C-A26A-40907B9B3687}" type="slidenum">
              <a:rPr lang="en-US"/>
              <a:pPr>
                <a:defRPr/>
              </a:pPr>
              <a:t>‹#›</a:t>
            </a:fld>
            <a:endParaRPr lang="en-US"/>
          </a:p>
        </p:txBody>
      </p:sp>
    </p:spTree>
  </p:cSld>
  <p:clrMapOvr>
    <a:masterClrMapping/>
  </p:clrMapOvr>
  <p:transition advClick="0" advTm="500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0E3AC1-8B91-4A0C-9A2F-C04ECF31F775}" type="slidenum">
              <a:rPr lang="en-US"/>
              <a:pPr>
                <a:defRPr/>
              </a:pPr>
              <a:t>‹#›</a:t>
            </a:fld>
            <a:endParaRPr lang="en-US"/>
          </a:p>
        </p:txBody>
      </p:sp>
    </p:spTree>
  </p:cSld>
  <p:clrMapOvr>
    <a:masterClrMapping/>
  </p:clrMapOvr>
  <p:transition advClick="0" advTm="500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E0C2E71-8DAC-4E57-B891-0543BCF29E0B}" type="slidenum">
              <a:rPr lang="en-US"/>
              <a:pPr>
                <a:defRPr/>
              </a:pPr>
              <a:t>‹#›</a:t>
            </a:fld>
            <a:endParaRPr lang="en-US"/>
          </a:p>
        </p:txBody>
      </p:sp>
    </p:spTree>
  </p:cSld>
  <p:clrMapOvr>
    <a:masterClrMapping/>
  </p:clrMapOvr>
  <p:transition advClick="0"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5"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2" name="Title 1"/>
          <p:cNvSpPr>
            <a:spLocks noGrp="1"/>
          </p:cNvSpPr>
          <p:nvPr>
            <p:ph type="title"/>
          </p:nvPr>
        </p:nvSpPr>
        <p:spPr>
          <a:xfrm>
            <a:off x="381000" y="836712"/>
            <a:ext cx="7143328" cy="381000"/>
          </a:xfrm>
        </p:spPr>
        <p:txBody>
          <a:bodyPr/>
          <a:lstStyle>
            <a:lvl1pPr>
              <a:defRPr sz="2800"/>
            </a:lvl1pPr>
          </a:lstStyle>
          <a:p>
            <a:r>
              <a:rPr lang="en-US" dirty="0" smtClean="0"/>
              <a:t>Click to edit Master title style</a:t>
            </a:r>
            <a:endParaRPr lang="fi-FI"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Tree>
  </p:cSld>
  <p:clrMapOvr>
    <a:masterClrMapping/>
  </p:clrMapOvr>
  <p:transition advClick="0" advTm="500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55D911-AA02-4AB0-A3FE-BCE3DFC6C00C}" type="slidenum">
              <a:rPr lang="en-US"/>
              <a:pPr>
                <a:defRPr/>
              </a:pPr>
              <a:t>‹#›</a:t>
            </a:fld>
            <a:endParaRPr lang="en-US"/>
          </a:p>
        </p:txBody>
      </p:sp>
    </p:spTree>
  </p:cSld>
  <p:clrMapOvr>
    <a:masterClrMapping/>
  </p:clrMapOvr>
  <p:transition advClick="0" advTm="500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769E92-26E1-4578-94C3-BD99F3336D67}" type="slidenum">
              <a:rPr lang="en-US"/>
              <a:pPr>
                <a:defRPr/>
              </a:pPr>
              <a:t>‹#›</a:t>
            </a:fld>
            <a:endParaRPr lang="en-US"/>
          </a:p>
        </p:txBody>
      </p:sp>
    </p:spTree>
  </p:cSld>
  <p:clrMapOvr>
    <a:masterClrMapping/>
  </p:clrMapOvr>
  <p:transition advClick="0" advTm="500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i-F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32590D-BAC4-48AE-A971-0F5B87C86651}" type="slidenum">
              <a:rPr lang="en-US"/>
              <a:pPr>
                <a:defRPr/>
              </a:pPr>
              <a:t>‹#›</a:t>
            </a:fld>
            <a:endParaRPr lang="en-US"/>
          </a:p>
        </p:txBody>
      </p:sp>
    </p:spTree>
  </p:cSld>
  <p:clrMapOvr>
    <a:masterClrMapping/>
  </p:clrMapOvr>
  <p:transition advClick="0" advTm="500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i-FI"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886848-3EE0-429B-AAAA-36478708128D}" type="slidenum">
              <a:rPr lang="en-US"/>
              <a:pPr>
                <a:defRPr/>
              </a:pPr>
              <a:t>‹#›</a:t>
            </a:fld>
            <a:endParaRPr lang="en-US"/>
          </a:p>
        </p:txBody>
      </p:sp>
    </p:spTree>
  </p:cSld>
  <p:clrMapOvr>
    <a:masterClrMapping/>
  </p:clrMapOvr>
  <p:transition advClick="0" advTm="500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3C9CD8-B967-4EF5-BD5A-7B10B0E3061A}" type="slidenum">
              <a:rPr lang="en-US"/>
              <a:pPr>
                <a:defRPr/>
              </a:pPr>
              <a:t>‹#›</a:t>
            </a:fld>
            <a:endParaRPr lang="en-US"/>
          </a:p>
        </p:txBody>
      </p:sp>
    </p:spTree>
  </p:cSld>
  <p:clrMapOvr>
    <a:masterClrMapping/>
  </p:clrMapOvr>
  <p:transition advClick="0" advTm="500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7220EB-0750-4785-A586-21000223F5AD}" type="slidenum">
              <a:rPr lang="en-US"/>
              <a:pPr>
                <a:defRPr/>
              </a:pPr>
              <a:t>‹#›</a:t>
            </a:fld>
            <a:endParaRPr lang="en-US"/>
          </a:p>
        </p:txBody>
      </p:sp>
    </p:spTree>
  </p:cSld>
  <p:clrMapOvr>
    <a:masterClrMapping/>
  </p:clrMapOvr>
  <p:transition advClick="0"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5"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F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0E72D566-A39C-4E68-97B5-4C83F91E03F0}"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6"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381000" y="16764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4495800" y="16764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Slide Number Placeholder 6"/>
          <p:cNvSpPr>
            <a:spLocks noGrp="1"/>
          </p:cNvSpPr>
          <p:nvPr>
            <p:ph type="sldNum" sz="quarter" idx="10"/>
          </p:nvPr>
        </p:nvSpPr>
        <p:spPr/>
        <p:txBody>
          <a:bodyPr/>
          <a:lstStyle>
            <a:lvl1pPr>
              <a:defRPr/>
            </a:lvl1pPr>
          </a:lstStyle>
          <a:p>
            <a:pPr>
              <a:defRPr/>
            </a:pPr>
            <a:fld id="{317546F7-32D0-465D-A3A5-D9BE75A71225}"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8"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i-F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9" name="Slide Number Placeholder 8"/>
          <p:cNvSpPr>
            <a:spLocks noGrp="1"/>
          </p:cNvSpPr>
          <p:nvPr>
            <p:ph type="sldNum" sz="quarter" idx="10"/>
          </p:nvPr>
        </p:nvSpPr>
        <p:spPr/>
        <p:txBody>
          <a:bodyPr/>
          <a:lstStyle>
            <a:lvl1pPr>
              <a:defRPr/>
            </a:lvl1pPr>
          </a:lstStyle>
          <a:p>
            <a:pPr>
              <a:defRPr/>
            </a:pPr>
            <a:fld id="{BA26C489-DDBA-44B7-A31D-9F32D115B0AC}"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4"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p:txBody>
          <a:bodyPr/>
          <a:lstStyle/>
          <a:p>
            <a:r>
              <a:rPr lang="en-US" smtClean="0"/>
              <a:t>Click to edit Master title style</a:t>
            </a:r>
            <a:endParaRPr lang="fi-FI"/>
          </a:p>
        </p:txBody>
      </p:sp>
      <p:sp>
        <p:nvSpPr>
          <p:cNvPr id="5" name="Slide Number Placeholder 4"/>
          <p:cNvSpPr>
            <a:spLocks noGrp="1"/>
          </p:cNvSpPr>
          <p:nvPr>
            <p:ph type="sldNum" sz="quarter" idx="10"/>
          </p:nvPr>
        </p:nvSpPr>
        <p:spPr/>
        <p:txBody>
          <a:bodyPr/>
          <a:lstStyle>
            <a:lvl1pPr>
              <a:defRPr/>
            </a:lvl1pPr>
          </a:lstStyle>
          <a:p>
            <a:pPr>
              <a:defRPr/>
            </a:pPr>
            <a:fld id="{A9C3491D-8DC1-4959-820A-786794FCBC81}"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3"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4" name="Slide Number Placeholder 3"/>
          <p:cNvSpPr>
            <a:spLocks noGrp="1"/>
          </p:cNvSpPr>
          <p:nvPr>
            <p:ph type="sldNum" sz="quarter" idx="10"/>
          </p:nvPr>
        </p:nvSpPr>
        <p:spPr/>
        <p:txBody>
          <a:bodyPr/>
          <a:lstStyle>
            <a:lvl1pPr>
              <a:defRPr/>
            </a:lvl1pPr>
          </a:lstStyle>
          <a:p>
            <a:pPr>
              <a:defRPr/>
            </a:pPr>
            <a:fld id="{A827ED6E-0AC6-4987-8811-4DD466512453}"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6"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i-F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defRPr/>
            </a:pPr>
            <a:fld id="{29A73AD4-70C3-4D6D-850C-8897891EA2FC}"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ooter Placeholder 4"/>
          <p:cNvSpPr txBox="1">
            <a:spLocks/>
          </p:cNvSpPr>
          <p:nvPr userDrawn="1"/>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6" name="Footer Placeholder 3"/>
          <p:cNvSpPr txBox="1">
            <a:spLocks/>
          </p:cNvSpPr>
          <p:nvPr userDrawn="1"/>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i-FI"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defRPr/>
            </a:pPr>
            <a:fld id="{742E6154-F338-4DAF-AFDC-3379F5D55FC5}" type="slidenum">
              <a:rPr lang="fi-FI"/>
              <a:pPr>
                <a:defRPr/>
              </a:pPr>
              <a:t>‹#›</a:t>
            </a:fld>
            <a:endParaRPr lang="fi-FI" sz="1400" b="0">
              <a:solidFill>
                <a:schemeClr val="tx1"/>
              </a:solidFill>
              <a:latin typeface="Arial" charset="0"/>
            </a:endParaRPr>
          </a:p>
        </p:txBody>
      </p:sp>
    </p:spTree>
  </p:cSld>
  <p:clrMapOvr>
    <a:masterClrMapping/>
  </p:clrMapOvr>
  <p:transition advClick="0" advTm="5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SHDATA:TCB:TAITTO_jpegit:MXkulma.jpg"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0" name="Picture 17" descr="SHDATA:TCB:TAITTO_jpegit:MXkulma.jpg"/>
          <p:cNvPicPr>
            <a:picLocks noChangeAspect="1" noChangeArrowheads="1"/>
          </p:cNvPicPr>
          <p:nvPr userDrawn="1"/>
        </p:nvPicPr>
        <p:blipFill>
          <a:blip r:embed="rId16" r:link="rId17" cstate="print"/>
          <a:srcRect/>
          <a:stretch>
            <a:fillRect/>
          </a:stretch>
        </p:blipFill>
        <p:spPr bwMode="auto">
          <a:xfrm>
            <a:off x="5178425" y="0"/>
            <a:ext cx="3965575" cy="1458913"/>
          </a:xfrm>
          <a:prstGeom prst="rect">
            <a:avLst/>
          </a:prstGeom>
          <a:noFill/>
          <a:ln w="9525">
            <a:noFill/>
            <a:miter lim="800000"/>
            <a:headEnd/>
            <a:tailEnd/>
          </a:ln>
        </p:spPr>
      </p:pic>
      <p:sp>
        <p:nvSpPr>
          <p:cNvPr id="1034" name="Rectangle 10"/>
          <p:cNvSpPr>
            <a:spLocks noChangeArrowheads="1"/>
          </p:cNvSpPr>
          <p:nvPr userDrawn="1"/>
        </p:nvSpPr>
        <p:spPr bwMode="auto">
          <a:xfrm>
            <a:off x="0" y="6324600"/>
            <a:ext cx="9144000" cy="533400"/>
          </a:xfrm>
          <a:prstGeom prst="rect">
            <a:avLst/>
          </a:prstGeom>
          <a:solidFill>
            <a:srgbClr val="009DE3"/>
          </a:solidFill>
          <a:ln w="9525">
            <a:noFill/>
            <a:miter lim="800000"/>
            <a:headEnd/>
            <a:tailEnd/>
          </a:ln>
        </p:spPr>
        <p:txBody>
          <a:bodyPr wrap="none" anchor="ctr"/>
          <a:lstStyle/>
          <a:p>
            <a:pPr>
              <a:defRPr/>
            </a:pPr>
            <a:endParaRPr lang="fi-FI">
              <a:ea typeface="ＭＳ Ｐゴシック" charset="-128"/>
            </a:endParaRPr>
          </a:p>
        </p:txBody>
      </p:sp>
      <p:sp>
        <p:nvSpPr>
          <p:cNvPr id="17412" name="Rectangle 2"/>
          <p:cNvSpPr>
            <a:spLocks noGrp="1" noChangeArrowheads="1"/>
          </p:cNvSpPr>
          <p:nvPr>
            <p:ph type="title"/>
          </p:nvPr>
        </p:nvSpPr>
        <p:spPr bwMode="auto">
          <a:xfrm>
            <a:off x="381000" y="836613"/>
            <a:ext cx="6638925"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i-FI" smtClean="0"/>
              <a:t>Click to edit Master title style</a:t>
            </a:r>
          </a:p>
        </p:txBody>
      </p:sp>
      <p:sp>
        <p:nvSpPr>
          <p:cNvPr id="17413" name="Rectangle 3"/>
          <p:cNvSpPr>
            <a:spLocks noGrp="1" noChangeArrowheads="1"/>
          </p:cNvSpPr>
          <p:nvPr>
            <p:ph type="body" idx="1"/>
          </p:nvPr>
        </p:nvSpPr>
        <p:spPr bwMode="auto">
          <a:xfrm>
            <a:off x="381000" y="1676400"/>
            <a:ext cx="80772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p>
        </p:txBody>
      </p:sp>
      <p:sp>
        <p:nvSpPr>
          <p:cNvPr id="1028" name="Rectangle 4"/>
          <p:cNvSpPr>
            <a:spLocks noGrp="1" noChangeArrowheads="1"/>
          </p:cNvSpPr>
          <p:nvPr>
            <p:ph type="dt" sz="half" idx="2"/>
          </p:nvPr>
        </p:nvSpPr>
        <p:spPr bwMode="auto">
          <a:xfrm>
            <a:off x="7162800" y="6400800"/>
            <a:ext cx="1524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b="1">
                <a:solidFill>
                  <a:schemeClr val="tx2"/>
                </a:solidFill>
                <a:latin typeface="+mn-lt"/>
                <a:ea typeface="ＭＳ Ｐゴシック" charset="-128"/>
              </a:defRPr>
            </a:lvl1pPr>
          </a:lstStyle>
          <a:p>
            <a:pPr>
              <a:defRPr/>
            </a:pPr>
            <a:endParaRPr lang="fi-FI"/>
          </a:p>
        </p:txBody>
      </p:sp>
      <p:sp>
        <p:nvSpPr>
          <p:cNvPr id="1029" name="Rectangle 5"/>
          <p:cNvSpPr>
            <a:spLocks noGrp="1" noChangeArrowheads="1"/>
          </p:cNvSpPr>
          <p:nvPr>
            <p:ph type="ftr" sz="quarter" idx="3"/>
          </p:nvPr>
        </p:nvSpPr>
        <p:spPr bwMode="auto">
          <a:xfrm>
            <a:off x="381000" y="6400800"/>
            <a:ext cx="28194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000" b="1">
                <a:solidFill>
                  <a:schemeClr val="bg1"/>
                </a:solidFill>
                <a:latin typeface="+mn-lt"/>
                <a:ea typeface="ＭＳ Ｐゴシック" charset="-128"/>
              </a:defRPr>
            </a:lvl1pPr>
          </a:lstStyle>
          <a:p>
            <a:pPr>
              <a:defRPr/>
            </a:pPr>
            <a:r>
              <a:rPr lang="fi-FI"/>
              <a:t>Conferentially yours - Tampere</a:t>
            </a:r>
            <a:endParaRPr lang="fi-FI" sz="1400"/>
          </a:p>
        </p:txBody>
      </p:sp>
      <p:sp>
        <p:nvSpPr>
          <p:cNvPr id="1030" name="Rectangle 6"/>
          <p:cNvSpPr>
            <a:spLocks noGrp="1" noChangeArrowheads="1"/>
          </p:cNvSpPr>
          <p:nvPr>
            <p:ph type="sldNum" sz="quarter" idx="4"/>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1">
                <a:solidFill>
                  <a:schemeClr val="bg1"/>
                </a:solidFill>
                <a:latin typeface="+mn-lt"/>
                <a:ea typeface="ＭＳ Ｐゴシック" charset="-128"/>
              </a:defRPr>
            </a:lvl1pPr>
          </a:lstStyle>
          <a:p>
            <a:pPr>
              <a:defRPr/>
            </a:pPr>
            <a:fld id="{8CB4C797-8A0D-4242-8B0B-BDA57B0FE6FE}" type="slidenum">
              <a:rPr lang="fi-FI"/>
              <a:pPr>
                <a:defRPr/>
              </a:pPr>
              <a:t>‹#›</a:t>
            </a:fld>
            <a:endParaRPr lang="fi-FI" sz="1400"/>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Lst>
  <p:transition advClick="0" advTm="5000">
    <p:fade/>
  </p:transition>
  <p:hf hdr="0" dt="0"/>
  <p:txStyles>
    <p:titleStyle>
      <a:lvl1pPr algn="l" rtl="0" eaLnBrk="0" fontAlgn="base" hangingPunct="0">
        <a:lnSpc>
          <a:spcPct val="90000"/>
        </a:lnSpc>
        <a:spcBef>
          <a:spcPct val="0"/>
        </a:spcBef>
        <a:spcAft>
          <a:spcPct val="0"/>
        </a:spcAft>
        <a:defRPr sz="2800" b="1">
          <a:solidFill>
            <a:schemeClr val="tx2"/>
          </a:solidFill>
          <a:latin typeface="+mj-lt"/>
          <a:ea typeface="+mj-ea"/>
          <a:cs typeface="+mj-cs"/>
        </a:defRPr>
      </a:lvl1pPr>
      <a:lvl2pPr algn="l" rtl="0" eaLnBrk="0" fontAlgn="base" hangingPunct="0">
        <a:lnSpc>
          <a:spcPct val="90000"/>
        </a:lnSpc>
        <a:spcBef>
          <a:spcPct val="0"/>
        </a:spcBef>
        <a:spcAft>
          <a:spcPct val="0"/>
        </a:spcAft>
        <a:defRPr sz="2800" b="1">
          <a:solidFill>
            <a:schemeClr val="tx2"/>
          </a:solidFill>
          <a:latin typeface="Verdana" pitchFamily="34" charset="0"/>
          <a:ea typeface="ＭＳ Ｐゴシック" charset="-128"/>
        </a:defRPr>
      </a:lvl2pPr>
      <a:lvl3pPr algn="l" rtl="0" eaLnBrk="0" fontAlgn="base" hangingPunct="0">
        <a:lnSpc>
          <a:spcPct val="90000"/>
        </a:lnSpc>
        <a:spcBef>
          <a:spcPct val="0"/>
        </a:spcBef>
        <a:spcAft>
          <a:spcPct val="0"/>
        </a:spcAft>
        <a:defRPr sz="2800" b="1">
          <a:solidFill>
            <a:schemeClr val="tx2"/>
          </a:solidFill>
          <a:latin typeface="Verdana" pitchFamily="34" charset="0"/>
          <a:ea typeface="ＭＳ Ｐゴシック" charset="-128"/>
        </a:defRPr>
      </a:lvl3pPr>
      <a:lvl4pPr algn="l" rtl="0" eaLnBrk="0" fontAlgn="base" hangingPunct="0">
        <a:lnSpc>
          <a:spcPct val="90000"/>
        </a:lnSpc>
        <a:spcBef>
          <a:spcPct val="0"/>
        </a:spcBef>
        <a:spcAft>
          <a:spcPct val="0"/>
        </a:spcAft>
        <a:defRPr sz="2800" b="1">
          <a:solidFill>
            <a:schemeClr val="tx2"/>
          </a:solidFill>
          <a:latin typeface="Verdana" pitchFamily="34" charset="0"/>
          <a:ea typeface="ＭＳ Ｐゴシック" charset="-128"/>
        </a:defRPr>
      </a:lvl4pPr>
      <a:lvl5pPr algn="l" rtl="0" eaLnBrk="0" fontAlgn="base" hangingPunct="0">
        <a:lnSpc>
          <a:spcPct val="90000"/>
        </a:lnSpc>
        <a:spcBef>
          <a:spcPct val="0"/>
        </a:spcBef>
        <a:spcAft>
          <a:spcPct val="0"/>
        </a:spcAft>
        <a:defRPr sz="2800" b="1">
          <a:solidFill>
            <a:schemeClr val="tx2"/>
          </a:solidFill>
          <a:latin typeface="Verdana" pitchFamily="34" charset="0"/>
          <a:ea typeface="ＭＳ Ｐゴシック" charset="-128"/>
        </a:defRPr>
      </a:lvl5pPr>
      <a:lvl6pPr marL="457200" algn="l" rtl="0" fontAlgn="base">
        <a:lnSpc>
          <a:spcPct val="90000"/>
        </a:lnSpc>
        <a:spcBef>
          <a:spcPct val="0"/>
        </a:spcBef>
        <a:spcAft>
          <a:spcPct val="0"/>
        </a:spcAft>
        <a:defRPr sz="2000" b="1">
          <a:solidFill>
            <a:schemeClr val="tx2"/>
          </a:solidFill>
          <a:latin typeface="Verdana" pitchFamily="34" charset="0"/>
          <a:ea typeface="ＭＳ Ｐゴシック" charset="-128"/>
        </a:defRPr>
      </a:lvl6pPr>
      <a:lvl7pPr marL="914400" algn="l" rtl="0" fontAlgn="base">
        <a:lnSpc>
          <a:spcPct val="90000"/>
        </a:lnSpc>
        <a:spcBef>
          <a:spcPct val="0"/>
        </a:spcBef>
        <a:spcAft>
          <a:spcPct val="0"/>
        </a:spcAft>
        <a:defRPr sz="2000" b="1">
          <a:solidFill>
            <a:schemeClr val="tx2"/>
          </a:solidFill>
          <a:latin typeface="Verdana" pitchFamily="34" charset="0"/>
          <a:ea typeface="ＭＳ Ｐゴシック" charset="-128"/>
        </a:defRPr>
      </a:lvl7pPr>
      <a:lvl8pPr marL="1371600" algn="l" rtl="0" fontAlgn="base">
        <a:lnSpc>
          <a:spcPct val="90000"/>
        </a:lnSpc>
        <a:spcBef>
          <a:spcPct val="0"/>
        </a:spcBef>
        <a:spcAft>
          <a:spcPct val="0"/>
        </a:spcAft>
        <a:defRPr sz="2000" b="1">
          <a:solidFill>
            <a:schemeClr val="tx2"/>
          </a:solidFill>
          <a:latin typeface="Verdana" pitchFamily="34" charset="0"/>
          <a:ea typeface="ＭＳ Ｐゴシック" charset="-128"/>
        </a:defRPr>
      </a:lvl8pPr>
      <a:lvl9pPr marL="1828800" algn="l" rtl="0" fontAlgn="base">
        <a:lnSpc>
          <a:spcPct val="90000"/>
        </a:lnSpc>
        <a:spcBef>
          <a:spcPct val="0"/>
        </a:spcBef>
        <a:spcAft>
          <a:spcPct val="0"/>
        </a:spcAft>
        <a:defRPr sz="2000" b="1">
          <a:solidFill>
            <a:schemeClr val="tx2"/>
          </a:solidFill>
          <a:latin typeface="Verdana" pitchFamily="34" charset="0"/>
          <a:ea typeface="ＭＳ Ｐゴシック" charset="-128"/>
        </a:defRPr>
      </a:lvl9pPr>
    </p:titleStyle>
    <p:bodyStyle>
      <a:lvl1pPr marL="195263" indent="-195263" algn="l" rtl="0" eaLnBrk="0" fontAlgn="base" hangingPunct="0">
        <a:spcBef>
          <a:spcPct val="20000"/>
        </a:spcBef>
        <a:spcAft>
          <a:spcPct val="0"/>
        </a:spcAft>
        <a:tabLst>
          <a:tab pos="954088" algn="l"/>
        </a:tabLst>
        <a:defRPr sz="2000" i="1">
          <a:solidFill>
            <a:schemeClr val="tx1"/>
          </a:solidFill>
          <a:latin typeface="+mn-lt"/>
          <a:ea typeface="+mn-ea"/>
          <a:cs typeface="+mn-cs"/>
        </a:defRPr>
      </a:lvl1pPr>
      <a:lvl2pPr marL="574675" indent="-188913" algn="l" rtl="0" eaLnBrk="0" fontAlgn="base" hangingPunct="0">
        <a:spcBef>
          <a:spcPct val="20000"/>
        </a:spcBef>
        <a:spcAft>
          <a:spcPct val="0"/>
        </a:spcAft>
        <a:buClr>
          <a:srgbClr val="27ACE8"/>
        </a:buClr>
        <a:buSzPct val="90000"/>
        <a:buFont typeface="Times" pitchFamily="118" charset="0"/>
        <a:buChar char="•"/>
        <a:tabLst>
          <a:tab pos="954088" algn="l"/>
        </a:tabLst>
        <a:defRPr b="1">
          <a:solidFill>
            <a:schemeClr val="tx1"/>
          </a:solidFill>
          <a:latin typeface="+mn-lt"/>
          <a:ea typeface="+mn-ea"/>
        </a:defRPr>
      </a:lvl2pPr>
      <a:lvl3pPr marL="954088" indent="-188913" algn="l" rtl="0" eaLnBrk="0" fontAlgn="base" hangingPunct="0">
        <a:spcBef>
          <a:spcPct val="20000"/>
        </a:spcBef>
        <a:spcAft>
          <a:spcPct val="0"/>
        </a:spcAft>
        <a:buClr>
          <a:schemeClr val="hlink"/>
        </a:buClr>
        <a:buFont typeface="Times" pitchFamily="118" charset="0"/>
        <a:buChar char="•"/>
        <a:tabLst>
          <a:tab pos="954088" algn="l"/>
        </a:tabLst>
        <a:defRPr sz="1400" b="1">
          <a:solidFill>
            <a:schemeClr val="tx1"/>
          </a:solidFill>
          <a:latin typeface="+mn-lt"/>
          <a:ea typeface="+mn-ea"/>
        </a:defRPr>
      </a:lvl3pPr>
      <a:lvl4pPr marL="1693863" indent="-228600" algn="l" rtl="0" eaLnBrk="0" fontAlgn="base" hangingPunct="0">
        <a:spcBef>
          <a:spcPct val="20000"/>
        </a:spcBef>
        <a:spcAft>
          <a:spcPct val="0"/>
        </a:spcAft>
        <a:tabLst>
          <a:tab pos="954088" algn="l"/>
        </a:tabLst>
        <a:defRPr sz="2000">
          <a:solidFill>
            <a:schemeClr val="tx1"/>
          </a:solidFill>
          <a:latin typeface="Arial" charset="0"/>
          <a:ea typeface="+mn-ea"/>
        </a:defRPr>
      </a:lvl4pPr>
      <a:lvl5pPr marL="2112963" indent="-228600" algn="l" rtl="0" eaLnBrk="0" fontAlgn="base" hangingPunct="0">
        <a:spcBef>
          <a:spcPct val="20000"/>
        </a:spcBef>
        <a:spcAft>
          <a:spcPct val="0"/>
        </a:spcAft>
        <a:tabLst>
          <a:tab pos="954088" algn="l"/>
        </a:tabLst>
        <a:defRPr sz="2000">
          <a:solidFill>
            <a:schemeClr val="tx1"/>
          </a:solidFill>
          <a:latin typeface="Arial" charset="0"/>
          <a:ea typeface="+mn-ea"/>
        </a:defRPr>
      </a:lvl5pPr>
      <a:lvl6pPr marL="2570163" indent="-228600" algn="l" rtl="0" fontAlgn="base">
        <a:spcBef>
          <a:spcPct val="20000"/>
        </a:spcBef>
        <a:spcAft>
          <a:spcPct val="0"/>
        </a:spcAft>
        <a:tabLst>
          <a:tab pos="954088" algn="l"/>
        </a:tabLst>
        <a:defRPr sz="2000">
          <a:solidFill>
            <a:schemeClr val="tx1"/>
          </a:solidFill>
          <a:latin typeface="Arial" charset="0"/>
          <a:ea typeface="+mn-ea"/>
        </a:defRPr>
      </a:lvl6pPr>
      <a:lvl7pPr marL="3027363" indent="-228600" algn="l" rtl="0" fontAlgn="base">
        <a:spcBef>
          <a:spcPct val="20000"/>
        </a:spcBef>
        <a:spcAft>
          <a:spcPct val="0"/>
        </a:spcAft>
        <a:tabLst>
          <a:tab pos="954088" algn="l"/>
        </a:tabLst>
        <a:defRPr sz="2000">
          <a:solidFill>
            <a:schemeClr val="tx1"/>
          </a:solidFill>
          <a:latin typeface="Arial" charset="0"/>
          <a:ea typeface="+mn-ea"/>
        </a:defRPr>
      </a:lvl7pPr>
      <a:lvl8pPr marL="3484563" indent="-228600" algn="l" rtl="0" fontAlgn="base">
        <a:spcBef>
          <a:spcPct val="20000"/>
        </a:spcBef>
        <a:spcAft>
          <a:spcPct val="0"/>
        </a:spcAft>
        <a:tabLst>
          <a:tab pos="954088" algn="l"/>
        </a:tabLst>
        <a:defRPr sz="2000">
          <a:solidFill>
            <a:schemeClr val="tx1"/>
          </a:solidFill>
          <a:latin typeface="Arial" charset="0"/>
          <a:ea typeface="+mn-ea"/>
        </a:defRPr>
      </a:lvl8pPr>
      <a:lvl9pPr marL="3941763" indent="-228600" algn="l" rtl="0" fontAlgn="base">
        <a:spcBef>
          <a:spcPct val="20000"/>
        </a:spcBef>
        <a:spcAft>
          <a:spcPct val="0"/>
        </a:spcAft>
        <a:tabLst>
          <a:tab pos="954088" algn="l"/>
        </a:tabLst>
        <a:defRPr sz="2000">
          <a:solidFill>
            <a:schemeClr val="tx1"/>
          </a:solidFill>
          <a:latin typeface="Arial" charset="0"/>
          <a:ea typeface="+mn-ea"/>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ＭＳ Ｐゴシック" charset="-128"/>
              </a:defRPr>
            </a:lvl1pPr>
          </a:lstStyle>
          <a:p>
            <a:pPr>
              <a:defRPr/>
            </a:pPr>
            <a:endParaRPr lang="en-US"/>
          </a:p>
        </p:txBody>
      </p:sp>
      <p:sp>
        <p:nvSpPr>
          <p:cNvPr id="573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ＭＳ Ｐゴシック" charset="-128"/>
              </a:defRPr>
            </a:lvl1pPr>
          </a:lstStyle>
          <a:p>
            <a:pPr>
              <a:defRPr/>
            </a:pPr>
            <a:endParaRPr lang="en-US"/>
          </a:p>
        </p:txBody>
      </p:sp>
      <p:sp>
        <p:nvSpPr>
          <p:cNvPr id="573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ＭＳ Ｐゴシック" charset="-128"/>
              </a:defRPr>
            </a:lvl1pPr>
          </a:lstStyle>
          <a:p>
            <a:pPr>
              <a:defRPr/>
            </a:pPr>
            <a:fld id="{7C22805D-3504-438B-AFCF-E3EAD7A912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ransition advClick="0" advTm="5000">
    <p:fad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5" Type="http://schemas.openxmlformats.org/officeDocument/2006/relationships/image" Target="../media/image3.gi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3.gif"/><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25.xml.rels><?xml version="1.0" encoding="UTF-8" standalone="yes"?>
<Relationships xmlns="http://schemas.openxmlformats.org/package/2006/relationships"><Relationship Id="rId11" Type="http://schemas.openxmlformats.org/officeDocument/2006/relationships/image" Target="../media/image8.wmf"/><Relationship Id="rId12" Type="http://schemas.openxmlformats.org/officeDocument/2006/relationships/image" Target="../media/image3.gif"/><Relationship Id="rId1" Type="http://schemas.openxmlformats.org/officeDocument/2006/relationships/vmlDrawing" Target="../drawings/vmlDrawing2.vml"/><Relationship Id="rId2" Type="http://schemas.openxmlformats.org/officeDocument/2006/relationships/tags" Target="../tags/tag2.xml"/><Relationship Id="rId3" Type="http://schemas.openxmlformats.org/officeDocument/2006/relationships/slideLayout" Target="../slideLayouts/slideLayout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oleObject" Target="../embeddings/oleObject2.bin"/><Relationship Id="rId9" Type="http://schemas.openxmlformats.org/officeDocument/2006/relationships/image" Target="../media/image7.wmf"/><Relationship Id="rId10"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3.wmf"/><Relationship Id="rId5" Type="http://schemas.openxmlformats.org/officeDocument/2006/relationships/oleObject" Target="../embeddings/oleObject5.bin"/><Relationship Id="rId6" Type="http://schemas.openxmlformats.org/officeDocument/2006/relationships/image" Target="../media/image14.wmf"/><Relationship Id="rId7" Type="http://schemas.openxmlformats.org/officeDocument/2006/relationships/oleObject" Target="../embeddings/oleObject6.bin"/><Relationship Id="rId8" Type="http://schemas.openxmlformats.org/officeDocument/2006/relationships/image" Target="../media/image15.wmf"/><Relationship Id="rId9" Type="http://schemas.openxmlformats.org/officeDocument/2006/relationships/image" Target="../media/image3.gi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6.wmf"/><Relationship Id="rId5" Type="http://schemas.openxmlformats.org/officeDocument/2006/relationships/oleObject" Target="../embeddings/oleObject8.bin"/><Relationship Id="rId6" Type="http://schemas.openxmlformats.org/officeDocument/2006/relationships/image" Target="../media/image17.wmf"/><Relationship Id="rId7" Type="http://schemas.openxmlformats.org/officeDocument/2006/relationships/oleObject" Target="../embeddings/oleObject9.bin"/><Relationship Id="rId8" Type="http://schemas.openxmlformats.org/officeDocument/2006/relationships/image" Target="../media/image18.wmf"/><Relationship Id="rId9" Type="http://schemas.openxmlformats.org/officeDocument/2006/relationships/image" Target="../media/image3.gi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9.wmf"/><Relationship Id="rId5" Type="http://schemas.openxmlformats.org/officeDocument/2006/relationships/image" Target="../media/image3.gi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0.wmf"/><Relationship Id="rId5" Type="http://schemas.openxmlformats.org/officeDocument/2006/relationships/image" Target="../media/image3.gif"/><Relationship Id="rId6" Type="http://schemas.openxmlformats.org/officeDocument/2006/relationships/oleObject" Target="../embeddings/oleObject12.bin"/><Relationship Id="rId7" Type="http://schemas.openxmlformats.org/officeDocument/2006/relationships/image" Target="../media/image21.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Content Placeholder 6" descr="Reliability.png"/>
          <p:cNvPicPr>
            <a:picLocks noGrp="1" noChangeAspect="1"/>
          </p:cNvPicPr>
          <p:nvPr>
            <p:ph idx="1"/>
          </p:nvPr>
        </p:nvPicPr>
        <p:blipFill>
          <a:blip r:embed="rId2" cstate="print"/>
          <a:srcRect/>
          <a:stretch>
            <a:fillRect/>
          </a:stretch>
        </p:blipFill>
        <p:spPr>
          <a:xfrm>
            <a:off x="1546225" y="1844675"/>
            <a:ext cx="5834063" cy="4176713"/>
          </a:xfrm>
        </p:spPr>
      </p:pic>
      <p:sp>
        <p:nvSpPr>
          <p:cNvPr id="4"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5" name="Slide Number Placeholder 4"/>
          <p:cNvSpPr>
            <a:spLocks noGrp="1"/>
          </p:cNvSpPr>
          <p:nvPr>
            <p:ph type="sldNum" sz="quarter" idx="4294967295"/>
          </p:nvPr>
        </p:nvSpPr>
        <p:spPr/>
        <p:txBody>
          <a:bodyPr/>
          <a:lstStyle/>
          <a:p>
            <a:pPr>
              <a:defRPr/>
            </a:pPr>
            <a:fld id="{E0EB0E4C-E813-4146-9EC3-D855BC8CC63D}" type="slidenum">
              <a:rPr lang="fi-FI"/>
              <a:pPr>
                <a:defRPr/>
              </a:pPr>
              <a:t>1</a:t>
            </a:fld>
            <a:endParaRPr lang="fi-FI" sz="1400" b="0" dirty="0">
              <a:solidFill>
                <a:schemeClr val="tx1"/>
              </a:solidFill>
              <a:latin typeface="Arial" charset="0"/>
            </a:endParaRPr>
          </a:p>
        </p:txBody>
      </p:sp>
      <p:sp>
        <p:nvSpPr>
          <p:cNvPr id="6" name="Rectangle 3"/>
          <p:cNvSpPr txBox="1">
            <a:spLocks noChangeArrowheads="1"/>
          </p:cNvSpPr>
          <p:nvPr/>
        </p:nvSpPr>
        <p:spPr bwMode="auto">
          <a:xfrm>
            <a:off x="611188" y="404813"/>
            <a:ext cx="6840537" cy="1206500"/>
          </a:xfrm>
          <a:prstGeom prst="rect">
            <a:avLst/>
          </a:prstGeom>
          <a:noFill/>
          <a:ln w="9525">
            <a:noFill/>
            <a:miter lim="800000"/>
            <a:headEnd/>
            <a:tailEnd/>
          </a:ln>
        </p:spPr>
        <p:txBody>
          <a:bodyPr/>
          <a:lstStyle/>
          <a:p>
            <a:pPr marL="195263" indent="-195263" eaLnBrk="1" hangingPunct="1">
              <a:lnSpc>
                <a:spcPct val="80000"/>
              </a:lnSpc>
              <a:spcBef>
                <a:spcPct val="20000"/>
              </a:spcBef>
              <a:tabLst>
                <a:tab pos="954088" algn="l"/>
              </a:tabLst>
              <a:defRPr/>
            </a:pPr>
            <a:endParaRPr lang="fi-FI" sz="2600" i="1" kern="0" dirty="0">
              <a:solidFill>
                <a:schemeClr val="tx2"/>
              </a:solidFill>
              <a:latin typeface="+mn-lt"/>
              <a:ea typeface="+mn-ea"/>
            </a:endParaRPr>
          </a:p>
          <a:p>
            <a:pPr marL="195263" indent="-195263" eaLnBrk="1" hangingPunct="1">
              <a:lnSpc>
                <a:spcPct val="80000"/>
              </a:lnSpc>
              <a:spcBef>
                <a:spcPct val="20000"/>
              </a:spcBef>
              <a:tabLst>
                <a:tab pos="954088" algn="l"/>
              </a:tabLst>
              <a:defRPr/>
            </a:pPr>
            <a:r>
              <a:rPr lang="fi-FI" sz="2600" i="1" kern="0" dirty="0">
                <a:solidFill>
                  <a:schemeClr val="tx2"/>
                </a:solidFill>
                <a:latin typeface="+mn-lt"/>
                <a:ea typeface="+mn-ea"/>
              </a:rPr>
              <a:t>Introduction to Reliability Engineering</a:t>
            </a:r>
          </a:p>
          <a:p>
            <a:pPr marL="195263" indent="-195263" eaLnBrk="1" hangingPunct="1">
              <a:lnSpc>
                <a:spcPct val="80000"/>
              </a:lnSpc>
              <a:spcBef>
                <a:spcPct val="20000"/>
              </a:spcBef>
              <a:tabLst>
                <a:tab pos="954088" algn="l"/>
              </a:tabLst>
              <a:defRPr/>
            </a:pPr>
            <a:r>
              <a:rPr lang="fi-FI" sz="1800" b="1" i="1" kern="0" dirty="0">
                <a:solidFill>
                  <a:schemeClr val="tx2"/>
                </a:solidFill>
                <a:latin typeface="+mn-lt"/>
                <a:ea typeface="+mn-ea"/>
              </a:rPr>
              <a:t>e-learning course,</a:t>
            </a:r>
            <a:r>
              <a:rPr lang="fi-FI" b="1" i="1" kern="0" dirty="0">
                <a:solidFill>
                  <a:schemeClr val="tx2"/>
                </a:solidFill>
                <a:latin typeface="+mn-lt"/>
                <a:ea typeface="+mn-ea"/>
              </a:rPr>
              <a:t> CERN.</a:t>
            </a:r>
          </a:p>
        </p:txBody>
      </p:sp>
      <p:sp>
        <p:nvSpPr>
          <p:cNvPr id="33798" name="TextBox 8"/>
          <p:cNvSpPr txBox="1">
            <a:spLocks noChangeArrowheads="1"/>
          </p:cNvSpPr>
          <p:nvPr/>
        </p:nvSpPr>
        <p:spPr bwMode="auto">
          <a:xfrm rot="-2651573">
            <a:off x="3303588" y="3427413"/>
            <a:ext cx="2238375" cy="338137"/>
          </a:xfrm>
          <a:prstGeom prst="rect">
            <a:avLst/>
          </a:prstGeom>
          <a:noFill/>
          <a:ln w="9525">
            <a:noFill/>
            <a:miter lim="800000"/>
            <a:headEnd/>
            <a:tailEnd/>
          </a:ln>
        </p:spPr>
        <p:txBody>
          <a:bodyPr>
            <a:spAutoFit/>
          </a:bodyPr>
          <a:lstStyle/>
          <a:p>
            <a:pPr algn="ctr"/>
            <a:r>
              <a:rPr lang="fi-FI" sz="1600" i="1">
                <a:solidFill>
                  <a:schemeClr val="bg1"/>
                </a:solidFill>
              </a:rPr>
              <a:t>Introduction to </a:t>
            </a:r>
          </a:p>
        </p:txBody>
      </p:sp>
      <p:sp>
        <p:nvSpPr>
          <p:cNvPr id="33799" name="TextBox 9"/>
          <p:cNvSpPr txBox="1">
            <a:spLocks noChangeArrowheads="1"/>
          </p:cNvSpPr>
          <p:nvPr/>
        </p:nvSpPr>
        <p:spPr bwMode="auto">
          <a:xfrm rot="-2651573">
            <a:off x="4330700" y="3225800"/>
            <a:ext cx="2239963" cy="338138"/>
          </a:xfrm>
          <a:prstGeom prst="rect">
            <a:avLst/>
          </a:prstGeom>
          <a:noFill/>
          <a:ln w="9525">
            <a:noFill/>
            <a:miter lim="800000"/>
            <a:headEnd/>
            <a:tailEnd/>
          </a:ln>
        </p:spPr>
        <p:txBody>
          <a:bodyPr>
            <a:spAutoFit/>
          </a:bodyPr>
          <a:lstStyle/>
          <a:p>
            <a:pPr algn="ctr"/>
            <a:r>
              <a:rPr lang="fi-FI" sz="1600" i="1">
                <a:solidFill>
                  <a:schemeClr val="bg1"/>
                </a:solidFill>
              </a:rPr>
              <a:t>Engineering</a:t>
            </a:r>
          </a:p>
        </p:txBody>
      </p:sp>
      <p:sp>
        <p:nvSpPr>
          <p:cNvPr id="12"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33802" name="Picture 10" descr="https://www.euro-fusion.org/wpcms/wp-content/uploads/2011/11/CERN.gif"/>
          <p:cNvPicPr>
            <a:picLocks noChangeAspect="1" noChangeArrowheads="1"/>
          </p:cNvPicPr>
          <p:nvPr/>
        </p:nvPicPr>
        <p:blipFill>
          <a:blip r:embed="rId3" cstate="print"/>
          <a:srcRect/>
          <a:stretch>
            <a:fillRect/>
          </a:stretch>
        </p:blipFill>
        <p:spPr bwMode="auto">
          <a:xfrm>
            <a:off x="4283968" y="6381328"/>
            <a:ext cx="432048" cy="432048"/>
          </a:xfrm>
          <a:prstGeom prst="rect">
            <a:avLst/>
          </a:prstGeom>
          <a:noFill/>
        </p:spPr>
      </p:pic>
    </p:spTree>
  </p:cSld>
  <p:clrMapOvr>
    <a:masterClrMapping/>
  </p:clrMapOvr>
  <p:transition advClick="0" advTm="10000">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81000" y="836613"/>
            <a:ext cx="7143750" cy="381000"/>
          </a:xfrm>
        </p:spPr>
        <p:txBody>
          <a:bodyPr/>
          <a:lstStyle/>
          <a:p>
            <a:r>
              <a:rPr lang="fi-FI" dirty="0" smtClean="0">
                <a:solidFill>
                  <a:srgbClr val="009DE3"/>
                </a:solidFill>
              </a:rPr>
              <a:t>Reliability: an introspection</a:t>
            </a:r>
          </a:p>
        </p:txBody>
      </p:sp>
      <p:sp>
        <p:nvSpPr>
          <p:cNvPr id="69635" name="Content Placeholder 2"/>
          <p:cNvSpPr>
            <a:spLocks noGrp="1"/>
          </p:cNvSpPr>
          <p:nvPr>
            <p:ph idx="1"/>
          </p:nvPr>
        </p:nvSpPr>
        <p:spPr>
          <a:xfrm>
            <a:off x="381000" y="1676400"/>
            <a:ext cx="8077200" cy="3048744"/>
          </a:xfrm>
        </p:spPr>
        <p:txBody>
          <a:bodyPr/>
          <a:lstStyle/>
          <a:p>
            <a:r>
              <a:rPr lang="fi-FI" dirty="0" smtClean="0"/>
              <a:t>Try to formulate the answers for these questions,</a:t>
            </a:r>
          </a:p>
          <a:p>
            <a:endParaRPr lang="fi-FI" dirty="0" smtClean="0"/>
          </a:p>
          <a:p>
            <a:pPr>
              <a:buFontTx/>
              <a:buChar char="•"/>
            </a:pPr>
            <a:r>
              <a:rPr lang="fi-FI" dirty="0" smtClean="0"/>
              <a:t>What are the intended functions of your system/product?</a:t>
            </a:r>
          </a:p>
          <a:p>
            <a:pPr>
              <a:buFontTx/>
              <a:buChar char="•"/>
            </a:pPr>
            <a:r>
              <a:rPr lang="fi-FI" dirty="0" smtClean="0"/>
              <a:t>What are the specified operating conditions ?</a:t>
            </a:r>
          </a:p>
          <a:p>
            <a:pPr>
              <a:buFontTx/>
              <a:buChar char="•"/>
            </a:pPr>
            <a:r>
              <a:rPr lang="fi-FI" dirty="0" smtClean="0"/>
              <a:t>What is time t at which you want to estimate reliability?</a:t>
            </a:r>
          </a:p>
          <a:p>
            <a:pPr>
              <a:buFontTx/>
              <a:buChar char="•"/>
            </a:pPr>
            <a:r>
              <a:rPr lang="fi-FI" dirty="0" smtClean="0"/>
              <a:t>What is the reliability? Do you know?</a:t>
            </a:r>
          </a:p>
          <a:p>
            <a:pPr>
              <a:buFontTx/>
              <a:buChar char="•"/>
            </a:pPr>
            <a:r>
              <a:rPr lang="fi-FI" dirty="0" smtClean="0"/>
              <a:t>What is expected by the users?</a:t>
            </a:r>
          </a:p>
        </p:txBody>
      </p:sp>
      <p:sp>
        <p:nvSpPr>
          <p:cNvPr id="5" name="Slide Number Placeholder 4"/>
          <p:cNvSpPr>
            <a:spLocks noGrp="1"/>
          </p:cNvSpPr>
          <p:nvPr>
            <p:ph type="sldNum" sz="quarter" idx="4294967295"/>
          </p:nvPr>
        </p:nvSpPr>
        <p:spPr/>
        <p:txBody>
          <a:bodyPr/>
          <a:lstStyle/>
          <a:p>
            <a:pPr>
              <a:defRPr/>
            </a:pPr>
            <a:fld id="{FE63728D-7E28-421B-96C2-3D2919A6DD1E}" type="slidenum">
              <a:rPr lang="fi-FI" smtClean="0"/>
              <a:pPr>
                <a:defRPr/>
              </a:pPr>
              <a:t>10</a:t>
            </a:fld>
            <a:endParaRPr lang="fi-FI" sz="1400" b="0">
              <a:solidFill>
                <a:schemeClr val="tx1"/>
              </a:solidFill>
              <a:latin typeface="Arial" charset="0"/>
            </a:endParaRPr>
          </a:p>
        </p:txBody>
      </p:sp>
      <p:sp>
        <p:nvSpPr>
          <p:cNvPr id="6"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81000" y="836613"/>
            <a:ext cx="7143750" cy="381000"/>
          </a:xfrm>
        </p:spPr>
        <p:txBody>
          <a:bodyPr/>
          <a:lstStyle/>
          <a:p>
            <a:pPr eaLnBrk="1" hangingPunct="1"/>
            <a:r>
              <a:rPr lang="fi-FI" dirty="0" smtClean="0">
                <a:solidFill>
                  <a:srgbClr val="27ACE8"/>
                </a:solidFill>
              </a:rPr>
              <a:t>Quality, Reliability and Safety</a:t>
            </a:r>
          </a:p>
        </p:txBody>
      </p:sp>
      <p:sp>
        <p:nvSpPr>
          <p:cNvPr id="44035" name="Content Placeholder 2"/>
          <p:cNvSpPr>
            <a:spLocks noGrp="1"/>
          </p:cNvSpPr>
          <p:nvPr>
            <p:ph idx="1"/>
          </p:nvPr>
        </p:nvSpPr>
        <p:spPr>
          <a:xfrm>
            <a:off x="395288" y="1557338"/>
            <a:ext cx="8077200" cy="4419600"/>
          </a:xfrm>
        </p:spPr>
        <p:txBody>
          <a:bodyPr/>
          <a:lstStyle/>
          <a:p>
            <a:pPr eaLnBrk="1" hangingPunct="1">
              <a:buFontTx/>
              <a:buChar char="•"/>
            </a:pPr>
            <a:r>
              <a:rPr lang="fi-FI" i="0" smtClean="0"/>
              <a:t>Reliability can be considered as ”Quality over time”. Customers frequently use the terms ”quality” and ”reliability”. We need to understand what they expect.</a:t>
            </a:r>
          </a:p>
          <a:p>
            <a:pPr eaLnBrk="1" hangingPunct="1">
              <a:buFontTx/>
              <a:buChar char="•"/>
            </a:pPr>
            <a:endParaRPr lang="fi-FI" i="0" smtClean="0"/>
          </a:p>
          <a:p>
            <a:pPr eaLnBrk="1" hangingPunct="1">
              <a:buFontTx/>
              <a:buChar char="•"/>
            </a:pPr>
            <a:r>
              <a:rPr lang="fi-FI" i="0" smtClean="0"/>
              <a:t>Measurement of reliability is related to failure rates, number of failures, warranty cost etc. Thus, reliability is experienced by the customers when they use the product.</a:t>
            </a:r>
          </a:p>
          <a:p>
            <a:pPr eaLnBrk="1" hangingPunct="1">
              <a:buFontTx/>
              <a:buChar char="•"/>
            </a:pPr>
            <a:endParaRPr lang="fi-FI" i="0" smtClean="0"/>
          </a:p>
          <a:p>
            <a:pPr eaLnBrk="1" hangingPunct="1">
              <a:buFontTx/>
              <a:buChar char="•"/>
            </a:pPr>
            <a:r>
              <a:rPr lang="fi-FI" i="0" smtClean="0"/>
              <a:t>Quality Level is measured in terms of defect levels (such as ppm) when the product is received as new.</a:t>
            </a:r>
          </a:p>
          <a:p>
            <a:pPr eaLnBrk="1" hangingPunct="1">
              <a:buFontTx/>
              <a:buChar char="•"/>
            </a:pPr>
            <a:endParaRPr lang="fi-FI" i="0" smtClean="0"/>
          </a:p>
          <a:p>
            <a:pPr eaLnBrk="1" hangingPunct="1">
              <a:buFontTx/>
              <a:buChar char="•"/>
            </a:pPr>
            <a:r>
              <a:rPr lang="fi-FI" i="0" smtClean="0"/>
              <a:t>Quality and reliability both can have significant impact on Safety.</a:t>
            </a:r>
          </a:p>
        </p:txBody>
      </p:sp>
      <p:sp>
        <p:nvSpPr>
          <p:cNvPr id="5" name="Slide Number Placeholder 4"/>
          <p:cNvSpPr>
            <a:spLocks noGrp="1"/>
          </p:cNvSpPr>
          <p:nvPr>
            <p:ph type="sldNum" sz="quarter" idx="4294967295"/>
          </p:nvPr>
        </p:nvSpPr>
        <p:spPr/>
        <p:txBody>
          <a:bodyPr/>
          <a:lstStyle/>
          <a:p>
            <a:pPr>
              <a:defRPr/>
            </a:pPr>
            <a:fld id="{9F2ADF2D-9178-4376-A28F-27BE137DC4C4}" type="slidenum">
              <a:rPr lang="fi-FI"/>
              <a:pPr>
                <a:defRPr/>
              </a:pPr>
              <a:t>11</a:t>
            </a:fld>
            <a:endParaRPr lang="fi-FI" sz="1400" b="0">
              <a:solidFill>
                <a:schemeClr val="tx1"/>
              </a:solidFill>
              <a:latin typeface="Arial" charset="0"/>
            </a:endParaRPr>
          </a:p>
        </p:txBody>
      </p:sp>
      <p:sp>
        <p:nvSpPr>
          <p:cNvPr id="6"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836613"/>
            <a:ext cx="7143750" cy="381000"/>
          </a:xfrm>
        </p:spPr>
        <p:txBody>
          <a:bodyPr/>
          <a:lstStyle/>
          <a:p>
            <a:pPr eaLnBrk="1" hangingPunct="1"/>
            <a:r>
              <a:rPr lang="fi-FI" dirty="0" smtClean="0">
                <a:solidFill>
                  <a:srgbClr val="27ACE8"/>
                </a:solidFill>
              </a:rPr>
              <a:t>Quality, Reliability and Safety</a:t>
            </a:r>
          </a:p>
        </p:txBody>
      </p:sp>
      <p:sp>
        <p:nvSpPr>
          <p:cNvPr id="45059" name="Content Placeholder 2"/>
          <p:cNvSpPr>
            <a:spLocks noGrp="1"/>
          </p:cNvSpPr>
          <p:nvPr>
            <p:ph idx="1"/>
          </p:nvPr>
        </p:nvSpPr>
        <p:spPr>
          <a:xfrm>
            <a:off x="179388" y="1457325"/>
            <a:ext cx="8785225" cy="4492625"/>
          </a:xfrm>
        </p:spPr>
        <p:txBody>
          <a:bodyPr/>
          <a:lstStyle/>
          <a:p>
            <a:pPr eaLnBrk="1" hangingPunct="1">
              <a:buFontTx/>
              <a:buChar char="•"/>
            </a:pPr>
            <a:r>
              <a:rPr lang="fi-FI" i="0" dirty="0" smtClean="0"/>
              <a:t>Quality defects and failures both can adversely affect safety of user, bystanders and equipment.</a:t>
            </a:r>
          </a:p>
          <a:p>
            <a:pPr eaLnBrk="1" hangingPunct="1">
              <a:buFontTx/>
              <a:buChar char="•"/>
            </a:pPr>
            <a:r>
              <a:rPr lang="fi-FI" i="0" dirty="0" smtClean="0"/>
              <a:t>Some quality defects can lead to unreliable and/or unsafe product.</a:t>
            </a:r>
          </a:p>
          <a:p>
            <a:pPr eaLnBrk="1" hangingPunct="1">
              <a:buFontTx/>
              <a:buChar char="•"/>
            </a:pPr>
            <a:r>
              <a:rPr lang="fi-FI" i="0" dirty="0" smtClean="0"/>
              <a:t>Some examples of how unreliabily can affect safety:</a:t>
            </a:r>
          </a:p>
          <a:p>
            <a:pPr eaLnBrk="1" hangingPunct="1"/>
            <a:r>
              <a:rPr lang="fi-FI" i="0" dirty="0" smtClean="0"/>
              <a:t>	</a:t>
            </a:r>
            <a:r>
              <a:rPr lang="fi-FI" sz="1800" i="0" dirty="0" smtClean="0">
                <a:latin typeface="Andalus" pitchFamily="18" charset="-78"/>
                <a:cs typeface="Andalus" pitchFamily="18" charset="-78"/>
              </a:rPr>
              <a:t>- Failure of automobile steering system, brake system, axles etc, can result in serious accidents.</a:t>
            </a:r>
          </a:p>
          <a:p>
            <a:pPr eaLnBrk="1" hangingPunct="1"/>
            <a:r>
              <a:rPr lang="fi-FI" sz="1800" i="0" dirty="0" smtClean="0">
                <a:latin typeface="Andalus" pitchFamily="18" charset="-78"/>
                <a:cs typeface="Andalus" pitchFamily="18" charset="-78"/>
              </a:rPr>
              <a:t>	- Short circuit in electrical equipment can result in a shock or death.</a:t>
            </a:r>
          </a:p>
          <a:p>
            <a:pPr eaLnBrk="1" hangingPunct="1"/>
            <a:r>
              <a:rPr lang="fi-FI" sz="1800" i="0" dirty="0" smtClean="0">
                <a:latin typeface="Andalus" pitchFamily="18" charset="-78"/>
                <a:cs typeface="Andalus" pitchFamily="18" charset="-78"/>
              </a:rPr>
              <a:t>	- Failure of safety valve in a pressure cooker, leakage of regulator of an LPG cylinder can result in an explosion.</a:t>
            </a:r>
          </a:p>
          <a:p>
            <a:pPr eaLnBrk="1" hangingPunct="1"/>
            <a:r>
              <a:rPr lang="fi-FI" sz="1800" i="0" dirty="0" smtClean="0">
                <a:latin typeface="Andalus" pitchFamily="18" charset="-78"/>
                <a:cs typeface="Andalus" pitchFamily="18" charset="-78"/>
              </a:rPr>
              <a:t>	- Poor reliability of a bridge can result in an accident and disaster</a:t>
            </a:r>
          </a:p>
          <a:p>
            <a:pPr eaLnBrk="1" hangingPunct="1">
              <a:buFontTx/>
              <a:buChar char="•"/>
            </a:pPr>
            <a:r>
              <a:rPr lang="fi-FI" i="0" dirty="0" smtClean="0"/>
              <a:t>However, all failures are not safety issues and all safety issues are not due to failures.</a:t>
            </a:r>
          </a:p>
        </p:txBody>
      </p:sp>
      <p:sp>
        <p:nvSpPr>
          <p:cNvPr id="5" name="Slide Number Placeholder 4"/>
          <p:cNvSpPr>
            <a:spLocks noGrp="1"/>
          </p:cNvSpPr>
          <p:nvPr>
            <p:ph type="sldNum" sz="quarter" idx="4294967295"/>
          </p:nvPr>
        </p:nvSpPr>
        <p:spPr/>
        <p:txBody>
          <a:bodyPr/>
          <a:lstStyle/>
          <a:p>
            <a:pPr>
              <a:defRPr/>
            </a:pPr>
            <a:fld id="{69939C37-B17D-4F47-8F60-EC6AB840EED4}" type="slidenum">
              <a:rPr lang="fi-FI"/>
              <a:pPr>
                <a:defRPr/>
              </a:pPr>
              <a:t>12</a:t>
            </a:fld>
            <a:endParaRPr lang="fi-FI" sz="1400" b="0">
              <a:solidFill>
                <a:schemeClr val="tx1"/>
              </a:solidFill>
              <a:latin typeface="Arial" charset="0"/>
            </a:endParaRPr>
          </a:p>
        </p:txBody>
      </p:sp>
      <p:sp>
        <p:nvSpPr>
          <p:cNvPr id="6"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sp>
        <p:nvSpPr>
          <p:cNvPr id="7"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B24EDA38-DF55-49A3-A50F-F11C4713DE58}" type="slidenum">
              <a:rPr lang="en-IN"/>
              <a:pPr>
                <a:defRPr/>
              </a:pPr>
              <a:t>13</a:t>
            </a:fld>
            <a:endParaRPr lang="en-IN"/>
          </a:p>
        </p:txBody>
      </p:sp>
      <p:sp>
        <p:nvSpPr>
          <p:cNvPr id="134147" name="Rectangle 3"/>
          <p:cNvSpPr>
            <a:spLocks noGrp="1" noChangeArrowheads="1"/>
          </p:cNvSpPr>
          <p:nvPr>
            <p:ph type="body" idx="4294967295"/>
          </p:nvPr>
        </p:nvSpPr>
        <p:spPr>
          <a:xfrm>
            <a:off x="107950" y="620713"/>
            <a:ext cx="8135938" cy="5183187"/>
          </a:xfrm>
        </p:spPr>
        <p:txBody>
          <a:bodyPr/>
          <a:lstStyle/>
          <a:p>
            <a:pPr algn="just" eaLnBrk="1" hangingPunct="1">
              <a:lnSpc>
                <a:spcPct val="110000"/>
              </a:lnSpc>
              <a:spcBef>
                <a:spcPct val="50000"/>
              </a:spcBef>
              <a:buFont typeface="Arial" pitchFamily="34" charset="0"/>
              <a:buChar char="•"/>
              <a:defRPr/>
            </a:pPr>
            <a:r>
              <a:rPr lang="en-US" sz="1800" i="0" dirty="0" smtClean="0"/>
              <a:t>As Reliability Engineering is concerned with analyzing failures and providing feedback to design and production to prevent future failures, it is only natural that a rigorous classification of failure types must be agreed upon.</a:t>
            </a:r>
          </a:p>
          <a:p>
            <a:pPr algn="just" eaLnBrk="1" hangingPunct="1">
              <a:lnSpc>
                <a:spcPct val="110000"/>
              </a:lnSpc>
              <a:spcBef>
                <a:spcPct val="50000"/>
              </a:spcBef>
              <a:buFont typeface="Arial" pitchFamily="34" charset="0"/>
              <a:buChar char="•"/>
              <a:defRPr/>
            </a:pPr>
            <a:r>
              <a:rPr lang="en-US" sz="1800" i="0" dirty="0" smtClean="0"/>
              <a:t>Reliability engineers usually speaks of</a:t>
            </a:r>
          </a:p>
          <a:p>
            <a:pPr algn="just" eaLnBrk="1" hangingPunct="1">
              <a:spcBef>
                <a:spcPct val="50000"/>
              </a:spcBef>
              <a:defRPr/>
            </a:pPr>
            <a:r>
              <a:rPr lang="en-US" b="1" dirty="0" smtClean="0">
                <a:latin typeface="Arial Narrow" pitchFamily="34" charset="0"/>
              </a:rPr>
              <a:t>	Failures Causes</a:t>
            </a:r>
          </a:p>
          <a:p>
            <a:pPr algn="just" eaLnBrk="1" hangingPunct="1">
              <a:defRPr/>
            </a:pPr>
            <a:r>
              <a:rPr lang="en-US" b="1" dirty="0" smtClean="0">
                <a:latin typeface="Arial Narrow" pitchFamily="34" charset="0"/>
              </a:rPr>
              <a:t>	Failure Modes</a:t>
            </a:r>
          </a:p>
          <a:p>
            <a:pPr algn="just" eaLnBrk="1" hangingPunct="1">
              <a:defRPr/>
            </a:pPr>
            <a:r>
              <a:rPr lang="en-US" b="1" dirty="0" smtClean="0">
                <a:latin typeface="Arial Narrow" pitchFamily="34" charset="0"/>
              </a:rPr>
              <a:t>	Failure Mechanisms</a:t>
            </a:r>
          </a:p>
          <a:p>
            <a:pPr algn="just" eaLnBrk="1" hangingPunct="1">
              <a:lnSpc>
                <a:spcPct val="130000"/>
              </a:lnSpc>
              <a:buFont typeface="Arial" pitchFamily="34" charset="0"/>
              <a:buChar char="•"/>
              <a:defRPr/>
            </a:pPr>
            <a:r>
              <a:rPr lang="en-US" b="1" dirty="0" smtClean="0">
                <a:effectLst>
                  <a:outerShdw blurRad="38100" dist="38100" dir="2700000" algn="tl">
                    <a:srgbClr val="C0C0C0"/>
                  </a:outerShdw>
                </a:effectLst>
                <a:latin typeface="Arial" charset="0"/>
              </a:rPr>
              <a:t>Reliability measurement </a:t>
            </a:r>
            <a:r>
              <a:rPr lang="en-US" i="0" dirty="0" smtClean="0">
                <a:latin typeface="Arial" charset="0"/>
              </a:rPr>
              <a:t>is based on the failure rate </a:t>
            </a:r>
          </a:p>
          <a:p>
            <a:pPr algn="just" eaLnBrk="1" hangingPunct="1">
              <a:lnSpc>
                <a:spcPct val="130000"/>
              </a:lnSpc>
              <a:buFont typeface="Arial" pitchFamily="34" charset="0"/>
              <a:buChar char="•"/>
              <a:defRPr/>
            </a:pPr>
            <a:endParaRPr lang="en-US" i="0" dirty="0" smtClean="0">
              <a:latin typeface="Arial" charset="0"/>
            </a:endParaRPr>
          </a:p>
          <a:p>
            <a:pPr>
              <a:spcBef>
                <a:spcPct val="50000"/>
              </a:spcBef>
              <a:defRPr/>
            </a:pPr>
            <a:endParaRPr lang="en-IE" dirty="0" smtClean="0"/>
          </a:p>
          <a:p>
            <a:pPr>
              <a:spcBef>
                <a:spcPct val="50000"/>
              </a:spcBef>
              <a:buFont typeface="Arial" pitchFamily="34" charset="0"/>
              <a:buChar char="•"/>
              <a:defRPr/>
            </a:pPr>
            <a:r>
              <a:rPr lang="en-IE" sz="1800" i="0" dirty="0" smtClean="0"/>
              <a:t>Some products (Non-repairable) are scrapped when they fail e.g. bulb</a:t>
            </a:r>
          </a:p>
          <a:p>
            <a:pPr>
              <a:spcBef>
                <a:spcPct val="50000"/>
              </a:spcBef>
              <a:buFont typeface="Arial" pitchFamily="34" charset="0"/>
              <a:buChar char="•"/>
              <a:defRPr/>
            </a:pPr>
            <a:r>
              <a:rPr lang="en-IE" sz="1800" i="0" dirty="0" smtClean="0"/>
              <a:t>Other products (Repairable) are repaired e.g. washing machine.</a:t>
            </a:r>
            <a:endParaRPr lang="en-GB" sz="1800" i="0" dirty="0" smtClean="0"/>
          </a:p>
          <a:p>
            <a:pPr algn="just" eaLnBrk="1" hangingPunct="1">
              <a:lnSpc>
                <a:spcPct val="130000"/>
              </a:lnSpc>
              <a:buFont typeface="Arial" pitchFamily="34" charset="0"/>
              <a:buChar char="•"/>
              <a:defRPr/>
            </a:pPr>
            <a:endParaRPr lang="en-US" i="0" dirty="0" smtClean="0">
              <a:latin typeface="Arial" charset="0"/>
            </a:endParaRPr>
          </a:p>
        </p:txBody>
      </p:sp>
      <p:sp>
        <p:nvSpPr>
          <p:cNvPr id="7"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sp>
        <p:nvSpPr>
          <p:cNvPr id="1031" name="Rectangle 8"/>
          <p:cNvSpPr>
            <a:spLocks noChangeArrowheads="1"/>
          </p:cNvSpPr>
          <p:nvPr/>
        </p:nvSpPr>
        <p:spPr bwMode="auto">
          <a:xfrm>
            <a:off x="3059113" y="2636838"/>
            <a:ext cx="4608512" cy="677862"/>
          </a:xfrm>
          <a:prstGeom prst="rect">
            <a:avLst/>
          </a:prstGeom>
          <a:noFill/>
          <a:ln w="9525">
            <a:noFill/>
            <a:miter lim="800000"/>
            <a:headEnd/>
            <a:tailEnd/>
          </a:ln>
        </p:spPr>
        <p:txBody>
          <a:bodyPr>
            <a:spAutoFit/>
          </a:bodyPr>
          <a:lstStyle/>
          <a:p>
            <a:pPr algn="just"/>
            <a:r>
              <a:rPr lang="en-US" sz="1900" i="1"/>
              <a:t>A </a:t>
            </a:r>
            <a:r>
              <a:rPr lang="en-US" sz="1900" b="1" i="1"/>
              <a:t>failure</a:t>
            </a:r>
            <a:r>
              <a:rPr lang="en-US" sz="1900" i="1"/>
              <a:t> is an event at which the system stops to fulfill its specified function.</a:t>
            </a:r>
            <a:endParaRPr lang="fi-FI" sz="1900" i="1"/>
          </a:p>
        </p:txBody>
      </p:sp>
      <p:graphicFrame>
        <p:nvGraphicFramePr>
          <p:cNvPr id="1026" name="Object 7"/>
          <p:cNvGraphicFramePr>
            <a:graphicFrameLocks noChangeAspect="1"/>
          </p:cNvGraphicFramePr>
          <p:nvPr/>
        </p:nvGraphicFramePr>
        <p:xfrm>
          <a:off x="2268538" y="4076700"/>
          <a:ext cx="3887787" cy="720725"/>
        </p:xfrm>
        <a:graphic>
          <a:graphicData uri="http://schemas.openxmlformats.org/presentationml/2006/ole">
            <mc:AlternateContent xmlns:mc="http://schemas.openxmlformats.org/markup-compatibility/2006">
              <mc:Choice xmlns:v="urn:schemas-microsoft-com:vml" Requires="v">
                <p:oleObj spid="_x0000_s1028" name="Equation" r:id="rId3" imgW="2336800" imgH="431800" progId="Equation.3">
                  <p:embed/>
                </p:oleObj>
              </mc:Choice>
              <mc:Fallback>
                <p:oleObj name="Equation" r:id="rId3" imgW="23368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76700"/>
                        <a:ext cx="388778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 descr="https://www.euro-fusion.org/wpcms/wp-content/uploads/2011/11/CERN.gif"/>
          <p:cNvPicPr>
            <a:picLocks noChangeAspect="1" noChangeArrowheads="1"/>
          </p:cNvPicPr>
          <p:nvPr/>
        </p:nvPicPr>
        <p:blipFill>
          <a:blip r:embed="rId5"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2C5213B-549C-4B47-A222-68F3EC2E22FC}" type="slidenum">
              <a:rPr lang="en-IN"/>
              <a:pPr>
                <a:defRPr/>
              </a:pPr>
              <a:t>14</a:t>
            </a:fld>
            <a:endParaRPr lang="en-IN"/>
          </a:p>
        </p:txBody>
      </p:sp>
      <p:sp>
        <p:nvSpPr>
          <p:cNvPr id="67587" name="Rectangle 3"/>
          <p:cNvSpPr>
            <a:spLocks noGrp="1" noChangeArrowheads="1"/>
          </p:cNvSpPr>
          <p:nvPr>
            <p:ph type="body" idx="4294967295"/>
          </p:nvPr>
        </p:nvSpPr>
        <p:spPr>
          <a:xfrm>
            <a:off x="395288" y="1916113"/>
            <a:ext cx="8064500" cy="4176712"/>
          </a:xfrm>
        </p:spPr>
        <p:txBody>
          <a:bodyPr/>
          <a:lstStyle/>
          <a:p>
            <a:pPr eaLnBrk="1" hangingPunct="1">
              <a:buFontTx/>
              <a:buChar char="•"/>
            </a:pPr>
            <a:r>
              <a:rPr lang="en-US" sz="2800" b="1" smtClean="0">
                <a:latin typeface="Arial" charset="0"/>
              </a:rPr>
              <a:t>DESIGNED TO FAIL</a:t>
            </a:r>
          </a:p>
          <a:p>
            <a:pPr eaLnBrk="1" hangingPunct="1">
              <a:buFontTx/>
              <a:buChar char="•"/>
            </a:pPr>
            <a:r>
              <a:rPr lang="en-US" sz="2800" b="1" smtClean="0">
                <a:latin typeface="Arial" charset="0"/>
              </a:rPr>
              <a:t>MANUFACTURED TO FAIL</a:t>
            </a:r>
          </a:p>
          <a:p>
            <a:pPr eaLnBrk="1" hangingPunct="1">
              <a:buFontTx/>
              <a:buChar char="•"/>
            </a:pPr>
            <a:r>
              <a:rPr lang="en-US" sz="2800" b="1" smtClean="0">
                <a:latin typeface="Arial" charset="0"/>
              </a:rPr>
              <a:t>ASSEMBLED TO FAIL</a:t>
            </a:r>
          </a:p>
          <a:p>
            <a:pPr eaLnBrk="1" hangingPunct="1">
              <a:buFontTx/>
              <a:buChar char="•"/>
            </a:pPr>
            <a:r>
              <a:rPr lang="en-US" sz="2800" b="1" smtClean="0">
                <a:latin typeface="Arial" charset="0"/>
              </a:rPr>
              <a:t>SCREENED TO FAIL</a:t>
            </a:r>
          </a:p>
          <a:p>
            <a:pPr eaLnBrk="1" hangingPunct="1">
              <a:buFontTx/>
              <a:buChar char="•"/>
            </a:pPr>
            <a:r>
              <a:rPr lang="en-US" sz="2800" b="1" smtClean="0">
                <a:latin typeface="Arial" charset="0"/>
              </a:rPr>
              <a:t>STORED TO FAIL</a:t>
            </a:r>
          </a:p>
          <a:p>
            <a:pPr eaLnBrk="1" hangingPunct="1">
              <a:buFontTx/>
              <a:buChar char="•"/>
            </a:pPr>
            <a:r>
              <a:rPr lang="en-US" sz="2800" b="1" smtClean="0">
                <a:latin typeface="Arial" charset="0"/>
              </a:rPr>
              <a:t>TRANSPORTED TO FAIL</a:t>
            </a:r>
          </a:p>
          <a:p>
            <a:pPr eaLnBrk="1" hangingPunct="1">
              <a:buFontTx/>
              <a:buChar char="•"/>
            </a:pPr>
            <a:r>
              <a:rPr lang="en-US" sz="2800" b="1" smtClean="0">
                <a:latin typeface="Arial" charset="0"/>
              </a:rPr>
              <a:t>OPERATED TO FAIL</a:t>
            </a:r>
          </a:p>
        </p:txBody>
      </p:sp>
      <p:sp>
        <p:nvSpPr>
          <p:cNvPr id="36868" name="Rectangle 4"/>
          <p:cNvSpPr>
            <a:spLocks noChangeArrowheads="1"/>
          </p:cNvSpPr>
          <p:nvPr/>
        </p:nvSpPr>
        <p:spPr bwMode="auto">
          <a:xfrm>
            <a:off x="250825" y="549275"/>
            <a:ext cx="7313613" cy="809625"/>
          </a:xfrm>
          <a:prstGeom prst="rect">
            <a:avLst/>
          </a:prstGeom>
          <a:noFill/>
          <a:ln w="9525">
            <a:noFill/>
            <a:miter lim="800000"/>
            <a:headEnd/>
            <a:tailEnd/>
          </a:ln>
          <a:effectLst/>
        </p:spPr>
        <p:txBody>
          <a:bodyPr anchor="b"/>
          <a:lstStyle/>
          <a:p>
            <a:pPr algn="l">
              <a:defRPr/>
            </a:pPr>
            <a:r>
              <a:rPr lang="en-US" sz="3600" dirty="0">
                <a:solidFill>
                  <a:srgbClr val="009DE3"/>
                </a:solidFill>
                <a:effectLst>
                  <a:outerShdw blurRad="38100" dist="38100" dir="2700000" algn="tl">
                    <a:srgbClr val="C0C0C0"/>
                  </a:outerShdw>
                </a:effectLst>
                <a:ea typeface="ＭＳ Ｐゴシック" charset="-128"/>
              </a:rPr>
              <a:t>How Do Products Really Fail</a:t>
            </a:r>
            <a:endParaRPr lang="en-IN" sz="3600" dirty="0">
              <a:solidFill>
                <a:srgbClr val="009DE3"/>
              </a:solidFill>
              <a:effectLst>
                <a:outerShdw blurRad="38100" dist="38100" dir="2700000" algn="tl">
                  <a:srgbClr val="C0C0C0"/>
                </a:outerShdw>
              </a:effectLst>
              <a:ea typeface="ＭＳ Ｐゴシック" charset="-128"/>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dirty="0"/>
              <a:t>Introduction to Reliability Engineering</a:t>
            </a:r>
          </a:p>
        </p:txBody>
      </p:sp>
      <p:sp>
        <p:nvSpPr>
          <p:cNvPr id="8"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9" name="Rectangle 8"/>
          <p:cNvSpPr/>
          <p:nvPr/>
        </p:nvSpPr>
        <p:spPr>
          <a:xfrm>
            <a:off x="5472113" y="1700213"/>
            <a:ext cx="3421062" cy="4524375"/>
          </a:xfrm>
          <a:prstGeom prst="rect">
            <a:avLst/>
          </a:prstGeom>
        </p:spPr>
        <p:txBody>
          <a:bodyPr>
            <a:spAutoFit/>
          </a:bodyPr>
          <a:lstStyle/>
          <a:p>
            <a:pPr algn="just">
              <a:defRPr/>
            </a:pPr>
            <a:r>
              <a:rPr lang="en-US" sz="1800" dirty="0">
                <a:latin typeface="+mn-lt"/>
                <a:ea typeface="ＭＳ Ｐゴシック" charset="-128"/>
              </a:rPr>
              <a:t>Two common types of failures:</a:t>
            </a:r>
          </a:p>
          <a:p>
            <a:pPr marL="457200" indent="-457200" algn="just">
              <a:buFontTx/>
              <a:buAutoNum type="arabicPeriod"/>
              <a:defRPr/>
            </a:pPr>
            <a:r>
              <a:rPr lang="en-US" sz="1800" dirty="0">
                <a:latin typeface="+mn-lt"/>
                <a:ea typeface="ＭＳ Ｐゴシック" charset="-128"/>
              </a:rPr>
              <a:t>Sudden failure (no indicators): Stress exceeds strength …. </a:t>
            </a:r>
          </a:p>
          <a:p>
            <a:pPr marL="457200" indent="-457200" algn="just">
              <a:buFontTx/>
              <a:buAutoNum type="arabicPeriod"/>
              <a:defRPr/>
            </a:pPr>
            <a:r>
              <a:rPr lang="en-US" sz="1800" dirty="0">
                <a:latin typeface="+mn-lt"/>
                <a:ea typeface="ＭＳ Ｐゴシック" charset="-128"/>
              </a:rPr>
              <a:t>Degradation (gradual wear out): degradation indicator such as crack growth, change of resistance, corrosion, … This is ideal for Condition-Based Maintenance</a:t>
            </a:r>
          </a:p>
          <a:p>
            <a:pPr marL="457200" indent="-457200" algn="just">
              <a:defRPr/>
            </a:pPr>
            <a:endParaRPr lang="en-US" sz="1800" dirty="0">
              <a:latin typeface="+mn-lt"/>
              <a:ea typeface="ＭＳ Ｐゴシック" charset="-128"/>
            </a:endParaRPr>
          </a:p>
          <a:p>
            <a:pPr marL="457200" indent="-457200" algn="just">
              <a:defRPr/>
            </a:pPr>
            <a:r>
              <a:rPr lang="en-US" sz="1800" i="1" dirty="0">
                <a:latin typeface="+mn-lt"/>
                <a:ea typeface="ＭＳ Ｐゴシック" charset="-128"/>
              </a:rPr>
              <a:t>Other failures may occur</a:t>
            </a:r>
          </a:p>
          <a:p>
            <a:pPr marL="457200" indent="-457200" algn="just">
              <a:defRPr/>
            </a:pPr>
            <a:r>
              <a:rPr lang="en-US" sz="1800" i="1" dirty="0">
                <a:latin typeface="+mn-lt"/>
                <a:ea typeface="ＭＳ Ｐゴシック" charset="-128"/>
              </a:rPr>
              <a:t>because of human errors.</a:t>
            </a:r>
            <a:endParaRPr lang="fi-FI" sz="1800" i="1" dirty="0">
              <a:latin typeface="+mn-lt"/>
              <a:ea typeface="ＭＳ Ｐゴシック" charset="-128"/>
            </a:endParaRPr>
          </a:p>
        </p:txBody>
      </p:sp>
      <p:pic>
        <p:nvPicPr>
          <p:cNvPr id="10"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23850" y="404813"/>
            <a:ext cx="7761288" cy="504825"/>
          </a:xfrm>
        </p:spPr>
        <p:txBody>
          <a:bodyPr/>
          <a:lstStyle/>
          <a:p>
            <a:r>
              <a:rPr lang="en-IE" smtClean="0">
                <a:solidFill>
                  <a:srgbClr val="009DE3"/>
                </a:solidFill>
              </a:rPr>
              <a:t>Failure rate over the life of a product</a:t>
            </a:r>
            <a:endParaRPr lang="en-GB" smtClean="0">
              <a:solidFill>
                <a:srgbClr val="009DE3"/>
              </a:solidFill>
            </a:endParaRPr>
          </a:p>
        </p:txBody>
      </p:sp>
      <p:sp>
        <p:nvSpPr>
          <p:cNvPr id="2052" name="Rectangle 3"/>
          <p:cNvSpPr>
            <a:spLocks noGrp="1" noChangeArrowheads="1"/>
          </p:cNvSpPr>
          <p:nvPr>
            <p:ph type="body" sz="half" idx="1"/>
          </p:nvPr>
        </p:nvSpPr>
        <p:spPr>
          <a:xfrm>
            <a:off x="457200" y="1196975"/>
            <a:ext cx="7699375" cy="1108075"/>
          </a:xfrm>
        </p:spPr>
        <p:txBody>
          <a:bodyPr/>
          <a:lstStyle/>
          <a:p>
            <a:pPr marL="0" indent="0"/>
            <a:r>
              <a:rPr lang="en-IE" dirty="0" smtClean="0"/>
              <a:t>The failure rate is expected to vary over the life of a product – </a:t>
            </a:r>
            <a:r>
              <a:rPr lang="en-IE" b="1" dirty="0" smtClean="0"/>
              <a:t>‘Bathtub Curve’</a:t>
            </a:r>
          </a:p>
        </p:txBody>
      </p:sp>
      <p:sp>
        <p:nvSpPr>
          <p:cNvPr id="205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fi-FI"/>
          </a:p>
        </p:txBody>
      </p:sp>
      <p:sp>
        <p:nvSpPr>
          <p:cNvPr id="2054" name="Rectangle 8"/>
          <p:cNvSpPr>
            <a:spLocks noChangeArrowheads="1"/>
          </p:cNvSpPr>
          <p:nvPr/>
        </p:nvSpPr>
        <p:spPr bwMode="auto">
          <a:xfrm>
            <a:off x="0" y="2324100"/>
            <a:ext cx="9144000" cy="0"/>
          </a:xfrm>
          <a:prstGeom prst="rect">
            <a:avLst/>
          </a:prstGeom>
          <a:noFill/>
          <a:ln w="9525">
            <a:noFill/>
            <a:miter lim="800000"/>
            <a:headEnd/>
            <a:tailEnd/>
          </a:ln>
        </p:spPr>
        <p:txBody>
          <a:bodyPr wrap="none" anchor="ctr">
            <a:spAutoFit/>
          </a:bodyPr>
          <a:lstStyle/>
          <a:p>
            <a:endParaRPr lang="fi-FI"/>
          </a:p>
        </p:txBody>
      </p:sp>
      <p:graphicFrame>
        <p:nvGraphicFramePr>
          <p:cNvPr id="20" name="Object 2"/>
          <p:cNvGraphicFramePr>
            <a:graphicFrameLocks noChangeAspect="1"/>
          </p:cNvGraphicFramePr>
          <p:nvPr/>
        </p:nvGraphicFramePr>
        <p:xfrm>
          <a:off x="468313" y="2060575"/>
          <a:ext cx="7985125" cy="4033838"/>
        </p:xfrm>
        <a:graphic>
          <a:graphicData uri="http://schemas.openxmlformats.org/drawingml/2006/chart">
            <c:chart xmlns:c="http://schemas.openxmlformats.org/drawingml/2006/chart" xmlns:r="http://schemas.openxmlformats.org/officeDocument/2006/relationships" r:id="rId3"/>
          </a:graphicData>
        </a:graphic>
      </p:graphicFrame>
      <p:sp>
        <p:nvSpPr>
          <p:cNvPr id="2055" name="Text Box 9"/>
          <p:cNvSpPr txBox="1">
            <a:spLocks noChangeArrowheads="1"/>
          </p:cNvSpPr>
          <p:nvPr/>
        </p:nvSpPr>
        <p:spPr bwMode="auto">
          <a:xfrm>
            <a:off x="1619250" y="2997200"/>
            <a:ext cx="420688" cy="457200"/>
          </a:xfrm>
          <a:prstGeom prst="rect">
            <a:avLst/>
          </a:prstGeom>
          <a:noFill/>
          <a:ln w="9525">
            <a:noFill/>
            <a:miter lim="800000"/>
            <a:headEnd/>
            <a:tailEnd/>
          </a:ln>
        </p:spPr>
        <p:txBody>
          <a:bodyPr>
            <a:spAutoFit/>
          </a:bodyPr>
          <a:lstStyle/>
          <a:p>
            <a:pPr>
              <a:spcBef>
                <a:spcPct val="50000"/>
              </a:spcBef>
            </a:pPr>
            <a:r>
              <a:rPr lang="en-IE" dirty="0"/>
              <a:t>A</a:t>
            </a:r>
            <a:endParaRPr lang="en-GB" dirty="0"/>
          </a:p>
        </p:txBody>
      </p:sp>
      <p:sp>
        <p:nvSpPr>
          <p:cNvPr id="2056" name="Text Box 10"/>
          <p:cNvSpPr txBox="1">
            <a:spLocks noChangeArrowheads="1"/>
          </p:cNvSpPr>
          <p:nvPr/>
        </p:nvSpPr>
        <p:spPr bwMode="auto">
          <a:xfrm>
            <a:off x="5867400" y="4508500"/>
            <a:ext cx="420688" cy="457200"/>
          </a:xfrm>
          <a:prstGeom prst="rect">
            <a:avLst/>
          </a:prstGeom>
          <a:noFill/>
          <a:ln w="9525">
            <a:noFill/>
            <a:miter lim="800000"/>
            <a:headEnd/>
            <a:tailEnd/>
          </a:ln>
        </p:spPr>
        <p:txBody>
          <a:bodyPr>
            <a:spAutoFit/>
          </a:bodyPr>
          <a:lstStyle/>
          <a:p>
            <a:pPr>
              <a:spcBef>
                <a:spcPct val="50000"/>
              </a:spcBef>
            </a:pPr>
            <a:r>
              <a:rPr lang="en-IE" dirty="0"/>
              <a:t>C</a:t>
            </a:r>
            <a:endParaRPr lang="en-GB" dirty="0"/>
          </a:p>
        </p:txBody>
      </p:sp>
      <p:sp>
        <p:nvSpPr>
          <p:cNvPr id="2057" name="Text Box 11"/>
          <p:cNvSpPr txBox="1">
            <a:spLocks noChangeArrowheads="1"/>
          </p:cNvSpPr>
          <p:nvPr/>
        </p:nvSpPr>
        <p:spPr bwMode="auto">
          <a:xfrm>
            <a:off x="7667625" y="2708275"/>
            <a:ext cx="420688" cy="457200"/>
          </a:xfrm>
          <a:prstGeom prst="rect">
            <a:avLst/>
          </a:prstGeom>
          <a:noFill/>
          <a:ln w="9525">
            <a:noFill/>
            <a:miter lim="800000"/>
            <a:headEnd/>
            <a:tailEnd/>
          </a:ln>
        </p:spPr>
        <p:txBody>
          <a:bodyPr>
            <a:spAutoFit/>
          </a:bodyPr>
          <a:lstStyle/>
          <a:p>
            <a:pPr>
              <a:spcBef>
                <a:spcPct val="50000"/>
              </a:spcBef>
            </a:pPr>
            <a:r>
              <a:rPr lang="en-IE" dirty="0"/>
              <a:t>D</a:t>
            </a:r>
            <a:endParaRPr lang="en-GB" dirty="0"/>
          </a:p>
        </p:txBody>
      </p:sp>
      <p:sp>
        <p:nvSpPr>
          <p:cNvPr id="2058" name="Text Box 12"/>
          <p:cNvSpPr txBox="1">
            <a:spLocks noChangeArrowheads="1"/>
          </p:cNvSpPr>
          <p:nvPr/>
        </p:nvSpPr>
        <p:spPr bwMode="auto">
          <a:xfrm>
            <a:off x="2987675" y="4508500"/>
            <a:ext cx="420688" cy="457200"/>
          </a:xfrm>
          <a:prstGeom prst="rect">
            <a:avLst/>
          </a:prstGeom>
          <a:noFill/>
          <a:ln w="9525">
            <a:noFill/>
            <a:miter lim="800000"/>
            <a:headEnd/>
            <a:tailEnd/>
          </a:ln>
        </p:spPr>
        <p:txBody>
          <a:bodyPr>
            <a:spAutoFit/>
          </a:bodyPr>
          <a:lstStyle/>
          <a:p>
            <a:pPr>
              <a:spcBef>
                <a:spcPct val="50000"/>
              </a:spcBef>
            </a:pPr>
            <a:r>
              <a:rPr lang="en-IE"/>
              <a:t>B</a:t>
            </a:r>
            <a:endParaRPr lang="en-GB"/>
          </a:p>
        </p:txBody>
      </p:sp>
      <p:cxnSp>
        <p:nvCxnSpPr>
          <p:cNvPr id="2059" name="Straight Connector 12"/>
          <p:cNvCxnSpPr>
            <a:cxnSpLocks noChangeShapeType="1"/>
          </p:cNvCxnSpPr>
          <p:nvPr/>
        </p:nvCxnSpPr>
        <p:spPr bwMode="auto">
          <a:xfrm flipV="1">
            <a:off x="2916238" y="2924175"/>
            <a:ext cx="0" cy="1873250"/>
          </a:xfrm>
          <a:prstGeom prst="line">
            <a:avLst/>
          </a:prstGeom>
          <a:noFill/>
          <a:ln w="22225" algn="ctr">
            <a:solidFill>
              <a:schemeClr val="tx1"/>
            </a:solidFill>
            <a:round/>
            <a:headEnd/>
            <a:tailEnd/>
          </a:ln>
        </p:spPr>
      </p:cxnSp>
      <p:cxnSp>
        <p:nvCxnSpPr>
          <p:cNvPr id="2060" name="Straight Connector 15"/>
          <p:cNvCxnSpPr>
            <a:cxnSpLocks noChangeShapeType="1"/>
          </p:cNvCxnSpPr>
          <p:nvPr/>
        </p:nvCxnSpPr>
        <p:spPr bwMode="auto">
          <a:xfrm flipV="1">
            <a:off x="6372225" y="2924175"/>
            <a:ext cx="0" cy="1873250"/>
          </a:xfrm>
          <a:prstGeom prst="line">
            <a:avLst/>
          </a:prstGeom>
          <a:noFill/>
          <a:ln w="22225" algn="ctr">
            <a:solidFill>
              <a:schemeClr val="tx1"/>
            </a:solidFill>
            <a:round/>
            <a:headEnd/>
            <a:tailEnd/>
          </a:ln>
        </p:spPr>
      </p:cxnSp>
      <p:sp>
        <p:nvSpPr>
          <p:cNvPr id="2061" name="Text Box 9"/>
          <p:cNvSpPr txBox="1">
            <a:spLocks noChangeArrowheads="1"/>
          </p:cNvSpPr>
          <p:nvPr/>
        </p:nvSpPr>
        <p:spPr bwMode="auto">
          <a:xfrm>
            <a:off x="1547813" y="2420938"/>
            <a:ext cx="1531937" cy="338137"/>
          </a:xfrm>
          <a:prstGeom prst="rect">
            <a:avLst/>
          </a:prstGeom>
          <a:noFill/>
          <a:ln w="9525">
            <a:noFill/>
            <a:miter lim="800000"/>
            <a:headEnd/>
            <a:tailEnd/>
          </a:ln>
        </p:spPr>
        <p:txBody>
          <a:bodyPr wrap="none">
            <a:spAutoFit/>
          </a:bodyPr>
          <a:lstStyle/>
          <a:p>
            <a:r>
              <a:rPr lang="en-US" sz="1600"/>
              <a:t>Infant Mortality</a:t>
            </a:r>
          </a:p>
        </p:txBody>
      </p:sp>
      <p:sp>
        <p:nvSpPr>
          <p:cNvPr id="2062" name="Text Box 10"/>
          <p:cNvSpPr txBox="1">
            <a:spLocks noChangeArrowheads="1"/>
          </p:cNvSpPr>
          <p:nvPr/>
        </p:nvSpPr>
        <p:spPr bwMode="auto">
          <a:xfrm>
            <a:off x="3348038" y="2492375"/>
            <a:ext cx="2674937" cy="400050"/>
          </a:xfrm>
          <a:prstGeom prst="rect">
            <a:avLst/>
          </a:prstGeom>
          <a:noFill/>
          <a:ln w="9525">
            <a:noFill/>
            <a:miter lim="800000"/>
            <a:headEnd/>
            <a:tailEnd/>
          </a:ln>
        </p:spPr>
        <p:txBody>
          <a:bodyPr wrap="none">
            <a:spAutoFit/>
          </a:bodyPr>
          <a:lstStyle/>
          <a:p>
            <a:r>
              <a:rPr lang="en-US" sz="2000" dirty="0">
                <a:sym typeface="Wingdings" pitchFamily="2" charset="2"/>
              </a:rPr>
              <a:t>     </a:t>
            </a:r>
            <a:r>
              <a:rPr lang="en-US" sz="2000" dirty="0"/>
              <a:t>Useful Life      </a:t>
            </a:r>
            <a:r>
              <a:rPr lang="en-US" sz="2000" dirty="0">
                <a:sym typeface="Wingdings" pitchFamily="2" charset="2"/>
              </a:rPr>
              <a:t></a:t>
            </a:r>
            <a:endParaRPr lang="en-US" sz="2000" dirty="0"/>
          </a:p>
        </p:txBody>
      </p:sp>
      <p:sp>
        <p:nvSpPr>
          <p:cNvPr id="2063" name="Text Box 11"/>
          <p:cNvSpPr txBox="1">
            <a:spLocks noChangeArrowheads="1"/>
          </p:cNvSpPr>
          <p:nvPr/>
        </p:nvSpPr>
        <p:spPr bwMode="auto">
          <a:xfrm>
            <a:off x="6588125" y="2443163"/>
            <a:ext cx="957263" cy="338137"/>
          </a:xfrm>
          <a:prstGeom prst="rect">
            <a:avLst/>
          </a:prstGeom>
          <a:noFill/>
          <a:ln w="9525">
            <a:noFill/>
            <a:miter lim="800000"/>
            <a:headEnd/>
            <a:tailEnd/>
          </a:ln>
        </p:spPr>
        <p:txBody>
          <a:bodyPr wrap="none">
            <a:spAutoFit/>
          </a:bodyPr>
          <a:lstStyle/>
          <a:p>
            <a:r>
              <a:rPr lang="en-US" sz="1600" dirty="0" err="1"/>
              <a:t>Wearout</a:t>
            </a:r>
            <a:endParaRPr lang="en-US" sz="1600" dirty="0"/>
          </a:p>
        </p:txBody>
      </p:sp>
      <p:sp>
        <p:nvSpPr>
          <p:cNvPr id="18"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19" name="Footer Placeholder 4"/>
          <p:cNvSpPr>
            <a:spLocks noGrp="1"/>
          </p:cNvSpPr>
          <p:nvPr>
            <p:ph type="ftr" sz="quarter" idx="4294967295"/>
          </p:nvPr>
        </p:nvSpPr>
        <p:spPr>
          <a:xfrm>
            <a:off x="34925" y="6453188"/>
            <a:ext cx="3040063" cy="304800"/>
          </a:xfrm>
        </p:spPr>
        <p:txBody>
          <a:bodyPr/>
          <a:lstStyle/>
          <a:p>
            <a:pPr>
              <a:defRPr/>
            </a:pPr>
            <a:r>
              <a:rPr lang="en-US" dirty="0"/>
              <a:t>Introduction to Reliability Engineering</a:t>
            </a:r>
          </a:p>
        </p:txBody>
      </p:sp>
      <p:pic>
        <p:nvPicPr>
          <p:cNvPr id="21" name="Picture 10" descr="https://www.euro-fusion.org/wpcms/wp-content/uploads/2011/11/CERN.gif"/>
          <p:cNvPicPr>
            <a:picLocks noChangeAspect="1" noChangeArrowheads="1"/>
          </p:cNvPicPr>
          <p:nvPr/>
        </p:nvPicPr>
        <p:blipFill>
          <a:blip r:embed="rId4" cstate="print"/>
          <a:srcRect/>
          <a:stretch>
            <a:fillRect/>
          </a:stretch>
        </p:blipFill>
        <p:spPr bwMode="auto">
          <a:xfrm>
            <a:off x="4283968" y="6381328"/>
            <a:ext cx="432048" cy="432048"/>
          </a:xfrm>
          <a:prstGeom prst="rect">
            <a:avLst/>
          </a:prstGeom>
          <a:noFill/>
        </p:spPr>
      </p:pic>
      <p:sp>
        <p:nvSpPr>
          <p:cNvPr id="22" name="Slide Number Placeholder 4"/>
          <p:cNvSpPr>
            <a:spLocks noGrp="1"/>
          </p:cNvSpPr>
          <p:nvPr>
            <p:ph type="sldNum" sz="quarter" idx="4294967295"/>
          </p:nvPr>
        </p:nvSpPr>
        <p:spPr>
          <a:xfrm>
            <a:off x="7772400" y="323850"/>
            <a:ext cx="762000" cy="304800"/>
          </a:xfrm>
        </p:spPr>
        <p:txBody>
          <a:bodyPr/>
          <a:lstStyle/>
          <a:p>
            <a:pPr>
              <a:defRPr/>
            </a:pPr>
            <a:fld id="{E0EB0E4C-E813-4146-9EC3-D855BC8CC63D}" type="slidenum">
              <a:rPr lang="fi-FI"/>
              <a:pPr>
                <a:defRPr/>
              </a:pPr>
              <a:t>15</a:t>
            </a:fld>
            <a:endParaRPr lang="fi-FI" sz="1400" b="0" dirty="0">
              <a:solidFill>
                <a:schemeClr val="tx1"/>
              </a:solidFill>
              <a:latin typeface="Arial" charset="0"/>
            </a:endParaRPr>
          </a:p>
        </p:txBody>
      </p:sp>
    </p:spTree>
  </p:cSld>
  <p:clrMapOvr>
    <a:masterClrMapping/>
  </p:clrMapOvr>
  <p:transition advClick="0" advTm="5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15975" y="274638"/>
            <a:ext cx="7300913" cy="504825"/>
          </a:xfrm>
        </p:spPr>
        <p:txBody>
          <a:bodyPr/>
          <a:lstStyle/>
          <a:p>
            <a:r>
              <a:rPr lang="en-IE" sz="3200" dirty="0" smtClean="0">
                <a:solidFill>
                  <a:srgbClr val="009DE3"/>
                </a:solidFill>
              </a:rPr>
              <a:t>Bathtub Curve.</a:t>
            </a:r>
            <a:endParaRPr lang="en-GB" sz="3200" dirty="0" smtClean="0">
              <a:solidFill>
                <a:srgbClr val="009DE3"/>
              </a:solidFill>
            </a:endParaRPr>
          </a:p>
        </p:txBody>
      </p:sp>
      <p:sp>
        <p:nvSpPr>
          <p:cNvPr id="50179" name="Rectangle 3"/>
          <p:cNvSpPr>
            <a:spLocks noGrp="1" noChangeArrowheads="1"/>
          </p:cNvSpPr>
          <p:nvPr>
            <p:ph type="body" idx="1"/>
          </p:nvPr>
        </p:nvSpPr>
        <p:spPr>
          <a:xfrm>
            <a:off x="282575" y="966788"/>
            <a:ext cx="8229600" cy="5472112"/>
          </a:xfrm>
        </p:spPr>
        <p:txBody>
          <a:bodyPr/>
          <a:lstStyle/>
          <a:p>
            <a:pPr>
              <a:lnSpc>
                <a:spcPct val="150000"/>
              </a:lnSpc>
            </a:pPr>
            <a:r>
              <a:rPr lang="en-GB" dirty="0" smtClean="0"/>
              <a:t>A-B Early Failure / Infant mortality / Debugging / Break-in</a:t>
            </a:r>
          </a:p>
          <a:p>
            <a:pPr>
              <a:buFontTx/>
              <a:buChar char="•"/>
            </a:pPr>
            <a:r>
              <a:rPr lang="en-GB" dirty="0" smtClean="0"/>
              <a:t>‘</a:t>
            </a:r>
            <a:r>
              <a:rPr lang="en-GB" sz="1800" i="0" dirty="0" smtClean="0"/>
              <a:t>Teething’ problems. Caused by design/material flaws</a:t>
            </a:r>
            <a:endParaRPr lang="en-GB" i="0" dirty="0" smtClean="0"/>
          </a:p>
          <a:p>
            <a:r>
              <a:rPr lang="en-GB" sz="1600" dirty="0" smtClean="0"/>
              <a:t>		</a:t>
            </a:r>
            <a:r>
              <a:rPr lang="en-GB" sz="1600" dirty="0" err="1" smtClean="0"/>
              <a:t>Eg</a:t>
            </a:r>
            <a:r>
              <a:rPr lang="en-GB" sz="1600" dirty="0" smtClean="0"/>
              <a:t>: </a:t>
            </a:r>
            <a:r>
              <a:rPr lang="en-US" sz="1600" dirty="0" smtClean="0">
                <a:solidFill>
                  <a:srgbClr val="C41508"/>
                </a:solidFill>
              </a:rPr>
              <a:t>Joints, Welds, Contamination, Misuse, </a:t>
            </a:r>
            <a:r>
              <a:rPr lang="en-US" sz="1600" dirty="0" err="1" smtClean="0">
                <a:solidFill>
                  <a:srgbClr val="C41508"/>
                </a:solidFill>
              </a:rPr>
              <a:t>Misassembly</a:t>
            </a:r>
            <a:endParaRPr lang="en-US" sz="1600" dirty="0" smtClean="0">
              <a:solidFill>
                <a:srgbClr val="C41508"/>
              </a:solidFill>
            </a:endParaRPr>
          </a:p>
          <a:p>
            <a:r>
              <a:rPr lang="en-US" sz="1600" dirty="0" smtClean="0">
                <a:solidFill>
                  <a:srgbClr val="C41508"/>
                </a:solidFill>
              </a:rPr>
              <a:t>		</a:t>
            </a:r>
          </a:p>
          <a:p>
            <a:pPr>
              <a:buFontTx/>
              <a:buChar char="•"/>
            </a:pPr>
            <a:endParaRPr lang="en-GB" sz="1000" dirty="0" smtClean="0"/>
          </a:p>
          <a:p>
            <a:pPr>
              <a:lnSpc>
                <a:spcPct val="150000"/>
              </a:lnSpc>
            </a:pPr>
            <a:r>
              <a:rPr lang="en-IE" dirty="0" smtClean="0"/>
              <a:t>B-C Constant Failure / Useful life.</a:t>
            </a:r>
          </a:p>
          <a:p>
            <a:pPr>
              <a:buFontTx/>
              <a:buChar char="•"/>
            </a:pPr>
            <a:r>
              <a:rPr lang="en-IE" sz="1800" i="0" dirty="0" smtClean="0"/>
              <a:t>Lower than initial failure rate and more or less constant until end of life</a:t>
            </a:r>
          </a:p>
          <a:p>
            <a:pPr>
              <a:buFontTx/>
              <a:buChar char="•"/>
            </a:pPr>
            <a:endParaRPr lang="en-IE" sz="1000" dirty="0" smtClean="0"/>
          </a:p>
          <a:p>
            <a:pPr>
              <a:buFontTx/>
              <a:buChar char="•"/>
            </a:pPr>
            <a:endParaRPr lang="en-IE" sz="1000" dirty="0" smtClean="0"/>
          </a:p>
          <a:p>
            <a:pPr>
              <a:lnSpc>
                <a:spcPct val="150000"/>
              </a:lnSpc>
            </a:pPr>
            <a:r>
              <a:rPr lang="en-IE" dirty="0" smtClean="0"/>
              <a:t>C-D End of life failure / Wear out phase.</a:t>
            </a:r>
          </a:p>
          <a:p>
            <a:pPr>
              <a:buFontTx/>
              <a:buChar char="•"/>
            </a:pPr>
            <a:r>
              <a:rPr lang="en-IE" sz="1800" i="0" dirty="0" smtClean="0"/>
              <a:t>Failure rate rises again due to components reaching end of life</a:t>
            </a:r>
          </a:p>
          <a:p>
            <a:r>
              <a:rPr lang="en-US" sz="1600" dirty="0" smtClean="0"/>
              <a:t>		</a:t>
            </a:r>
            <a:r>
              <a:rPr lang="en-US" sz="1600" dirty="0" err="1" smtClean="0"/>
              <a:t>Eg</a:t>
            </a:r>
            <a:r>
              <a:rPr lang="en-US" sz="1600" dirty="0" smtClean="0"/>
              <a:t>: </a:t>
            </a:r>
            <a:r>
              <a:rPr lang="en-US" sz="1600" dirty="0" smtClean="0">
                <a:solidFill>
                  <a:srgbClr val="C41508"/>
                </a:solidFill>
              </a:rPr>
              <a:t>Corrosion, Cracking, Wear, Friction, Fatigue, Erosion, Lack of PM</a:t>
            </a:r>
          </a:p>
          <a:p>
            <a:endParaRPr lang="en-US" sz="1600" dirty="0" smtClean="0">
              <a:solidFill>
                <a:srgbClr val="C41508"/>
              </a:solidFill>
            </a:endParaRPr>
          </a:p>
          <a:p>
            <a:pPr>
              <a:buFontTx/>
              <a:buChar char="•"/>
            </a:pPr>
            <a:endParaRPr lang="en-GB" dirty="0" smtClean="0"/>
          </a:p>
        </p:txBody>
      </p:sp>
      <p:sp>
        <p:nvSpPr>
          <p:cNvPr id="4" name="Footer Placeholder 4"/>
          <p:cNvSpPr>
            <a:spLocks noGrp="1"/>
          </p:cNvSpPr>
          <p:nvPr>
            <p:ph type="ftr" sz="quarter" idx="4294967295"/>
          </p:nvPr>
        </p:nvSpPr>
        <p:spPr>
          <a:xfrm>
            <a:off x="34925" y="6453188"/>
            <a:ext cx="3040063" cy="304800"/>
          </a:xfrm>
        </p:spPr>
        <p:txBody>
          <a:bodyPr/>
          <a:lstStyle/>
          <a:p>
            <a:pPr>
              <a:defRPr/>
            </a:pPr>
            <a:r>
              <a:rPr lang="en-US" dirty="0"/>
              <a:t>Introduction to Reliability Engineering</a:t>
            </a:r>
          </a:p>
        </p:txBody>
      </p:sp>
      <p:sp>
        <p:nvSpPr>
          <p:cNvPr id="5"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6" name="Picture 10" descr="https://www.euro-fusion.org/wpcms/wp-content/uploads/2011/11/CERN.gif"/>
          <p:cNvPicPr>
            <a:picLocks noChangeAspect="1" noChangeArrowheads="1"/>
          </p:cNvPicPr>
          <p:nvPr/>
        </p:nvPicPr>
        <p:blipFill>
          <a:blip r:embed="rId3" cstate="print"/>
          <a:srcRect/>
          <a:stretch>
            <a:fillRect/>
          </a:stretch>
        </p:blipFill>
        <p:spPr bwMode="auto">
          <a:xfrm>
            <a:off x="4283968" y="6381328"/>
            <a:ext cx="432048" cy="432048"/>
          </a:xfrm>
          <a:prstGeom prst="rect">
            <a:avLst/>
          </a:prstGeom>
          <a:noFill/>
        </p:spPr>
      </p:pic>
      <p:sp>
        <p:nvSpPr>
          <p:cNvPr id="7"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95288" y="549275"/>
            <a:ext cx="7143750" cy="381000"/>
          </a:xfrm>
        </p:spPr>
        <p:txBody>
          <a:bodyPr/>
          <a:lstStyle/>
          <a:p>
            <a:r>
              <a:rPr lang="fi-FI" dirty="0" smtClean="0">
                <a:solidFill>
                  <a:srgbClr val="009DE3"/>
                </a:solidFill>
              </a:rPr>
              <a:t>Bathtub Curve: Summary Table</a:t>
            </a:r>
          </a:p>
        </p:txBody>
      </p:sp>
      <p:graphicFrame>
        <p:nvGraphicFramePr>
          <p:cNvPr id="6" name="Content Placeholder 5"/>
          <p:cNvGraphicFramePr>
            <a:graphicFrameLocks noGrp="1"/>
          </p:cNvGraphicFramePr>
          <p:nvPr>
            <p:ph idx="1"/>
          </p:nvPr>
        </p:nvGraphicFramePr>
        <p:xfrm>
          <a:off x="179388" y="1268413"/>
          <a:ext cx="8136904" cy="4450080"/>
        </p:xfrm>
        <a:graphic>
          <a:graphicData uri="http://schemas.openxmlformats.org/drawingml/2006/table">
            <a:tbl>
              <a:tblPr firstRow="1" bandRow="1">
                <a:tableStyleId>{5C22544A-7EE6-4342-B048-85BDC9FD1C3A}</a:tableStyleId>
              </a:tblPr>
              <a:tblGrid>
                <a:gridCol w="1271370"/>
                <a:gridCol w="1412634"/>
                <a:gridCol w="2754636"/>
                <a:gridCol w="2698264"/>
              </a:tblGrid>
              <a:tr h="370840">
                <a:tc>
                  <a:txBody>
                    <a:bodyPr/>
                    <a:lstStyle/>
                    <a:p>
                      <a:r>
                        <a:rPr lang="fi-FI" sz="1400" dirty="0" smtClean="0"/>
                        <a:t>Phase</a:t>
                      </a:r>
                      <a:endParaRPr lang="fi-FI" sz="1400" dirty="0"/>
                    </a:p>
                  </a:txBody>
                  <a:tcPr/>
                </a:tc>
                <a:tc>
                  <a:txBody>
                    <a:bodyPr/>
                    <a:lstStyle/>
                    <a:p>
                      <a:r>
                        <a:rPr lang="fi-FI" sz="1400" dirty="0" smtClean="0"/>
                        <a:t>Failure Rate</a:t>
                      </a:r>
                      <a:endParaRPr lang="fi-FI" sz="1400" dirty="0"/>
                    </a:p>
                  </a:txBody>
                  <a:tcPr/>
                </a:tc>
                <a:tc>
                  <a:txBody>
                    <a:bodyPr/>
                    <a:lstStyle/>
                    <a:p>
                      <a:r>
                        <a:rPr lang="fi-FI" sz="1400" dirty="0" smtClean="0"/>
                        <a:t>Possible Causes</a:t>
                      </a:r>
                      <a:endParaRPr lang="fi-FI" sz="1400" dirty="0"/>
                    </a:p>
                  </a:txBody>
                  <a:tcPr/>
                </a:tc>
                <a:tc>
                  <a:txBody>
                    <a:bodyPr/>
                    <a:lstStyle/>
                    <a:p>
                      <a:r>
                        <a:rPr lang="fi-FI" sz="1400" dirty="0" smtClean="0"/>
                        <a:t>Possible improvement actions.</a:t>
                      </a:r>
                      <a:endParaRPr lang="fi-FI" sz="1400" dirty="0"/>
                    </a:p>
                  </a:txBody>
                  <a:tcPr/>
                </a:tc>
              </a:tr>
              <a:tr h="370840">
                <a:tc>
                  <a:txBody>
                    <a:bodyPr/>
                    <a:lstStyle/>
                    <a:p>
                      <a:r>
                        <a:rPr lang="fi-FI" sz="1600" dirty="0" smtClean="0"/>
                        <a:t>Burn-in (A-B)</a:t>
                      </a:r>
                      <a:endParaRPr lang="fi-FI" sz="1600" dirty="0"/>
                    </a:p>
                  </a:txBody>
                  <a:tcPr/>
                </a:tc>
                <a:tc>
                  <a:txBody>
                    <a:bodyPr/>
                    <a:lstStyle/>
                    <a:p>
                      <a:r>
                        <a:rPr lang="fi-FI" sz="1600" dirty="0" smtClean="0"/>
                        <a:t>Decreasing (DFR)</a:t>
                      </a:r>
                      <a:endParaRPr lang="fi-FI" sz="1600" dirty="0"/>
                    </a:p>
                  </a:txBody>
                  <a:tcPr/>
                </a:tc>
                <a:tc>
                  <a:txBody>
                    <a:bodyPr/>
                    <a:lstStyle/>
                    <a:p>
                      <a:r>
                        <a:rPr lang="fi-FI" sz="1600" dirty="0" smtClean="0"/>
                        <a:t>Manufacturing defects, welding,</a:t>
                      </a:r>
                      <a:r>
                        <a:rPr lang="fi-FI" sz="1600" baseline="0" dirty="0" smtClean="0"/>
                        <a:t> soldering, assembly errors, part defects, poor QC, poor workmanship, etc</a:t>
                      </a:r>
                      <a:endParaRPr lang="fi-FI" sz="1600" dirty="0"/>
                    </a:p>
                  </a:txBody>
                  <a:tcPr/>
                </a:tc>
                <a:tc>
                  <a:txBody>
                    <a:bodyPr/>
                    <a:lstStyle/>
                    <a:p>
                      <a:r>
                        <a:rPr lang="fi-FI" sz="1600" dirty="0" smtClean="0"/>
                        <a:t>Better QC, Acceptance testing,</a:t>
                      </a:r>
                      <a:r>
                        <a:rPr lang="fi-FI" sz="1600" baseline="0" dirty="0" smtClean="0"/>
                        <a:t> Burn-in testing, screening, Highly Accelerated Stress Screening, etc.</a:t>
                      </a:r>
                      <a:endParaRPr lang="fi-FI" sz="1600" dirty="0"/>
                    </a:p>
                  </a:txBody>
                  <a:tcPr/>
                </a:tc>
              </a:tr>
              <a:tr h="370840">
                <a:tc>
                  <a:txBody>
                    <a:bodyPr/>
                    <a:lstStyle/>
                    <a:p>
                      <a:r>
                        <a:rPr lang="fi-FI" sz="1600" dirty="0" smtClean="0"/>
                        <a:t>Useful Life (B-C)</a:t>
                      </a:r>
                      <a:endParaRPr lang="fi-FI" sz="1600" dirty="0"/>
                    </a:p>
                  </a:txBody>
                  <a:tcPr/>
                </a:tc>
                <a:tc>
                  <a:txBody>
                    <a:bodyPr/>
                    <a:lstStyle/>
                    <a:p>
                      <a:r>
                        <a:rPr lang="fi-FI" sz="1600" dirty="0" smtClean="0"/>
                        <a:t>Constant (CFR)</a:t>
                      </a:r>
                      <a:endParaRPr lang="fi-FI" sz="1600" dirty="0"/>
                    </a:p>
                  </a:txBody>
                  <a:tcPr/>
                </a:tc>
                <a:tc>
                  <a:txBody>
                    <a:bodyPr/>
                    <a:lstStyle/>
                    <a:p>
                      <a:r>
                        <a:rPr lang="fi-FI" sz="1600" dirty="0" smtClean="0"/>
                        <a:t>Environment, random</a:t>
                      </a:r>
                      <a:r>
                        <a:rPr lang="fi-FI" sz="1600" baseline="0" dirty="0" smtClean="0"/>
                        <a:t> loads, Human errors, chance events, ’Acts of God’, etc</a:t>
                      </a:r>
                      <a:endParaRPr lang="fi-FI" sz="1600" dirty="0"/>
                    </a:p>
                  </a:txBody>
                  <a:tcPr/>
                </a:tc>
                <a:tc>
                  <a:txBody>
                    <a:bodyPr/>
                    <a:lstStyle/>
                    <a:p>
                      <a:r>
                        <a:rPr lang="fi-FI" sz="1600" dirty="0" smtClean="0"/>
                        <a:t>Excess Strength, redundancy, robust design,</a:t>
                      </a:r>
                      <a:r>
                        <a:rPr lang="fi-FI" sz="1600" baseline="0" dirty="0" smtClean="0"/>
                        <a:t> etc</a:t>
                      </a:r>
                      <a:endParaRPr lang="fi-FI" sz="1600" dirty="0"/>
                    </a:p>
                  </a:txBody>
                  <a:tcPr/>
                </a:tc>
              </a:tr>
              <a:tr h="370840">
                <a:tc>
                  <a:txBody>
                    <a:bodyPr/>
                    <a:lstStyle/>
                    <a:p>
                      <a:r>
                        <a:rPr lang="fi-FI" sz="1600" dirty="0" smtClean="0"/>
                        <a:t>Wear-out (C-D)</a:t>
                      </a:r>
                      <a:endParaRPr lang="fi-FI" sz="1600" dirty="0"/>
                    </a:p>
                  </a:txBody>
                  <a:tcPr/>
                </a:tc>
                <a:tc>
                  <a:txBody>
                    <a:bodyPr/>
                    <a:lstStyle/>
                    <a:p>
                      <a:r>
                        <a:rPr lang="fi-FI" sz="1600" dirty="0" smtClean="0"/>
                        <a:t>Increasing (IFR)</a:t>
                      </a:r>
                      <a:endParaRPr lang="fi-FI" sz="1600" dirty="0"/>
                    </a:p>
                  </a:txBody>
                  <a:tcPr/>
                </a:tc>
                <a:tc>
                  <a:txBody>
                    <a:bodyPr/>
                    <a:lstStyle/>
                    <a:p>
                      <a:r>
                        <a:rPr lang="fi-FI" sz="1600" dirty="0" smtClean="0"/>
                        <a:t>Fatigue, Corrosion, Aging</a:t>
                      </a:r>
                      <a:r>
                        <a:rPr lang="fi-FI" sz="1600" baseline="0" dirty="0" smtClean="0"/>
                        <a:t>, Friction, etc.</a:t>
                      </a:r>
                      <a:endParaRPr lang="fi-FI" sz="1600" dirty="0"/>
                    </a:p>
                  </a:txBody>
                  <a:tcPr/>
                </a:tc>
                <a:tc>
                  <a:txBody>
                    <a:bodyPr/>
                    <a:lstStyle/>
                    <a:p>
                      <a:r>
                        <a:rPr lang="fi-FI" sz="1600" dirty="0" smtClean="0"/>
                        <a:t>Derating, preventive maintenance, parts replacement, better material, improved designs, technology, etc.</a:t>
                      </a:r>
                      <a:endParaRPr lang="fi-FI" sz="1600" dirty="0"/>
                    </a:p>
                  </a:txBody>
                  <a:tcPr/>
                </a:tc>
              </a:tr>
            </a:tbl>
          </a:graphicData>
        </a:graphic>
      </p:graphicFrame>
      <p:sp>
        <p:nvSpPr>
          <p:cNvPr id="5" name="Slide Number Placeholder 4"/>
          <p:cNvSpPr>
            <a:spLocks noGrp="1"/>
          </p:cNvSpPr>
          <p:nvPr>
            <p:ph type="sldNum" sz="quarter" idx="4294967295"/>
          </p:nvPr>
        </p:nvSpPr>
        <p:spPr/>
        <p:txBody>
          <a:bodyPr/>
          <a:lstStyle/>
          <a:p>
            <a:pPr>
              <a:defRPr/>
            </a:pPr>
            <a:fld id="{3AD78EB9-1DE8-4EC1-A1BF-862BA36CD46A}" type="slidenum">
              <a:rPr lang="fi-FI" smtClean="0"/>
              <a:pPr>
                <a:defRPr/>
              </a:pPr>
              <a:t>17</a:t>
            </a:fld>
            <a:endParaRPr lang="fi-FI" sz="1400" b="0">
              <a:solidFill>
                <a:schemeClr val="tx1"/>
              </a:solidFill>
              <a:latin typeface="Arial" charset="0"/>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dirty="0"/>
              <a:t>Introduction to Reliability Engineering</a:t>
            </a:r>
          </a:p>
        </p:txBody>
      </p:sp>
      <p:sp>
        <p:nvSpPr>
          <p:cNvPr id="8"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10"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p:cNvSpPr>
            <a:spLocks noGrp="1"/>
          </p:cNvSpPr>
          <p:nvPr>
            <p:ph type="sldNum" sz="quarter" idx="4294967295"/>
          </p:nvPr>
        </p:nvSpPr>
        <p:spPr/>
        <p:txBody>
          <a:bodyPr/>
          <a:lstStyle/>
          <a:p>
            <a:pPr>
              <a:defRPr/>
            </a:pPr>
            <a:fld id="{06E1BF6D-C863-44BB-8813-50554C81AA07}" type="slidenum">
              <a:rPr lang="en-US"/>
              <a:pPr>
                <a:defRPr/>
              </a:pPr>
              <a:t>18</a:t>
            </a:fld>
            <a:endParaRPr lang="en-US"/>
          </a:p>
        </p:txBody>
      </p:sp>
      <p:sp>
        <p:nvSpPr>
          <p:cNvPr id="53251" name="Rectangle 2"/>
          <p:cNvSpPr>
            <a:spLocks noGrp="1" noChangeArrowheads="1"/>
          </p:cNvSpPr>
          <p:nvPr>
            <p:ph type="title"/>
          </p:nvPr>
        </p:nvSpPr>
        <p:spPr>
          <a:xfrm>
            <a:off x="381000" y="188913"/>
            <a:ext cx="7143750" cy="381000"/>
          </a:xfrm>
        </p:spPr>
        <p:txBody>
          <a:bodyPr lIns="92075" tIns="46038" rIns="92075" bIns="46038"/>
          <a:lstStyle/>
          <a:p>
            <a:pPr eaLnBrk="1" hangingPunct="1"/>
            <a:r>
              <a:rPr lang="en-US" smtClean="0">
                <a:solidFill>
                  <a:srgbClr val="009DE3"/>
                </a:solidFill>
              </a:rPr>
              <a:t>Managing Reliability</a:t>
            </a:r>
          </a:p>
        </p:txBody>
      </p:sp>
      <p:sp>
        <p:nvSpPr>
          <p:cNvPr id="53252" name="Rectangle 3"/>
          <p:cNvSpPr>
            <a:spLocks noGrp="1" noChangeArrowheads="1"/>
          </p:cNvSpPr>
          <p:nvPr>
            <p:ph type="body" idx="1"/>
          </p:nvPr>
        </p:nvSpPr>
        <p:spPr>
          <a:xfrm>
            <a:off x="251520" y="692150"/>
            <a:ext cx="8492430" cy="4343400"/>
          </a:xfrm>
        </p:spPr>
        <p:txBody>
          <a:bodyPr lIns="92075" tIns="46038" rIns="92075" bIns="46038"/>
          <a:lstStyle/>
          <a:p>
            <a:pPr eaLnBrk="1" hangingPunct="1"/>
            <a:r>
              <a:rPr lang="en-IE" sz="1800" dirty="0" smtClean="0"/>
              <a:t>Reliability management is concerned with performance and conformance over the </a:t>
            </a:r>
            <a:r>
              <a:rPr lang="en-IE" sz="1800" b="1" dirty="0" smtClean="0"/>
              <a:t>expected life</a:t>
            </a:r>
            <a:r>
              <a:rPr lang="en-IE" sz="1800" dirty="0" smtClean="0"/>
              <a:t> of the product</a:t>
            </a:r>
          </a:p>
          <a:p>
            <a:pPr eaLnBrk="1" hangingPunct="1"/>
            <a:r>
              <a:rPr lang="en-US" sz="1800" dirty="0" smtClean="0"/>
              <a:t>A systems approach to planning for, designing in, verifying, and tracking the reliability of products throughout their life to achieve reliability goals.</a:t>
            </a:r>
          </a:p>
          <a:p>
            <a:pPr algn="just">
              <a:buFontTx/>
              <a:buChar char="•"/>
            </a:pPr>
            <a:r>
              <a:rPr lang="en-US" sz="1800" dirty="0" smtClean="0"/>
              <a:t>Reliability of a system is often specified by the failure rate λ.  </a:t>
            </a:r>
          </a:p>
          <a:p>
            <a:pPr algn="just">
              <a:buFontTx/>
              <a:buChar char="•"/>
            </a:pPr>
            <a:r>
              <a:rPr lang="en-US" sz="1800" dirty="0" smtClean="0"/>
              <a:t>λ = failures per time unit (in a collection of systems)</a:t>
            </a:r>
          </a:p>
          <a:p>
            <a:pPr algn="just">
              <a:buFontTx/>
              <a:buChar char="•"/>
            </a:pPr>
            <a:r>
              <a:rPr lang="en-US" sz="1800" dirty="0" smtClean="0"/>
              <a:t>For most technical products (incl. embedded systems), λ(t) is a “bath-tub curve“:</a:t>
            </a:r>
            <a:endParaRPr lang="fi-FI" sz="1800" dirty="0" smtClean="0"/>
          </a:p>
          <a:p>
            <a:pPr eaLnBrk="1" hangingPunct="1"/>
            <a:endParaRPr lang="en-US" dirty="0" smtClean="0"/>
          </a:p>
        </p:txBody>
      </p:sp>
      <p:sp>
        <p:nvSpPr>
          <p:cNvPr id="53253" name="Line 4"/>
          <p:cNvSpPr>
            <a:spLocks noChangeShapeType="1"/>
          </p:cNvSpPr>
          <p:nvPr/>
        </p:nvSpPr>
        <p:spPr bwMode="auto">
          <a:xfrm>
            <a:off x="2185988" y="3775075"/>
            <a:ext cx="0" cy="2209800"/>
          </a:xfrm>
          <a:prstGeom prst="line">
            <a:avLst/>
          </a:prstGeom>
          <a:noFill/>
          <a:ln w="76200">
            <a:solidFill>
              <a:schemeClr val="tx1"/>
            </a:solidFill>
            <a:round/>
            <a:headEnd type="none" w="sm" len="sm"/>
            <a:tailEnd type="none" w="sm" len="sm"/>
          </a:ln>
        </p:spPr>
        <p:txBody>
          <a:bodyPr wrap="none" anchor="ctr"/>
          <a:lstStyle/>
          <a:p>
            <a:endParaRPr lang="fi-FI"/>
          </a:p>
        </p:txBody>
      </p:sp>
      <p:sp>
        <p:nvSpPr>
          <p:cNvPr id="53254" name="Line 5"/>
          <p:cNvSpPr>
            <a:spLocks noChangeShapeType="1"/>
          </p:cNvSpPr>
          <p:nvPr/>
        </p:nvSpPr>
        <p:spPr bwMode="auto">
          <a:xfrm>
            <a:off x="2185988" y="5984875"/>
            <a:ext cx="5410200" cy="0"/>
          </a:xfrm>
          <a:prstGeom prst="line">
            <a:avLst/>
          </a:prstGeom>
          <a:noFill/>
          <a:ln w="76200">
            <a:solidFill>
              <a:schemeClr val="tx1"/>
            </a:solidFill>
            <a:round/>
            <a:headEnd type="none" w="sm" len="sm"/>
            <a:tailEnd type="none" w="sm" len="sm"/>
          </a:ln>
        </p:spPr>
        <p:txBody>
          <a:bodyPr wrap="none" anchor="ctr"/>
          <a:lstStyle/>
          <a:p>
            <a:endParaRPr lang="fi-FI"/>
          </a:p>
        </p:txBody>
      </p:sp>
      <p:sp>
        <p:nvSpPr>
          <p:cNvPr id="53255" name="Arc 6"/>
          <p:cNvSpPr>
            <a:spLocks/>
          </p:cNvSpPr>
          <p:nvPr/>
        </p:nvSpPr>
        <p:spPr bwMode="auto">
          <a:xfrm>
            <a:off x="5538788" y="3927475"/>
            <a:ext cx="914400" cy="8382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rgbClr val="FF0033"/>
            </a:solidFill>
            <a:round/>
            <a:headEnd type="none" w="sm" len="sm"/>
            <a:tailEnd type="none" w="sm" len="sm"/>
          </a:ln>
        </p:spPr>
        <p:txBody>
          <a:bodyPr wrap="none" anchor="ctr"/>
          <a:lstStyle/>
          <a:p>
            <a:endParaRPr lang="fi-FI"/>
          </a:p>
        </p:txBody>
      </p:sp>
      <p:sp>
        <p:nvSpPr>
          <p:cNvPr id="53256" name="Arc 7"/>
          <p:cNvSpPr>
            <a:spLocks/>
          </p:cNvSpPr>
          <p:nvPr/>
        </p:nvSpPr>
        <p:spPr bwMode="auto">
          <a:xfrm>
            <a:off x="2187575" y="3851275"/>
            <a:ext cx="838200" cy="914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76200" cap="rnd">
            <a:solidFill>
              <a:srgbClr val="FF0033"/>
            </a:solidFill>
            <a:round/>
            <a:headEnd type="none" w="sm" len="sm"/>
            <a:tailEnd type="none" w="sm" len="sm"/>
          </a:ln>
        </p:spPr>
        <p:txBody>
          <a:bodyPr wrap="none" anchor="ctr"/>
          <a:lstStyle/>
          <a:p>
            <a:endParaRPr lang="fi-FI"/>
          </a:p>
        </p:txBody>
      </p:sp>
      <p:sp>
        <p:nvSpPr>
          <p:cNvPr id="53257" name="Line 8"/>
          <p:cNvSpPr>
            <a:spLocks noChangeShapeType="1"/>
          </p:cNvSpPr>
          <p:nvPr/>
        </p:nvSpPr>
        <p:spPr bwMode="auto">
          <a:xfrm>
            <a:off x="2871788" y="4765675"/>
            <a:ext cx="2819400" cy="0"/>
          </a:xfrm>
          <a:prstGeom prst="line">
            <a:avLst/>
          </a:prstGeom>
          <a:noFill/>
          <a:ln w="101600">
            <a:solidFill>
              <a:srgbClr val="FF0033"/>
            </a:solidFill>
            <a:round/>
            <a:headEnd type="none" w="sm" len="sm"/>
            <a:tailEnd type="none" w="sm" len="sm"/>
          </a:ln>
        </p:spPr>
        <p:txBody>
          <a:bodyPr wrap="none" anchor="ctr"/>
          <a:lstStyle/>
          <a:p>
            <a:endParaRPr lang="fi-FI"/>
          </a:p>
        </p:txBody>
      </p:sp>
      <p:sp>
        <p:nvSpPr>
          <p:cNvPr id="53258" name="Arc 9"/>
          <p:cNvSpPr>
            <a:spLocks/>
          </p:cNvSpPr>
          <p:nvPr/>
        </p:nvSpPr>
        <p:spPr bwMode="auto">
          <a:xfrm>
            <a:off x="2187575" y="5146675"/>
            <a:ext cx="609600" cy="4572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76200">
            <a:solidFill>
              <a:schemeClr val="accent2"/>
            </a:solidFill>
            <a:round/>
            <a:headEnd type="none" w="sm" len="sm"/>
            <a:tailEnd type="none" w="sm" len="sm"/>
          </a:ln>
        </p:spPr>
        <p:txBody>
          <a:bodyPr wrap="none" anchor="ctr"/>
          <a:lstStyle/>
          <a:p>
            <a:endParaRPr lang="fi-FI"/>
          </a:p>
        </p:txBody>
      </p:sp>
      <p:sp>
        <p:nvSpPr>
          <p:cNvPr id="53259" name="Line 10"/>
          <p:cNvSpPr>
            <a:spLocks noChangeShapeType="1"/>
          </p:cNvSpPr>
          <p:nvPr/>
        </p:nvSpPr>
        <p:spPr bwMode="auto">
          <a:xfrm>
            <a:off x="2795588" y="5603875"/>
            <a:ext cx="3733800" cy="0"/>
          </a:xfrm>
          <a:prstGeom prst="line">
            <a:avLst/>
          </a:prstGeom>
          <a:noFill/>
          <a:ln w="76200">
            <a:solidFill>
              <a:schemeClr val="accent2"/>
            </a:solidFill>
            <a:round/>
            <a:headEnd type="none" w="sm" len="sm"/>
            <a:tailEnd type="none" w="sm" len="sm"/>
          </a:ln>
        </p:spPr>
        <p:txBody>
          <a:bodyPr wrap="none" anchor="ctr"/>
          <a:lstStyle/>
          <a:p>
            <a:endParaRPr lang="fi-FI"/>
          </a:p>
        </p:txBody>
      </p:sp>
      <p:sp>
        <p:nvSpPr>
          <p:cNvPr id="53260" name="Arc 11"/>
          <p:cNvSpPr>
            <a:spLocks/>
          </p:cNvSpPr>
          <p:nvPr/>
        </p:nvSpPr>
        <p:spPr bwMode="auto">
          <a:xfrm>
            <a:off x="6453188" y="5070475"/>
            <a:ext cx="914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a:solidFill>
              <a:schemeClr val="accent2"/>
            </a:solidFill>
            <a:round/>
            <a:headEnd type="none" w="sm" len="sm"/>
            <a:tailEnd type="none" w="sm" len="sm"/>
          </a:ln>
        </p:spPr>
        <p:txBody>
          <a:bodyPr wrap="none" anchor="ctr"/>
          <a:lstStyle/>
          <a:p>
            <a:endParaRPr lang="fi-FI"/>
          </a:p>
        </p:txBody>
      </p:sp>
      <p:sp>
        <p:nvSpPr>
          <p:cNvPr id="53261" name="AutoShape 12"/>
          <p:cNvSpPr>
            <a:spLocks noChangeArrowheads="1"/>
          </p:cNvSpPr>
          <p:nvPr/>
        </p:nvSpPr>
        <p:spPr bwMode="auto">
          <a:xfrm>
            <a:off x="4402138" y="5000625"/>
            <a:ext cx="368300" cy="368300"/>
          </a:xfrm>
          <a:prstGeom prst="downArrow">
            <a:avLst>
              <a:gd name="adj1" fmla="val 50000"/>
              <a:gd name="adj2" fmla="val 50005"/>
            </a:avLst>
          </a:prstGeom>
          <a:solidFill>
            <a:srgbClr val="FFFF00"/>
          </a:solidFill>
          <a:ln w="12700">
            <a:solidFill>
              <a:schemeClr val="tx1"/>
            </a:solidFill>
            <a:miter lim="800000"/>
            <a:headEnd/>
            <a:tailEnd/>
          </a:ln>
        </p:spPr>
        <p:txBody>
          <a:bodyPr wrap="none" anchor="ctr"/>
          <a:lstStyle/>
          <a:p>
            <a:endParaRPr lang="fi-FI"/>
          </a:p>
        </p:txBody>
      </p:sp>
      <p:sp>
        <p:nvSpPr>
          <p:cNvPr id="53262" name="AutoShape 13"/>
          <p:cNvSpPr>
            <a:spLocks noChangeArrowheads="1"/>
          </p:cNvSpPr>
          <p:nvPr/>
        </p:nvSpPr>
        <p:spPr bwMode="auto">
          <a:xfrm rot="1620000">
            <a:off x="2649538" y="4924425"/>
            <a:ext cx="368300" cy="368300"/>
          </a:xfrm>
          <a:prstGeom prst="downArrow">
            <a:avLst>
              <a:gd name="adj1" fmla="val 50000"/>
              <a:gd name="adj2" fmla="val 50005"/>
            </a:avLst>
          </a:prstGeom>
          <a:solidFill>
            <a:srgbClr val="FFFF00"/>
          </a:solidFill>
          <a:ln w="12700">
            <a:solidFill>
              <a:schemeClr val="tx1"/>
            </a:solidFill>
            <a:miter lim="800000"/>
            <a:headEnd/>
            <a:tailEnd/>
          </a:ln>
        </p:spPr>
        <p:txBody>
          <a:bodyPr wrap="none" anchor="ctr"/>
          <a:lstStyle/>
          <a:p>
            <a:endParaRPr lang="fi-FI"/>
          </a:p>
        </p:txBody>
      </p:sp>
      <p:sp>
        <p:nvSpPr>
          <p:cNvPr id="53263" name="AutoShape 14"/>
          <p:cNvSpPr>
            <a:spLocks noChangeArrowheads="1"/>
          </p:cNvSpPr>
          <p:nvPr/>
        </p:nvSpPr>
        <p:spPr bwMode="auto">
          <a:xfrm rot="-2040000">
            <a:off x="6307138" y="4848225"/>
            <a:ext cx="368300" cy="368300"/>
          </a:xfrm>
          <a:prstGeom prst="downArrow">
            <a:avLst>
              <a:gd name="adj1" fmla="val 50000"/>
              <a:gd name="adj2" fmla="val 50005"/>
            </a:avLst>
          </a:prstGeom>
          <a:solidFill>
            <a:srgbClr val="FFFF00"/>
          </a:solidFill>
          <a:ln w="12700">
            <a:solidFill>
              <a:schemeClr val="tx1"/>
            </a:solidFill>
            <a:miter lim="800000"/>
            <a:headEnd/>
            <a:tailEnd/>
          </a:ln>
        </p:spPr>
        <p:txBody>
          <a:bodyPr wrap="none" anchor="ctr"/>
          <a:lstStyle/>
          <a:p>
            <a:endParaRPr lang="fi-FI"/>
          </a:p>
        </p:txBody>
      </p:sp>
      <p:sp>
        <p:nvSpPr>
          <p:cNvPr id="53264" name="Rectangle 15"/>
          <p:cNvSpPr>
            <a:spLocks noChangeArrowheads="1"/>
          </p:cNvSpPr>
          <p:nvPr/>
        </p:nvSpPr>
        <p:spPr bwMode="auto">
          <a:xfrm rot="-5460000">
            <a:off x="865981" y="4801394"/>
            <a:ext cx="1636713" cy="396875"/>
          </a:xfrm>
          <a:prstGeom prst="rect">
            <a:avLst/>
          </a:prstGeom>
          <a:noFill/>
          <a:ln w="9525">
            <a:noFill/>
            <a:miter lim="800000"/>
            <a:headEnd/>
            <a:tailEnd/>
          </a:ln>
        </p:spPr>
        <p:txBody>
          <a:bodyPr wrap="none" lIns="92075" tIns="46038" rIns="92075" bIns="46038">
            <a:spAutoFit/>
          </a:bodyPr>
          <a:lstStyle/>
          <a:p>
            <a:r>
              <a:rPr lang="en-US" sz="2000" b="1"/>
              <a:t>Failure Rate</a:t>
            </a:r>
          </a:p>
        </p:txBody>
      </p:sp>
      <p:sp>
        <p:nvSpPr>
          <p:cNvPr id="53265" name="Rectangle 16"/>
          <p:cNvSpPr>
            <a:spLocks noChangeArrowheads="1"/>
          </p:cNvSpPr>
          <p:nvPr/>
        </p:nvSpPr>
        <p:spPr bwMode="auto">
          <a:xfrm>
            <a:off x="1957388" y="5984875"/>
            <a:ext cx="1692275" cy="396875"/>
          </a:xfrm>
          <a:prstGeom prst="rect">
            <a:avLst/>
          </a:prstGeom>
          <a:noFill/>
          <a:ln w="9525">
            <a:noFill/>
            <a:miter lim="800000"/>
            <a:headEnd/>
            <a:tailEnd/>
          </a:ln>
        </p:spPr>
        <p:txBody>
          <a:bodyPr lIns="92075" tIns="46038" rIns="92075" bIns="46038">
            <a:spAutoFit/>
          </a:bodyPr>
          <a:lstStyle/>
          <a:p>
            <a:r>
              <a:rPr lang="en-US" sz="2000" b="1"/>
              <a:t>  Early Life</a:t>
            </a:r>
          </a:p>
        </p:txBody>
      </p:sp>
      <p:sp>
        <p:nvSpPr>
          <p:cNvPr id="53266" name="Rectangle 17"/>
          <p:cNvSpPr>
            <a:spLocks noChangeArrowheads="1"/>
          </p:cNvSpPr>
          <p:nvPr/>
        </p:nvSpPr>
        <p:spPr bwMode="auto">
          <a:xfrm>
            <a:off x="3998913" y="5969000"/>
            <a:ext cx="1481137" cy="396875"/>
          </a:xfrm>
          <a:prstGeom prst="rect">
            <a:avLst/>
          </a:prstGeom>
          <a:noFill/>
          <a:ln w="9525">
            <a:noFill/>
            <a:miter lim="800000"/>
            <a:headEnd/>
            <a:tailEnd/>
          </a:ln>
        </p:spPr>
        <p:txBody>
          <a:bodyPr wrap="none" lIns="92075" tIns="46038" rIns="92075" bIns="46038">
            <a:spAutoFit/>
          </a:bodyPr>
          <a:lstStyle/>
          <a:p>
            <a:r>
              <a:rPr lang="en-US" sz="2000" b="1"/>
              <a:t>Useful Life</a:t>
            </a:r>
          </a:p>
        </p:txBody>
      </p:sp>
      <p:sp>
        <p:nvSpPr>
          <p:cNvPr id="53267" name="Rectangle 18"/>
          <p:cNvSpPr>
            <a:spLocks noChangeArrowheads="1"/>
          </p:cNvSpPr>
          <p:nvPr/>
        </p:nvSpPr>
        <p:spPr bwMode="auto">
          <a:xfrm>
            <a:off x="6056313" y="5969000"/>
            <a:ext cx="1200150" cy="396875"/>
          </a:xfrm>
          <a:prstGeom prst="rect">
            <a:avLst/>
          </a:prstGeom>
          <a:noFill/>
          <a:ln w="9525">
            <a:noFill/>
            <a:miter lim="800000"/>
            <a:headEnd/>
            <a:tailEnd/>
          </a:ln>
        </p:spPr>
        <p:txBody>
          <a:bodyPr wrap="none" lIns="92075" tIns="46038" rIns="92075" bIns="46038">
            <a:spAutoFit/>
          </a:bodyPr>
          <a:lstStyle/>
          <a:p>
            <a:r>
              <a:rPr lang="en-US" sz="2000" b="1"/>
              <a:t>Wearout</a:t>
            </a:r>
          </a:p>
        </p:txBody>
      </p:sp>
      <p:sp>
        <p:nvSpPr>
          <p:cNvPr id="53268" name="Rectangle 19"/>
          <p:cNvSpPr>
            <a:spLocks noChangeArrowheads="1"/>
          </p:cNvSpPr>
          <p:nvPr/>
        </p:nvSpPr>
        <p:spPr bwMode="auto">
          <a:xfrm>
            <a:off x="2643188" y="3241675"/>
            <a:ext cx="3581400" cy="519113"/>
          </a:xfrm>
          <a:prstGeom prst="rect">
            <a:avLst/>
          </a:prstGeom>
          <a:noFill/>
          <a:ln w="9525">
            <a:noFill/>
            <a:miter lim="800000"/>
            <a:headEnd/>
            <a:tailEnd/>
          </a:ln>
        </p:spPr>
        <p:txBody>
          <a:bodyPr lIns="92075" tIns="46038" rIns="92075" bIns="46038">
            <a:spAutoFit/>
          </a:bodyPr>
          <a:lstStyle/>
          <a:p>
            <a:pPr algn="ctr"/>
            <a:r>
              <a:rPr lang="en-US" sz="2800" b="1" dirty="0"/>
              <a:t>  “Bathtub Curve”</a:t>
            </a:r>
          </a:p>
        </p:txBody>
      </p:sp>
      <p:sp>
        <p:nvSpPr>
          <p:cNvPr id="22"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23"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24"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3262"/>
                                        </p:tgtEl>
                                        <p:attrNameLst>
                                          <p:attrName>style.visibility</p:attrName>
                                        </p:attrNameLst>
                                      </p:cBhvr>
                                      <p:to>
                                        <p:strVal val="visible"/>
                                      </p:to>
                                    </p:set>
                                    <p:animEffect transition="in" filter="fade">
                                      <p:cBhvr>
                                        <p:cTn id="7" dur="1000"/>
                                        <p:tgtEl>
                                          <p:spTgt spid="53262"/>
                                        </p:tgtEl>
                                      </p:cBhvr>
                                    </p:animEffect>
                                    <p:anim calcmode="lin" valueType="num">
                                      <p:cBhvr>
                                        <p:cTn id="8" dur="1000" fill="hold"/>
                                        <p:tgtEl>
                                          <p:spTgt spid="53262"/>
                                        </p:tgtEl>
                                        <p:attrNameLst>
                                          <p:attrName>ppt_x</p:attrName>
                                        </p:attrNameLst>
                                      </p:cBhvr>
                                      <p:tavLst>
                                        <p:tav tm="0">
                                          <p:val>
                                            <p:strVal val="#ppt_x"/>
                                          </p:val>
                                        </p:tav>
                                        <p:tav tm="100000">
                                          <p:val>
                                            <p:strVal val="#ppt_x"/>
                                          </p:val>
                                        </p:tav>
                                      </p:tavLst>
                                    </p:anim>
                                    <p:anim calcmode="lin" valueType="num">
                                      <p:cBhvr>
                                        <p:cTn id="9" dur="1000" fill="hold"/>
                                        <p:tgtEl>
                                          <p:spTgt spid="5326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3261"/>
                                        </p:tgtEl>
                                        <p:attrNameLst>
                                          <p:attrName>style.visibility</p:attrName>
                                        </p:attrNameLst>
                                      </p:cBhvr>
                                      <p:to>
                                        <p:strVal val="visible"/>
                                      </p:to>
                                    </p:set>
                                    <p:animEffect transition="in" filter="fade">
                                      <p:cBhvr>
                                        <p:cTn id="12" dur="1000"/>
                                        <p:tgtEl>
                                          <p:spTgt spid="53261"/>
                                        </p:tgtEl>
                                      </p:cBhvr>
                                    </p:animEffect>
                                    <p:anim calcmode="lin" valueType="num">
                                      <p:cBhvr>
                                        <p:cTn id="13" dur="1000" fill="hold"/>
                                        <p:tgtEl>
                                          <p:spTgt spid="53261"/>
                                        </p:tgtEl>
                                        <p:attrNameLst>
                                          <p:attrName>ppt_x</p:attrName>
                                        </p:attrNameLst>
                                      </p:cBhvr>
                                      <p:tavLst>
                                        <p:tav tm="0">
                                          <p:val>
                                            <p:strVal val="#ppt_x"/>
                                          </p:val>
                                        </p:tav>
                                        <p:tav tm="100000">
                                          <p:val>
                                            <p:strVal val="#ppt_x"/>
                                          </p:val>
                                        </p:tav>
                                      </p:tavLst>
                                    </p:anim>
                                    <p:anim calcmode="lin" valueType="num">
                                      <p:cBhvr>
                                        <p:cTn id="14" dur="1000" fill="hold"/>
                                        <p:tgtEl>
                                          <p:spTgt spid="5326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3263"/>
                                        </p:tgtEl>
                                        <p:attrNameLst>
                                          <p:attrName>style.visibility</p:attrName>
                                        </p:attrNameLst>
                                      </p:cBhvr>
                                      <p:to>
                                        <p:strVal val="visible"/>
                                      </p:to>
                                    </p:set>
                                    <p:animEffect transition="in" filter="fade">
                                      <p:cBhvr>
                                        <p:cTn id="17" dur="1000"/>
                                        <p:tgtEl>
                                          <p:spTgt spid="53263"/>
                                        </p:tgtEl>
                                      </p:cBhvr>
                                    </p:animEffect>
                                    <p:anim calcmode="lin" valueType="num">
                                      <p:cBhvr>
                                        <p:cTn id="18" dur="1000" fill="hold"/>
                                        <p:tgtEl>
                                          <p:spTgt spid="53263"/>
                                        </p:tgtEl>
                                        <p:attrNameLst>
                                          <p:attrName>ppt_x</p:attrName>
                                        </p:attrNameLst>
                                      </p:cBhvr>
                                      <p:tavLst>
                                        <p:tav tm="0">
                                          <p:val>
                                            <p:strVal val="#ppt_x"/>
                                          </p:val>
                                        </p:tav>
                                        <p:tav tm="100000">
                                          <p:val>
                                            <p:strVal val="#ppt_x"/>
                                          </p:val>
                                        </p:tav>
                                      </p:tavLst>
                                    </p:anim>
                                    <p:anim calcmode="lin" valueType="num">
                                      <p:cBhvr>
                                        <p:cTn id="19" dur="1000" fill="hold"/>
                                        <p:tgtEl>
                                          <p:spTgt spid="5326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7" presetClass="entr" presetSubtype="0" fill="hold" grpId="0" nodeType="afterEffect">
                                  <p:stCondLst>
                                    <p:cond delay="0"/>
                                  </p:stCondLst>
                                  <p:childTnLst>
                                    <p:set>
                                      <p:cBhvr>
                                        <p:cTn id="22" dur="1" fill="hold">
                                          <p:stCondLst>
                                            <p:cond delay="0"/>
                                          </p:stCondLst>
                                        </p:cTn>
                                        <p:tgtEl>
                                          <p:spTgt spid="53258"/>
                                        </p:tgtEl>
                                        <p:attrNameLst>
                                          <p:attrName>style.visibility</p:attrName>
                                        </p:attrNameLst>
                                      </p:cBhvr>
                                      <p:to>
                                        <p:strVal val="visible"/>
                                      </p:to>
                                    </p:set>
                                    <p:animEffect transition="in" filter="fade">
                                      <p:cBhvr>
                                        <p:cTn id="23" dur="1000"/>
                                        <p:tgtEl>
                                          <p:spTgt spid="53258"/>
                                        </p:tgtEl>
                                      </p:cBhvr>
                                    </p:animEffect>
                                    <p:anim calcmode="lin" valueType="num">
                                      <p:cBhvr>
                                        <p:cTn id="24" dur="1000" fill="hold"/>
                                        <p:tgtEl>
                                          <p:spTgt spid="53258"/>
                                        </p:tgtEl>
                                        <p:attrNameLst>
                                          <p:attrName>ppt_x</p:attrName>
                                        </p:attrNameLst>
                                      </p:cBhvr>
                                      <p:tavLst>
                                        <p:tav tm="0">
                                          <p:val>
                                            <p:strVal val="#ppt_x"/>
                                          </p:val>
                                        </p:tav>
                                        <p:tav tm="100000">
                                          <p:val>
                                            <p:strVal val="#ppt_x"/>
                                          </p:val>
                                        </p:tav>
                                      </p:tavLst>
                                    </p:anim>
                                    <p:anim calcmode="lin" valueType="num">
                                      <p:cBhvr>
                                        <p:cTn id="25" dur="1000" fill="hold"/>
                                        <p:tgtEl>
                                          <p:spTgt spid="53258"/>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53259"/>
                                        </p:tgtEl>
                                        <p:attrNameLst>
                                          <p:attrName>style.visibility</p:attrName>
                                        </p:attrNameLst>
                                      </p:cBhvr>
                                      <p:to>
                                        <p:strVal val="visible"/>
                                      </p:to>
                                    </p:set>
                                    <p:animEffect transition="in" filter="fade">
                                      <p:cBhvr>
                                        <p:cTn id="28" dur="1000"/>
                                        <p:tgtEl>
                                          <p:spTgt spid="53259"/>
                                        </p:tgtEl>
                                      </p:cBhvr>
                                    </p:animEffect>
                                    <p:anim calcmode="lin" valueType="num">
                                      <p:cBhvr>
                                        <p:cTn id="29" dur="1000" fill="hold"/>
                                        <p:tgtEl>
                                          <p:spTgt spid="53259"/>
                                        </p:tgtEl>
                                        <p:attrNameLst>
                                          <p:attrName>ppt_x</p:attrName>
                                        </p:attrNameLst>
                                      </p:cBhvr>
                                      <p:tavLst>
                                        <p:tav tm="0">
                                          <p:val>
                                            <p:strVal val="#ppt_x"/>
                                          </p:val>
                                        </p:tav>
                                        <p:tav tm="100000">
                                          <p:val>
                                            <p:strVal val="#ppt_x"/>
                                          </p:val>
                                        </p:tav>
                                      </p:tavLst>
                                    </p:anim>
                                    <p:anim calcmode="lin" valueType="num">
                                      <p:cBhvr>
                                        <p:cTn id="30" dur="1000" fill="hold"/>
                                        <p:tgtEl>
                                          <p:spTgt spid="53259"/>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53260"/>
                                        </p:tgtEl>
                                        <p:attrNameLst>
                                          <p:attrName>style.visibility</p:attrName>
                                        </p:attrNameLst>
                                      </p:cBhvr>
                                      <p:to>
                                        <p:strVal val="visible"/>
                                      </p:to>
                                    </p:set>
                                    <p:animEffect transition="in" filter="fade">
                                      <p:cBhvr>
                                        <p:cTn id="33" dur="1000"/>
                                        <p:tgtEl>
                                          <p:spTgt spid="53260"/>
                                        </p:tgtEl>
                                      </p:cBhvr>
                                    </p:animEffect>
                                    <p:anim calcmode="lin" valueType="num">
                                      <p:cBhvr>
                                        <p:cTn id="34" dur="1000" fill="hold"/>
                                        <p:tgtEl>
                                          <p:spTgt spid="53260"/>
                                        </p:tgtEl>
                                        <p:attrNameLst>
                                          <p:attrName>ppt_x</p:attrName>
                                        </p:attrNameLst>
                                      </p:cBhvr>
                                      <p:tavLst>
                                        <p:tav tm="0">
                                          <p:val>
                                            <p:strVal val="#ppt_x"/>
                                          </p:val>
                                        </p:tav>
                                        <p:tav tm="100000">
                                          <p:val>
                                            <p:strVal val="#ppt_x"/>
                                          </p:val>
                                        </p:tav>
                                      </p:tavLst>
                                    </p:anim>
                                    <p:anim calcmode="lin" valueType="num">
                                      <p:cBhvr>
                                        <p:cTn id="35" dur="1000" fill="hold"/>
                                        <p:tgtEl>
                                          <p:spTgt spid="532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8" grpId="0" animBg="1"/>
      <p:bldP spid="53259" grpId="0" animBg="1"/>
      <p:bldP spid="53260" grpId="0" animBg="1"/>
      <p:bldP spid="53261" grpId="0" animBg="1"/>
      <p:bldP spid="53262" grpId="0" animBg="1"/>
      <p:bldP spid="532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381000" y="549275"/>
            <a:ext cx="7143750" cy="381000"/>
          </a:xfrm>
        </p:spPr>
        <p:txBody>
          <a:bodyPr/>
          <a:lstStyle/>
          <a:p>
            <a:r>
              <a:rPr lang="fi-FI" smtClean="0">
                <a:solidFill>
                  <a:srgbClr val="009DE3"/>
                </a:solidFill>
              </a:rPr>
              <a:t>Reliability Characteristics</a:t>
            </a:r>
          </a:p>
        </p:txBody>
      </p:sp>
      <p:sp>
        <p:nvSpPr>
          <p:cNvPr id="5" name="Slide Number Placeholder 4"/>
          <p:cNvSpPr>
            <a:spLocks noGrp="1"/>
          </p:cNvSpPr>
          <p:nvPr>
            <p:ph type="sldNum" sz="quarter" idx="4294967295"/>
          </p:nvPr>
        </p:nvSpPr>
        <p:spPr/>
        <p:txBody>
          <a:bodyPr/>
          <a:lstStyle/>
          <a:p>
            <a:pPr>
              <a:defRPr/>
            </a:pPr>
            <a:fld id="{D9D551D3-96AD-4977-AAA8-379FADCEA1A1}" type="slidenum">
              <a:rPr lang="fi-FI" smtClean="0"/>
              <a:pPr>
                <a:defRPr/>
              </a:pPr>
              <a:t>19</a:t>
            </a:fld>
            <a:endParaRPr lang="fi-FI" sz="1400" b="0">
              <a:solidFill>
                <a:schemeClr val="tx1"/>
              </a:solidFill>
              <a:latin typeface="Arial" charset="0"/>
            </a:endParaRPr>
          </a:p>
        </p:txBody>
      </p:sp>
      <p:sp>
        <p:nvSpPr>
          <p:cNvPr id="6" name="Rectangle 5"/>
          <p:cNvSpPr/>
          <p:nvPr/>
        </p:nvSpPr>
        <p:spPr>
          <a:xfrm>
            <a:off x="468313" y="1281113"/>
            <a:ext cx="8207375" cy="4893647"/>
          </a:xfrm>
          <a:prstGeom prst="rect">
            <a:avLst/>
          </a:prstGeom>
        </p:spPr>
        <p:txBody>
          <a:bodyPr>
            <a:spAutoFit/>
          </a:bodyPr>
          <a:lstStyle/>
          <a:p>
            <a:pPr algn="just">
              <a:defRPr/>
            </a:pPr>
            <a:r>
              <a:rPr lang="en-US" dirty="0">
                <a:solidFill>
                  <a:srgbClr val="FF0000"/>
                </a:solidFill>
                <a:latin typeface="+mn-lt"/>
                <a:ea typeface="ＭＳ Ｐゴシック" charset="-128"/>
              </a:rPr>
              <a:t>Non-Repairable Systems: </a:t>
            </a:r>
          </a:p>
          <a:p>
            <a:pPr algn="just">
              <a:defRPr/>
            </a:pPr>
            <a:r>
              <a:rPr lang="en-US" dirty="0">
                <a:latin typeface="+mn-lt"/>
                <a:ea typeface="ＭＳ Ｐゴシック" charset="-128"/>
              </a:rPr>
              <a:t>Reliability=Availability</a:t>
            </a:r>
          </a:p>
          <a:p>
            <a:pPr algn="just">
              <a:defRPr/>
            </a:pPr>
            <a:r>
              <a:rPr lang="en-US" dirty="0">
                <a:latin typeface="+mn-lt"/>
                <a:ea typeface="ＭＳ Ｐゴシック" charset="-128"/>
              </a:rPr>
              <a:t>Failure Rate </a:t>
            </a:r>
          </a:p>
          <a:p>
            <a:pPr algn="just">
              <a:defRPr/>
            </a:pPr>
            <a:r>
              <a:rPr lang="en-US" dirty="0">
                <a:latin typeface="+mn-lt"/>
                <a:ea typeface="ＭＳ Ｐゴシック" charset="-128"/>
              </a:rPr>
              <a:t>MTTF</a:t>
            </a:r>
          </a:p>
          <a:p>
            <a:pPr algn="just">
              <a:defRPr/>
            </a:pPr>
            <a:r>
              <a:rPr lang="en-US" dirty="0">
                <a:latin typeface="+mn-lt"/>
                <a:ea typeface="ＭＳ Ｐゴシック" charset="-128"/>
              </a:rPr>
              <a:t>Time to First Failure</a:t>
            </a:r>
          </a:p>
          <a:p>
            <a:pPr algn="just">
              <a:defRPr/>
            </a:pPr>
            <a:r>
              <a:rPr lang="en-US" dirty="0">
                <a:latin typeface="+mn-lt"/>
                <a:ea typeface="ＭＳ Ｐゴシック" charset="-128"/>
              </a:rPr>
              <a:t>MRL (Mean Residual or remaining Life)</a:t>
            </a:r>
          </a:p>
          <a:p>
            <a:pPr algn="just">
              <a:defRPr/>
            </a:pPr>
            <a:endParaRPr lang="en-US" dirty="0">
              <a:latin typeface="+mn-lt"/>
              <a:ea typeface="ＭＳ Ｐゴシック" charset="-128"/>
            </a:endParaRPr>
          </a:p>
          <a:p>
            <a:pPr algn="just">
              <a:defRPr/>
            </a:pPr>
            <a:r>
              <a:rPr lang="en-US" dirty="0">
                <a:solidFill>
                  <a:srgbClr val="FF0000"/>
                </a:solidFill>
                <a:latin typeface="+mn-lt"/>
                <a:ea typeface="ＭＳ Ｐゴシック" charset="-128"/>
              </a:rPr>
              <a:t>Repairable Systems: </a:t>
            </a:r>
          </a:p>
          <a:p>
            <a:pPr algn="just">
              <a:defRPr/>
            </a:pPr>
            <a:r>
              <a:rPr lang="en-US" dirty="0">
                <a:latin typeface="+mn-lt"/>
                <a:ea typeface="ＭＳ Ｐゴシック" charset="-128"/>
              </a:rPr>
              <a:t>Availability </a:t>
            </a:r>
            <a:r>
              <a:rPr lang="en-US" dirty="0" smtClean="0">
                <a:latin typeface="+mn-lt"/>
                <a:ea typeface="ＭＳ Ｐゴシック" charset="-128"/>
              </a:rPr>
              <a:t>…. (Function of Reliability and Maintainability)</a:t>
            </a:r>
            <a:endParaRPr lang="en-US" dirty="0">
              <a:latin typeface="+mn-lt"/>
              <a:ea typeface="ＭＳ Ｐゴシック" charset="-128"/>
            </a:endParaRPr>
          </a:p>
          <a:p>
            <a:pPr algn="just">
              <a:defRPr/>
            </a:pPr>
            <a:r>
              <a:rPr lang="en-US" dirty="0">
                <a:latin typeface="+mn-lt"/>
                <a:ea typeface="ＭＳ Ｐゴシック" charset="-128"/>
              </a:rPr>
              <a:t>Failure Rate and Repair Rate</a:t>
            </a:r>
          </a:p>
          <a:p>
            <a:pPr algn="just">
              <a:defRPr/>
            </a:pPr>
            <a:r>
              <a:rPr lang="en-US" dirty="0" smtClean="0">
                <a:latin typeface="+mn-lt"/>
                <a:ea typeface="ＭＳ Ｐゴシック" charset="-128"/>
              </a:rPr>
              <a:t>MTBF</a:t>
            </a:r>
            <a:endParaRPr lang="en-US" dirty="0">
              <a:latin typeface="+mn-lt"/>
              <a:ea typeface="ＭＳ Ｐゴシック" charset="-128"/>
            </a:endParaRPr>
          </a:p>
          <a:p>
            <a:pPr algn="just">
              <a:defRPr/>
            </a:pPr>
            <a:r>
              <a:rPr lang="en-US" dirty="0">
                <a:latin typeface="+mn-lt"/>
                <a:ea typeface="ＭＳ Ｐゴシック" charset="-128"/>
              </a:rPr>
              <a:t>MRL (Economic Justification)</a:t>
            </a:r>
            <a:endParaRPr lang="fi-FI" dirty="0">
              <a:latin typeface="+mn-lt"/>
              <a:ea typeface="ＭＳ Ｐゴシック" charset="-128"/>
            </a:endParaRPr>
          </a:p>
        </p:txBody>
      </p:sp>
      <p:sp>
        <p:nvSpPr>
          <p:cNvPr id="7"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8"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381000" y="1601788"/>
            <a:ext cx="8305800" cy="4419600"/>
          </a:xfrm>
        </p:spPr>
        <p:txBody>
          <a:bodyPr/>
          <a:lstStyle/>
          <a:p>
            <a:pPr marL="0" indent="0" defTabSz="346075" eaLnBrk="1" hangingPunct="1">
              <a:lnSpc>
                <a:spcPct val="115000"/>
              </a:lnSpc>
              <a:buFont typeface="Wingdings" pitchFamily="2" charset="2"/>
              <a:buNone/>
            </a:pPr>
            <a:r>
              <a:rPr lang="en-US" sz="2400" i="0" dirty="0" smtClean="0">
                <a:latin typeface="Arial Rounded MT Bold" pitchFamily="34" charset="0"/>
              </a:rPr>
              <a:t>When you have read through and understood this material, you should be able to:</a:t>
            </a:r>
          </a:p>
          <a:p>
            <a:pPr marL="0" indent="0" defTabSz="346075" eaLnBrk="1" hangingPunct="1">
              <a:lnSpc>
                <a:spcPct val="115000"/>
              </a:lnSpc>
              <a:buClr>
                <a:schemeClr val="tx1"/>
              </a:buClr>
              <a:buFont typeface="Wingdings" pitchFamily="2" charset="2"/>
              <a:buChar char="q"/>
            </a:pPr>
            <a:r>
              <a:rPr lang="en-US" dirty="0" smtClean="0"/>
              <a:t> Know the definition of reliability and the factors associated with it.</a:t>
            </a:r>
          </a:p>
          <a:p>
            <a:pPr marL="0" indent="0" defTabSz="346075" eaLnBrk="1" hangingPunct="1">
              <a:lnSpc>
                <a:spcPct val="115000"/>
              </a:lnSpc>
              <a:buClr>
                <a:schemeClr val="tx1"/>
              </a:buClr>
              <a:buFont typeface="Wingdings" pitchFamily="2" charset="2"/>
              <a:buChar char="q"/>
            </a:pPr>
            <a:r>
              <a:rPr lang="en-US" dirty="0" smtClean="0"/>
              <a:t> Understand the concepts of Reliability, Availability and Maintainability Engineering.</a:t>
            </a:r>
          </a:p>
          <a:p>
            <a:pPr marL="0" indent="0" defTabSz="346075" eaLnBrk="1" hangingPunct="1">
              <a:lnSpc>
                <a:spcPct val="115000"/>
              </a:lnSpc>
              <a:buClr>
                <a:schemeClr val="tx1"/>
              </a:buClr>
              <a:buFont typeface="Wingdings" pitchFamily="2" charset="2"/>
              <a:buChar char="q"/>
            </a:pPr>
            <a:r>
              <a:rPr lang="en-US" dirty="0" smtClean="0"/>
              <a:t> Know the techniques for Reliability analysis.</a:t>
            </a:r>
          </a:p>
          <a:p>
            <a:pPr marL="0" indent="0" defTabSz="346075" eaLnBrk="1" hangingPunct="1">
              <a:lnSpc>
                <a:spcPct val="115000"/>
              </a:lnSpc>
              <a:buClr>
                <a:schemeClr val="tx1"/>
              </a:buClr>
              <a:buFont typeface="Wingdings" pitchFamily="2" charset="2"/>
              <a:buChar char="q"/>
            </a:pPr>
            <a:r>
              <a:rPr lang="en-US" dirty="0" smtClean="0"/>
              <a:t> Calculate the failure rate under different conditions.</a:t>
            </a:r>
          </a:p>
          <a:p>
            <a:pPr marL="0" indent="0" defTabSz="346075" eaLnBrk="1" hangingPunct="1">
              <a:lnSpc>
                <a:spcPct val="115000"/>
              </a:lnSpc>
              <a:buClr>
                <a:schemeClr val="tx1"/>
              </a:buClr>
              <a:buFont typeface="Wingdings" pitchFamily="2" charset="2"/>
              <a:buChar char="q"/>
            </a:pPr>
            <a:r>
              <a:rPr lang="en-US" dirty="0" smtClean="0"/>
              <a:t> Understand the failure and reliability curves as a factor of time.</a:t>
            </a:r>
          </a:p>
          <a:p>
            <a:pPr marL="0" indent="0" defTabSz="346075" eaLnBrk="1" hangingPunct="1">
              <a:buFont typeface="Wingdings" pitchFamily="2" charset="2"/>
              <a:buNone/>
            </a:pPr>
            <a:endParaRPr lang="en-US" dirty="0" smtClean="0"/>
          </a:p>
        </p:txBody>
      </p:sp>
      <p:sp>
        <p:nvSpPr>
          <p:cNvPr id="3074" name="Rectangle 2"/>
          <p:cNvSpPr>
            <a:spLocks noGrp="1" noChangeArrowheads="1"/>
          </p:cNvSpPr>
          <p:nvPr>
            <p:ph type="title" idx="4294967295"/>
          </p:nvPr>
        </p:nvSpPr>
        <p:spPr>
          <a:xfrm>
            <a:off x="381000" y="692150"/>
            <a:ext cx="3542928" cy="525463"/>
          </a:xfrm>
          <a:solidFill>
            <a:srgbClr val="009DE3">
              <a:alpha val="79000"/>
            </a:srgbClr>
          </a:solidFill>
          <a:ln>
            <a:solidFill>
              <a:srgbClr val="61B0FF"/>
            </a:solidFill>
          </a:ln>
        </p:spPr>
        <p:txBody>
          <a:bodyPr/>
          <a:lstStyle/>
          <a:p>
            <a:pPr eaLnBrk="1" hangingPunct="1">
              <a:defRPr/>
            </a:pPr>
            <a:r>
              <a:rPr lang="en-US" dirty="0" smtClean="0">
                <a:solidFill>
                  <a:schemeClr val="tx1"/>
                </a:solidFill>
                <a:effectLst>
                  <a:outerShdw blurRad="38100" dist="38100" dir="2700000" algn="tl">
                    <a:srgbClr val="C0C0C0"/>
                  </a:outerShdw>
                </a:effectLst>
                <a:latin typeface="Aharoni" pitchFamily="2" charset="-79"/>
                <a:cs typeface="Aharoni" pitchFamily="2" charset="-79"/>
              </a:rPr>
              <a:t>Learning Objectives</a:t>
            </a:r>
          </a:p>
        </p:txBody>
      </p:sp>
      <p:sp>
        <p:nvSpPr>
          <p:cNvPr id="4"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5"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6"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
        <p:nvSpPr>
          <p:cNvPr id="7"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395288" y="527050"/>
            <a:ext cx="7143750" cy="381000"/>
          </a:xfrm>
        </p:spPr>
        <p:txBody>
          <a:bodyPr/>
          <a:lstStyle/>
          <a:p>
            <a:r>
              <a:rPr lang="fi-FI" sz="2000" dirty="0" smtClean="0">
                <a:solidFill>
                  <a:srgbClr val="009DE3"/>
                </a:solidFill>
              </a:rPr>
              <a:t>Failure Rate for Repairable and Non-repairable systems</a:t>
            </a:r>
          </a:p>
        </p:txBody>
      </p:sp>
      <p:sp>
        <p:nvSpPr>
          <p:cNvPr id="73731" name="Content Placeholder 2"/>
          <p:cNvSpPr>
            <a:spLocks noGrp="1"/>
          </p:cNvSpPr>
          <p:nvPr>
            <p:ph idx="1"/>
          </p:nvPr>
        </p:nvSpPr>
        <p:spPr>
          <a:xfrm>
            <a:off x="381000" y="1052513"/>
            <a:ext cx="8077200" cy="4972050"/>
          </a:xfrm>
        </p:spPr>
        <p:txBody>
          <a:bodyPr/>
          <a:lstStyle/>
          <a:p>
            <a:r>
              <a:rPr lang="fi-FI" sz="1800" i="0" dirty="0" smtClean="0"/>
              <a:t>MTBF</a:t>
            </a:r>
            <a:r>
              <a:rPr lang="fi-FI" sz="1800" dirty="0" smtClean="0"/>
              <a:t>	</a:t>
            </a:r>
            <a:r>
              <a:rPr lang="el-GR" sz="1800" dirty="0" smtClean="0">
                <a:sym typeface="Symbol" pitchFamily="18" charset="2"/>
              </a:rPr>
              <a:t>θ</a:t>
            </a:r>
            <a:r>
              <a:rPr lang="fi-FI" sz="1800" dirty="0" smtClean="0">
                <a:sym typeface="Symbol" pitchFamily="18" charset="2"/>
              </a:rPr>
              <a:t> = Total time   Total Number of failures</a:t>
            </a:r>
          </a:p>
          <a:p>
            <a:r>
              <a:rPr lang="fi-FI" sz="1800" i="0" dirty="0" smtClean="0">
                <a:sym typeface="Symbol" pitchFamily="18" charset="2"/>
              </a:rPr>
              <a:t>Average Failure Rate </a:t>
            </a:r>
            <a:r>
              <a:rPr lang="fi-FI" sz="1800" dirty="0" smtClean="0">
                <a:sym typeface="Symbol" pitchFamily="18" charset="2"/>
              </a:rPr>
              <a:t> = 1  </a:t>
            </a:r>
            <a:r>
              <a:rPr lang="el-GR" sz="1800" dirty="0" smtClean="0">
                <a:sym typeface="Symbol" pitchFamily="18" charset="2"/>
              </a:rPr>
              <a:t>θ</a:t>
            </a:r>
            <a:r>
              <a:rPr lang="fi-FI" sz="1800" dirty="0" smtClean="0">
                <a:sym typeface="Symbol" pitchFamily="18" charset="2"/>
              </a:rPr>
              <a:t> </a:t>
            </a:r>
            <a:r>
              <a:rPr lang="fi-FI" sz="1800" dirty="0" smtClean="0">
                <a:sym typeface="Wingdings" pitchFamily="2" charset="2"/>
              </a:rPr>
              <a:t> </a:t>
            </a:r>
            <a:r>
              <a:rPr lang="fi-FI" sz="1800" dirty="0" smtClean="0">
                <a:sym typeface="Symbol" pitchFamily="18" charset="2"/>
              </a:rPr>
              <a:t></a:t>
            </a:r>
            <a:r>
              <a:rPr lang="el-GR" sz="1800" dirty="0" smtClean="0">
                <a:sym typeface="Symbol" pitchFamily="18" charset="2"/>
              </a:rPr>
              <a:t> θ</a:t>
            </a:r>
            <a:r>
              <a:rPr lang="fi-FI" sz="1800" dirty="0" smtClean="0">
                <a:sym typeface="Symbol" pitchFamily="18" charset="2"/>
              </a:rPr>
              <a:t> = 1</a:t>
            </a:r>
          </a:p>
          <a:p>
            <a:r>
              <a:rPr lang="fi-FI" sz="1800" b="1" i="0" dirty="0" smtClean="0">
                <a:sym typeface="Symbol" pitchFamily="18" charset="2"/>
              </a:rPr>
              <a:t>Example: </a:t>
            </a:r>
          </a:p>
          <a:p>
            <a:r>
              <a:rPr lang="fi-FI" sz="1800" i="0" dirty="0" smtClean="0">
                <a:sym typeface="Symbol" pitchFamily="18" charset="2"/>
              </a:rPr>
              <a:t>300 cars have accumulated 45000 hours, 10 failures are observed. What is the MTBF? What is the failure rate?</a:t>
            </a:r>
          </a:p>
          <a:p>
            <a:r>
              <a:rPr lang="fi-FI" sz="1600" b="1" i="0" dirty="0" smtClean="0">
                <a:sym typeface="Symbol" pitchFamily="18" charset="2"/>
              </a:rPr>
              <a:t>Note: </a:t>
            </a:r>
            <a:r>
              <a:rPr lang="fi-FI" sz="1800" i="0" dirty="0" smtClean="0">
                <a:sym typeface="Symbol" pitchFamily="18" charset="2"/>
              </a:rPr>
              <a:t>considering Car as repairable system, Use MTBF</a:t>
            </a:r>
          </a:p>
          <a:p>
            <a:r>
              <a:rPr lang="fi-FI" sz="1800" i="0" dirty="0" smtClean="0">
                <a:sym typeface="Symbol" pitchFamily="18" charset="2"/>
              </a:rPr>
              <a:t>MTBF = 45000/10 = 4500 hours.</a:t>
            </a:r>
          </a:p>
          <a:p>
            <a:r>
              <a:rPr lang="fi-FI" sz="1800" i="0" dirty="0" smtClean="0">
                <a:sym typeface="Symbol" pitchFamily="18" charset="2"/>
              </a:rPr>
              <a:t>Average Failure rate  = 10/45000 = 0.00022 per hour.</a:t>
            </a:r>
          </a:p>
          <a:p>
            <a:endParaRPr lang="fi-FI" sz="1800" i="0" dirty="0" smtClean="0">
              <a:sym typeface="Symbol" pitchFamily="18" charset="2"/>
            </a:endParaRPr>
          </a:p>
          <a:p>
            <a:r>
              <a:rPr lang="fi-FI" sz="1800" i="0" dirty="0" smtClean="0">
                <a:sym typeface="Symbol" pitchFamily="18" charset="2"/>
              </a:rPr>
              <a:t>Five oil pumps were  tested with failure hours of 45, 33, 62, 94 and 105. What is the MTTF and failure rate?</a:t>
            </a:r>
          </a:p>
          <a:p>
            <a:r>
              <a:rPr lang="fi-FI" sz="1600" b="1" i="0" dirty="0" smtClean="0">
                <a:sym typeface="Symbol" pitchFamily="18" charset="2"/>
              </a:rPr>
              <a:t>Note: </a:t>
            </a:r>
            <a:r>
              <a:rPr lang="fi-FI" sz="1800" i="0" dirty="0" smtClean="0">
                <a:sym typeface="Symbol" pitchFamily="18" charset="2"/>
              </a:rPr>
              <a:t>considering pumps as non repairable systems, Use MTTF.</a:t>
            </a:r>
          </a:p>
          <a:p>
            <a:r>
              <a:rPr lang="fi-FI" sz="1800" i="0" dirty="0" smtClean="0">
                <a:sym typeface="Symbol" pitchFamily="18" charset="2"/>
              </a:rPr>
              <a:t>MTTF = (45+33+62+94+105) / 5 = 67.8 hours</a:t>
            </a:r>
          </a:p>
          <a:p>
            <a:r>
              <a:rPr lang="fi-FI" sz="1800" i="0" dirty="0" smtClean="0">
                <a:sym typeface="Symbol" pitchFamily="18" charset="2"/>
              </a:rPr>
              <a:t>Failure rate = 5 / (45+33+62+94+105) = 0.0147 per hour.</a:t>
            </a:r>
            <a:endParaRPr lang="fi-FI" sz="1800" dirty="0" smtClean="0">
              <a:sym typeface="Symbol" pitchFamily="18" charset="2"/>
            </a:endParaRPr>
          </a:p>
          <a:p>
            <a:r>
              <a:rPr lang="fi-FI" sz="1800" dirty="0" smtClean="0">
                <a:sym typeface="Symbol" pitchFamily="18" charset="2"/>
              </a:rPr>
              <a:t>Note that MTTF is a reciprocal of failure rate.</a:t>
            </a:r>
          </a:p>
        </p:txBody>
      </p:sp>
      <p:sp>
        <p:nvSpPr>
          <p:cNvPr id="5" name="Slide Number Placeholder 4"/>
          <p:cNvSpPr>
            <a:spLocks noGrp="1"/>
          </p:cNvSpPr>
          <p:nvPr>
            <p:ph type="sldNum" sz="quarter" idx="4294967295"/>
          </p:nvPr>
        </p:nvSpPr>
        <p:spPr/>
        <p:txBody>
          <a:bodyPr/>
          <a:lstStyle/>
          <a:p>
            <a:pPr>
              <a:defRPr/>
            </a:pPr>
            <a:fld id="{E55F7B17-991A-4E39-9E62-E3B0F708EB61}" type="slidenum">
              <a:rPr lang="fi-FI" smtClean="0"/>
              <a:pPr>
                <a:defRPr/>
              </a:pPr>
              <a:t>20</a:t>
            </a:fld>
            <a:endParaRPr lang="fi-FI" sz="1400" b="0">
              <a:solidFill>
                <a:schemeClr val="tx1"/>
              </a:solidFill>
              <a:latin typeface="Arial" charset="0"/>
            </a:endParaRPr>
          </a:p>
        </p:txBody>
      </p:sp>
      <p:sp>
        <p:nvSpPr>
          <p:cNvPr id="6"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50825" y="765175"/>
            <a:ext cx="8229600" cy="5745163"/>
          </a:xfrm>
          <a:prstGeom prst="rect">
            <a:avLst/>
          </a:prstGeom>
          <a:noFill/>
          <a:ln w="9525">
            <a:noFill/>
            <a:miter lim="800000"/>
            <a:headEnd/>
            <a:tailEnd/>
          </a:ln>
        </p:spPr>
        <p:txBody>
          <a:bodyPr/>
          <a:lstStyle/>
          <a:p>
            <a:pPr algn="just" eaLnBrk="1" hangingPunct="1">
              <a:lnSpc>
                <a:spcPct val="90000"/>
              </a:lnSpc>
              <a:defRPr/>
            </a:pPr>
            <a:r>
              <a:rPr lang="en-US" sz="2000" dirty="0">
                <a:effectLst>
                  <a:outerShdw blurRad="38100" dist="38100" dir="2700000" algn="tl">
                    <a:srgbClr val="000000">
                      <a:alpha val="43137"/>
                    </a:srgbClr>
                  </a:outerShdw>
                </a:effectLst>
                <a:ea typeface="ＭＳ Ｐゴシック" charset="-128"/>
              </a:rPr>
              <a:t>10 components were tested. The components (not repairable) failed as follows:</a:t>
            </a:r>
          </a:p>
          <a:p>
            <a:pPr algn="just" eaLnBrk="1" hangingPunct="1">
              <a:lnSpc>
                <a:spcPct val="90000"/>
              </a:lnSpc>
              <a:buClr>
                <a:schemeClr val="tx1"/>
              </a:buClr>
              <a:defRPr/>
            </a:pPr>
            <a:r>
              <a:rPr lang="en-US" sz="2000" dirty="0">
                <a:effectLst>
                  <a:outerShdw blurRad="38100" dist="38100" dir="2700000" algn="tl">
                    <a:srgbClr val="000000">
                      <a:alpha val="43137"/>
                    </a:srgbClr>
                  </a:outerShdw>
                </a:effectLst>
                <a:ea typeface="ＭＳ Ｐゴシック" charset="-128"/>
              </a:rPr>
              <a:t>Component 1,2,3,4,5 failed after 75,125, 130, 325, 525 hours. Find the failure </a:t>
            </a:r>
            <a:r>
              <a:rPr lang="en-US" sz="2000" dirty="0" smtClean="0">
                <a:effectLst>
                  <a:outerShdw blurRad="38100" dist="38100" dir="2700000" algn="tl">
                    <a:srgbClr val="000000">
                      <a:alpha val="43137"/>
                    </a:srgbClr>
                  </a:outerShdw>
                </a:effectLst>
                <a:ea typeface="ＭＳ Ｐゴシック" charset="-128"/>
              </a:rPr>
              <a:t>rate and mean time till failure..</a:t>
            </a:r>
            <a:endParaRPr lang="en-US" sz="2000" dirty="0">
              <a:effectLst>
                <a:outerShdw blurRad="38100" dist="38100" dir="2700000" algn="tl">
                  <a:srgbClr val="000000">
                    <a:alpha val="43137"/>
                  </a:srgbClr>
                </a:outerShdw>
              </a:effectLst>
              <a:ea typeface="ＭＳ Ｐゴシック" charset="-128"/>
            </a:endParaRPr>
          </a:p>
          <a:p>
            <a:pPr algn="just" eaLnBrk="1" hangingPunct="1">
              <a:lnSpc>
                <a:spcPct val="90000"/>
              </a:lnSpc>
              <a:buClr>
                <a:schemeClr val="tx1"/>
              </a:buClr>
              <a:defRPr/>
            </a:pPr>
            <a:endParaRPr lang="en-US" sz="1800" dirty="0">
              <a:ea typeface="ＭＳ Ｐゴシック" charset="-128"/>
            </a:endParaRPr>
          </a:p>
          <a:p>
            <a:pPr algn="just" eaLnBrk="1" hangingPunct="1">
              <a:lnSpc>
                <a:spcPct val="90000"/>
              </a:lnSpc>
              <a:buClr>
                <a:schemeClr val="tx1"/>
              </a:buClr>
              <a:defRPr/>
            </a:pPr>
            <a:r>
              <a:rPr lang="en-US" sz="1800" b="1" dirty="0">
                <a:ea typeface="ＭＳ Ｐゴシック" charset="-128"/>
              </a:rPr>
              <a:t>Solution: </a:t>
            </a:r>
          </a:p>
          <a:p>
            <a:pPr algn="just" eaLnBrk="1" hangingPunct="1">
              <a:lnSpc>
                <a:spcPct val="150000"/>
              </a:lnSpc>
              <a:buClr>
                <a:schemeClr val="tx1"/>
              </a:buClr>
              <a:defRPr/>
            </a:pPr>
            <a:r>
              <a:rPr lang="en-US" sz="1800" dirty="0">
                <a:ea typeface="ＭＳ Ｐゴシック" charset="-128"/>
              </a:rPr>
              <a:t>No. of failures = 5</a:t>
            </a:r>
          </a:p>
          <a:p>
            <a:pPr algn="just" eaLnBrk="1" hangingPunct="1">
              <a:lnSpc>
                <a:spcPct val="150000"/>
              </a:lnSpc>
              <a:buClr>
                <a:schemeClr val="tx1"/>
              </a:buClr>
              <a:defRPr/>
            </a:pPr>
            <a:r>
              <a:rPr lang="en-US" sz="1800" dirty="0">
                <a:ea typeface="ＭＳ Ｐゴシック" charset="-128"/>
              </a:rPr>
              <a:t>Total operating time = </a:t>
            </a:r>
            <a:r>
              <a:rPr lang="en-US" sz="1800" dirty="0" smtClean="0">
                <a:ea typeface="ＭＳ Ｐゴシック" charset="-128"/>
              </a:rPr>
              <a:t>75 + 125 + 130 + 325 + 525 + 5*525 = 3805</a:t>
            </a:r>
            <a:endParaRPr lang="en-US" sz="1800" dirty="0">
              <a:ea typeface="ＭＳ Ｐゴシック" charset="-128"/>
            </a:endParaRPr>
          </a:p>
          <a:p>
            <a:pPr algn="just" eaLnBrk="1" hangingPunct="1">
              <a:lnSpc>
                <a:spcPct val="150000"/>
              </a:lnSpc>
              <a:buClr>
                <a:schemeClr val="tx1"/>
              </a:buClr>
              <a:defRPr/>
            </a:pPr>
            <a:r>
              <a:rPr lang="en-US" sz="1800" b="1" i="1" dirty="0">
                <a:ea typeface="ＭＳ Ｐゴシック" charset="-128"/>
              </a:rPr>
              <a:t>Failure rate </a:t>
            </a:r>
            <a:r>
              <a:rPr lang="en-US" sz="1800" dirty="0">
                <a:ea typeface="ＭＳ Ｐゴシック" charset="-128"/>
                <a:sym typeface="Symbol" pitchFamily="18" charset="2"/>
              </a:rPr>
              <a:t> = 5 / 3805 = </a:t>
            </a:r>
            <a:r>
              <a:rPr lang="en-US" sz="1800" dirty="0" smtClean="0">
                <a:ea typeface="ＭＳ Ｐゴシック" charset="-128"/>
                <a:sym typeface="Symbol" pitchFamily="18" charset="2"/>
              </a:rPr>
              <a:t>0.001314</a:t>
            </a:r>
          </a:p>
          <a:p>
            <a:pPr algn="just" eaLnBrk="1" hangingPunct="1">
              <a:lnSpc>
                <a:spcPct val="150000"/>
              </a:lnSpc>
              <a:buClr>
                <a:schemeClr val="tx1"/>
              </a:buClr>
              <a:defRPr/>
            </a:pPr>
            <a:r>
              <a:rPr lang="en-US" sz="1800" b="1" i="1" dirty="0" smtClean="0">
                <a:ea typeface="ＭＳ Ｐゴシック" charset="-128"/>
              </a:rPr>
              <a:t>Mean time till failure </a:t>
            </a:r>
            <a:r>
              <a:rPr lang="en-US" sz="1800" i="1" dirty="0" smtClean="0">
                <a:ea typeface="ＭＳ Ｐゴシック" charset="-128"/>
              </a:rPr>
              <a:t>= 1/</a:t>
            </a:r>
            <a:r>
              <a:rPr lang="en-US" sz="1800" dirty="0" smtClean="0">
                <a:ea typeface="ＭＳ Ｐゴシック" charset="-128"/>
                <a:sym typeface="Symbol" pitchFamily="18" charset="2"/>
              </a:rPr>
              <a:t></a:t>
            </a:r>
          </a:p>
          <a:p>
            <a:pPr algn="just" eaLnBrk="1" hangingPunct="1">
              <a:buClr>
                <a:schemeClr val="tx1"/>
              </a:buClr>
              <a:defRPr/>
            </a:pPr>
            <a:r>
              <a:rPr lang="en-US" sz="1800" dirty="0">
                <a:ea typeface="ＭＳ Ｐゴシック" charset="-128"/>
                <a:sym typeface="Symbol" pitchFamily="18" charset="2"/>
              </a:rPr>
              <a:t>	</a:t>
            </a:r>
            <a:r>
              <a:rPr lang="en-US" sz="1800" dirty="0" smtClean="0">
                <a:ea typeface="ＭＳ Ｐゴシック" charset="-128"/>
                <a:sym typeface="Symbol" pitchFamily="18" charset="2"/>
              </a:rPr>
              <a:t>=1/0.001314</a:t>
            </a:r>
          </a:p>
          <a:p>
            <a:pPr algn="just" eaLnBrk="1" hangingPunct="1">
              <a:buClr>
                <a:schemeClr val="tx1"/>
              </a:buClr>
              <a:defRPr/>
            </a:pPr>
            <a:r>
              <a:rPr lang="en-US" sz="1800" dirty="0">
                <a:ea typeface="ＭＳ Ｐゴシック" charset="-128"/>
                <a:sym typeface="Symbol" pitchFamily="18" charset="2"/>
              </a:rPr>
              <a:t> </a:t>
            </a:r>
            <a:r>
              <a:rPr lang="en-US" sz="1800" dirty="0" smtClean="0">
                <a:ea typeface="ＭＳ Ｐゴシック" charset="-128"/>
                <a:sym typeface="Symbol" pitchFamily="18" charset="2"/>
              </a:rPr>
              <a:t>         = 761.04 hours.</a:t>
            </a:r>
          </a:p>
          <a:p>
            <a:pPr algn="just" eaLnBrk="1" hangingPunct="1">
              <a:lnSpc>
                <a:spcPct val="150000"/>
              </a:lnSpc>
              <a:buClr>
                <a:schemeClr val="tx1"/>
              </a:buClr>
              <a:defRPr/>
            </a:pPr>
            <a:endParaRPr lang="en-US" sz="1800" dirty="0">
              <a:ea typeface="ＭＳ Ｐゴシック" charset="-128"/>
            </a:endParaRPr>
          </a:p>
          <a:p>
            <a:pPr algn="just" eaLnBrk="1" hangingPunct="1">
              <a:lnSpc>
                <a:spcPct val="90000"/>
              </a:lnSpc>
              <a:buClr>
                <a:schemeClr val="tx1"/>
              </a:buClr>
              <a:defRPr/>
            </a:pPr>
            <a:endParaRPr lang="en-US" sz="1800" dirty="0">
              <a:ea typeface="ＭＳ Ｐゴシック" charset="-128"/>
            </a:endParaRPr>
          </a:p>
          <a:p>
            <a:pPr algn="just" eaLnBrk="1" hangingPunct="1">
              <a:lnSpc>
                <a:spcPct val="90000"/>
              </a:lnSpc>
              <a:buClr>
                <a:schemeClr val="tx1"/>
              </a:buClr>
              <a:defRPr/>
            </a:pPr>
            <a:endParaRPr lang="en-US" sz="1800" dirty="0">
              <a:ea typeface="ＭＳ Ｐゴシック" charset="-128"/>
            </a:endParaRPr>
          </a:p>
          <a:p>
            <a:pPr algn="just">
              <a:spcBef>
                <a:spcPct val="20000"/>
              </a:spcBef>
              <a:tabLst>
                <a:tab pos="954088" algn="l"/>
              </a:tabLst>
              <a:defRPr/>
            </a:pPr>
            <a:endParaRPr lang="en-GB" sz="2000" i="1" kern="0" dirty="0">
              <a:latin typeface="+mn-lt"/>
              <a:ea typeface="+mn-ea"/>
            </a:endParaRPr>
          </a:p>
          <a:p>
            <a:pPr algn="just">
              <a:spcBef>
                <a:spcPct val="20000"/>
              </a:spcBef>
              <a:tabLst>
                <a:tab pos="954088" algn="l"/>
              </a:tabLst>
              <a:defRPr/>
            </a:pPr>
            <a:r>
              <a:rPr lang="en-GB" sz="2000" i="1" kern="0" dirty="0">
                <a:effectLst>
                  <a:outerShdw blurRad="38100" dist="38100" dir="2700000" algn="tl">
                    <a:srgbClr val="000000">
                      <a:alpha val="43137"/>
                    </a:srgbClr>
                  </a:outerShdw>
                </a:effectLst>
                <a:latin typeface="+mn-lt"/>
                <a:ea typeface="+mn-ea"/>
              </a:rPr>
              <a:t>		</a:t>
            </a:r>
          </a:p>
        </p:txBody>
      </p:sp>
      <p:sp>
        <p:nvSpPr>
          <p:cNvPr id="57347" name="Title 1"/>
          <p:cNvSpPr>
            <a:spLocks noGrp="1"/>
          </p:cNvSpPr>
          <p:nvPr>
            <p:ph type="title"/>
          </p:nvPr>
        </p:nvSpPr>
        <p:spPr>
          <a:xfrm>
            <a:off x="250825" y="260350"/>
            <a:ext cx="7143750" cy="381000"/>
          </a:xfrm>
        </p:spPr>
        <p:txBody>
          <a:bodyPr/>
          <a:lstStyle/>
          <a:p>
            <a:r>
              <a:rPr lang="fi-FI" b="0" smtClean="0">
                <a:solidFill>
                  <a:srgbClr val="009DE3"/>
                </a:solidFill>
              </a:rPr>
              <a:t>Example</a:t>
            </a:r>
          </a:p>
        </p:txBody>
      </p:sp>
      <p:sp>
        <p:nvSpPr>
          <p:cNvPr id="5" name="Slide Number Placeholder 4"/>
          <p:cNvSpPr>
            <a:spLocks noGrp="1"/>
          </p:cNvSpPr>
          <p:nvPr>
            <p:ph type="sldNum" sz="quarter" idx="4294967295"/>
          </p:nvPr>
        </p:nvSpPr>
        <p:spPr/>
        <p:txBody>
          <a:bodyPr/>
          <a:lstStyle/>
          <a:p>
            <a:pPr>
              <a:defRPr/>
            </a:pPr>
            <a:fld id="{BFB2D0BC-8763-45EC-B5F0-3893AE0D5207}" type="slidenum">
              <a:rPr lang="fi-FI" smtClean="0"/>
              <a:pPr>
                <a:defRPr/>
              </a:pPr>
              <a:t>21</a:t>
            </a:fld>
            <a:endParaRPr lang="fi-FI" sz="1400" b="0" dirty="0">
              <a:solidFill>
                <a:schemeClr val="tx1"/>
              </a:solidFill>
              <a:latin typeface="Arial" charset="0"/>
            </a:endParaRPr>
          </a:p>
        </p:txBody>
      </p:sp>
      <p:sp>
        <p:nvSpPr>
          <p:cNvPr id="57349" name="Line 4"/>
          <p:cNvSpPr>
            <a:spLocks noChangeShapeType="1"/>
          </p:cNvSpPr>
          <p:nvPr/>
        </p:nvSpPr>
        <p:spPr bwMode="auto">
          <a:xfrm>
            <a:off x="2428875" y="6083300"/>
            <a:ext cx="6464300" cy="9525"/>
          </a:xfrm>
          <a:prstGeom prst="line">
            <a:avLst/>
          </a:prstGeom>
          <a:noFill/>
          <a:ln w="15875">
            <a:solidFill>
              <a:schemeClr val="tx1"/>
            </a:solidFill>
            <a:round/>
            <a:headEnd/>
            <a:tailEnd/>
          </a:ln>
        </p:spPr>
        <p:txBody>
          <a:bodyPr/>
          <a:lstStyle/>
          <a:p>
            <a:endParaRPr lang="fi-FI"/>
          </a:p>
        </p:txBody>
      </p:sp>
      <p:sp>
        <p:nvSpPr>
          <p:cNvPr id="57350" name="Line 5"/>
          <p:cNvSpPr>
            <a:spLocks noChangeShapeType="1"/>
          </p:cNvSpPr>
          <p:nvPr/>
        </p:nvSpPr>
        <p:spPr bwMode="auto">
          <a:xfrm flipV="1">
            <a:off x="2428875" y="5321300"/>
            <a:ext cx="0" cy="762000"/>
          </a:xfrm>
          <a:prstGeom prst="line">
            <a:avLst/>
          </a:prstGeom>
          <a:noFill/>
          <a:ln w="15875">
            <a:solidFill>
              <a:schemeClr val="tx1"/>
            </a:solidFill>
            <a:round/>
            <a:headEnd/>
            <a:tailEnd/>
          </a:ln>
        </p:spPr>
        <p:txBody>
          <a:bodyPr/>
          <a:lstStyle/>
          <a:p>
            <a:endParaRPr lang="fi-FI"/>
          </a:p>
        </p:txBody>
      </p:sp>
      <p:sp>
        <p:nvSpPr>
          <p:cNvPr id="57351" name="Text Box 6"/>
          <p:cNvSpPr txBox="1">
            <a:spLocks noChangeArrowheads="1"/>
          </p:cNvSpPr>
          <p:nvPr/>
        </p:nvSpPr>
        <p:spPr bwMode="auto">
          <a:xfrm>
            <a:off x="2124075" y="4916488"/>
            <a:ext cx="609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75</a:t>
            </a:r>
          </a:p>
        </p:txBody>
      </p:sp>
      <p:sp>
        <p:nvSpPr>
          <p:cNvPr id="57352" name="Line 7"/>
          <p:cNvSpPr>
            <a:spLocks noChangeShapeType="1"/>
          </p:cNvSpPr>
          <p:nvPr/>
        </p:nvSpPr>
        <p:spPr bwMode="auto">
          <a:xfrm flipV="1">
            <a:off x="3114675" y="5016500"/>
            <a:ext cx="0" cy="1066800"/>
          </a:xfrm>
          <a:prstGeom prst="line">
            <a:avLst/>
          </a:prstGeom>
          <a:noFill/>
          <a:ln w="15875">
            <a:solidFill>
              <a:schemeClr val="tx1"/>
            </a:solidFill>
            <a:round/>
            <a:headEnd/>
            <a:tailEnd/>
          </a:ln>
        </p:spPr>
        <p:txBody>
          <a:bodyPr/>
          <a:lstStyle/>
          <a:p>
            <a:endParaRPr lang="fi-FI"/>
          </a:p>
        </p:txBody>
      </p:sp>
      <p:sp>
        <p:nvSpPr>
          <p:cNvPr id="57353" name="Text Box 8"/>
          <p:cNvSpPr txBox="1">
            <a:spLocks noChangeArrowheads="1"/>
          </p:cNvSpPr>
          <p:nvPr/>
        </p:nvSpPr>
        <p:spPr bwMode="auto">
          <a:xfrm>
            <a:off x="3038475" y="4559300"/>
            <a:ext cx="184150" cy="457200"/>
          </a:xfrm>
          <a:prstGeom prst="rect">
            <a:avLst/>
          </a:prstGeom>
          <a:noFill/>
          <a:ln w="9525">
            <a:noFill/>
            <a:miter lim="800000"/>
            <a:headEnd/>
            <a:tailEnd/>
          </a:ln>
        </p:spPr>
        <p:txBody>
          <a:bodyPr wrap="none">
            <a:spAutoFit/>
          </a:bodyPr>
          <a:lstStyle/>
          <a:p>
            <a:endParaRPr lang="fi-FI">
              <a:latin typeface="Times New Roman" pitchFamily="18" charset="0"/>
            </a:endParaRPr>
          </a:p>
        </p:txBody>
      </p:sp>
      <p:sp>
        <p:nvSpPr>
          <p:cNvPr id="57354" name="Text Box 9"/>
          <p:cNvSpPr txBox="1">
            <a:spLocks noChangeArrowheads="1"/>
          </p:cNvSpPr>
          <p:nvPr/>
        </p:nvSpPr>
        <p:spPr bwMode="auto">
          <a:xfrm>
            <a:off x="2809875" y="45593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125</a:t>
            </a:r>
          </a:p>
        </p:txBody>
      </p:sp>
      <p:sp>
        <p:nvSpPr>
          <p:cNvPr id="57355" name="Line 10"/>
          <p:cNvSpPr>
            <a:spLocks noChangeShapeType="1"/>
          </p:cNvSpPr>
          <p:nvPr/>
        </p:nvSpPr>
        <p:spPr bwMode="auto">
          <a:xfrm flipV="1">
            <a:off x="3800475" y="4635500"/>
            <a:ext cx="0" cy="1447800"/>
          </a:xfrm>
          <a:prstGeom prst="line">
            <a:avLst/>
          </a:prstGeom>
          <a:noFill/>
          <a:ln w="15875">
            <a:solidFill>
              <a:schemeClr val="tx1"/>
            </a:solidFill>
            <a:round/>
            <a:headEnd/>
            <a:tailEnd/>
          </a:ln>
        </p:spPr>
        <p:txBody>
          <a:bodyPr/>
          <a:lstStyle/>
          <a:p>
            <a:endParaRPr lang="fi-FI"/>
          </a:p>
        </p:txBody>
      </p:sp>
      <p:sp>
        <p:nvSpPr>
          <p:cNvPr id="57356" name="Text Box 11"/>
          <p:cNvSpPr txBox="1">
            <a:spLocks noChangeArrowheads="1"/>
          </p:cNvSpPr>
          <p:nvPr/>
        </p:nvSpPr>
        <p:spPr bwMode="auto">
          <a:xfrm>
            <a:off x="3495675" y="4254500"/>
            <a:ext cx="685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130</a:t>
            </a:r>
          </a:p>
        </p:txBody>
      </p:sp>
      <p:sp>
        <p:nvSpPr>
          <p:cNvPr id="57357" name="Line 12"/>
          <p:cNvSpPr>
            <a:spLocks noChangeShapeType="1"/>
          </p:cNvSpPr>
          <p:nvPr/>
        </p:nvSpPr>
        <p:spPr bwMode="auto">
          <a:xfrm flipV="1">
            <a:off x="4486275" y="4254500"/>
            <a:ext cx="0" cy="1828800"/>
          </a:xfrm>
          <a:prstGeom prst="line">
            <a:avLst/>
          </a:prstGeom>
          <a:noFill/>
          <a:ln w="15875">
            <a:solidFill>
              <a:schemeClr val="tx1"/>
            </a:solidFill>
            <a:round/>
            <a:headEnd/>
            <a:tailEnd/>
          </a:ln>
        </p:spPr>
        <p:txBody>
          <a:bodyPr/>
          <a:lstStyle/>
          <a:p>
            <a:endParaRPr lang="fi-FI"/>
          </a:p>
        </p:txBody>
      </p:sp>
      <p:sp>
        <p:nvSpPr>
          <p:cNvPr id="57358" name="Text Box 13"/>
          <p:cNvSpPr txBox="1">
            <a:spLocks noChangeArrowheads="1"/>
          </p:cNvSpPr>
          <p:nvPr/>
        </p:nvSpPr>
        <p:spPr bwMode="auto">
          <a:xfrm>
            <a:off x="4105275" y="3873500"/>
            <a:ext cx="685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325</a:t>
            </a:r>
          </a:p>
        </p:txBody>
      </p:sp>
      <p:sp>
        <p:nvSpPr>
          <p:cNvPr id="57359" name="Line 14"/>
          <p:cNvSpPr>
            <a:spLocks noChangeShapeType="1"/>
          </p:cNvSpPr>
          <p:nvPr/>
        </p:nvSpPr>
        <p:spPr bwMode="auto">
          <a:xfrm flipV="1">
            <a:off x="5172075" y="4025900"/>
            <a:ext cx="0" cy="2057400"/>
          </a:xfrm>
          <a:prstGeom prst="line">
            <a:avLst/>
          </a:prstGeom>
          <a:noFill/>
          <a:ln w="15875">
            <a:solidFill>
              <a:schemeClr val="tx1"/>
            </a:solidFill>
            <a:round/>
            <a:headEnd/>
            <a:tailEnd/>
          </a:ln>
        </p:spPr>
        <p:txBody>
          <a:bodyPr/>
          <a:lstStyle/>
          <a:p>
            <a:endParaRPr lang="fi-FI"/>
          </a:p>
        </p:txBody>
      </p:sp>
      <p:sp>
        <p:nvSpPr>
          <p:cNvPr id="57360" name="Text Box 15"/>
          <p:cNvSpPr txBox="1">
            <a:spLocks noChangeArrowheads="1"/>
          </p:cNvSpPr>
          <p:nvPr/>
        </p:nvSpPr>
        <p:spPr bwMode="auto">
          <a:xfrm>
            <a:off x="4791075" y="3644900"/>
            <a:ext cx="685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525</a:t>
            </a:r>
          </a:p>
        </p:txBody>
      </p:sp>
      <p:sp>
        <p:nvSpPr>
          <p:cNvPr id="57361" name="Rectangle 17"/>
          <p:cNvSpPr>
            <a:spLocks noChangeArrowheads="1"/>
          </p:cNvSpPr>
          <p:nvPr/>
        </p:nvSpPr>
        <p:spPr bwMode="auto">
          <a:xfrm>
            <a:off x="5934075" y="3797300"/>
            <a:ext cx="1981200" cy="2286000"/>
          </a:xfrm>
          <a:prstGeom prst="rect">
            <a:avLst/>
          </a:prstGeom>
          <a:noFill/>
          <a:ln w="15875">
            <a:solidFill>
              <a:schemeClr val="tx1"/>
            </a:solidFill>
            <a:miter lim="800000"/>
            <a:headEnd/>
            <a:tailEnd/>
          </a:ln>
        </p:spPr>
        <p:txBody>
          <a:bodyPr wrap="none" anchor="ctr"/>
          <a:lstStyle/>
          <a:p>
            <a:endParaRPr lang="fi-FI"/>
          </a:p>
        </p:txBody>
      </p:sp>
      <p:sp>
        <p:nvSpPr>
          <p:cNvPr id="57362" name="Text Box 18"/>
          <p:cNvSpPr txBox="1">
            <a:spLocks noChangeArrowheads="1"/>
          </p:cNvSpPr>
          <p:nvPr/>
        </p:nvSpPr>
        <p:spPr bwMode="auto">
          <a:xfrm>
            <a:off x="6238875" y="4635500"/>
            <a:ext cx="1295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5 x 525</a:t>
            </a:r>
          </a:p>
        </p:txBody>
      </p:sp>
      <p:sp>
        <p:nvSpPr>
          <p:cNvPr id="20"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21"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22"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advTm="5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395288" y="333375"/>
            <a:ext cx="7488237" cy="1938338"/>
          </a:xfrm>
          <a:prstGeom prst="rect">
            <a:avLst/>
          </a:prstGeom>
          <a:noFill/>
          <a:ln w="9525">
            <a:noFill/>
            <a:miter lim="800000"/>
            <a:headEnd/>
            <a:tailEnd/>
          </a:ln>
        </p:spPr>
        <p:txBody>
          <a:bodyPr>
            <a:spAutoFit/>
          </a:bodyPr>
          <a:lstStyle/>
          <a:p>
            <a:pPr algn="l"/>
            <a:r>
              <a:rPr lang="en-GB" sz="2000" b="1" i="1">
                <a:solidFill>
                  <a:srgbClr val="009DE3"/>
                </a:solidFill>
              </a:rPr>
              <a:t>Example:</a:t>
            </a:r>
            <a:r>
              <a:rPr lang="en-GB" sz="2000">
                <a:solidFill>
                  <a:srgbClr val="009DE3"/>
                </a:solidFill>
              </a:rPr>
              <a:t> </a:t>
            </a:r>
          </a:p>
          <a:p>
            <a:pPr algn="l"/>
            <a:r>
              <a:rPr lang="en-GB" sz="2000"/>
              <a:t>50 components are tested for two weeks. 20 of them fail in this time, with an average failure time of 1.2 weeks. </a:t>
            </a:r>
          </a:p>
          <a:p>
            <a:pPr algn="l"/>
            <a:endParaRPr lang="en-GB" sz="2000"/>
          </a:p>
          <a:p>
            <a:pPr algn="l"/>
            <a:r>
              <a:rPr lang="en-GB" sz="2000"/>
              <a:t>What is the mean time till failure assuming a constant failure rate?</a:t>
            </a:r>
          </a:p>
        </p:txBody>
      </p:sp>
      <p:sp>
        <p:nvSpPr>
          <p:cNvPr id="3" name="TextBox 2"/>
          <p:cNvSpPr txBox="1">
            <a:spLocks noChangeArrowheads="1"/>
          </p:cNvSpPr>
          <p:nvPr/>
        </p:nvSpPr>
        <p:spPr bwMode="auto">
          <a:xfrm>
            <a:off x="487363" y="2708275"/>
            <a:ext cx="8188325" cy="3294063"/>
          </a:xfrm>
          <a:prstGeom prst="rect">
            <a:avLst/>
          </a:prstGeom>
          <a:noFill/>
          <a:ln w="9525">
            <a:noFill/>
            <a:miter lim="800000"/>
            <a:headEnd/>
            <a:tailEnd/>
          </a:ln>
        </p:spPr>
        <p:txBody>
          <a:bodyPr>
            <a:spAutoFit/>
          </a:bodyPr>
          <a:lstStyle/>
          <a:p>
            <a:pPr algn="l"/>
            <a:r>
              <a:rPr lang="en-GB" i="1" dirty="0">
                <a:solidFill>
                  <a:srgbClr val="FF0000"/>
                </a:solidFill>
              </a:rPr>
              <a:t>Answer:</a:t>
            </a:r>
          </a:p>
          <a:p>
            <a:pPr algn="l"/>
            <a:endParaRPr lang="en-GB" i="1" dirty="0"/>
          </a:p>
          <a:p>
            <a:pPr algn="l"/>
            <a:r>
              <a:rPr lang="en-GB" sz="2000" dirty="0"/>
              <a:t>No. Of failures = 20</a:t>
            </a:r>
          </a:p>
          <a:p>
            <a:pPr algn="l"/>
            <a:endParaRPr lang="en-GB" sz="2000" dirty="0"/>
          </a:p>
          <a:p>
            <a:pPr algn="l"/>
            <a:r>
              <a:rPr lang="en-GB" sz="2000" dirty="0"/>
              <a:t>Total time = 20*1.2 + 30*2 = 84 weeks</a:t>
            </a:r>
          </a:p>
          <a:p>
            <a:pPr algn="l"/>
            <a:endParaRPr lang="en-GB" sz="2000" dirty="0"/>
          </a:p>
          <a:p>
            <a:pPr algn="l"/>
            <a:r>
              <a:rPr lang="en-GB" sz="2000" dirty="0"/>
              <a:t>Failure rate = 20/84 = 0.238/week</a:t>
            </a:r>
          </a:p>
          <a:p>
            <a:pPr algn="l"/>
            <a:endParaRPr lang="en-GB" sz="2000" dirty="0"/>
          </a:p>
          <a:p>
            <a:pPr algn="l"/>
            <a:r>
              <a:rPr lang="en-GB" sz="2000" dirty="0"/>
              <a:t>Mean time till failure is estimated to be = (1/failure rate)</a:t>
            </a:r>
          </a:p>
          <a:p>
            <a:pPr algn="l"/>
            <a:r>
              <a:rPr lang="en-GB" sz="2000" dirty="0"/>
              <a:t>				= 1/0.238 = 4.2 weeks.</a:t>
            </a:r>
          </a:p>
        </p:txBody>
      </p:sp>
      <p:sp>
        <p:nvSpPr>
          <p:cNvPr id="4"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5"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7"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B2D0BC-8763-45EC-B5F0-3893AE0D5207}"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pic>
        <p:nvPicPr>
          <p:cNvPr id="8" name="Picture 10" descr="https://www.euro-fusion.org/wpcms/wp-content/uploads/2011/11/CERN.gif"/>
          <p:cNvPicPr>
            <a:picLocks noChangeAspect="1" noChangeArrowheads="1"/>
          </p:cNvPicPr>
          <p:nvPr/>
        </p:nvPicPr>
        <p:blipFill>
          <a:blip r:embed="rId3" cstate="print"/>
          <a:srcRect/>
          <a:stretch>
            <a:fillRect/>
          </a:stretch>
        </p:blipFill>
        <p:spPr bwMode="auto">
          <a:xfrm>
            <a:off x="4283968" y="6381328"/>
            <a:ext cx="432048" cy="432048"/>
          </a:xfrm>
          <a:prstGeom prst="rect">
            <a:avLst/>
          </a:prstGeom>
          <a:noFill/>
        </p:spPr>
      </p:pic>
    </p:spTree>
    <p:custDataLst>
      <p:tags r:id="rId1"/>
    </p:custDataLst>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FDABC9CE-2F2A-4387-9209-8BB5D49EA513}" type="slidenum">
              <a:rPr lang="fi-FI" smtClean="0"/>
              <a:pPr>
                <a:defRPr/>
              </a:pPr>
              <a:t>23</a:t>
            </a:fld>
            <a:endParaRPr lang="fi-FI" sz="1400" b="0">
              <a:solidFill>
                <a:schemeClr val="tx1"/>
              </a:solidFill>
              <a:latin typeface="Arial" charset="0"/>
            </a:endParaRPr>
          </a:p>
        </p:txBody>
      </p:sp>
      <p:sp>
        <p:nvSpPr>
          <p:cNvPr id="4" name="Rectangle 3"/>
          <p:cNvSpPr/>
          <p:nvPr/>
        </p:nvSpPr>
        <p:spPr>
          <a:xfrm>
            <a:off x="395288" y="1352550"/>
            <a:ext cx="8208962" cy="4092575"/>
          </a:xfrm>
          <a:prstGeom prst="rect">
            <a:avLst/>
          </a:prstGeom>
        </p:spPr>
        <p:txBody>
          <a:bodyPr>
            <a:spAutoFit/>
          </a:bodyPr>
          <a:lstStyle/>
          <a:p>
            <a:pPr algn="just">
              <a:defRPr/>
            </a:pPr>
            <a:r>
              <a:rPr lang="en-US" sz="2000" dirty="0">
                <a:latin typeface="+mn-lt"/>
                <a:ea typeface="ＭＳ Ｐゴシック" charset="-128"/>
              </a:rPr>
              <a:t>– We can take in use, known historical information from records at site to estimate the failure rates of various components.</a:t>
            </a:r>
          </a:p>
          <a:p>
            <a:pPr algn="just">
              <a:defRPr/>
            </a:pPr>
            <a:r>
              <a:rPr lang="en-US" sz="2000" dirty="0">
                <a:latin typeface="+mn-lt"/>
                <a:ea typeface="ＭＳ Ｐゴシック" charset="-128"/>
              </a:rPr>
              <a:t> </a:t>
            </a:r>
          </a:p>
          <a:p>
            <a:pPr algn="just">
              <a:defRPr/>
            </a:pPr>
            <a:r>
              <a:rPr lang="en-US" sz="2000" dirty="0">
                <a:latin typeface="+mn-lt"/>
                <a:ea typeface="ＭＳ Ｐゴシック" charset="-128"/>
              </a:rPr>
              <a:t>– For example, if you had 5 hydraulic pumps in standby mode and each ran for 2000 hours in standby and 3 failed during the standby time</a:t>
            </a:r>
          </a:p>
          <a:p>
            <a:pPr algn="just">
              <a:defRPr/>
            </a:pPr>
            <a:endParaRPr lang="en-US" sz="2000" dirty="0">
              <a:latin typeface="+mn-lt"/>
              <a:ea typeface="ＭＳ Ｐゴシック" charset="-128"/>
            </a:endParaRPr>
          </a:p>
          <a:p>
            <a:pPr algn="just">
              <a:defRPr/>
            </a:pPr>
            <a:r>
              <a:rPr lang="en-US" sz="2000" dirty="0">
                <a:latin typeface="+mn-lt"/>
                <a:ea typeface="ＭＳ Ｐゴシック" charset="-128"/>
              </a:rPr>
              <a:t>The failure rate during standby mode is:</a:t>
            </a:r>
          </a:p>
          <a:p>
            <a:pPr algn="just">
              <a:defRPr/>
            </a:pPr>
            <a:r>
              <a:rPr lang="en-US" sz="2000" dirty="0">
                <a:latin typeface="+mn-lt"/>
                <a:ea typeface="ＭＳ Ｐゴシック" charset="-128"/>
              </a:rPr>
              <a:t> </a:t>
            </a:r>
          </a:p>
          <a:p>
            <a:pPr algn="just">
              <a:defRPr/>
            </a:pPr>
            <a:r>
              <a:rPr lang="en-US" sz="2000" dirty="0">
                <a:latin typeface="+mn-lt"/>
                <a:ea typeface="ＭＳ Ｐゴシック" charset="-128"/>
              </a:rPr>
              <a:t>Total standby hours = 5(2000 hours) = 10000 hours </a:t>
            </a:r>
          </a:p>
          <a:p>
            <a:pPr algn="just">
              <a:defRPr/>
            </a:pPr>
            <a:r>
              <a:rPr lang="en-US" sz="2000" dirty="0">
                <a:latin typeface="+mn-lt"/>
                <a:ea typeface="ＭＳ Ｐゴシック" charset="-128"/>
              </a:rPr>
              <a:t>Failure rate in standby mode 	= 3 / 10,000 </a:t>
            </a:r>
          </a:p>
          <a:p>
            <a:pPr algn="just">
              <a:defRPr/>
            </a:pPr>
            <a:r>
              <a:rPr lang="en-US" sz="2000" dirty="0">
                <a:latin typeface="+mn-lt"/>
                <a:ea typeface="ＭＳ Ｐゴシック" charset="-128"/>
              </a:rPr>
              <a:t>					= 0.0003 failures per hour</a:t>
            </a:r>
            <a:endParaRPr lang="fi-FI" sz="2000" dirty="0">
              <a:latin typeface="+mn-lt"/>
              <a:ea typeface="ＭＳ Ｐゴシック" charset="-128"/>
            </a:endParaRPr>
          </a:p>
        </p:txBody>
      </p:sp>
      <p:sp>
        <p:nvSpPr>
          <p:cNvPr id="5"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6"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7"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
        <p:nvSpPr>
          <p:cNvPr id="8" name="Text Box 32"/>
          <p:cNvSpPr txBox="1">
            <a:spLocks noChangeArrowheads="1"/>
          </p:cNvSpPr>
          <p:nvPr/>
        </p:nvSpPr>
        <p:spPr bwMode="auto">
          <a:xfrm>
            <a:off x="179388" y="365125"/>
            <a:ext cx="7188200" cy="707886"/>
          </a:xfrm>
          <a:prstGeom prst="rect">
            <a:avLst/>
          </a:prstGeom>
          <a:noFill/>
          <a:ln w="9525">
            <a:noFill/>
            <a:miter lim="800000"/>
            <a:headEnd/>
            <a:tailEnd/>
          </a:ln>
        </p:spPr>
        <p:txBody>
          <a:bodyPr>
            <a:spAutoFit/>
          </a:bodyPr>
          <a:lstStyle/>
          <a:p>
            <a:pPr algn="ctr">
              <a:spcBef>
                <a:spcPct val="50000"/>
              </a:spcBef>
            </a:pPr>
            <a:r>
              <a:rPr lang="en-US" sz="2000" dirty="0" smtClean="0">
                <a:solidFill>
                  <a:srgbClr val="009DE3"/>
                </a:solidFill>
                <a:latin typeface="Arial Black" pitchFamily="34" charset="0"/>
              </a:rPr>
              <a:t>Calculating failure rate from historical information.</a:t>
            </a:r>
            <a:endParaRPr lang="en-US" sz="2000" dirty="0">
              <a:solidFill>
                <a:srgbClr val="009DE3"/>
              </a:solidFill>
              <a:latin typeface="Arial Black" pitchFamily="34" charset="0"/>
            </a:endParaRPr>
          </a:p>
        </p:txBody>
      </p:sp>
    </p:spTree>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BB2BDEF2-7AED-4A2C-AEB8-009AE6C42371}" type="slidenum">
              <a:rPr lang="en-IN"/>
              <a:pPr>
                <a:defRPr/>
              </a:pPr>
              <a:t>24</a:t>
            </a:fld>
            <a:endParaRPr lang="en-IN"/>
          </a:p>
        </p:txBody>
      </p:sp>
      <p:sp>
        <p:nvSpPr>
          <p:cNvPr id="56323" name="Rectangle 2"/>
          <p:cNvSpPr>
            <a:spLocks noChangeArrowheads="1"/>
          </p:cNvSpPr>
          <p:nvPr/>
        </p:nvSpPr>
        <p:spPr bwMode="auto">
          <a:xfrm>
            <a:off x="228600" y="304800"/>
            <a:ext cx="8458200" cy="457200"/>
          </a:xfrm>
          <a:prstGeom prst="rect">
            <a:avLst/>
          </a:prstGeom>
          <a:noFill/>
          <a:ln w="9525">
            <a:noFill/>
            <a:miter lim="800000"/>
            <a:headEnd/>
            <a:tailEnd/>
          </a:ln>
        </p:spPr>
        <p:txBody>
          <a:bodyPr>
            <a:spAutoFit/>
          </a:bodyPr>
          <a:lstStyle/>
          <a:p>
            <a:pPr>
              <a:spcBef>
                <a:spcPct val="50000"/>
              </a:spcBef>
            </a:pPr>
            <a:endParaRPr lang="fi-FI" b="1"/>
          </a:p>
        </p:txBody>
      </p:sp>
      <p:sp>
        <p:nvSpPr>
          <p:cNvPr id="56324" name="Text Box 3"/>
          <p:cNvSpPr txBox="1">
            <a:spLocks noChangeArrowheads="1"/>
          </p:cNvSpPr>
          <p:nvPr/>
        </p:nvSpPr>
        <p:spPr bwMode="auto">
          <a:xfrm>
            <a:off x="381000" y="228600"/>
            <a:ext cx="8458200" cy="457200"/>
          </a:xfrm>
          <a:prstGeom prst="rect">
            <a:avLst/>
          </a:prstGeom>
          <a:noFill/>
          <a:ln w="9525">
            <a:noFill/>
            <a:miter lim="800000"/>
            <a:headEnd/>
            <a:tailEnd/>
          </a:ln>
        </p:spPr>
        <p:txBody>
          <a:bodyPr>
            <a:spAutoFit/>
          </a:bodyPr>
          <a:lstStyle/>
          <a:p>
            <a:pPr>
              <a:spcBef>
                <a:spcPct val="50000"/>
              </a:spcBef>
            </a:pPr>
            <a:endParaRPr lang="fi-FI">
              <a:latin typeface="Times New Roman" pitchFamily="18" charset="0"/>
            </a:endParaRPr>
          </a:p>
        </p:txBody>
      </p:sp>
      <p:sp>
        <p:nvSpPr>
          <p:cNvPr id="160772" name="Rectangle 4" descr="Large checker board"/>
          <p:cNvSpPr>
            <a:spLocks noGrp="1" noChangeArrowheads="1"/>
          </p:cNvSpPr>
          <p:nvPr>
            <p:ph type="body" idx="4294967295"/>
          </p:nvPr>
        </p:nvSpPr>
        <p:spPr>
          <a:xfrm>
            <a:off x="684213" y="1916113"/>
            <a:ext cx="8078787" cy="3313087"/>
          </a:xfrm>
          <a:ln>
            <a:solidFill>
              <a:srgbClr val="66FFFF"/>
            </a:solidFill>
          </a:ln>
        </p:spPr>
        <p:txBody>
          <a:bodyPr/>
          <a:lstStyle/>
          <a:p>
            <a:pPr marL="609600" indent="-609600" eaLnBrk="1" hangingPunct="1">
              <a:lnSpc>
                <a:spcPct val="140000"/>
              </a:lnSpc>
              <a:buFontTx/>
              <a:buAutoNum type="arabicPeriod"/>
            </a:pPr>
            <a:r>
              <a:rPr lang="en-US" sz="2500" b="1" dirty="0" smtClean="0">
                <a:latin typeface="Arial" charset="0"/>
              </a:rPr>
              <a:t>FAILURE PROBABILITY DENSITY FUNCTION</a:t>
            </a:r>
          </a:p>
          <a:p>
            <a:pPr marL="609600" indent="-609600" eaLnBrk="1" hangingPunct="1">
              <a:lnSpc>
                <a:spcPct val="140000"/>
              </a:lnSpc>
              <a:buFontTx/>
              <a:buAutoNum type="arabicPeriod"/>
            </a:pPr>
            <a:r>
              <a:rPr lang="en-US" sz="2500" b="1" dirty="0" smtClean="0">
                <a:latin typeface="Arial" charset="0"/>
              </a:rPr>
              <a:t>FAILURE RATE FUNCTION</a:t>
            </a:r>
          </a:p>
          <a:p>
            <a:pPr marL="609600" indent="-609600" eaLnBrk="1" hangingPunct="1">
              <a:lnSpc>
                <a:spcPct val="140000"/>
              </a:lnSpc>
              <a:buFontTx/>
              <a:buAutoNum type="arabicPeriod"/>
            </a:pPr>
            <a:r>
              <a:rPr lang="en-US" sz="2500" b="1" dirty="0" smtClean="0">
                <a:latin typeface="Arial" charset="0"/>
              </a:rPr>
              <a:t>RELIABILITY FUNCTION</a:t>
            </a:r>
          </a:p>
          <a:p>
            <a:pPr marL="609600" indent="-609600" eaLnBrk="1" hangingPunct="1">
              <a:lnSpc>
                <a:spcPct val="140000"/>
              </a:lnSpc>
              <a:buFontTx/>
              <a:buAutoNum type="arabicPeriod"/>
            </a:pPr>
            <a:r>
              <a:rPr lang="en-US" sz="2500" b="1" dirty="0" smtClean="0">
                <a:latin typeface="Arial" charset="0"/>
              </a:rPr>
              <a:t>CONDITIONAL RELIABILITY FUNCTION</a:t>
            </a:r>
          </a:p>
          <a:p>
            <a:pPr marL="609600" indent="-609600" eaLnBrk="1" hangingPunct="1">
              <a:lnSpc>
                <a:spcPct val="140000"/>
              </a:lnSpc>
              <a:buFontTx/>
              <a:buAutoNum type="arabicPeriod"/>
            </a:pPr>
            <a:r>
              <a:rPr lang="en-US" sz="2500" b="1" dirty="0" smtClean="0">
                <a:latin typeface="Arial" charset="0"/>
              </a:rPr>
              <a:t>MEAN LIFE FUNCTION</a:t>
            </a:r>
          </a:p>
        </p:txBody>
      </p:sp>
      <p:sp>
        <p:nvSpPr>
          <p:cNvPr id="160773" name="Text Box 5" descr="Wave"/>
          <p:cNvSpPr txBox="1">
            <a:spLocks noChangeArrowheads="1"/>
          </p:cNvSpPr>
          <p:nvPr/>
        </p:nvSpPr>
        <p:spPr bwMode="auto">
          <a:xfrm>
            <a:off x="395537" y="548680"/>
            <a:ext cx="6408712" cy="707886"/>
          </a:xfrm>
          <a:prstGeom prst="rect">
            <a:avLst/>
          </a:prstGeom>
          <a:noFill/>
          <a:ln w="38100">
            <a:noFill/>
            <a:miter lim="800000"/>
            <a:headEnd/>
            <a:tailEnd/>
          </a:ln>
        </p:spPr>
        <p:txBody>
          <a:bodyPr wrap="square">
            <a:spAutoFit/>
          </a:bodyPr>
          <a:lstStyle/>
          <a:p>
            <a:pPr algn="l">
              <a:spcBef>
                <a:spcPct val="50000"/>
              </a:spcBef>
            </a:pPr>
            <a:r>
              <a:rPr lang="en-US" sz="2000" dirty="0" smtClean="0">
                <a:solidFill>
                  <a:srgbClr val="009DE3"/>
                </a:solidFill>
                <a:latin typeface="Arial Black" pitchFamily="34" charset="0"/>
              </a:rPr>
              <a:t>Important Analytical Functions In Reliability Engineering</a:t>
            </a:r>
            <a:endParaRPr lang="en-US" sz="2000" dirty="0">
              <a:solidFill>
                <a:srgbClr val="009DE3"/>
              </a:solidFill>
              <a:latin typeface="Arial Black" pitchFamily="34" charset="0"/>
            </a:endParaRPr>
          </a:p>
        </p:txBody>
      </p:sp>
      <p:sp>
        <p:nvSpPr>
          <p:cNvPr id="9"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10"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pic>
        <p:nvPicPr>
          <p:cNvPr id="11"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Box 3"/>
          <p:cNvSpPr txBox="1">
            <a:spLocks noChangeArrowheads="1"/>
          </p:cNvSpPr>
          <p:nvPr/>
        </p:nvSpPr>
        <p:spPr bwMode="auto">
          <a:xfrm>
            <a:off x="-36513" y="260350"/>
            <a:ext cx="5832476" cy="461963"/>
          </a:xfrm>
          <a:prstGeom prst="rect">
            <a:avLst/>
          </a:prstGeom>
          <a:noFill/>
          <a:ln w="9525">
            <a:noFill/>
            <a:miter lim="800000"/>
            <a:headEnd/>
            <a:tailEnd/>
          </a:ln>
        </p:spPr>
        <p:txBody>
          <a:bodyPr>
            <a:spAutoFit/>
          </a:bodyPr>
          <a:lstStyle/>
          <a:p>
            <a:r>
              <a:rPr lang="en-GB" b="1">
                <a:solidFill>
                  <a:srgbClr val="009DE3"/>
                </a:solidFill>
              </a:rPr>
              <a:t>Reliability function and failure rate</a:t>
            </a:r>
          </a:p>
        </p:txBody>
      </p:sp>
      <p:sp>
        <p:nvSpPr>
          <p:cNvPr id="3077" name="Rectangle 4"/>
          <p:cNvSpPr>
            <a:spLocks noChangeArrowheads="1"/>
          </p:cNvSpPr>
          <p:nvPr/>
        </p:nvSpPr>
        <p:spPr bwMode="auto">
          <a:xfrm>
            <a:off x="250825" y="1628775"/>
            <a:ext cx="8353425" cy="923925"/>
          </a:xfrm>
          <a:prstGeom prst="rect">
            <a:avLst/>
          </a:prstGeom>
          <a:noFill/>
          <a:ln w="9525">
            <a:noFill/>
            <a:miter lim="800000"/>
            <a:headEnd/>
            <a:tailEnd/>
          </a:ln>
        </p:spPr>
        <p:txBody>
          <a:bodyPr>
            <a:spAutoFit/>
          </a:bodyPr>
          <a:lstStyle/>
          <a:p>
            <a:pPr algn="l">
              <a:lnSpc>
                <a:spcPct val="150000"/>
              </a:lnSpc>
            </a:pPr>
            <a:r>
              <a:rPr lang="en-GB" b="1"/>
              <a:t>Reliability function</a:t>
            </a:r>
          </a:p>
          <a:p>
            <a:pPr algn="l"/>
            <a:r>
              <a:rPr lang="en-GB" sz="1800"/>
              <a:t>Probability of surviving at least till age t, i.e., that failure time is later than t</a:t>
            </a:r>
          </a:p>
        </p:txBody>
      </p:sp>
      <p:sp>
        <p:nvSpPr>
          <p:cNvPr id="7" name="TextBox 6"/>
          <p:cNvSpPr txBox="1">
            <a:spLocks noRot="1" noChangeAspect="1" noMove="1" noResize="1" noEditPoints="1" noAdjustHandles="1" noChangeArrowheads="1" noChangeShapeType="1" noTextEdit="1"/>
          </p:cNvSpPr>
          <p:nvPr/>
        </p:nvSpPr>
        <p:spPr>
          <a:xfrm>
            <a:off x="611560" y="1044067"/>
            <a:ext cx="4406334" cy="369332"/>
          </a:xfrm>
          <a:prstGeom prst="rect">
            <a:avLst/>
          </a:prstGeom>
          <a:blipFill rotWithShape="1">
            <a:blip r:embed="rId4" cstate="print"/>
            <a:stretch>
              <a:fillRect l="-1107" t="-8197" r="-553" b="-24590"/>
            </a:stretch>
          </a:blipFill>
        </p:spPr>
        <p:txBody>
          <a:bodyPr/>
          <a:lstStyle/>
          <a:p>
            <a:pPr>
              <a:defRPr/>
            </a:pPr>
            <a:r>
              <a:rPr lang="en-GB">
                <a:noFill/>
                <a:ea typeface="ＭＳ Ｐゴシック" charset="-128"/>
              </a:rPr>
              <a:t> </a:t>
            </a:r>
          </a:p>
        </p:txBody>
      </p:sp>
      <p:sp>
        <p:nvSpPr>
          <p:cNvPr id="10" name="Rectangle 9"/>
          <p:cNvSpPr>
            <a:spLocks noRot="1" noChangeAspect="1" noMove="1" noResize="1" noEditPoints="1" noAdjustHandles="1" noChangeArrowheads="1" noChangeShapeType="1" noTextEdit="1"/>
          </p:cNvSpPr>
          <p:nvPr/>
        </p:nvSpPr>
        <p:spPr>
          <a:xfrm>
            <a:off x="3275856" y="3789040"/>
            <a:ext cx="5649008" cy="465127"/>
          </a:xfrm>
          <a:prstGeom prst="rect">
            <a:avLst/>
          </a:prstGeom>
          <a:blipFill rotWithShape="1">
            <a:blip r:embed="rId5" cstate="print"/>
            <a:stretch>
              <a:fillRect t="-106579" b="-172368"/>
            </a:stretch>
          </a:blipFill>
        </p:spPr>
        <p:txBody>
          <a:bodyPr/>
          <a:lstStyle/>
          <a:p>
            <a:pPr algn="just">
              <a:defRPr/>
            </a:pPr>
            <a:r>
              <a:rPr lang="en-GB" dirty="0">
                <a:noFill/>
                <a:ea typeface="ＭＳ Ｐゴシック" charset="-128"/>
              </a:rPr>
              <a:t> </a:t>
            </a:r>
          </a:p>
        </p:txBody>
      </p:sp>
      <p:sp>
        <p:nvSpPr>
          <p:cNvPr id="3080" name="Rectangle 10"/>
          <p:cNvSpPr>
            <a:spLocks noChangeArrowheads="1"/>
          </p:cNvSpPr>
          <p:nvPr/>
        </p:nvSpPr>
        <p:spPr bwMode="auto">
          <a:xfrm>
            <a:off x="250825" y="4613275"/>
            <a:ext cx="1844675" cy="460375"/>
          </a:xfrm>
          <a:prstGeom prst="rect">
            <a:avLst/>
          </a:prstGeom>
          <a:noFill/>
          <a:ln w="9525">
            <a:noFill/>
            <a:miter lim="800000"/>
            <a:headEnd/>
            <a:tailEnd/>
          </a:ln>
        </p:spPr>
        <p:txBody>
          <a:bodyPr wrap="none">
            <a:spAutoFit/>
          </a:bodyPr>
          <a:lstStyle/>
          <a:p>
            <a:pPr algn="just"/>
            <a:r>
              <a:rPr lang="en-GB" b="1"/>
              <a:t>Failure rate</a:t>
            </a:r>
          </a:p>
        </p:txBody>
      </p:sp>
      <p:sp>
        <p:nvSpPr>
          <p:cNvPr id="12" name="Rectangle 11"/>
          <p:cNvSpPr>
            <a:spLocks noRot="1" noChangeAspect="1" noMove="1" noResize="1" noEditPoints="1" noAdjustHandles="1" noChangeArrowheads="1" noChangeShapeType="1" noTextEdit="1"/>
          </p:cNvSpPr>
          <p:nvPr/>
        </p:nvSpPr>
        <p:spPr>
          <a:xfrm>
            <a:off x="1208992" y="5157192"/>
            <a:ext cx="7827504" cy="369332"/>
          </a:xfrm>
          <a:prstGeom prst="rect">
            <a:avLst/>
          </a:prstGeom>
          <a:blipFill rotWithShape="1">
            <a:blip r:embed="rId6" cstate="print"/>
            <a:stretch>
              <a:fillRect t="-8197" b="-24590"/>
            </a:stretch>
          </a:blipFill>
        </p:spPr>
        <p:txBody>
          <a:bodyPr/>
          <a:lstStyle/>
          <a:p>
            <a:pPr>
              <a:defRPr/>
            </a:pPr>
            <a:r>
              <a:rPr lang="en-GB">
                <a:noFill/>
                <a:ea typeface="ＭＳ Ｐゴシック" charset="-128"/>
              </a:rPr>
              <a:t> </a:t>
            </a:r>
          </a:p>
        </p:txBody>
      </p:sp>
      <p:sp>
        <p:nvSpPr>
          <p:cNvPr id="13" name="Rectangle 12"/>
          <p:cNvSpPr>
            <a:spLocks noRot="1" noChangeAspect="1" noMove="1" noResize="1" noEditPoints="1" noAdjustHandles="1" noChangeArrowheads="1" noChangeShapeType="1" noTextEdit="1"/>
          </p:cNvSpPr>
          <p:nvPr/>
        </p:nvSpPr>
        <p:spPr>
          <a:xfrm>
            <a:off x="6876256" y="4981818"/>
            <a:ext cx="1872208" cy="669094"/>
          </a:xfrm>
          <a:prstGeom prst="rect">
            <a:avLst/>
          </a:prstGeom>
          <a:blipFill rotWithShape="1">
            <a:blip r:embed="rId7" cstate="print"/>
            <a:stretch>
              <a:fillRect/>
            </a:stretch>
          </a:blipFill>
        </p:spPr>
        <p:txBody>
          <a:bodyPr/>
          <a:lstStyle/>
          <a:p>
            <a:pPr>
              <a:defRPr/>
            </a:pPr>
            <a:r>
              <a:rPr lang="en-GB">
                <a:noFill/>
                <a:ea typeface="ＭＳ Ｐゴシック" charset="-128"/>
              </a:rPr>
              <a:t> </a:t>
            </a:r>
          </a:p>
        </p:txBody>
      </p:sp>
      <p:graphicFrame>
        <p:nvGraphicFramePr>
          <p:cNvPr id="3074" name="Object 5"/>
          <p:cNvGraphicFramePr>
            <a:graphicFrameLocks noChangeAspect="1"/>
          </p:cNvGraphicFramePr>
          <p:nvPr/>
        </p:nvGraphicFramePr>
        <p:xfrm>
          <a:off x="3736975" y="2792413"/>
          <a:ext cx="3736975" cy="849312"/>
        </p:xfrm>
        <a:graphic>
          <a:graphicData uri="http://schemas.openxmlformats.org/presentationml/2006/ole">
            <mc:AlternateContent xmlns:mc="http://schemas.openxmlformats.org/markup-compatibility/2006">
              <mc:Choice xmlns:v="urn:schemas-microsoft-com:vml" Requires="v">
                <p:oleObj spid="_x0000_s3077" name="Equation" r:id="rId8" imgW="2070000" imgH="469800" progId="Equation.DSMT4">
                  <p:embed/>
                </p:oleObj>
              </mc:Choice>
              <mc:Fallback>
                <p:oleObj name="Equation" r:id="rId8" imgW="2070000" imgH="469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3736975" y="2792413"/>
                        <a:ext cx="3736975"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ChangeAspect="1"/>
          </p:cNvGraphicFramePr>
          <p:nvPr/>
        </p:nvGraphicFramePr>
        <p:xfrm>
          <a:off x="1946275" y="2990850"/>
          <a:ext cx="1649413" cy="423863"/>
        </p:xfrm>
        <a:graphic>
          <a:graphicData uri="http://schemas.openxmlformats.org/presentationml/2006/ole">
            <mc:AlternateContent xmlns:mc="http://schemas.openxmlformats.org/markup-compatibility/2006">
              <mc:Choice xmlns:v="urn:schemas-microsoft-com:vml" Requires="v">
                <p:oleObj spid="_x0000_s3078" name="Equation" r:id="rId10" imgW="990360" imgH="253800" progId="Equation.DSMT4">
                  <p:embed/>
                </p:oleObj>
              </mc:Choice>
              <mc:Fallback>
                <p:oleObj name="Equation" r:id="rId10" imgW="990360" imgH="2538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black">
                      <a:xfrm>
                        <a:off x="1946275" y="2990850"/>
                        <a:ext cx="164941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14"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pic>
        <p:nvPicPr>
          <p:cNvPr id="15" name="Picture 10" descr="https://www.euro-fusion.org/wpcms/wp-content/uploads/2011/11/CERN.gif"/>
          <p:cNvPicPr>
            <a:picLocks noChangeAspect="1" noChangeArrowheads="1"/>
          </p:cNvPicPr>
          <p:nvPr/>
        </p:nvPicPr>
        <p:blipFill>
          <a:blip r:embed="rId12" cstate="print"/>
          <a:srcRect/>
          <a:stretch>
            <a:fillRect/>
          </a:stretch>
        </p:blipFill>
        <p:spPr bwMode="auto">
          <a:xfrm>
            <a:off x="4283968" y="6381328"/>
            <a:ext cx="432048" cy="432048"/>
          </a:xfrm>
          <a:prstGeom prst="rect">
            <a:avLst/>
          </a:prstGeom>
          <a:noFill/>
        </p:spPr>
      </p:pic>
      <p:sp>
        <p:nvSpPr>
          <p:cNvPr id="16"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ustDataLst>
      <p:tags r:id="rId2"/>
    </p:custDataLst>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Content Placeholder 2"/>
          <p:cNvSpPr>
            <a:spLocks noGrp="1"/>
          </p:cNvSpPr>
          <p:nvPr>
            <p:ph idx="1"/>
          </p:nvPr>
        </p:nvSpPr>
        <p:spPr>
          <a:xfrm>
            <a:off x="381000" y="692150"/>
            <a:ext cx="8077200" cy="5403850"/>
          </a:xfrm>
        </p:spPr>
        <p:txBody>
          <a:bodyPr/>
          <a:lstStyle/>
          <a:p>
            <a:r>
              <a:rPr lang="en-US" dirty="0" smtClean="0">
                <a:solidFill>
                  <a:srgbClr val="000000"/>
                </a:solidFill>
                <a:sym typeface="Symbol" pitchFamily="18" charset="2"/>
              </a:rPr>
              <a:t>Relationship between failure density and reliability</a:t>
            </a:r>
          </a:p>
          <a:p>
            <a:endParaRPr lang="en-US" i="0" dirty="0" smtClean="0">
              <a:solidFill>
                <a:srgbClr val="000000"/>
              </a:solidFill>
              <a:sym typeface="Symbol" pitchFamily="18" charset="2"/>
            </a:endParaRPr>
          </a:p>
          <a:p>
            <a:endParaRPr lang="en-US" i="0" dirty="0" smtClean="0">
              <a:solidFill>
                <a:srgbClr val="000000"/>
              </a:solidFill>
              <a:sym typeface="Symbol" pitchFamily="18" charset="2"/>
            </a:endParaRPr>
          </a:p>
          <a:p>
            <a:endParaRPr lang="en-US" i="0" dirty="0" smtClean="0">
              <a:solidFill>
                <a:srgbClr val="000000"/>
              </a:solidFill>
              <a:sym typeface="Symbol" pitchFamily="18" charset="2"/>
            </a:endParaRPr>
          </a:p>
          <a:p>
            <a:r>
              <a:rPr lang="en-US" dirty="0" smtClean="0">
                <a:solidFill>
                  <a:srgbClr val="000000"/>
                </a:solidFill>
                <a:sym typeface="Symbol" pitchFamily="18" charset="2"/>
              </a:rPr>
              <a:t>Relationship Between h(t), f(t), F(t) and R(t),</a:t>
            </a:r>
          </a:p>
          <a:p>
            <a:endParaRPr lang="en-US" b="1" i="0" dirty="0" smtClean="0">
              <a:solidFill>
                <a:srgbClr val="000000"/>
              </a:solidFill>
              <a:sym typeface="Symbol" pitchFamily="18" charset="2"/>
            </a:endParaRPr>
          </a:p>
          <a:p>
            <a:r>
              <a:rPr lang="en-US" dirty="0" smtClean="0">
                <a:solidFill>
                  <a:srgbClr val="000000"/>
                </a:solidFill>
                <a:sym typeface="Symbol" pitchFamily="18" charset="2"/>
              </a:rPr>
              <a:t>Remark: </a:t>
            </a:r>
            <a:r>
              <a:rPr lang="en-US" i="0" dirty="0" smtClean="0">
                <a:solidFill>
                  <a:srgbClr val="000000"/>
                </a:solidFill>
                <a:sym typeface="Symbol" pitchFamily="18" charset="2"/>
              </a:rPr>
              <a:t>The failure rate h(t) is a measure of proneness to </a:t>
            </a:r>
          </a:p>
          <a:p>
            <a:r>
              <a:rPr lang="en-US" i="0" dirty="0" smtClean="0">
                <a:solidFill>
                  <a:srgbClr val="000000"/>
                </a:solidFill>
                <a:sym typeface="Symbol" pitchFamily="18" charset="2"/>
              </a:rPr>
              <a:t>failure as a function of age, t. </a:t>
            </a:r>
          </a:p>
          <a:p>
            <a:endParaRPr lang="en-US" i="0" dirty="0" smtClean="0">
              <a:solidFill>
                <a:srgbClr val="000000"/>
              </a:solidFill>
              <a:sym typeface="Symbol" pitchFamily="18" charset="2"/>
            </a:endParaRPr>
          </a:p>
          <a:p>
            <a:r>
              <a:rPr lang="en-US" dirty="0" smtClean="0">
                <a:solidFill>
                  <a:srgbClr val="000000"/>
                </a:solidFill>
              </a:rPr>
              <a:t>Relationship Between MTBF/MTTF and Reliability</a:t>
            </a:r>
          </a:p>
          <a:p>
            <a:endParaRPr lang="en-US" dirty="0" smtClean="0">
              <a:solidFill>
                <a:srgbClr val="000000"/>
              </a:solidFill>
            </a:endParaRPr>
          </a:p>
          <a:p>
            <a:endParaRPr lang="en-US" i="0" dirty="0" smtClean="0">
              <a:solidFill>
                <a:srgbClr val="000000"/>
              </a:solidFill>
              <a:sym typeface="Symbol" pitchFamily="18" charset="2"/>
            </a:endParaRPr>
          </a:p>
          <a:p>
            <a:endParaRPr lang="en-US" i="0" dirty="0" smtClean="0">
              <a:solidFill>
                <a:srgbClr val="000000"/>
              </a:solidFill>
              <a:sym typeface="Symbol" pitchFamily="18" charset="2"/>
            </a:endParaRPr>
          </a:p>
          <a:p>
            <a:endParaRPr lang="en-US" i="0" dirty="0" smtClean="0">
              <a:solidFill>
                <a:srgbClr val="000000"/>
              </a:solidFill>
              <a:sym typeface="Symbol" pitchFamily="18" charset="2"/>
            </a:endParaRPr>
          </a:p>
          <a:p>
            <a:endParaRPr lang="en-US" b="1" dirty="0" smtClean="0">
              <a:solidFill>
                <a:srgbClr val="000000"/>
              </a:solidFill>
            </a:endParaRPr>
          </a:p>
          <a:p>
            <a:endParaRPr lang="en-US" dirty="0" smtClean="0">
              <a:solidFill>
                <a:srgbClr val="000000"/>
              </a:solidFill>
              <a:sym typeface="Symbol" pitchFamily="18" charset="2"/>
            </a:endParaRPr>
          </a:p>
          <a:p>
            <a:endParaRPr lang="fi-FI" dirty="0" smtClean="0"/>
          </a:p>
        </p:txBody>
      </p:sp>
      <p:sp>
        <p:nvSpPr>
          <p:cNvPr id="5" name="Slide Number Placeholder 4"/>
          <p:cNvSpPr>
            <a:spLocks noGrp="1"/>
          </p:cNvSpPr>
          <p:nvPr>
            <p:ph type="sldNum" sz="quarter" idx="4294967295"/>
          </p:nvPr>
        </p:nvSpPr>
        <p:spPr/>
        <p:txBody>
          <a:bodyPr/>
          <a:lstStyle/>
          <a:p>
            <a:pPr>
              <a:defRPr/>
            </a:pPr>
            <a:fld id="{637C44A8-1377-4666-AE9B-84F45BDC79E7}" type="slidenum">
              <a:rPr lang="fi-FI" smtClean="0"/>
              <a:pPr>
                <a:defRPr/>
              </a:pPr>
              <a:t>26</a:t>
            </a:fld>
            <a:endParaRPr lang="fi-FI" sz="1400" b="0">
              <a:solidFill>
                <a:schemeClr val="tx1"/>
              </a:solidFill>
              <a:latin typeface="Arial" charset="0"/>
            </a:endParaRPr>
          </a:p>
        </p:txBody>
      </p:sp>
      <p:graphicFrame>
        <p:nvGraphicFramePr>
          <p:cNvPr id="4098" name="Object 3"/>
          <p:cNvGraphicFramePr>
            <a:graphicFrameLocks noChangeAspect="1"/>
          </p:cNvGraphicFramePr>
          <p:nvPr/>
        </p:nvGraphicFramePr>
        <p:xfrm>
          <a:off x="2484438" y="1160463"/>
          <a:ext cx="1800225" cy="755650"/>
        </p:xfrm>
        <a:graphic>
          <a:graphicData uri="http://schemas.openxmlformats.org/presentationml/2006/ole">
            <mc:AlternateContent xmlns:mc="http://schemas.openxmlformats.org/markup-compatibility/2006">
              <mc:Choice xmlns:v="urn:schemas-microsoft-com:vml" Requires="v">
                <p:oleObj spid="_x0000_s4102" name="Equation" r:id="rId3" imgW="939600" imgH="393480" progId="Equation.3">
                  <p:embed/>
                </p:oleObj>
              </mc:Choice>
              <mc:Fallback>
                <p:oleObj name="Equation" r:id="rId3" imgW="9396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484438" y="1160463"/>
                        <a:ext cx="1800225"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6443663" y="1989138"/>
          <a:ext cx="2363787" cy="792162"/>
        </p:xfrm>
        <a:graphic>
          <a:graphicData uri="http://schemas.openxmlformats.org/presentationml/2006/ole">
            <mc:AlternateContent xmlns:mc="http://schemas.openxmlformats.org/markup-compatibility/2006">
              <mc:Choice xmlns:v="urn:schemas-microsoft-com:vml" Requires="v">
                <p:oleObj spid="_x0000_s4103" name="Equation" r:id="rId5" imgW="1257120" imgH="419040" progId="Equation.3">
                  <p:embed/>
                </p:oleObj>
              </mc:Choice>
              <mc:Fallback>
                <p:oleObj name="Equation" r:id="rId5" imgW="12571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6443663" y="1989138"/>
                        <a:ext cx="2363787"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3"/>
          <p:cNvGraphicFramePr>
            <a:graphicFrameLocks noChangeAspect="1"/>
          </p:cNvGraphicFramePr>
          <p:nvPr/>
        </p:nvGraphicFramePr>
        <p:xfrm>
          <a:off x="2916238" y="4437063"/>
          <a:ext cx="3240087" cy="952500"/>
        </p:xfrm>
        <a:graphic>
          <a:graphicData uri="http://schemas.openxmlformats.org/presentationml/2006/ole">
            <mc:AlternateContent xmlns:mc="http://schemas.openxmlformats.org/markup-compatibility/2006">
              <mc:Choice xmlns:v="urn:schemas-microsoft-com:vml" Requires="v">
                <p:oleObj spid="_x0000_s4104" name="Equation" r:id="rId7" imgW="1650960" imgH="482400" progId="Equation.3">
                  <p:embed/>
                </p:oleObj>
              </mc:Choice>
              <mc:Fallback>
                <p:oleObj name="Equation" r:id="rId7" imgW="1650960" imgH="482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916238" y="4437063"/>
                        <a:ext cx="3240087"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9"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10" name="Picture 10" descr="https://www.euro-fusion.org/wpcms/wp-content/uploads/2011/11/CERN.gif"/>
          <p:cNvPicPr>
            <a:picLocks noChangeAspect="1" noChangeArrowheads="1"/>
          </p:cNvPicPr>
          <p:nvPr/>
        </p:nvPicPr>
        <p:blipFill>
          <a:blip r:embed="rId9" cstate="print"/>
          <a:srcRect/>
          <a:stretch>
            <a:fillRect/>
          </a:stretch>
        </p:blipFill>
        <p:spPr bwMode="auto">
          <a:xfrm>
            <a:off x="4283968" y="6381328"/>
            <a:ext cx="432048" cy="432048"/>
          </a:xfrm>
          <a:prstGeom prst="rect">
            <a:avLst/>
          </a:prstGeom>
          <a:noFill/>
        </p:spPr>
      </p:pic>
    </p:spTree>
  </p:cSld>
  <p:clrMapOvr>
    <a:masterClrMapping/>
  </p:clrMapOvr>
  <p:transition advClick="0" advTm="500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82575" y="692150"/>
            <a:ext cx="8229600" cy="5746750"/>
          </a:xfrm>
          <a:prstGeom prst="rect">
            <a:avLst/>
          </a:prstGeom>
          <a:noFill/>
          <a:ln w="9525">
            <a:noFill/>
            <a:miter lim="800000"/>
            <a:headEnd/>
            <a:tailEnd/>
          </a:ln>
        </p:spPr>
        <p:txBody>
          <a:bodyPr/>
          <a:lstStyle/>
          <a:p>
            <a:pPr algn="l">
              <a:spcBef>
                <a:spcPct val="20000"/>
              </a:spcBef>
              <a:tabLst>
                <a:tab pos="954088" algn="l"/>
              </a:tabLst>
              <a:defRPr/>
            </a:pPr>
            <a:endParaRPr lang="en-IE" sz="2000" i="1" kern="0" dirty="0">
              <a:latin typeface="+mn-lt"/>
              <a:ea typeface="+mn-ea"/>
            </a:endParaRPr>
          </a:p>
          <a:p>
            <a:pPr algn="just">
              <a:spcBef>
                <a:spcPct val="20000"/>
              </a:spcBef>
              <a:tabLst>
                <a:tab pos="954088" algn="l"/>
              </a:tabLst>
              <a:defRPr/>
            </a:pPr>
            <a:r>
              <a:rPr lang="en-GB" sz="1800" kern="0" dirty="0">
                <a:latin typeface="+mn-lt"/>
                <a:ea typeface="+mn-ea"/>
              </a:rPr>
              <a:t>Trial data shows that 105 items failed during a test with a total operating time of 1 million hours. (For all items i.e. both failed and passed).  Also, f</a:t>
            </a:r>
            <a:r>
              <a:rPr lang="en-GB" sz="1800" dirty="0" err="1">
                <a:ea typeface="ＭＳ Ｐゴシック" charset="-128"/>
              </a:rPr>
              <a:t>ind</a:t>
            </a:r>
            <a:r>
              <a:rPr lang="en-GB" sz="1800" dirty="0">
                <a:ea typeface="ＭＳ Ｐゴシック" charset="-128"/>
              </a:rPr>
              <a:t> the reliability of the product after 1000 hours i.e</a:t>
            </a:r>
            <a:r>
              <a:rPr lang="en-GB" sz="1800" i="1" dirty="0">
                <a:ea typeface="ＭＳ Ｐゴシック" charset="-128"/>
              </a:rPr>
              <a:t>. (t)</a:t>
            </a:r>
            <a:r>
              <a:rPr lang="en-GB" sz="1800" dirty="0">
                <a:ea typeface="ＭＳ Ｐゴシック" charset="-128"/>
              </a:rPr>
              <a:t> =1000</a:t>
            </a:r>
          </a:p>
          <a:p>
            <a:pPr algn="just">
              <a:spcBef>
                <a:spcPct val="20000"/>
              </a:spcBef>
              <a:tabLst>
                <a:tab pos="954088" algn="l"/>
              </a:tabLst>
              <a:defRPr/>
            </a:pPr>
            <a:endParaRPr lang="en-GB" sz="2000" i="1" kern="0" dirty="0">
              <a:latin typeface="+mn-lt"/>
              <a:ea typeface="+mn-ea"/>
            </a:endParaRPr>
          </a:p>
          <a:p>
            <a:pPr algn="just">
              <a:spcBef>
                <a:spcPct val="20000"/>
              </a:spcBef>
              <a:tabLst>
                <a:tab pos="954088" algn="l"/>
              </a:tabLst>
              <a:defRPr/>
            </a:pPr>
            <a:r>
              <a:rPr lang="en-GB" sz="2000" i="1" kern="0" dirty="0">
                <a:effectLst>
                  <a:outerShdw blurRad="38100" dist="38100" dir="2700000" algn="tl">
                    <a:srgbClr val="000000">
                      <a:alpha val="43137"/>
                    </a:srgbClr>
                  </a:outerShdw>
                </a:effectLst>
                <a:latin typeface="+mn-lt"/>
                <a:ea typeface="+mn-ea"/>
              </a:rPr>
              <a:t>The failure rate</a:t>
            </a:r>
          </a:p>
          <a:p>
            <a:pPr algn="just">
              <a:spcBef>
                <a:spcPct val="20000"/>
              </a:spcBef>
              <a:tabLst>
                <a:tab pos="954088" algn="l"/>
              </a:tabLst>
              <a:defRPr/>
            </a:pPr>
            <a:endParaRPr lang="en-GB" sz="2000" i="1" kern="0" dirty="0">
              <a:effectLst>
                <a:outerShdw blurRad="38100" dist="38100" dir="2700000" algn="tl">
                  <a:srgbClr val="000000">
                    <a:alpha val="43137"/>
                  </a:srgbClr>
                </a:outerShdw>
              </a:effectLst>
              <a:latin typeface="+mn-lt"/>
              <a:ea typeface="+mn-ea"/>
            </a:endParaRPr>
          </a:p>
          <a:p>
            <a:pPr algn="just">
              <a:spcBef>
                <a:spcPct val="20000"/>
              </a:spcBef>
              <a:tabLst>
                <a:tab pos="954088" algn="l"/>
              </a:tabLst>
              <a:defRPr/>
            </a:pPr>
            <a:r>
              <a:rPr lang="en-GB" sz="2000" i="1" kern="0" dirty="0">
                <a:effectLst>
                  <a:outerShdw blurRad="38100" dist="38100" dir="2700000" algn="tl">
                    <a:srgbClr val="000000">
                      <a:alpha val="43137"/>
                    </a:srgbClr>
                  </a:outerShdw>
                </a:effectLst>
                <a:latin typeface="+mn-lt"/>
                <a:ea typeface="+mn-ea"/>
              </a:rPr>
              <a:t>Reliability </a:t>
            </a:r>
            <a:r>
              <a:rPr lang="en-GB" sz="2000" kern="0" dirty="0">
                <a:latin typeface="+mn-lt"/>
                <a:ea typeface="+mn-ea"/>
              </a:rPr>
              <a:t>at 1000 hours  </a:t>
            </a:r>
            <a:r>
              <a:rPr lang="en-GB" sz="2000" i="1" kern="0" dirty="0">
                <a:effectLst>
                  <a:outerShdw blurRad="38100" dist="38100" dir="2700000" algn="tl">
                    <a:srgbClr val="000000">
                      <a:alpha val="43137"/>
                    </a:srgbClr>
                  </a:outerShdw>
                </a:effectLst>
                <a:latin typeface="+mn-lt"/>
                <a:ea typeface="+mn-ea"/>
              </a:rPr>
              <a:t>		</a:t>
            </a:r>
          </a:p>
          <a:p>
            <a:pPr algn="just">
              <a:spcBef>
                <a:spcPct val="20000"/>
              </a:spcBef>
              <a:tabLst>
                <a:tab pos="954088" algn="l"/>
              </a:tabLst>
              <a:defRPr/>
            </a:pPr>
            <a:endParaRPr lang="en-GB" sz="2000" i="1" kern="0" dirty="0">
              <a:effectLst>
                <a:outerShdw blurRad="38100" dist="38100" dir="2700000" algn="tl">
                  <a:srgbClr val="000000">
                    <a:alpha val="43137"/>
                  </a:srgbClr>
                </a:outerShdw>
              </a:effectLst>
              <a:latin typeface="+mn-lt"/>
              <a:ea typeface="+mn-ea"/>
            </a:endParaRPr>
          </a:p>
          <a:p>
            <a:pPr algn="just">
              <a:spcBef>
                <a:spcPct val="20000"/>
              </a:spcBef>
              <a:tabLst>
                <a:tab pos="954088" algn="l"/>
              </a:tabLst>
              <a:defRPr/>
            </a:pPr>
            <a:r>
              <a:rPr lang="en-GB" sz="2000" dirty="0">
                <a:ea typeface="ＭＳ Ｐゴシック" charset="-128"/>
              </a:rPr>
              <a:t> R(1000) 			 = 0.9 </a:t>
            </a:r>
          </a:p>
          <a:p>
            <a:pPr algn="just">
              <a:spcBef>
                <a:spcPct val="20000"/>
              </a:spcBef>
              <a:tabLst>
                <a:tab pos="954088" algn="l"/>
              </a:tabLst>
              <a:defRPr/>
            </a:pPr>
            <a:endParaRPr lang="en-GB" sz="2000" i="1" kern="0" dirty="0">
              <a:effectLst>
                <a:outerShdw blurRad="38100" dist="38100" dir="2700000" algn="tl">
                  <a:srgbClr val="000000">
                    <a:alpha val="43137"/>
                  </a:srgbClr>
                </a:outerShdw>
              </a:effectLst>
              <a:latin typeface="+mn-lt"/>
              <a:ea typeface="+mn-ea"/>
            </a:endParaRPr>
          </a:p>
          <a:p>
            <a:pPr algn="just">
              <a:spcBef>
                <a:spcPct val="20000"/>
              </a:spcBef>
              <a:tabLst>
                <a:tab pos="954088" algn="l"/>
              </a:tabLst>
              <a:defRPr/>
            </a:pPr>
            <a:r>
              <a:rPr lang="en-IE" sz="2000" dirty="0">
                <a:ea typeface="ＭＳ Ｐゴシック" charset="-128"/>
              </a:rPr>
              <a:t>Therefore the item has a </a:t>
            </a:r>
            <a:r>
              <a:rPr lang="en-IE" sz="2000" b="1" dirty="0">
                <a:ea typeface="ＭＳ Ｐゴシック" charset="-128"/>
              </a:rPr>
              <a:t>90%</a:t>
            </a:r>
            <a:r>
              <a:rPr lang="en-IE" sz="2000" dirty="0">
                <a:ea typeface="ＭＳ Ｐゴシック" charset="-128"/>
              </a:rPr>
              <a:t> chance of surviving for 1000 hours</a:t>
            </a:r>
            <a:endParaRPr lang="en-GB" sz="2000" dirty="0">
              <a:ea typeface="ＭＳ Ｐゴシック" charset="-128"/>
            </a:endParaRPr>
          </a:p>
          <a:p>
            <a:pPr algn="just">
              <a:spcBef>
                <a:spcPct val="20000"/>
              </a:spcBef>
              <a:tabLst>
                <a:tab pos="954088" algn="l"/>
              </a:tabLst>
              <a:defRPr/>
            </a:pPr>
            <a:r>
              <a:rPr lang="en-GB" sz="2000" i="1" kern="0" dirty="0">
                <a:effectLst>
                  <a:outerShdw blurRad="38100" dist="38100" dir="2700000" algn="tl">
                    <a:srgbClr val="000000">
                      <a:alpha val="43137"/>
                    </a:srgbClr>
                  </a:outerShdw>
                </a:effectLst>
                <a:latin typeface="+mn-lt"/>
                <a:ea typeface="+mn-ea"/>
              </a:rPr>
              <a:t>		</a:t>
            </a:r>
          </a:p>
        </p:txBody>
      </p:sp>
      <p:sp>
        <p:nvSpPr>
          <p:cNvPr id="5126" name="Title 1"/>
          <p:cNvSpPr>
            <a:spLocks noGrp="1"/>
          </p:cNvSpPr>
          <p:nvPr>
            <p:ph type="title"/>
          </p:nvPr>
        </p:nvSpPr>
        <p:spPr>
          <a:xfrm>
            <a:off x="250825" y="260350"/>
            <a:ext cx="7143750" cy="381000"/>
          </a:xfrm>
        </p:spPr>
        <p:txBody>
          <a:bodyPr/>
          <a:lstStyle/>
          <a:p>
            <a:r>
              <a:rPr lang="fi-FI" b="0" smtClean="0">
                <a:solidFill>
                  <a:srgbClr val="009DE3"/>
                </a:solidFill>
              </a:rPr>
              <a:t>Example</a:t>
            </a:r>
          </a:p>
        </p:txBody>
      </p:sp>
      <p:sp>
        <p:nvSpPr>
          <p:cNvPr id="5" name="Slide Number Placeholder 4"/>
          <p:cNvSpPr>
            <a:spLocks noGrp="1"/>
          </p:cNvSpPr>
          <p:nvPr>
            <p:ph type="sldNum" sz="quarter" idx="4294967295"/>
          </p:nvPr>
        </p:nvSpPr>
        <p:spPr/>
        <p:txBody>
          <a:bodyPr/>
          <a:lstStyle/>
          <a:p>
            <a:pPr>
              <a:defRPr/>
            </a:pPr>
            <a:fld id="{87F35EF3-4A8B-4B29-BC71-AA54FEEDA376}" type="slidenum">
              <a:rPr lang="fi-FI" smtClean="0"/>
              <a:pPr>
                <a:defRPr/>
              </a:pPr>
              <a:t>27</a:t>
            </a:fld>
            <a:endParaRPr lang="fi-FI" sz="1400" b="0">
              <a:solidFill>
                <a:schemeClr val="tx1"/>
              </a:solidFill>
              <a:latin typeface="Arial" charset="0"/>
            </a:endParaRPr>
          </a:p>
        </p:txBody>
      </p:sp>
      <p:graphicFrame>
        <p:nvGraphicFramePr>
          <p:cNvPr id="5122" name="Object 2"/>
          <p:cNvGraphicFramePr>
            <a:graphicFrameLocks noChangeAspect="1"/>
          </p:cNvGraphicFramePr>
          <p:nvPr/>
        </p:nvGraphicFramePr>
        <p:xfrm>
          <a:off x="2555875" y="2143125"/>
          <a:ext cx="3921125" cy="709613"/>
        </p:xfrm>
        <a:graphic>
          <a:graphicData uri="http://schemas.openxmlformats.org/presentationml/2006/ole">
            <mc:AlternateContent xmlns:mc="http://schemas.openxmlformats.org/markup-compatibility/2006">
              <mc:Choice xmlns:v="urn:schemas-microsoft-com:vml" Requires="v">
                <p:oleObj spid="_x0000_s5126" name="Equation" r:id="rId3" imgW="2158920" imgH="393480" progId="Equation.DSMT4">
                  <p:embed/>
                </p:oleObj>
              </mc:Choice>
              <mc:Fallback>
                <p:oleObj name="Equation" r:id="rId3" imgW="215892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143125"/>
                        <a:ext cx="3921125"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3681413" y="2997200"/>
          <a:ext cx="819150" cy="449263"/>
        </p:xfrm>
        <a:graphic>
          <a:graphicData uri="http://schemas.openxmlformats.org/presentationml/2006/ole">
            <mc:AlternateContent xmlns:mc="http://schemas.openxmlformats.org/markup-compatibility/2006">
              <mc:Choice xmlns:v="urn:schemas-microsoft-com:vml" Requires="v">
                <p:oleObj spid="_x0000_s5127" name="Equation" r:id="rId5" imgW="380835" imgH="203112" progId="Equation.3">
                  <p:embed/>
                </p:oleObj>
              </mc:Choice>
              <mc:Fallback>
                <p:oleObj name="Equation" r:id="rId5" imgW="380835"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1413" y="2997200"/>
                        <a:ext cx="8191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1619250" y="3609975"/>
          <a:ext cx="2368550" cy="582613"/>
        </p:xfrm>
        <a:graphic>
          <a:graphicData uri="http://schemas.openxmlformats.org/presentationml/2006/ole">
            <mc:AlternateContent xmlns:mc="http://schemas.openxmlformats.org/markup-compatibility/2006">
              <mc:Choice xmlns:v="urn:schemas-microsoft-com:vml" Requires="v">
                <p:oleObj spid="_x0000_s5128" name="Equation" r:id="rId7" imgW="927100" imgH="228600" progId="Equation.3">
                  <p:embed/>
                </p:oleObj>
              </mc:Choice>
              <mc:Fallback>
                <p:oleObj name="Equation" r:id="rId7" imgW="9271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609975"/>
                        <a:ext cx="236855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10"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pic>
        <p:nvPicPr>
          <p:cNvPr id="11" name="Picture 10" descr="https://www.euro-fusion.org/wpcms/wp-content/uploads/2011/11/CERN.gif"/>
          <p:cNvPicPr>
            <a:picLocks noChangeAspect="1" noChangeArrowheads="1"/>
          </p:cNvPicPr>
          <p:nvPr/>
        </p:nvPicPr>
        <p:blipFill>
          <a:blip r:embed="rId9" cstate="print"/>
          <a:srcRect/>
          <a:stretch>
            <a:fillRect/>
          </a:stretch>
        </p:blipFill>
        <p:spPr bwMode="auto">
          <a:xfrm>
            <a:off x="4283968" y="6381328"/>
            <a:ext cx="432048" cy="432048"/>
          </a:xfrm>
          <a:prstGeom prst="rect">
            <a:avLst/>
          </a:prstGeom>
          <a:noFill/>
        </p:spPr>
      </p:pic>
    </p:spTree>
  </p:cSld>
  <p:clrMapOvr>
    <a:masterClrMapping/>
  </p:clrMapOvr>
  <p:transition advClick="0" advTm="500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0825" y="260350"/>
            <a:ext cx="7793038" cy="906463"/>
          </a:xfrm>
        </p:spPr>
        <p:txBody>
          <a:bodyPr/>
          <a:lstStyle/>
          <a:p>
            <a:pPr eaLnBrk="1" hangingPunct="1"/>
            <a:r>
              <a:rPr lang="en-US" smtClean="0">
                <a:solidFill>
                  <a:srgbClr val="009DE3"/>
                </a:solidFill>
              </a:rPr>
              <a:t>Example</a:t>
            </a:r>
          </a:p>
        </p:txBody>
      </p:sp>
      <p:sp>
        <p:nvSpPr>
          <p:cNvPr id="59395" name="Text Box 3"/>
          <p:cNvSpPr txBox="1">
            <a:spLocks noChangeArrowheads="1"/>
          </p:cNvSpPr>
          <p:nvPr/>
        </p:nvSpPr>
        <p:spPr bwMode="auto">
          <a:xfrm>
            <a:off x="228600" y="2133600"/>
            <a:ext cx="838200" cy="457200"/>
          </a:xfrm>
          <a:prstGeom prst="rect">
            <a:avLst/>
          </a:prstGeom>
          <a:solidFill>
            <a:schemeClr val="accent1"/>
          </a:solidFill>
          <a:ln w="9525">
            <a:noFill/>
            <a:miter lim="800000"/>
            <a:headEnd/>
            <a:tailEnd/>
          </a:ln>
        </p:spPr>
        <p:txBody>
          <a:bodyPr>
            <a:spAutoFit/>
          </a:bodyPr>
          <a:lstStyle/>
          <a:p>
            <a:pPr algn="ctr">
              <a:spcBef>
                <a:spcPct val="50000"/>
              </a:spcBef>
            </a:pPr>
            <a:r>
              <a:rPr lang="en-US">
                <a:latin typeface="Times New Roman" pitchFamily="18" charset="0"/>
              </a:rPr>
              <a:t>20.2</a:t>
            </a:r>
          </a:p>
        </p:txBody>
      </p:sp>
      <p:sp>
        <p:nvSpPr>
          <p:cNvPr id="59396" name="Text Box 4"/>
          <p:cNvSpPr txBox="1">
            <a:spLocks noChangeArrowheads="1"/>
          </p:cNvSpPr>
          <p:nvPr/>
        </p:nvSpPr>
        <p:spPr bwMode="auto">
          <a:xfrm>
            <a:off x="990600" y="533400"/>
            <a:ext cx="609600" cy="457200"/>
          </a:xfrm>
          <a:prstGeom prst="rect">
            <a:avLst/>
          </a:prstGeom>
          <a:noFill/>
          <a:ln w="9525">
            <a:noFill/>
            <a:miter lim="800000"/>
            <a:headEnd/>
            <a:tailEnd/>
          </a:ln>
        </p:spPr>
        <p:txBody>
          <a:bodyPr>
            <a:spAutoFit/>
          </a:bodyPr>
          <a:lstStyle/>
          <a:p>
            <a:pPr>
              <a:spcBef>
                <a:spcPct val="50000"/>
              </a:spcBef>
            </a:pPr>
            <a:endParaRPr lang="fi-FI">
              <a:latin typeface="Times New Roman" pitchFamily="18" charset="0"/>
            </a:endParaRPr>
          </a:p>
        </p:txBody>
      </p:sp>
      <p:sp>
        <p:nvSpPr>
          <p:cNvPr id="59397" name="Text Box 5"/>
          <p:cNvSpPr txBox="1">
            <a:spLocks noChangeArrowheads="1"/>
          </p:cNvSpPr>
          <p:nvPr/>
        </p:nvSpPr>
        <p:spPr bwMode="auto">
          <a:xfrm>
            <a:off x="1676400" y="2133600"/>
            <a:ext cx="685800" cy="457200"/>
          </a:xfrm>
          <a:prstGeom prst="rect">
            <a:avLst/>
          </a:prstGeom>
          <a:solidFill>
            <a:schemeClr val="accent1"/>
          </a:solidFill>
          <a:ln w="9525">
            <a:noFill/>
            <a:miter lim="800000"/>
            <a:headEnd/>
            <a:tailEnd/>
          </a:ln>
        </p:spPr>
        <p:txBody>
          <a:bodyPr>
            <a:spAutoFit/>
          </a:bodyPr>
          <a:lstStyle/>
          <a:p>
            <a:pPr>
              <a:spcBef>
                <a:spcPct val="50000"/>
              </a:spcBef>
            </a:pPr>
            <a:r>
              <a:rPr lang="en-US">
                <a:latin typeface="Times New Roman" pitchFamily="18" charset="0"/>
              </a:rPr>
              <a:t>6.1</a:t>
            </a:r>
          </a:p>
        </p:txBody>
      </p:sp>
      <p:sp>
        <p:nvSpPr>
          <p:cNvPr id="59398" name="Text Box 6"/>
          <p:cNvSpPr txBox="1">
            <a:spLocks noChangeArrowheads="1"/>
          </p:cNvSpPr>
          <p:nvPr/>
        </p:nvSpPr>
        <p:spPr bwMode="auto">
          <a:xfrm>
            <a:off x="2362200" y="2133600"/>
            <a:ext cx="685800" cy="457200"/>
          </a:xfrm>
          <a:prstGeom prst="rect">
            <a:avLst/>
          </a:prstGeom>
          <a:solidFill>
            <a:schemeClr val="accent2"/>
          </a:solidFill>
          <a:ln w="9525">
            <a:noFill/>
            <a:miter lim="800000"/>
            <a:headEnd/>
            <a:tailEnd/>
          </a:ln>
        </p:spPr>
        <p:txBody>
          <a:bodyPr>
            <a:spAutoFit/>
          </a:bodyPr>
          <a:lstStyle/>
          <a:p>
            <a:pPr algn="ctr">
              <a:spcBef>
                <a:spcPct val="50000"/>
              </a:spcBef>
            </a:pPr>
            <a:r>
              <a:rPr lang="en-US">
                <a:latin typeface="Times New Roman" pitchFamily="18" charset="0"/>
              </a:rPr>
              <a:t>7.1</a:t>
            </a:r>
          </a:p>
        </p:txBody>
      </p:sp>
      <p:sp>
        <p:nvSpPr>
          <p:cNvPr id="59399" name="Text Box 7"/>
          <p:cNvSpPr txBox="1">
            <a:spLocks noChangeArrowheads="1"/>
          </p:cNvSpPr>
          <p:nvPr/>
        </p:nvSpPr>
        <p:spPr bwMode="auto">
          <a:xfrm>
            <a:off x="3048000" y="2133600"/>
            <a:ext cx="1676400" cy="457200"/>
          </a:xfrm>
          <a:prstGeom prst="rect">
            <a:avLst/>
          </a:prstGeom>
          <a:solidFill>
            <a:schemeClr val="accent1"/>
          </a:solidFill>
          <a:ln w="9525">
            <a:noFill/>
            <a:miter lim="800000"/>
            <a:headEnd/>
            <a:tailEnd/>
          </a:ln>
        </p:spPr>
        <p:txBody>
          <a:bodyPr>
            <a:spAutoFit/>
          </a:bodyPr>
          <a:lstStyle/>
          <a:p>
            <a:pPr algn="ctr">
              <a:spcBef>
                <a:spcPct val="50000"/>
              </a:spcBef>
            </a:pPr>
            <a:r>
              <a:rPr lang="en-US">
                <a:latin typeface="Times New Roman" pitchFamily="18" charset="0"/>
              </a:rPr>
              <a:t>24.4</a:t>
            </a:r>
          </a:p>
        </p:txBody>
      </p:sp>
      <p:sp>
        <p:nvSpPr>
          <p:cNvPr id="59400" name="Text Box 8"/>
          <p:cNvSpPr txBox="1">
            <a:spLocks noChangeArrowheads="1"/>
          </p:cNvSpPr>
          <p:nvPr/>
        </p:nvSpPr>
        <p:spPr bwMode="auto">
          <a:xfrm>
            <a:off x="4724400" y="2133600"/>
            <a:ext cx="609600" cy="457200"/>
          </a:xfrm>
          <a:prstGeom prst="rect">
            <a:avLst/>
          </a:prstGeom>
          <a:solidFill>
            <a:schemeClr val="accent2"/>
          </a:solidFill>
          <a:ln w="9525">
            <a:noFill/>
            <a:miter lim="800000"/>
            <a:headEnd/>
            <a:tailEnd/>
          </a:ln>
        </p:spPr>
        <p:txBody>
          <a:bodyPr>
            <a:spAutoFit/>
          </a:bodyPr>
          <a:lstStyle/>
          <a:p>
            <a:pPr>
              <a:spcBef>
                <a:spcPct val="50000"/>
              </a:spcBef>
            </a:pPr>
            <a:r>
              <a:rPr lang="en-US">
                <a:latin typeface="Times New Roman" pitchFamily="18" charset="0"/>
              </a:rPr>
              <a:t>4.2</a:t>
            </a:r>
          </a:p>
        </p:txBody>
      </p:sp>
      <p:sp>
        <p:nvSpPr>
          <p:cNvPr id="59401" name="Text Box 9"/>
          <p:cNvSpPr txBox="1">
            <a:spLocks noChangeArrowheads="1"/>
          </p:cNvSpPr>
          <p:nvPr/>
        </p:nvSpPr>
        <p:spPr bwMode="auto">
          <a:xfrm>
            <a:off x="5334000" y="2133600"/>
            <a:ext cx="1219200" cy="457200"/>
          </a:xfrm>
          <a:prstGeom prst="rect">
            <a:avLst/>
          </a:prstGeom>
          <a:solidFill>
            <a:schemeClr val="accent1"/>
          </a:solidFill>
          <a:ln w="9525">
            <a:noFill/>
            <a:miter lim="800000"/>
            <a:headEnd/>
            <a:tailEnd/>
          </a:ln>
        </p:spPr>
        <p:txBody>
          <a:bodyPr>
            <a:spAutoFit/>
          </a:bodyPr>
          <a:lstStyle/>
          <a:p>
            <a:pPr algn="ctr">
              <a:spcBef>
                <a:spcPct val="50000"/>
              </a:spcBef>
            </a:pPr>
            <a:r>
              <a:rPr lang="en-US">
                <a:latin typeface="Times New Roman" pitchFamily="18" charset="0"/>
              </a:rPr>
              <a:t>35.3</a:t>
            </a:r>
          </a:p>
        </p:txBody>
      </p:sp>
      <p:sp>
        <p:nvSpPr>
          <p:cNvPr id="59402" name="Text Box 10"/>
          <p:cNvSpPr txBox="1">
            <a:spLocks noChangeArrowheads="1"/>
          </p:cNvSpPr>
          <p:nvPr/>
        </p:nvSpPr>
        <p:spPr bwMode="auto">
          <a:xfrm>
            <a:off x="6553200" y="2133600"/>
            <a:ext cx="609600" cy="457200"/>
          </a:xfrm>
          <a:prstGeom prst="rect">
            <a:avLst/>
          </a:prstGeom>
          <a:solidFill>
            <a:schemeClr val="accent2"/>
          </a:solidFill>
          <a:ln w="9525">
            <a:noFill/>
            <a:miter lim="800000"/>
            <a:headEnd/>
            <a:tailEnd/>
          </a:ln>
        </p:spPr>
        <p:txBody>
          <a:bodyPr>
            <a:spAutoFit/>
          </a:bodyPr>
          <a:lstStyle/>
          <a:p>
            <a:pPr>
              <a:spcBef>
                <a:spcPct val="50000"/>
              </a:spcBef>
            </a:pPr>
            <a:r>
              <a:rPr lang="en-US">
                <a:latin typeface="Times New Roman" pitchFamily="18" charset="0"/>
              </a:rPr>
              <a:t>1.8</a:t>
            </a:r>
          </a:p>
        </p:txBody>
      </p:sp>
      <p:sp>
        <p:nvSpPr>
          <p:cNvPr id="59403" name="Text Box 11"/>
          <p:cNvSpPr txBox="1">
            <a:spLocks noChangeArrowheads="1"/>
          </p:cNvSpPr>
          <p:nvPr/>
        </p:nvSpPr>
        <p:spPr bwMode="auto">
          <a:xfrm>
            <a:off x="7162800" y="2133600"/>
            <a:ext cx="1752600" cy="457200"/>
          </a:xfrm>
          <a:prstGeom prst="rect">
            <a:avLst/>
          </a:prstGeom>
          <a:solidFill>
            <a:schemeClr val="accent1"/>
          </a:solidFill>
          <a:ln w="9525">
            <a:noFill/>
            <a:miter lim="800000"/>
            <a:headEnd/>
            <a:tailEnd/>
          </a:ln>
        </p:spPr>
        <p:txBody>
          <a:bodyPr>
            <a:spAutoFit/>
          </a:bodyPr>
          <a:lstStyle/>
          <a:p>
            <a:pPr algn="ctr">
              <a:spcBef>
                <a:spcPct val="50000"/>
              </a:spcBef>
            </a:pPr>
            <a:r>
              <a:rPr lang="en-US">
                <a:latin typeface="Times New Roman" pitchFamily="18" charset="0"/>
              </a:rPr>
              <a:t>46.7</a:t>
            </a:r>
          </a:p>
        </p:txBody>
      </p:sp>
      <p:sp>
        <p:nvSpPr>
          <p:cNvPr id="59404" name="Text Box 12"/>
          <p:cNvSpPr txBox="1">
            <a:spLocks noChangeArrowheads="1"/>
          </p:cNvSpPr>
          <p:nvPr/>
        </p:nvSpPr>
        <p:spPr bwMode="auto">
          <a:xfrm>
            <a:off x="228600" y="2895600"/>
            <a:ext cx="762000" cy="457200"/>
          </a:xfrm>
          <a:prstGeom prst="rect">
            <a:avLst/>
          </a:prstGeom>
          <a:solidFill>
            <a:schemeClr val="accent1"/>
          </a:solidFill>
          <a:ln w="9525">
            <a:noFill/>
            <a:miter lim="800000"/>
            <a:headEnd/>
            <a:tailEnd/>
          </a:ln>
        </p:spPr>
        <p:txBody>
          <a:bodyPr>
            <a:spAutoFit/>
          </a:bodyPr>
          <a:lstStyle/>
          <a:p>
            <a:pPr>
              <a:spcBef>
                <a:spcPct val="50000"/>
              </a:spcBef>
            </a:pPr>
            <a:endParaRPr lang="fi-FI">
              <a:latin typeface="Times New Roman" pitchFamily="18" charset="0"/>
            </a:endParaRPr>
          </a:p>
        </p:txBody>
      </p:sp>
      <p:sp>
        <p:nvSpPr>
          <p:cNvPr id="59405" name="Text Box 13"/>
          <p:cNvSpPr txBox="1">
            <a:spLocks noChangeArrowheads="1"/>
          </p:cNvSpPr>
          <p:nvPr/>
        </p:nvSpPr>
        <p:spPr bwMode="auto">
          <a:xfrm>
            <a:off x="1143000" y="2895600"/>
            <a:ext cx="2057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Operating time</a:t>
            </a:r>
          </a:p>
        </p:txBody>
      </p:sp>
      <p:sp>
        <p:nvSpPr>
          <p:cNvPr id="59406" name="Text Box 14"/>
          <p:cNvSpPr txBox="1">
            <a:spLocks noChangeArrowheads="1"/>
          </p:cNvSpPr>
          <p:nvPr/>
        </p:nvSpPr>
        <p:spPr bwMode="auto">
          <a:xfrm>
            <a:off x="3733800" y="2971800"/>
            <a:ext cx="609600" cy="457200"/>
          </a:xfrm>
          <a:prstGeom prst="rect">
            <a:avLst/>
          </a:prstGeom>
          <a:solidFill>
            <a:schemeClr val="accent2"/>
          </a:solidFill>
          <a:ln w="9525">
            <a:noFill/>
            <a:miter lim="800000"/>
            <a:headEnd/>
            <a:tailEnd/>
          </a:ln>
        </p:spPr>
        <p:txBody>
          <a:bodyPr>
            <a:spAutoFit/>
          </a:bodyPr>
          <a:lstStyle/>
          <a:p>
            <a:pPr>
              <a:spcBef>
                <a:spcPct val="50000"/>
              </a:spcBef>
            </a:pPr>
            <a:endParaRPr lang="fi-FI">
              <a:latin typeface="Times New Roman" pitchFamily="18" charset="0"/>
            </a:endParaRPr>
          </a:p>
        </p:txBody>
      </p:sp>
      <p:sp>
        <p:nvSpPr>
          <p:cNvPr id="59407" name="Text Box 15"/>
          <p:cNvSpPr txBox="1">
            <a:spLocks noChangeArrowheads="1"/>
          </p:cNvSpPr>
          <p:nvPr/>
        </p:nvSpPr>
        <p:spPr bwMode="auto">
          <a:xfrm>
            <a:off x="4572000" y="2971800"/>
            <a:ext cx="1676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Down time</a:t>
            </a:r>
          </a:p>
        </p:txBody>
      </p:sp>
      <p:sp>
        <p:nvSpPr>
          <p:cNvPr id="59408" name="Text Box 17"/>
          <p:cNvSpPr txBox="1">
            <a:spLocks noChangeArrowheads="1"/>
          </p:cNvSpPr>
          <p:nvPr/>
        </p:nvSpPr>
        <p:spPr bwMode="auto">
          <a:xfrm>
            <a:off x="1066800" y="2133600"/>
            <a:ext cx="609600" cy="457200"/>
          </a:xfrm>
          <a:prstGeom prst="rect">
            <a:avLst/>
          </a:prstGeom>
          <a:solidFill>
            <a:schemeClr val="accent2"/>
          </a:solidFill>
          <a:ln w="9525">
            <a:noFill/>
            <a:miter lim="800000"/>
            <a:headEnd/>
            <a:tailEnd/>
          </a:ln>
        </p:spPr>
        <p:txBody>
          <a:bodyPr>
            <a:spAutoFit/>
          </a:bodyPr>
          <a:lstStyle/>
          <a:p>
            <a:pPr>
              <a:spcBef>
                <a:spcPct val="50000"/>
              </a:spcBef>
            </a:pPr>
            <a:r>
              <a:rPr lang="en-US">
                <a:latin typeface="Times New Roman" pitchFamily="18" charset="0"/>
              </a:rPr>
              <a:t>2.5</a:t>
            </a:r>
          </a:p>
        </p:txBody>
      </p:sp>
      <p:sp>
        <p:nvSpPr>
          <p:cNvPr id="59409" name="Text Box 18"/>
          <p:cNvSpPr txBox="1">
            <a:spLocks noChangeArrowheads="1"/>
          </p:cNvSpPr>
          <p:nvPr/>
        </p:nvSpPr>
        <p:spPr bwMode="auto">
          <a:xfrm>
            <a:off x="381000" y="3657600"/>
            <a:ext cx="3429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a) Determine the MTBF.</a:t>
            </a:r>
          </a:p>
        </p:txBody>
      </p:sp>
      <p:sp>
        <p:nvSpPr>
          <p:cNvPr id="59410" name="Text Box 19"/>
          <p:cNvSpPr txBox="1">
            <a:spLocks noChangeArrowheads="1"/>
          </p:cNvSpPr>
          <p:nvPr/>
        </p:nvSpPr>
        <p:spPr bwMode="auto">
          <a:xfrm>
            <a:off x="381000" y="4495800"/>
            <a:ext cx="14478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59411" name="Text Box 20"/>
          <p:cNvSpPr txBox="1">
            <a:spLocks noChangeArrowheads="1"/>
          </p:cNvSpPr>
          <p:nvPr/>
        </p:nvSpPr>
        <p:spPr bwMode="auto">
          <a:xfrm>
            <a:off x="468313" y="4221163"/>
            <a:ext cx="7543800" cy="1570037"/>
          </a:xfrm>
          <a:prstGeom prst="rect">
            <a:avLst/>
          </a:prstGeom>
          <a:noFill/>
          <a:ln w="9525">
            <a:noFill/>
            <a:miter lim="800000"/>
            <a:headEnd/>
            <a:tailEnd/>
          </a:ln>
        </p:spPr>
        <p:txBody>
          <a:bodyPr>
            <a:spAutoFit/>
          </a:bodyPr>
          <a:lstStyle/>
          <a:p>
            <a:pPr algn="just">
              <a:spcBef>
                <a:spcPct val="50000"/>
              </a:spcBef>
            </a:pPr>
            <a:r>
              <a:rPr lang="en-US">
                <a:latin typeface="Times New Roman" pitchFamily="18" charset="0"/>
              </a:rPr>
              <a:t>Solution:</a:t>
            </a:r>
          </a:p>
          <a:p>
            <a:pPr algn="just">
              <a:spcBef>
                <a:spcPct val="50000"/>
              </a:spcBef>
            </a:pPr>
            <a:r>
              <a:rPr lang="en-US">
                <a:latin typeface="Times New Roman" pitchFamily="18" charset="0"/>
              </a:rPr>
              <a:t>Total operating time = 20.2 + 6.1 + 24.4 + 4.2 + 35.3 + 46.7</a:t>
            </a:r>
          </a:p>
          <a:p>
            <a:pPr algn="just">
              <a:spcBef>
                <a:spcPct val="50000"/>
              </a:spcBef>
            </a:pPr>
            <a:r>
              <a:rPr lang="en-US">
                <a:latin typeface="Times New Roman" pitchFamily="18" charset="0"/>
              </a:rPr>
              <a:t>                                 = 136.9 hours</a:t>
            </a:r>
          </a:p>
        </p:txBody>
      </p:sp>
      <p:sp>
        <p:nvSpPr>
          <p:cNvPr id="59412" name="Text Box 21"/>
          <p:cNvSpPr txBox="1">
            <a:spLocks noChangeArrowheads="1"/>
          </p:cNvSpPr>
          <p:nvPr/>
        </p:nvSpPr>
        <p:spPr bwMode="auto">
          <a:xfrm>
            <a:off x="250825" y="1052513"/>
            <a:ext cx="7467600" cy="831850"/>
          </a:xfrm>
          <a:prstGeom prst="rect">
            <a:avLst/>
          </a:prstGeom>
          <a:noFill/>
          <a:ln w="9525">
            <a:noFill/>
            <a:miter lim="800000"/>
            <a:headEnd/>
            <a:tailEnd/>
          </a:ln>
        </p:spPr>
        <p:txBody>
          <a:bodyPr>
            <a:spAutoFit/>
          </a:bodyPr>
          <a:lstStyle/>
          <a:p>
            <a:pPr algn="just">
              <a:spcBef>
                <a:spcPct val="50000"/>
              </a:spcBef>
            </a:pPr>
            <a:r>
              <a:rPr lang="en-US">
                <a:latin typeface="Times New Roman" pitchFamily="18" charset="0"/>
              </a:rPr>
              <a:t>The chart below shows operating time and breakdown time of a machine.</a:t>
            </a:r>
          </a:p>
        </p:txBody>
      </p:sp>
      <p:sp>
        <p:nvSpPr>
          <p:cNvPr id="21"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22"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23" name="Slide Number Placeholder 4"/>
          <p:cNvSpPr>
            <a:spLocks noGrp="1"/>
          </p:cNvSpPr>
          <p:nvPr>
            <p:ph type="sldNum" sz="quarter" idx="4294967295"/>
          </p:nvPr>
        </p:nvSpPr>
        <p:spPr>
          <a:xfrm>
            <a:off x="7772400" y="323850"/>
            <a:ext cx="762000" cy="304800"/>
          </a:xfrm>
        </p:spPr>
        <p:txBody>
          <a:bodyPr/>
          <a:lstStyle/>
          <a:p>
            <a:pPr>
              <a:defRPr/>
            </a:pPr>
            <a:fld id="{BFB2D0BC-8763-45EC-B5F0-3893AE0D5207}" type="slidenum">
              <a:rPr lang="fi-FI" smtClean="0"/>
              <a:pPr>
                <a:defRPr/>
              </a:pPr>
              <a:t>28</a:t>
            </a:fld>
            <a:endParaRPr lang="fi-FI" sz="1400" b="0" dirty="0">
              <a:solidFill>
                <a:schemeClr val="tx1"/>
              </a:solidFill>
              <a:latin typeface="Arial" charset="0"/>
            </a:endParaRPr>
          </a:p>
        </p:txBody>
      </p:sp>
      <p:pic>
        <p:nvPicPr>
          <p:cNvPr id="24"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advTm="500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i-FI" dirty="0" smtClean="0">
                <a:solidFill>
                  <a:schemeClr val="bg1">
                    <a:lumMod val="65000"/>
                  </a:schemeClr>
                </a:solidFill>
              </a:rPr>
              <a:t>Contd..</a:t>
            </a:r>
            <a:endParaRPr lang="fi-FI"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6A1623A0-ECAA-47F5-9557-2CDAC1BD6BCA}" type="slidenum">
              <a:rPr lang="fi-FI" smtClean="0"/>
              <a:pPr>
                <a:defRPr/>
              </a:pPr>
              <a:t>29</a:t>
            </a:fld>
            <a:endParaRPr lang="fi-FI" sz="1400" b="0">
              <a:solidFill>
                <a:schemeClr val="tx1"/>
              </a:solidFill>
              <a:latin typeface="Arial" charset="0"/>
            </a:endParaRPr>
          </a:p>
        </p:txBody>
      </p:sp>
      <p:sp>
        <p:nvSpPr>
          <p:cNvPr id="5" name="Rectangle 3"/>
          <p:cNvSpPr txBox="1">
            <a:spLocks noChangeArrowheads="1"/>
          </p:cNvSpPr>
          <p:nvPr/>
        </p:nvSpPr>
        <p:spPr>
          <a:xfrm>
            <a:off x="609600" y="1484313"/>
            <a:ext cx="7848600" cy="4306887"/>
          </a:xfrm>
          <a:prstGeom prst="rect">
            <a:avLst/>
          </a:prstGeom>
        </p:spPr>
        <p:txBody>
          <a:bodyPr/>
          <a:lstStyle/>
          <a:p>
            <a:pPr marL="195263" indent="-195263" algn="l" eaLnBrk="1" hangingPunct="1">
              <a:lnSpc>
                <a:spcPct val="90000"/>
              </a:lnSpc>
              <a:spcBef>
                <a:spcPct val="20000"/>
              </a:spcBef>
              <a:buFont typeface="Wingdings" pitchFamily="2" charset="2"/>
              <a:buNone/>
              <a:tabLst>
                <a:tab pos="954088" algn="l"/>
              </a:tabLst>
              <a:defRPr/>
            </a:pPr>
            <a:r>
              <a:rPr lang="en-US" i="1" kern="0" dirty="0">
                <a:latin typeface="+mn-lt"/>
                <a:ea typeface="+mn-ea"/>
                <a:sym typeface="Symbol" pitchFamily="18" charset="2"/>
              </a:rPr>
              <a:t> =  4 / 136.9 = 0.02922</a:t>
            </a:r>
          </a:p>
          <a:p>
            <a:pPr marL="195263" indent="-195263" algn="l" eaLnBrk="1" hangingPunct="1">
              <a:lnSpc>
                <a:spcPct val="90000"/>
              </a:lnSpc>
              <a:spcBef>
                <a:spcPct val="20000"/>
              </a:spcBef>
              <a:buFont typeface="Wingdings" pitchFamily="2" charset="2"/>
              <a:buNone/>
              <a:tabLst>
                <a:tab pos="954088" algn="l"/>
              </a:tabLst>
              <a:defRPr/>
            </a:pPr>
            <a:endParaRPr lang="en-US" i="1" kern="0" dirty="0">
              <a:latin typeface="+mn-lt"/>
              <a:ea typeface="+mn-ea"/>
              <a:sym typeface="Symbol" pitchFamily="18" charset="2"/>
            </a:endParaRPr>
          </a:p>
          <a:p>
            <a:pPr marL="195263" indent="-195263" algn="l" eaLnBrk="1" hangingPunct="1">
              <a:lnSpc>
                <a:spcPct val="90000"/>
              </a:lnSpc>
              <a:spcBef>
                <a:spcPct val="20000"/>
              </a:spcBef>
              <a:buFont typeface="Wingdings" pitchFamily="2" charset="2"/>
              <a:buNone/>
              <a:tabLst>
                <a:tab pos="954088" algn="l"/>
              </a:tabLst>
              <a:defRPr/>
            </a:pPr>
            <a:r>
              <a:rPr lang="en-US" i="1" kern="0" dirty="0">
                <a:latin typeface="+mn-lt"/>
                <a:ea typeface="+mn-ea"/>
                <a:sym typeface="Symbol" pitchFamily="18" charset="2"/>
              </a:rPr>
              <a:t>Therefore;</a:t>
            </a:r>
          </a:p>
          <a:p>
            <a:pPr marL="195263" indent="-195263" algn="l" eaLnBrk="1" hangingPunct="1">
              <a:lnSpc>
                <a:spcPct val="90000"/>
              </a:lnSpc>
              <a:spcBef>
                <a:spcPct val="20000"/>
              </a:spcBef>
              <a:buFont typeface="Symbol" pitchFamily="18" charset="2"/>
              <a:buChar char="q"/>
              <a:tabLst>
                <a:tab pos="954088" algn="l"/>
              </a:tabLst>
              <a:defRPr/>
            </a:pPr>
            <a:r>
              <a:rPr lang="en-US" i="1" kern="0" dirty="0">
                <a:latin typeface="+mn-lt"/>
                <a:ea typeface="+mn-ea"/>
                <a:sym typeface="Symbol" pitchFamily="18" charset="2"/>
              </a:rPr>
              <a:t>= MTBF = 1/  = 34.22 hours</a:t>
            </a:r>
          </a:p>
          <a:p>
            <a:pPr marL="195263" indent="-195263" algn="l" eaLnBrk="1" hangingPunct="1">
              <a:lnSpc>
                <a:spcPct val="90000"/>
              </a:lnSpc>
              <a:spcBef>
                <a:spcPct val="20000"/>
              </a:spcBef>
              <a:buFont typeface="Symbol" pitchFamily="18" charset="2"/>
              <a:buNone/>
              <a:tabLst>
                <a:tab pos="954088" algn="l"/>
              </a:tabLst>
              <a:defRPr/>
            </a:pPr>
            <a:endParaRPr lang="en-US" i="1" kern="0" dirty="0">
              <a:latin typeface="+mn-lt"/>
              <a:ea typeface="+mn-ea"/>
              <a:sym typeface="Symbol" pitchFamily="18" charset="2"/>
            </a:endParaRPr>
          </a:p>
          <a:p>
            <a:pPr marL="195263" indent="-195263" algn="l" eaLnBrk="1" hangingPunct="1">
              <a:lnSpc>
                <a:spcPct val="90000"/>
              </a:lnSpc>
              <a:spcBef>
                <a:spcPct val="20000"/>
              </a:spcBef>
              <a:buClr>
                <a:schemeClr val="tx1"/>
              </a:buClr>
              <a:tabLst>
                <a:tab pos="954088" algn="l"/>
              </a:tabLst>
              <a:defRPr/>
            </a:pPr>
            <a:r>
              <a:rPr lang="en-US" i="1" kern="0" dirty="0">
                <a:latin typeface="+mn-lt"/>
                <a:ea typeface="+mn-ea"/>
                <a:sym typeface="Symbol" pitchFamily="18" charset="2"/>
              </a:rPr>
              <a:t>b) What is the system reliability for a mission time  of  20 hours?</a:t>
            </a:r>
          </a:p>
          <a:p>
            <a:pPr marL="195263" indent="-195263" algn="l" eaLnBrk="1" hangingPunct="1">
              <a:lnSpc>
                <a:spcPct val="90000"/>
              </a:lnSpc>
              <a:spcBef>
                <a:spcPct val="20000"/>
              </a:spcBef>
              <a:buClr>
                <a:schemeClr val="tx1"/>
              </a:buClr>
              <a:tabLst>
                <a:tab pos="954088" algn="l"/>
              </a:tabLst>
              <a:defRPr/>
            </a:pPr>
            <a:r>
              <a:rPr lang="en-US" i="1" kern="0" dirty="0">
                <a:latin typeface="+mn-lt"/>
                <a:ea typeface="+mn-ea"/>
                <a:sym typeface="Symbol" pitchFamily="18" charset="2"/>
              </a:rPr>
              <a:t>    R = e</a:t>
            </a:r>
            <a:r>
              <a:rPr lang="en-US" i="1" kern="0" baseline="30000" dirty="0">
                <a:latin typeface="+mn-lt"/>
                <a:ea typeface="+mn-ea"/>
                <a:sym typeface="Symbol" pitchFamily="18" charset="2"/>
              </a:rPr>
              <a:t>-t</a:t>
            </a:r>
            <a:r>
              <a:rPr lang="en-US" i="1" kern="0" dirty="0">
                <a:latin typeface="+mn-lt"/>
                <a:ea typeface="+mn-ea"/>
                <a:sym typeface="Symbol" pitchFamily="18" charset="2"/>
              </a:rPr>
              <a:t>    </a:t>
            </a:r>
            <a:r>
              <a:rPr lang="en-US" i="1" kern="0" dirty="0" err="1">
                <a:latin typeface="+mn-lt"/>
                <a:ea typeface="+mn-ea"/>
                <a:sym typeface="Symbol" pitchFamily="18" charset="2"/>
              </a:rPr>
              <a:t>t</a:t>
            </a:r>
            <a:r>
              <a:rPr lang="en-US" i="1" kern="0" dirty="0">
                <a:latin typeface="+mn-lt"/>
                <a:ea typeface="+mn-ea"/>
                <a:sym typeface="Symbol" pitchFamily="18" charset="2"/>
              </a:rPr>
              <a:t> = 20 hours</a:t>
            </a:r>
          </a:p>
          <a:p>
            <a:pPr marL="195263" indent="-195263" algn="l" eaLnBrk="1" hangingPunct="1">
              <a:lnSpc>
                <a:spcPct val="90000"/>
              </a:lnSpc>
              <a:spcBef>
                <a:spcPct val="20000"/>
              </a:spcBef>
              <a:buClr>
                <a:schemeClr val="tx1"/>
              </a:buClr>
              <a:tabLst>
                <a:tab pos="954088" algn="l"/>
              </a:tabLst>
              <a:defRPr/>
            </a:pPr>
            <a:r>
              <a:rPr lang="en-US" i="1" kern="0" dirty="0">
                <a:latin typeface="+mn-lt"/>
                <a:ea typeface="+mn-ea"/>
                <a:sym typeface="Symbol" pitchFamily="18" charset="2"/>
              </a:rPr>
              <a:t>    R= e</a:t>
            </a:r>
            <a:r>
              <a:rPr lang="en-US" i="1" kern="0" baseline="30000" dirty="0">
                <a:latin typeface="+mn-lt"/>
                <a:ea typeface="+mn-ea"/>
                <a:sym typeface="Symbol" pitchFamily="18" charset="2"/>
              </a:rPr>
              <a:t>-(0.02922)(20)   </a:t>
            </a:r>
          </a:p>
          <a:p>
            <a:pPr marL="195263" indent="-195263" algn="l" eaLnBrk="1" hangingPunct="1">
              <a:lnSpc>
                <a:spcPct val="90000"/>
              </a:lnSpc>
              <a:spcBef>
                <a:spcPct val="20000"/>
              </a:spcBef>
              <a:buClr>
                <a:schemeClr val="tx1"/>
              </a:buClr>
              <a:tabLst>
                <a:tab pos="954088" algn="l"/>
              </a:tabLst>
              <a:defRPr/>
            </a:pPr>
            <a:endParaRPr lang="en-US" i="1" kern="0" baseline="30000" dirty="0">
              <a:latin typeface="+mn-lt"/>
              <a:ea typeface="+mn-ea"/>
              <a:sym typeface="Symbol" pitchFamily="18" charset="2"/>
            </a:endParaRPr>
          </a:p>
          <a:p>
            <a:pPr marL="195263" indent="-195263" algn="l" eaLnBrk="1" hangingPunct="1">
              <a:lnSpc>
                <a:spcPct val="90000"/>
              </a:lnSpc>
              <a:spcBef>
                <a:spcPct val="20000"/>
              </a:spcBef>
              <a:buClr>
                <a:schemeClr val="tx1"/>
              </a:buClr>
              <a:tabLst>
                <a:tab pos="954088" algn="l"/>
              </a:tabLst>
              <a:defRPr/>
            </a:pPr>
            <a:r>
              <a:rPr lang="en-US" sz="3200" kern="0" baseline="30000" dirty="0">
                <a:latin typeface="+mn-lt"/>
                <a:ea typeface="+mn-ea"/>
                <a:sym typeface="Symbol" pitchFamily="18" charset="2"/>
              </a:rPr>
              <a:t>      </a:t>
            </a:r>
            <a:r>
              <a:rPr lang="en-US" sz="2800" b="1" kern="0" baseline="30000" dirty="0">
                <a:latin typeface="+mn-lt"/>
                <a:ea typeface="+mn-ea"/>
                <a:sym typeface="Symbol" pitchFamily="18" charset="2"/>
              </a:rPr>
              <a:t>R = 55.74%</a:t>
            </a:r>
          </a:p>
          <a:p>
            <a:pPr marL="195263" indent="-195263" algn="l" eaLnBrk="1" hangingPunct="1">
              <a:lnSpc>
                <a:spcPct val="90000"/>
              </a:lnSpc>
              <a:spcBef>
                <a:spcPct val="20000"/>
              </a:spcBef>
              <a:buClr>
                <a:schemeClr val="tx1"/>
              </a:buClr>
              <a:tabLst>
                <a:tab pos="954088" algn="l"/>
              </a:tabLst>
              <a:defRPr/>
            </a:pPr>
            <a:r>
              <a:rPr lang="en-US" i="1" kern="0" baseline="30000" dirty="0">
                <a:latin typeface="+mn-lt"/>
                <a:ea typeface="+mn-ea"/>
                <a:sym typeface="Symbol" pitchFamily="18" charset="2"/>
              </a:rPr>
              <a:t>     </a:t>
            </a:r>
          </a:p>
          <a:p>
            <a:pPr marL="195263" indent="-195263" algn="l" eaLnBrk="1" hangingPunct="1">
              <a:lnSpc>
                <a:spcPct val="90000"/>
              </a:lnSpc>
              <a:spcBef>
                <a:spcPct val="20000"/>
              </a:spcBef>
              <a:buClr>
                <a:schemeClr val="tx1"/>
              </a:buClr>
              <a:tabLst>
                <a:tab pos="954088" algn="l"/>
              </a:tabLst>
              <a:defRPr/>
            </a:pPr>
            <a:r>
              <a:rPr lang="en-US" i="1" kern="0" baseline="30000" dirty="0">
                <a:latin typeface="+mn-lt"/>
                <a:ea typeface="+mn-ea"/>
                <a:sym typeface="Symbol" pitchFamily="18" charset="2"/>
              </a:rPr>
              <a:t> </a:t>
            </a:r>
            <a:r>
              <a:rPr lang="en-US" sz="2800" i="1" kern="0" dirty="0">
                <a:latin typeface="+mn-lt"/>
                <a:ea typeface="+mn-ea"/>
                <a:sym typeface="Symbol" pitchFamily="18" charset="2"/>
              </a:rPr>
              <a:t> </a:t>
            </a:r>
            <a:endParaRPr lang="en-US" sz="2800" i="1" kern="0" dirty="0">
              <a:latin typeface="+mn-lt"/>
              <a:ea typeface="+mn-ea"/>
            </a:endParaRPr>
          </a:p>
        </p:txBody>
      </p:sp>
      <p:sp>
        <p:nvSpPr>
          <p:cNvPr id="6"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7"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advTm="5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468313" y="1628775"/>
            <a:ext cx="8153400" cy="4183063"/>
          </a:xfrm>
          <a:noFill/>
        </p:spPr>
        <p:txBody>
          <a:bodyPr lIns="92075" tIns="46038" rIns="92075" bIns="46038"/>
          <a:lstStyle/>
          <a:p>
            <a:pPr eaLnBrk="1" hangingPunct="1">
              <a:lnSpc>
                <a:spcPct val="115000"/>
              </a:lnSpc>
              <a:buClr>
                <a:schemeClr val="tx1"/>
              </a:buClr>
              <a:buFont typeface="Wingdings" pitchFamily="2" charset="2"/>
              <a:buChar char="q"/>
            </a:pPr>
            <a:r>
              <a:rPr lang="en-US" dirty="0" smtClean="0"/>
              <a:t> Generally defined as the ability of a product to perform, as expected, over certain time.</a:t>
            </a:r>
          </a:p>
          <a:p>
            <a:pPr eaLnBrk="1" hangingPunct="1">
              <a:lnSpc>
                <a:spcPct val="115000"/>
              </a:lnSpc>
              <a:buClr>
                <a:schemeClr val="tx1"/>
              </a:buClr>
              <a:buFont typeface="Wingdings" pitchFamily="2" charset="2"/>
              <a:buChar char="q"/>
            </a:pPr>
            <a:r>
              <a:rPr lang="en-US" dirty="0" smtClean="0"/>
              <a:t> Formally defined as the </a:t>
            </a:r>
            <a:r>
              <a:rPr lang="en-US" dirty="0" smtClean="0">
                <a:solidFill>
                  <a:srgbClr val="F14F11"/>
                </a:solidFill>
              </a:rPr>
              <a:t>probability</a:t>
            </a:r>
            <a:r>
              <a:rPr lang="en-US" dirty="0" smtClean="0"/>
              <a:t> that an item, a product, piece of equipment, or system will </a:t>
            </a:r>
            <a:r>
              <a:rPr lang="en-US" dirty="0" smtClean="0">
                <a:solidFill>
                  <a:srgbClr val="F14F11"/>
                </a:solidFill>
              </a:rPr>
              <a:t>perform</a:t>
            </a:r>
            <a:r>
              <a:rPr lang="en-US" dirty="0" smtClean="0"/>
              <a:t> its intended function for a stated period of </a:t>
            </a:r>
            <a:r>
              <a:rPr lang="en-US" dirty="0" smtClean="0">
                <a:solidFill>
                  <a:srgbClr val="F14F11"/>
                </a:solidFill>
              </a:rPr>
              <a:t>time</a:t>
            </a:r>
            <a:r>
              <a:rPr lang="en-US" dirty="0" smtClean="0"/>
              <a:t> under specified </a:t>
            </a:r>
            <a:r>
              <a:rPr lang="en-US" dirty="0" smtClean="0">
                <a:solidFill>
                  <a:srgbClr val="F14F11"/>
                </a:solidFill>
              </a:rPr>
              <a:t>operating conditions</a:t>
            </a:r>
            <a:r>
              <a:rPr lang="en-US" dirty="0" smtClean="0"/>
              <a:t>.</a:t>
            </a:r>
          </a:p>
          <a:p>
            <a:pPr eaLnBrk="1" hangingPunct="1">
              <a:lnSpc>
                <a:spcPct val="115000"/>
              </a:lnSpc>
              <a:buClr>
                <a:schemeClr val="tx1"/>
              </a:buClr>
              <a:buFont typeface="Wingdings" pitchFamily="2" charset="2"/>
              <a:buChar char="q"/>
            </a:pPr>
            <a:r>
              <a:rPr lang="en-US" dirty="0" smtClean="0">
                <a:solidFill>
                  <a:srgbClr val="000000"/>
                </a:solidFill>
              </a:rPr>
              <a:t> In the simplest sense, reliability means how long an item (such as a machine) will perform its intended function without a breakdown.</a:t>
            </a:r>
            <a:endParaRPr lang="en-US" dirty="0" smtClean="0">
              <a:solidFill>
                <a:srgbClr val="FF0066"/>
              </a:solidFill>
            </a:endParaRPr>
          </a:p>
        </p:txBody>
      </p:sp>
      <p:sp>
        <p:nvSpPr>
          <p:cNvPr id="3074" name="Rectangle 2"/>
          <p:cNvSpPr>
            <a:spLocks noGrp="1" noChangeArrowheads="1"/>
          </p:cNvSpPr>
          <p:nvPr>
            <p:ph type="title" idx="4294967295"/>
          </p:nvPr>
        </p:nvSpPr>
        <p:spPr>
          <a:solidFill>
            <a:schemeClr val="tx1">
              <a:alpha val="30000"/>
            </a:schemeClr>
          </a:solidFill>
          <a:ln>
            <a:solidFill>
              <a:srgbClr val="61B0FF"/>
            </a:solidFill>
          </a:ln>
        </p:spPr>
        <p:txBody>
          <a:bodyPr/>
          <a:lstStyle/>
          <a:p>
            <a:pPr eaLnBrk="1" hangingPunct="1">
              <a:defRPr/>
            </a:pPr>
            <a:r>
              <a:rPr lang="en-US" dirty="0" smtClean="0">
                <a:solidFill>
                  <a:schemeClr val="tx1"/>
                </a:solidFill>
                <a:effectLst>
                  <a:outerShdw blurRad="38100" dist="38100" dir="2700000" algn="tl">
                    <a:srgbClr val="C0C0C0"/>
                  </a:outerShdw>
                </a:effectLst>
              </a:rPr>
              <a:t>Reliability Definition</a:t>
            </a:r>
          </a:p>
        </p:txBody>
      </p:sp>
      <p:sp>
        <p:nvSpPr>
          <p:cNvPr id="4"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5"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sp>
        <p:nvSpPr>
          <p:cNvPr id="36870" name="Text Box 3"/>
          <p:cNvSpPr txBox="1">
            <a:spLocks noChangeArrowheads="1"/>
          </p:cNvSpPr>
          <p:nvPr/>
        </p:nvSpPr>
        <p:spPr bwMode="auto">
          <a:xfrm>
            <a:off x="622300" y="5384800"/>
            <a:ext cx="7694613" cy="708025"/>
          </a:xfrm>
          <a:prstGeom prst="rect">
            <a:avLst/>
          </a:prstGeom>
          <a:noFill/>
          <a:ln w="9525">
            <a:solidFill>
              <a:schemeClr val="tx1"/>
            </a:solidFill>
            <a:miter lim="800000"/>
            <a:headEnd/>
            <a:tailEnd/>
          </a:ln>
        </p:spPr>
        <p:txBody>
          <a:bodyPr>
            <a:spAutoFit/>
          </a:bodyPr>
          <a:lstStyle/>
          <a:p>
            <a:pPr algn="just"/>
            <a:r>
              <a:rPr lang="en-US" sz="2000">
                <a:solidFill>
                  <a:srgbClr val="000000"/>
                </a:solidFill>
              </a:rPr>
              <a:t>Reliability is performance over time, probability that something will work when you want it to.</a:t>
            </a:r>
          </a:p>
        </p:txBody>
      </p:sp>
      <p:pic>
        <p:nvPicPr>
          <p:cNvPr id="7" name="Picture 10" descr="https://www.euro-fusion.org/wpcms/wp-content/uploads/2011/11/CERN.gif"/>
          <p:cNvPicPr>
            <a:picLocks noChangeAspect="1" noChangeArrowheads="1"/>
          </p:cNvPicPr>
          <p:nvPr/>
        </p:nvPicPr>
        <p:blipFill>
          <a:blip r:embed="rId3" cstate="print"/>
          <a:srcRect/>
          <a:stretch>
            <a:fillRect/>
          </a:stretch>
        </p:blipFill>
        <p:spPr bwMode="auto">
          <a:xfrm>
            <a:off x="4283968" y="6381328"/>
            <a:ext cx="432048" cy="432048"/>
          </a:xfrm>
          <a:prstGeom prst="rect">
            <a:avLst/>
          </a:prstGeom>
          <a:noFill/>
        </p:spPr>
      </p:pic>
      <p:sp>
        <p:nvSpPr>
          <p:cNvPr id="8"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a:xfrm>
            <a:off x="381000" y="333375"/>
            <a:ext cx="7143750" cy="381000"/>
          </a:xfrm>
        </p:spPr>
        <p:txBody>
          <a:bodyPr/>
          <a:lstStyle/>
          <a:p>
            <a:r>
              <a:rPr lang="fi-FI" smtClean="0">
                <a:solidFill>
                  <a:srgbClr val="009DE3"/>
                </a:solidFill>
              </a:rPr>
              <a:t>Maintainability</a:t>
            </a:r>
          </a:p>
        </p:txBody>
      </p:sp>
      <p:sp>
        <p:nvSpPr>
          <p:cNvPr id="14340" name="Content Placeholder 2"/>
          <p:cNvSpPr>
            <a:spLocks noGrp="1"/>
          </p:cNvSpPr>
          <p:nvPr>
            <p:ph idx="1"/>
          </p:nvPr>
        </p:nvSpPr>
        <p:spPr>
          <a:xfrm>
            <a:off x="381000" y="1268413"/>
            <a:ext cx="8077200" cy="4827587"/>
          </a:xfrm>
        </p:spPr>
        <p:txBody>
          <a:bodyPr/>
          <a:lstStyle/>
          <a:p>
            <a:pPr>
              <a:buFontTx/>
              <a:buChar char="•"/>
            </a:pPr>
            <a:r>
              <a:rPr lang="fi-FI" smtClean="0"/>
              <a:t>Maintainability </a:t>
            </a:r>
            <a:r>
              <a:rPr lang="fi-FI" i="0" smtClean="0"/>
              <a:t>is the measure of the ability of a system or item to be retained or restored to a specified condition when maintenance is performed by qualified personnel using specified procedure and resources.</a:t>
            </a:r>
          </a:p>
          <a:p>
            <a:pPr>
              <a:buFontTx/>
              <a:buChar char="•"/>
            </a:pPr>
            <a:endParaRPr lang="fi-FI" i="0" smtClean="0"/>
          </a:p>
          <a:p>
            <a:pPr>
              <a:buFontTx/>
              <a:buChar char="•"/>
            </a:pPr>
            <a:r>
              <a:rPr lang="fi-FI" smtClean="0"/>
              <a:t>Maintabnility </a:t>
            </a:r>
            <a:r>
              <a:rPr lang="fi-FI" i="0" smtClean="0"/>
              <a:t>can be measured with Mean Time To Repair </a:t>
            </a:r>
            <a:r>
              <a:rPr lang="fi-FI" smtClean="0"/>
              <a:t>(MTTR), </a:t>
            </a:r>
            <a:r>
              <a:rPr lang="fi-FI" i="0" smtClean="0"/>
              <a:t>MTTR is average repair time and is given by </a:t>
            </a:r>
          </a:p>
          <a:p>
            <a:r>
              <a:rPr lang="fi-FI" smtClean="0"/>
              <a:t>	</a:t>
            </a:r>
            <a:r>
              <a:rPr lang="fi-FI" i="0" smtClean="0"/>
              <a:t>	</a:t>
            </a:r>
          </a:p>
          <a:p>
            <a:endParaRPr lang="fi-FI" i="0" smtClean="0"/>
          </a:p>
          <a:p>
            <a:endParaRPr lang="fi-FI" i="0" smtClean="0"/>
          </a:p>
          <a:p>
            <a:pPr>
              <a:buFontTx/>
              <a:buChar char="•"/>
            </a:pPr>
            <a:r>
              <a:rPr lang="fi-FI" b="1" smtClean="0"/>
              <a:t>MTBMA</a:t>
            </a:r>
            <a:r>
              <a:rPr lang="fi-FI" smtClean="0"/>
              <a:t> is Mean Time Between Maintenance Actions including preventive and corrective maintenance tasks.</a:t>
            </a:r>
          </a:p>
          <a:p>
            <a:endParaRPr lang="fi-FI" smtClean="0"/>
          </a:p>
        </p:txBody>
      </p:sp>
      <p:sp>
        <p:nvSpPr>
          <p:cNvPr id="5" name="Slide Number Placeholder 4"/>
          <p:cNvSpPr>
            <a:spLocks noGrp="1"/>
          </p:cNvSpPr>
          <p:nvPr>
            <p:ph type="sldNum" sz="quarter" idx="4294967295"/>
          </p:nvPr>
        </p:nvSpPr>
        <p:spPr/>
        <p:txBody>
          <a:bodyPr/>
          <a:lstStyle/>
          <a:p>
            <a:pPr>
              <a:defRPr/>
            </a:pPr>
            <a:fld id="{3E0EA5F0-E08D-4232-A783-1B2C4E446597}" type="slidenum">
              <a:rPr lang="fi-FI" smtClean="0"/>
              <a:pPr>
                <a:defRPr/>
              </a:pPr>
              <a:t>30</a:t>
            </a:fld>
            <a:endParaRPr lang="fi-FI" sz="1400" b="0">
              <a:solidFill>
                <a:schemeClr val="tx1"/>
              </a:solidFill>
              <a:latin typeface="Arial" charset="0"/>
            </a:endParaRPr>
          </a:p>
        </p:txBody>
      </p:sp>
      <p:graphicFrame>
        <p:nvGraphicFramePr>
          <p:cNvPr id="14338" name="Object 6"/>
          <p:cNvGraphicFramePr>
            <a:graphicFrameLocks noChangeAspect="1"/>
          </p:cNvGraphicFramePr>
          <p:nvPr/>
        </p:nvGraphicFramePr>
        <p:xfrm>
          <a:off x="1331913" y="3644900"/>
          <a:ext cx="6064250" cy="841375"/>
        </p:xfrm>
        <a:graphic>
          <a:graphicData uri="http://schemas.openxmlformats.org/presentationml/2006/ole">
            <mc:AlternateContent xmlns:mc="http://schemas.openxmlformats.org/markup-compatibility/2006">
              <mc:Choice xmlns:v="urn:schemas-microsoft-com:vml" Requires="v">
                <p:oleObj spid="_x0000_s14340" name="Equation" r:id="rId3" imgW="3073320" imgH="431640" progId="Equation.DSMT4">
                  <p:embed/>
                </p:oleObj>
              </mc:Choice>
              <mc:Fallback>
                <p:oleObj name="Equation" r:id="rId3" imgW="307332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644900"/>
                        <a:ext cx="606425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9" name="Picture 10" descr="https://www.euro-fusion.org/wpcms/wp-content/uploads/2011/11/CERN.gif"/>
          <p:cNvPicPr>
            <a:picLocks noChangeAspect="1" noChangeArrowheads="1"/>
          </p:cNvPicPr>
          <p:nvPr/>
        </p:nvPicPr>
        <p:blipFill>
          <a:blip r:embed="rId5"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479F340-D471-44EB-869E-81B1702544E7}" type="slidenum">
              <a:rPr lang="en-US"/>
              <a:pPr>
                <a:defRPr/>
              </a:pPr>
              <a:t>31</a:t>
            </a:fld>
            <a:endParaRPr lang="en-US"/>
          </a:p>
        </p:txBody>
      </p:sp>
      <p:sp>
        <p:nvSpPr>
          <p:cNvPr id="83971" name="Text Box 2"/>
          <p:cNvSpPr txBox="1">
            <a:spLocks noChangeArrowheads="1"/>
          </p:cNvSpPr>
          <p:nvPr/>
        </p:nvSpPr>
        <p:spPr bwMode="auto">
          <a:xfrm>
            <a:off x="381000" y="533400"/>
            <a:ext cx="8305800" cy="457200"/>
          </a:xfrm>
          <a:prstGeom prst="rect">
            <a:avLst/>
          </a:prstGeom>
          <a:noFill/>
          <a:ln w="9525">
            <a:noFill/>
            <a:miter lim="800000"/>
            <a:headEnd/>
            <a:tailEnd/>
          </a:ln>
        </p:spPr>
        <p:txBody>
          <a:bodyPr>
            <a:spAutoFit/>
          </a:bodyPr>
          <a:lstStyle/>
          <a:p>
            <a:pPr algn="ctr">
              <a:spcBef>
                <a:spcPct val="50000"/>
              </a:spcBef>
            </a:pPr>
            <a:r>
              <a:rPr lang="en-US" b="1" u="sng">
                <a:solidFill>
                  <a:srgbClr val="009DE3"/>
                </a:solidFill>
                <a:latin typeface="Times New Roman" pitchFamily="18" charset="0"/>
              </a:rPr>
              <a:t>OBJECTIVES OF MAINTAINABILITY</a:t>
            </a:r>
            <a:endParaRPr lang="en-US">
              <a:solidFill>
                <a:srgbClr val="009DE3"/>
              </a:solidFill>
              <a:latin typeface="Times New Roman" pitchFamily="18" charset="0"/>
            </a:endParaRPr>
          </a:p>
        </p:txBody>
      </p:sp>
      <p:sp>
        <p:nvSpPr>
          <p:cNvPr id="83972" name="Text Box 3"/>
          <p:cNvSpPr txBox="1">
            <a:spLocks noChangeArrowheads="1"/>
          </p:cNvSpPr>
          <p:nvPr/>
        </p:nvSpPr>
        <p:spPr bwMode="auto">
          <a:xfrm>
            <a:off x="468313" y="1341438"/>
            <a:ext cx="8064500" cy="4217987"/>
          </a:xfrm>
          <a:prstGeom prst="rect">
            <a:avLst/>
          </a:prstGeom>
          <a:noFill/>
          <a:ln w="9525">
            <a:noFill/>
            <a:miter lim="800000"/>
            <a:headEnd/>
            <a:tailEnd/>
          </a:ln>
        </p:spPr>
        <p:txBody>
          <a:bodyPr>
            <a:spAutoFit/>
          </a:bodyPr>
          <a:lstStyle/>
          <a:p>
            <a:pPr marL="457200" indent="-457200" algn="just">
              <a:lnSpc>
                <a:spcPct val="120000"/>
              </a:lnSpc>
              <a:spcBef>
                <a:spcPct val="100000"/>
              </a:spcBef>
              <a:buFontTx/>
              <a:buAutoNum type="arabicPeriod"/>
              <a:tabLst>
                <a:tab pos="450850" algn="l"/>
              </a:tabLst>
            </a:pPr>
            <a:r>
              <a:rPr lang="en-US" sz="1800"/>
              <a:t>To influence design to achieve case of maintenance thus reducing maintenance time &amp; cost.</a:t>
            </a:r>
          </a:p>
          <a:p>
            <a:pPr marL="457200" indent="-457200" algn="just">
              <a:lnSpc>
                <a:spcPct val="120000"/>
              </a:lnSpc>
              <a:spcBef>
                <a:spcPct val="100000"/>
              </a:spcBef>
              <a:buFontTx/>
              <a:buAutoNum type="arabicPeriod"/>
              <a:tabLst>
                <a:tab pos="450850" algn="l"/>
              </a:tabLst>
            </a:pPr>
            <a:r>
              <a:rPr lang="en-US" sz="1800"/>
              <a:t>To estimate the downtime for maintenance which, when compared with allowable downtime, determines whether redundancy is required to provide acceptable continuity of a critical function.</a:t>
            </a:r>
          </a:p>
          <a:p>
            <a:pPr marL="457200" indent="-457200" algn="just">
              <a:lnSpc>
                <a:spcPct val="120000"/>
              </a:lnSpc>
              <a:spcBef>
                <a:spcPct val="100000"/>
              </a:spcBef>
              <a:buFontTx/>
              <a:buAutoNum type="arabicPeriod"/>
              <a:tabLst>
                <a:tab pos="450850" algn="l"/>
              </a:tabLst>
            </a:pPr>
            <a:r>
              <a:rPr lang="en-US" sz="1800"/>
              <a:t>To estimate system availability by combining maintainability data with reliability data.</a:t>
            </a:r>
          </a:p>
          <a:p>
            <a:pPr marL="457200" indent="-457200" algn="just">
              <a:lnSpc>
                <a:spcPct val="120000"/>
              </a:lnSpc>
              <a:spcBef>
                <a:spcPct val="100000"/>
              </a:spcBef>
              <a:buFontTx/>
              <a:buAutoNum type="arabicPeriod"/>
              <a:tabLst>
                <a:tab pos="450850" algn="l"/>
              </a:tabLst>
            </a:pPr>
            <a:r>
              <a:rPr lang="en-US" sz="1800"/>
              <a:t>To estimate the man-hours and other resources required for performing maintenance, which are useful for determining the costs of maintenance and for maintenance planning.</a:t>
            </a:r>
            <a:endParaRPr lang="en-US" sz="1800">
              <a:latin typeface="Times New Roman" pitchFamily="18" charset="0"/>
            </a:endParaRPr>
          </a:p>
        </p:txBody>
      </p:sp>
      <p:sp>
        <p:nvSpPr>
          <p:cNvPr id="7"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FB72C394-41F1-4641-8EAF-A78BD9CF16E7}" type="slidenum">
              <a:rPr lang="en-US"/>
              <a:pPr>
                <a:defRPr/>
              </a:pPr>
              <a:t>32</a:t>
            </a:fld>
            <a:endParaRPr lang="en-US"/>
          </a:p>
        </p:txBody>
      </p:sp>
      <p:sp>
        <p:nvSpPr>
          <p:cNvPr id="84995" name="Text Box 2"/>
          <p:cNvSpPr txBox="1">
            <a:spLocks noChangeArrowheads="1"/>
          </p:cNvSpPr>
          <p:nvPr/>
        </p:nvSpPr>
        <p:spPr bwMode="auto">
          <a:xfrm>
            <a:off x="128588" y="533400"/>
            <a:ext cx="7467600" cy="830263"/>
          </a:xfrm>
          <a:prstGeom prst="rect">
            <a:avLst/>
          </a:prstGeom>
          <a:noFill/>
          <a:ln w="9525">
            <a:noFill/>
            <a:miter lim="800000"/>
            <a:headEnd/>
            <a:tailEnd/>
          </a:ln>
        </p:spPr>
        <p:txBody>
          <a:bodyPr>
            <a:spAutoFit/>
          </a:bodyPr>
          <a:lstStyle/>
          <a:p>
            <a:pPr algn="ctr">
              <a:spcBef>
                <a:spcPct val="50000"/>
              </a:spcBef>
            </a:pPr>
            <a:r>
              <a:rPr lang="en-US" b="1" u="sng">
                <a:solidFill>
                  <a:srgbClr val="009DE3"/>
                </a:solidFill>
                <a:latin typeface="Times New Roman" pitchFamily="18" charset="0"/>
              </a:rPr>
              <a:t>ADVANTAGES OF MAINTAINABILITY PREDICTION</a:t>
            </a:r>
            <a:endParaRPr lang="en-US">
              <a:solidFill>
                <a:srgbClr val="009DE3"/>
              </a:solidFill>
              <a:latin typeface="Times New Roman" pitchFamily="18" charset="0"/>
            </a:endParaRPr>
          </a:p>
        </p:txBody>
      </p:sp>
      <p:sp>
        <p:nvSpPr>
          <p:cNvPr id="84996" name="Text Box 3"/>
          <p:cNvSpPr txBox="1">
            <a:spLocks noChangeArrowheads="1"/>
          </p:cNvSpPr>
          <p:nvPr/>
        </p:nvSpPr>
        <p:spPr bwMode="auto">
          <a:xfrm>
            <a:off x="468313" y="1557338"/>
            <a:ext cx="7315200" cy="3114442"/>
          </a:xfrm>
          <a:prstGeom prst="rect">
            <a:avLst/>
          </a:prstGeom>
          <a:noFill/>
          <a:ln w="9525">
            <a:noFill/>
            <a:miter lim="800000"/>
            <a:headEnd/>
            <a:tailEnd/>
          </a:ln>
        </p:spPr>
        <p:txBody>
          <a:bodyPr>
            <a:spAutoFit/>
          </a:bodyPr>
          <a:lstStyle/>
          <a:p>
            <a:pPr marL="457200" indent="-457200" algn="just">
              <a:lnSpc>
                <a:spcPct val="150000"/>
              </a:lnSpc>
              <a:spcBef>
                <a:spcPct val="100000"/>
              </a:spcBef>
              <a:buFontTx/>
              <a:buAutoNum type="arabicPeriod"/>
              <a:tabLst>
                <a:tab pos="450850" algn="l"/>
              </a:tabLst>
            </a:pPr>
            <a:r>
              <a:rPr lang="en-US" sz="2000" dirty="0"/>
              <a:t>It highlights areas of poor maintainability which require product improvement, modification or change of design.</a:t>
            </a:r>
          </a:p>
          <a:p>
            <a:pPr marL="457200" indent="-457200" algn="just">
              <a:lnSpc>
                <a:spcPct val="150000"/>
              </a:lnSpc>
              <a:spcBef>
                <a:spcPct val="100000"/>
              </a:spcBef>
              <a:buFontTx/>
              <a:buAutoNum type="arabicPeriod"/>
              <a:tabLst>
                <a:tab pos="450850" algn="l"/>
              </a:tabLst>
            </a:pPr>
            <a:r>
              <a:rPr lang="en-US" sz="2000" dirty="0"/>
              <a:t>It permits user to make an early assessment of whether the predicted downtime, the quality, quantity of personnel, tools and test equipment are adequate and consistent with the needs of system operational requirements.</a:t>
            </a:r>
            <a:endParaRPr lang="en-US" sz="2000" dirty="0">
              <a:latin typeface="Times New Roman" pitchFamily="18" charset="0"/>
            </a:endParaRPr>
          </a:p>
        </p:txBody>
      </p:sp>
      <p:sp>
        <p:nvSpPr>
          <p:cNvPr id="7"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4294967295"/>
          </p:nvPr>
        </p:nvSpPr>
        <p:spPr/>
        <p:txBody>
          <a:bodyPr/>
          <a:lstStyle/>
          <a:p>
            <a:pPr>
              <a:defRPr/>
            </a:pPr>
            <a:fld id="{CFCB632E-D7BE-45E2-A2CE-F777CD14EFF5}" type="slidenum">
              <a:rPr lang="en-US"/>
              <a:pPr>
                <a:defRPr/>
              </a:pPr>
              <a:t>33</a:t>
            </a:fld>
            <a:endParaRPr lang="en-US"/>
          </a:p>
        </p:txBody>
      </p:sp>
      <p:sp>
        <p:nvSpPr>
          <p:cNvPr id="88067" name="Text Box 4"/>
          <p:cNvSpPr txBox="1">
            <a:spLocks noChangeArrowheads="1"/>
          </p:cNvSpPr>
          <p:nvPr/>
        </p:nvSpPr>
        <p:spPr bwMode="auto">
          <a:xfrm>
            <a:off x="1524000" y="533400"/>
            <a:ext cx="7239000" cy="457200"/>
          </a:xfrm>
          <a:prstGeom prst="rect">
            <a:avLst/>
          </a:prstGeom>
          <a:noFill/>
          <a:ln w="12700" cap="sq">
            <a:noFill/>
            <a:miter lim="800000"/>
            <a:headEnd type="none" w="sm" len="sm"/>
            <a:tailEnd type="none" w="sm" len="sm"/>
          </a:ln>
        </p:spPr>
        <p:txBody>
          <a:bodyPr>
            <a:spAutoFit/>
          </a:bodyPr>
          <a:lstStyle/>
          <a:p>
            <a:pPr>
              <a:spcBef>
                <a:spcPct val="50000"/>
              </a:spcBef>
            </a:pPr>
            <a:endParaRPr lang="en-IN">
              <a:latin typeface="Times New Roman" pitchFamily="18" charset="0"/>
            </a:endParaRPr>
          </a:p>
        </p:txBody>
      </p:sp>
      <p:sp>
        <p:nvSpPr>
          <p:cNvPr id="88068" name="Text Box 5"/>
          <p:cNvSpPr txBox="1">
            <a:spLocks noChangeArrowheads="1"/>
          </p:cNvSpPr>
          <p:nvPr/>
        </p:nvSpPr>
        <p:spPr bwMode="auto">
          <a:xfrm>
            <a:off x="1676400" y="533400"/>
            <a:ext cx="7010400" cy="457200"/>
          </a:xfrm>
          <a:prstGeom prst="rect">
            <a:avLst/>
          </a:prstGeom>
          <a:noFill/>
          <a:ln w="12700" cap="sq">
            <a:noFill/>
            <a:miter lim="800000"/>
            <a:headEnd type="none" w="sm" len="sm"/>
            <a:tailEnd type="none" w="sm" len="sm"/>
          </a:ln>
        </p:spPr>
        <p:txBody>
          <a:bodyPr>
            <a:spAutoFit/>
          </a:bodyPr>
          <a:lstStyle/>
          <a:p>
            <a:pPr>
              <a:spcBef>
                <a:spcPct val="50000"/>
              </a:spcBef>
            </a:pPr>
            <a:endParaRPr lang="en-IN">
              <a:latin typeface="Times New Roman" pitchFamily="18" charset="0"/>
            </a:endParaRPr>
          </a:p>
        </p:txBody>
      </p:sp>
      <p:sp>
        <p:nvSpPr>
          <p:cNvPr id="88069" name="Text Box 6"/>
          <p:cNvSpPr txBox="1">
            <a:spLocks noChangeArrowheads="1"/>
          </p:cNvSpPr>
          <p:nvPr/>
        </p:nvSpPr>
        <p:spPr bwMode="auto">
          <a:xfrm>
            <a:off x="250825" y="620713"/>
            <a:ext cx="7543800" cy="4662487"/>
          </a:xfrm>
          <a:prstGeom prst="rect">
            <a:avLst/>
          </a:prstGeom>
          <a:noFill/>
          <a:ln w="12700" cap="sq">
            <a:noFill/>
            <a:miter lim="800000"/>
            <a:headEnd type="none" w="sm" len="sm"/>
            <a:tailEnd type="none" w="sm" len="sm"/>
          </a:ln>
        </p:spPr>
        <p:txBody>
          <a:bodyPr>
            <a:spAutoFit/>
          </a:bodyPr>
          <a:lstStyle/>
          <a:p>
            <a:pPr algn="l">
              <a:spcBef>
                <a:spcPct val="50000"/>
              </a:spcBef>
              <a:buFont typeface="Wingdings" pitchFamily="2" charset="2"/>
              <a:buChar char="v"/>
            </a:pPr>
            <a:r>
              <a:rPr lang="en-US" sz="1800" dirty="0"/>
              <a:t>  Maintainability is a function of the design of the system, the     personnel available at the necessary skill levels, the procedures available to perform the maintenance, the test equipment available, and the environment in which the maintenance must be performed.</a:t>
            </a:r>
          </a:p>
          <a:p>
            <a:pPr algn="l">
              <a:spcBef>
                <a:spcPct val="50000"/>
              </a:spcBef>
              <a:buFont typeface="Wingdings" pitchFamily="2" charset="2"/>
              <a:buChar char="v"/>
            </a:pPr>
            <a:endParaRPr lang="en-US" sz="1800" dirty="0"/>
          </a:p>
          <a:p>
            <a:pPr algn="l">
              <a:spcBef>
                <a:spcPct val="50000"/>
              </a:spcBef>
              <a:buFont typeface="Wingdings" pitchFamily="2" charset="2"/>
              <a:buNone/>
            </a:pPr>
            <a:r>
              <a:rPr lang="en-US" sz="1800" dirty="0"/>
              <a:t>    Maintainability is  measured by Mean-Time-To-Repair (MTTTR).</a:t>
            </a:r>
          </a:p>
          <a:p>
            <a:pPr algn="l">
              <a:spcBef>
                <a:spcPct val="50000"/>
              </a:spcBef>
              <a:buFont typeface="Wingdings" pitchFamily="2" charset="2"/>
              <a:buNone/>
            </a:pPr>
            <a:r>
              <a:rPr lang="en-US" sz="1800" dirty="0"/>
              <a:t>        </a:t>
            </a:r>
            <a:r>
              <a:rPr lang="en-US" sz="4800" dirty="0">
                <a:sym typeface="Symbol" pitchFamily="18" charset="2"/>
              </a:rPr>
              <a:t>		 </a:t>
            </a:r>
            <a:endParaRPr lang="en-US" sz="4800" dirty="0"/>
          </a:p>
          <a:p>
            <a:pPr algn="l">
              <a:spcBef>
                <a:spcPct val="50000"/>
              </a:spcBef>
              <a:buFont typeface="Wingdings" pitchFamily="2" charset="2"/>
              <a:buNone/>
            </a:pPr>
            <a:r>
              <a:rPr lang="en-US" sz="1800" dirty="0"/>
              <a:t>          MTTR  =</a:t>
            </a:r>
          </a:p>
          <a:p>
            <a:pPr algn="l">
              <a:spcBef>
                <a:spcPct val="50000"/>
              </a:spcBef>
              <a:buFont typeface="Wingdings" pitchFamily="2" charset="2"/>
              <a:buNone/>
            </a:pPr>
            <a:r>
              <a:rPr lang="en-US" sz="4800" dirty="0">
                <a:sym typeface="Symbol" pitchFamily="18" charset="2"/>
              </a:rPr>
              <a:t>	  	   </a:t>
            </a:r>
            <a:endParaRPr lang="en-US" sz="1800" dirty="0"/>
          </a:p>
        </p:txBody>
      </p:sp>
      <p:sp>
        <p:nvSpPr>
          <p:cNvPr id="88070" name="Text Box 10"/>
          <p:cNvSpPr txBox="1">
            <a:spLocks noChangeArrowheads="1"/>
          </p:cNvSpPr>
          <p:nvPr/>
        </p:nvSpPr>
        <p:spPr bwMode="auto">
          <a:xfrm>
            <a:off x="2268538" y="2781300"/>
            <a:ext cx="381000" cy="368300"/>
          </a:xfrm>
          <a:prstGeom prst="rect">
            <a:avLst/>
          </a:prstGeom>
          <a:solidFill>
            <a:schemeClr val="bg1"/>
          </a:solidFill>
          <a:ln w="12700" cap="sq">
            <a:solidFill>
              <a:schemeClr val="bg1"/>
            </a:solidFill>
            <a:miter lim="800000"/>
            <a:headEnd type="none" w="sm" len="sm"/>
            <a:tailEnd type="none" w="sm" len="sm"/>
          </a:ln>
        </p:spPr>
        <p:txBody>
          <a:bodyPr>
            <a:spAutoFit/>
          </a:bodyPr>
          <a:lstStyle/>
          <a:p>
            <a:pPr>
              <a:spcBef>
                <a:spcPct val="50000"/>
              </a:spcBef>
            </a:pPr>
            <a:r>
              <a:rPr lang="en-US" sz="1800"/>
              <a:t>n</a:t>
            </a:r>
          </a:p>
        </p:txBody>
      </p:sp>
      <p:sp>
        <p:nvSpPr>
          <p:cNvPr id="88071" name="Text Box 11"/>
          <p:cNvSpPr txBox="1">
            <a:spLocks noChangeArrowheads="1"/>
          </p:cNvSpPr>
          <p:nvPr/>
        </p:nvSpPr>
        <p:spPr bwMode="auto">
          <a:xfrm>
            <a:off x="2195513" y="3500438"/>
            <a:ext cx="609600" cy="369887"/>
          </a:xfrm>
          <a:prstGeom prst="rect">
            <a:avLst/>
          </a:prstGeom>
          <a:noFill/>
          <a:ln w="12700" cap="sq">
            <a:noFill/>
            <a:miter lim="800000"/>
            <a:headEnd type="none" w="sm" len="sm"/>
            <a:tailEnd type="none" w="sm" len="sm"/>
          </a:ln>
        </p:spPr>
        <p:txBody>
          <a:bodyPr>
            <a:spAutoFit/>
          </a:bodyPr>
          <a:lstStyle/>
          <a:p>
            <a:pPr>
              <a:spcBef>
                <a:spcPct val="50000"/>
              </a:spcBef>
            </a:pPr>
            <a:r>
              <a:rPr lang="en-US" sz="1800"/>
              <a:t>i=1</a:t>
            </a:r>
          </a:p>
        </p:txBody>
      </p:sp>
      <p:sp>
        <p:nvSpPr>
          <p:cNvPr id="88072" name="Text Box 12"/>
          <p:cNvSpPr txBox="1">
            <a:spLocks noChangeArrowheads="1"/>
          </p:cNvSpPr>
          <p:nvPr/>
        </p:nvSpPr>
        <p:spPr bwMode="auto">
          <a:xfrm>
            <a:off x="2843213" y="3141663"/>
            <a:ext cx="1143000" cy="368300"/>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dirty="0" smtClean="0">
                <a:sym typeface="Symbol" pitchFamily="18" charset="2"/>
              </a:rPr>
              <a:t></a:t>
            </a:r>
            <a:r>
              <a:rPr lang="en-US" sz="1800" baseline="-25000" dirty="0" err="1" smtClean="0">
                <a:sym typeface="Symbol" pitchFamily="18" charset="2"/>
              </a:rPr>
              <a:t>i</a:t>
            </a:r>
            <a:r>
              <a:rPr lang="en-US" sz="1800" baseline="-25000" dirty="0" smtClean="0">
                <a:sym typeface="Symbol" pitchFamily="18" charset="2"/>
              </a:rPr>
              <a:t>  </a:t>
            </a:r>
            <a:r>
              <a:rPr lang="en-US" sz="1800" dirty="0" err="1">
                <a:sym typeface="Symbol" pitchFamily="18" charset="2"/>
              </a:rPr>
              <a:t>Rp</a:t>
            </a:r>
            <a:r>
              <a:rPr lang="en-US" sz="1800" baseline="-25000" dirty="0" err="1">
                <a:sym typeface="Symbol" pitchFamily="18" charset="2"/>
              </a:rPr>
              <a:t>i</a:t>
            </a:r>
            <a:endParaRPr lang="en-US" sz="1800" baseline="-25000" dirty="0"/>
          </a:p>
        </p:txBody>
      </p:sp>
      <p:sp>
        <p:nvSpPr>
          <p:cNvPr id="88073" name="Line 13"/>
          <p:cNvSpPr>
            <a:spLocks noChangeShapeType="1"/>
          </p:cNvSpPr>
          <p:nvPr/>
        </p:nvSpPr>
        <p:spPr bwMode="auto">
          <a:xfrm>
            <a:off x="2268538" y="4005263"/>
            <a:ext cx="1219200" cy="0"/>
          </a:xfrm>
          <a:prstGeom prst="line">
            <a:avLst/>
          </a:prstGeom>
          <a:noFill/>
          <a:ln w="19050" cap="sq">
            <a:solidFill>
              <a:schemeClr val="tx1"/>
            </a:solidFill>
            <a:round/>
            <a:headEnd type="none" w="sm" len="sm"/>
            <a:tailEnd type="none" w="sm" len="sm"/>
          </a:ln>
        </p:spPr>
        <p:txBody>
          <a:bodyPr wrap="none"/>
          <a:lstStyle/>
          <a:p>
            <a:endParaRPr lang="fi-FI"/>
          </a:p>
        </p:txBody>
      </p:sp>
      <p:sp>
        <p:nvSpPr>
          <p:cNvPr id="88074" name="Text Box 15"/>
          <p:cNvSpPr txBox="1">
            <a:spLocks noChangeArrowheads="1"/>
          </p:cNvSpPr>
          <p:nvPr/>
        </p:nvSpPr>
        <p:spPr bwMode="auto">
          <a:xfrm>
            <a:off x="2268538" y="4221163"/>
            <a:ext cx="381000" cy="369887"/>
          </a:xfrm>
          <a:prstGeom prst="rect">
            <a:avLst/>
          </a:prstGeom>
          <a:solidFill>
            <a:schemeClr val="bg1"/>
          </a:solidFill>
          <a:ln w="12700" cap="sq">
            <a:solidFill>
              <a:schemeClr val="bg1"/>
            </a:solidFill>
            <a:miter lim="800000"/>
            <a:headEnd type="none" w="sm" len="sm"/>
            <a:tailEnd type="none" w="sm" len="sm"/>
          </a:ln>
        </p:spPr>
        <p:txBody>
          <a:bodyPr>
            <a:spAutoFit/>
          </a:bodyPr>
          <a:lstStyle/>
          <a:p>
            <a:pPr>
              <a:spcBef>
                <a:spcPct val="50000"/>
              </a:spcBef>
            </a:pPr>
            <a:r>
              <a:rPr lang="en-US" sz="1800"/>
              <a:t>n</a:t>
            </a:r>
          </a:p>
        </p:txBody>
      </p:sp>
      <p:sp>
        <p:nvSpPr>
          <p:cNvPr id="88075" name="Text Box 16"/>
          <p:cNvSpPr txBox="1">
            <a:spLocks noChangeArrowheads="1"/>
          </p:cNvSpPr>
          <p:nvPr/>
        </p:nvSpPr>
        <p:spPr bwMode="auto">
          <a:xfrm>
            <a:off x="2843213" y="4652963"/>
            <a:ext cx="1143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dirty="0" smtClean="0">
                <a:sym typeface="Symbol" pitchFamily="18" charset="2"/>
              </a:rPr>
              <a:t></a:t>
            </a:r>
            <a:r>
              <a:rPr lang="en-US" sz="2000" baseline="-25000" dirty="0" err="1" smtClean="0">
                <a:sym typeface="Symbol" pitchFamily="18" charset="2"/>
              </a:rPr>
              <a:t>i</a:t>
            </a:r>
            <a:r>
              <a:rPr lang="en-US" sz="2800" baseline="-25000" dirty="0" smtClean="0">
                <a:sym typeface="Symbol" pitchFamily="18" charset="2"/>
              </a:rPr>
              <a:t>  </a:t>
            </a:r>
            <a:endParaRPr lang="en-US" sz="2800" baseline="-25000" dirty="0"/>
          </a:p>
        </p:txBody>
      </p:sp>
      <p:sp>
        <p:nvSpPr>
          <p:cNvPr id="88076" name="Text Box 17"/>
          <p:cNvSpPr txBox="1">
            <a:spLocks noChangeArrowheads="1"/>
          </p:cNvSpPr>
          <p:nvPr/>
        </p:nvSpPr>
        <p:spPr bwMode="auto">
          <a:xfrm>
            <a:off x="2268538" y="5084763"/>
            <a:ext cx="609600" cy="369887"/>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i=1</a:t>
            </a:r>
          </a:p>
        </p:txBody>
      </p:sp>
      <p:sp>
        <p:nvSpPr>
          <p:cNvPr id="88077" name="Rectangle 21"/>
          <p:cNvSpPr>
            <a:spLocks noChangeArrowheads="1"/>
          </p:cNvSpPr>
          <p:nvPr/>
        </p:nvSpPr>
        <p:spPr bwMode="auto">
          <a:xfrm>
            <a:off x="4356100" y="3421063"/>
            <a:ext cx="3733800" cy="1016000"/>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dirty="0"/>
              <a:t> n  = number of subsystems</a:t>
            </a:r>
            <a:r>
              <a:rPr lang="en-US" sz="2000" dirty="0">
                <a:sym typeface="Symbol" pitchFamily="18" charset="2"/>
              </a:rPr>
              <a:t>                   </a:t>
            </a:r>
            <a:r>
              <a:rPr lang="en-US" sz="2000" dirty="0" smtClean="0">
                <a:sym typeface="Symbol" pitchFamily="18" charset="2"/>
              </a:rPr>
              <a:t></a:t>
            </a:r>
            <a:r>
              <a:rPr lang="en-US" sz="2000" baseline="-25000" dirty="0" err="1" smtClean="0">
                <a:sym typeface="Symbol" pitchFamily="18" charset="2"/>
              </a:rPr>
              <a:t>i</a:t>
            </a:r>
            <a:r>
              <a:rPr lang="en-US" sz="1800" dirty="0" smtClean="0"/>
              <a:t> </a:t>
            </a:r>
            <a:r>
              <a:rPr lang="en-US" sz="1800" dirty="0"/>
              <a:t>= Failure rate of the </a:t>
            </a:r>
            <a:r>
              <a:rPr lang="en-US" sz="1800" dirty="0" err="1" smtClean="0"/>
              <a:t>i</a:t>
            </a:r>
            <a:r>
              <a:rPr lang="en-US" sz="1800" dirty="0" smtClean="0"/>
              <a:t> </a:t>
            </a:r>
            <a:r>
              <a:rPr lang="en-US" sz="1800" baseline="30000" dirty="0" err="1"/>
              <a:t>th</a:t>
            </a:r>
            <a:r>
              <a:rPr lang="en-US" sz="1800" baseline="30000" dirty="0"/>
              <a:t> </a:t>
            </a:r>
            <a:r>
              <a:rPr lang="en-US" sz="1800" dirty="0"/>
              <a:t>system </a:t>
            </a:r>
            <a:r>
              <a:rPr lang="en-US" sz="2000" dirty="0" err="1">
                <a:sym typeface="Symbol" pitchFamily="18" charset="2"/>
              </a:rPr>
              <a:t>Rp</a:t>
            </a:r>
            <a:r>
              <a:rPr lang="en-US" sz="2000" baseline="-25000" dirty="0" err="1">
                <a:sym typeface="Symbol" pitchFamily="18" charset="2"/>
              </a:rPr>
              <a:t>i</a:t>
            </a:r>
            <a:r>
              <a:rPr lang="en-US" sz="2000" baseline="-25000" dirty="0">
                <a:sym typeface="Symbol" pitchFamily="18" charset="2"/>
              </a:rPr>
              <a:t>  </a:t>
            </a:r>
            <a:r>
              <a:rPr lang="en-US" sz="1800" dirty="0">
                <a:sym typeface="Symbol" pitchFamily="18" charset="2"/>
              </a:rPr>
              <a:t>= Repair Time for the </a:t>
            </a:r>
            <a:r>
              <a:rPr lang="en-US" sz="1800" dirty="0" err="1" smtClean="0">
                <a:sym typeface="Symbol" pitchFamily="18" charset="2"/>
              </a:rPr>
              <a:t>i</a:t>
            </a:r>
            <a:r>
              <a:rPr lang="en-US" sz="1800" dirty="0" smtClean="0">
                <a:sym typeface="Symbol" pitchFamily="18" charset="2"/>
              </a:rPr>
              <a:t> </a:t>
            </a:r>
            <a:r>
              <a:rPr lang="en-US" sz="1800" baseline="30000" dirty="0" err="1">
                <a:sym typeface="Symbol" pitchFamily="18" charset="2"/>
              </a:rPr>
              <a:t>th</a:t>
            </a:r>
            <a:r>
              <a:rPr lang="en-US" sz="1800" dirty="0">
                <a:sym typeface="Symbol" pitchFamily="18" charset="2"/>
              </a:rPr>
              <a:t> unit</a:t>
            </a:r>
          </a:p>
        </p:txBody>
      </p:sp>
      <p:sp>
        <p:nvSpPr>
          <p:cNvPr id="18"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19"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16"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p:txBody>
          <a:bodyPr/>
          <a:lstStyle/>
          <a:p>
            <a:pPr>
              <a:defRPr/>
            </a:pPr>
            <a:fld id="{DCFB2A8A-E9A0-4F91-8CFC-D4DC5D13FF5E}" type="slidenum">
              <a:rPr lang="en-US"/>
              <a:pPr>
                <a:defRPr/>
              </a:pPr>
              <a:t>34</a:t>
            </a:fld>
            <a:endParaRPr lang="en-US"/>
          </a:p>
        </p:txBody>
      </p:sp>
      <p:sp>
        <p:nvSpPr>
          <p:cNvPr id="89091" name="Text Box 5"/>
          <p:cNvSpPr txBox="1">
            <a:spLocks noChangeArrowheads="1"/>
          </p:cNvSpPr>
          <p:nvPr/>
        </p:nvSpPr>
        <p:spPr bwMode="auto">
          <a:xfrm>
            <a:off x="900113" y="765175"/>
            <a:ext cx="6705600" cy="4246563"/>
          </a:xfrm>
          <a:prstGeom prst="rect">
            <a:avLst/>
          </a:prstGeom>
          <a:noFill/>
          <a:ln w="12700" cap="sq">
            <a:noFill/>
            <a:miter lim="800000"/>
            <a:headEnd type="none" w="sm" len="sm"/>
            <a:tailEnd type="none" w="sm" len="sm"/>
          </a:ln>
        </p:spPr>
        <p:txBody>
          <a:bodyPr>
            <a:spAutoFit/>
          </a:bodyPr>
          <a:lstStyle/>
          <a:p>
            <a:pPr algn="l">
              <a:spcBef>
                <a:spcPct val="50000"/>
              </a:spcBef>
            </a:pPr>
            <a:endParaRPr lang="en-US" sz="2000"/>
          </a:p>
          <a:p>
            <a:pPr algn="l">
              <a:spcBef>
                <a:spcPct val="50000"/>
              </a:spcBef>
            </a:pPr>
            <a:r>
              <a:rPr lang="en-US" sz="2000" b="1" u="sng"/>
              <a:t>Probability of Repair Within the Allowable Downtime</a:t>
            </a:r>
          </a:p>
          <a:p>
            <a:pPr algn="l">
              <a:spcBef>
                <a:spcPct val="50000"/>
              </a:spcBef>
            </a:pPr>
            <a:endParaRPr lang="en-US" sz="2000" b="1"/>
          </a:p>
          <a:p>
            <a:pPr algn="l">
              <a:spcBef>
                <a:spcPct val="50000"/>
              </a:spcBef>
            </a:pPr>
            <a:r>
              <a:rPr lang="en-US" sz="2000"/>
              <a:t>To calculate the probability of performing a maintenance action within an allowable time interval use:</a:t>
            </a:r>
          </a:p>
          <a:p>
            <a:pPr algn="l">
              <a:spcBef>
                <a:spcPct val="50000"/>
              </a:spcBef>
            </a:pPr>
            <a:r>
              <a:rPr lang="en-US" sz="2000"/>
              <a:t>		M(t) = 1 – e  </a:t>
            </a:r>
            <a:r>
              <a:rPr lang="en-US" sz="2000" baseline="30000"/>
              <a:t>- t / MTTR</a:t>
            </a:r>
          </a:p>
          <a:p>
            <a:pPr algn="l">
              <a:spcBef>
                <a:spcPct val="50000"/>
              </a:spcBef>
            </a:pPr>
            <a:endParaRPr lang="en-US" sz="2000" baseline="30000"/>
          </a:p>
          <a:p>
            <a:pPr algn="l">
              <a:spcBef>
                <a:spcPct val="50000"/>
              </a:spcBef>
            </a:pPr>
            <a:r>
              <a:rPr lang="en-US" sz="2000"/>
              <a:t>Where:</a:t>
            </a:r>
          </a:p>
          <a:p>
            <a:pPr algn="l">
              <a:spcBef>
                <a:spcPct val="50000"/>
              </a:spcBef>
            </a:pPr>
            <a:r>
              <a:rPr lang="en-US" sz="2000"/>
              <a:t>           t = Allowable downtime</a:t>
            </a:r>
          </a:p>
          <a:p>
            <a:pPr algn="l">
              <a:spcBef>
                <a:spcPct val="50000"/>
              </a:spcBef>
            </a:pPr>
            <a:r>
              <a:rPr lang="en-US" sz="2000"/>
              <a:t>         MTTR= Expected downtime (MTTR)</a:t>
            </a:r>
          </a:p>
        </p:txBody>
      </p:sp>
      <p:sp>
        <p:nvSpPr>
          <p:cNvPr id="6"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7"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p:txBody>
          <a:bodyPr/>
          <a:lstStyle/>
          <a:p>
            <a:pPr>
              <a:defRPr/>
            </a:pPr>
            <a:fld id="{1086A5F0-AD9F-4872-8CDA-ED5C96B045F9}" type="slidenum">
              <a:rPr lang="en-US"/>
              <a:pPr>
                <a:defRPr/>
              </a:pPr>
              <a:t>35</a:t>
            </a:fld>
            <a:endParaRPr lang="en-US"/>
          </a:p>
        </p:txBody>
      </p:sp>
      <p:sp>
        <p:nvSpPr>
          <p:cNvPr id="90115" name="Rectangle 4"/>
          <p:cNvSpPr>
            <a:spLocks noChangeArrowheads="1"/>
          </p:cNvSpPr>
          <p:nvPr/>
        </p:nvSpPr>
        <p:spPr bwMode="auto">
          <a:xfrm>
            <a:off x="755650" y="3860800"/>
            <a:ext cx="7162800" cy="1692275"/>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u="sng"/>
              <a:t>Mean-Time-To-Repair</a:t>
            </a:r>
            <a:endParaRPr lang="en-US"/>
          </a:p>
          <a:p>
            <a:pPr algn="l">
              <a:spcBef>
                <a:spcPct val="50000"/>
              </a:spcBef>
            </a:pPr>
            <a:r>
              <a:rPr lang="en-US"/>
              <a:t>The total corrective maintenance time divided by the total    number of corrective maintenance actions during a given period of time.</a:t>
            </a:r>
          </a:p>
        </p:txBody>
      </p:sp>
      <p:sp>
        <p:nvSpPr>
          <p:cNvPr id="90116" name="Rectangle 5"/>
          <p:cNvSpPr>
            <a:spLocks noChangeArrowheads="1"/>
          </p:cNvSpPr>
          <p:nvPr/>
        </p:nvSpPr>
        <p:spPr bwMode="auto">
          <a:xfrm>
            <a:off x="395288" y="765175"/>
            <a:ext cx="7848600" cy="2554288"/>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dirty="0">
                <a:solidFill>
                  <a:srgbClr val="C00000"/>
                </a:solidFill>
              </a:rPr>
              <a:t>Example</a:t>
            </a:r>
            <a:r>
              <a:rPr lang="en-US" sz="2000" dirty="0">
                <a:solidFill>
                  <a:srgbClr val="C00000"/>
                </a:solidFill>
              </a:rPr>
              <a:t>: </a:t>
            </a:r>
            <a:r>
              <a:rPr lang="en-US" sz="2000" dirty="0"/>
              <a:t>What is the probability of completing an action within 5 hours if the MTTR = 7 hours?</a:t>
            </a:r>
          </a:p>
          <a:p>
            <a:pPr algn="l">
              <a:spcBef>
                <a:spcPct val="50000"/>
              </a:spcBef>
            </a:pPr>
            <a:endParaRPr lang="en-US" sz="2000" dirty="0"/>
          </a:p>
          <a:p>
            <a:pPr algn="l">
              <a:spcBef>
                <a:spcPct val="50000"/>
              </a:spcBef>
            </a:pPr>
            <a:r>
              <a:rPr lang="en-US" sz="2000" b="1" dirty="0"/>
              <a:t>Solution</a:t>
            </a:r>
            <a:r>
              <a:rPr lang="en-US" sz="2000" dirty="0"/>
              <a:t>:   </a:t>
            </a:r>
            <a:r>
              <a:rPr lang="en-US" sz="2000" b="1" dirty="0"/>
              <a:t>M(t)</a:t>
            </a:r>
            <a:r>
              <a:rPr lang="en-US" sz="2000" dirty="0"/>
              <a:t> = </a:t>
            </a:r>
            <a:r>
              <a:rPr lang="en-US" sz="2000" b="1" dirty="0"/>
              <a:t>1 – e </a:t>
            </a:r>
            <a:r>
              <a:rPr lang="en-US" sz="2000" baseline="30000" dirty="0"/>
              <a:t>- t/MTTR</a:t>
            </a:r>
            <a:r>
              <a:rPr lang="en-US" sz="2000" dirty="0"/>
              <a:t> = 1 – </a:t>
            </a:r>
            <a:r>
              <a:rPr lang="en-US" sz="2000" b="1" dirty="0"/>
              <a:t>e</a:t>
            </a:r>
            <a:r>
              <a:rPr lang="en-US" sz="2000" baseline="30000" dirty="0"/>
              <a:t>5/7</a:t>
            </a:r>
          </a:p>
          <a:p>
            <a:pPr algn="l">
              <a:spcBef>
                <a:spcPct val="50000"/>
              </a:spcBef>
            </a:pPr>
            <a:r>
              <a:rPr lang="en-US" sz="2000" baseline="30000" dirty="0"/>
              <a:t>	</a:t>
            </a:r>
            <a:r>
              <a:rPr lang="en-US" sz="2000" dirty="0"/>
              <a:t>          </a:t>
            </a:r>
            <a:r>
              <a:rPr lang="en-US" sz="2000" b="1" dirty="0"/>
              <a:t>=  1 -  .4895    = .5105</a:t>
            </a:r>
          </a:p>
          <a:p>
            <a:pPr algn="l">
              <a:spcBef>
                <a:spcPct val="50000"/>
              </a:spcBef>
            </a:pPr>
            <a:r>
              <a:rPr lang="en-US" sz="2000" b="1" dirty="0"/>
              <a:t>There is approximately a 51% probability of completion.</a:t>
            </a:r>
            <a:endParaRPr lang="en-US" sz="2000" dirty="0"/>
          </a:p>
        </p:txBody>
      </p:sp>
      <p:sp>
        <p:nvSpPr>
          <p:cNvPr id="7"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p:txBody>
          <a:bodyPr/>
          <a:lstStyle/>
          <a:p>
            <a:pPr>
              <a:defRPr/>
            </a:pPr>
            <a:fld id="{4F9C6C57-6018-4E6E-B78F-D314D04B3F64}" type="slidenum">
              <a:rPr lang="en-US"/>
              <a:pPr>
                <a:defRPr/>
              </a:pPr>
              <a:t>36</a:t>
            </a:fld>
            <a:endParaRPr lang="en-US"/>
          </a:p>
        </p:txBody>
      </p:sp>
      <p:sp>
        <p:nvSpPr>
          <p:cNvPr id="95235" name="Text Box 406"/>
          <p:cNvSpPr txBox="1">
            <a:spLocks noChangeArrowheads="1"/>
          </p:cNvSpPr>
          <p:nvPr/>
        </p:nvSpPr>
        <p:spPr bwMode="auto">
          <a:xfrm>
            <a:off x="395288" y="980727"/>
            <a:ext cx="7777162" cy="4985980"/>
          </a:xfrm>
          <a:prstGeom prst="rect">
            <a:avLst/>
          </a:prstGeom>
          <a:noFill/>
          <a:ln w="12700" cap="sq">
            <a:noFill/>
            <a:miter lim="800000"/>
            <a:headEnd type="none" w="sm" len="sm"/>
            <a:tailEnd type="none" w="sm" len="sm"/>
          </a:ln>
        </p:spPr>
        <p:txBody>
          <a:bodyPr wrap="square">
            <a:spAutoFit/>
          </a:bodyPr>
          <a:lstStyle/>
          <a:p>
            <a:pPr algn="l">
              <a:spcBef>
                <a:spcPct val="50000"/>
              </a:spcBef>
            </a:pPr>
            <a:endParaRPr lang="en-US" sz="2800" b="1" dirty="0" smtClean="0"/>
          </a:p>
          <a:p>
            <a:pPr algn="l">
              <a:spcBef>
                <a:spcPct val="50000"/>
              </a:spcBef>
              <a:buFont typeface="Wingdings" pitchFamily="2" charset="2"/>
              <a:buChar char="v"/>
            </a:pPr>
            <a:r>
              <a:rPr lang="en-US" sz="2000" b="1" dirty="0" smtClean="0"/>
              <a:t>  </a:t>
            </a:r>
            <a:r>
              <a:rPr lang="en-US" sz="2000" dirty="0" smtClean="0"/>
              <a:t>A measure of the degree to which an item is in the operable and committable state at the start of a mission, when the mission is called for at an unknown time.</a:t>
            </a:r>
          </a:p>
          <a:p>
            <a:pPr algn="l">
              <a:spcBef>
                <a:spcPct val="50000"/>
              </a:spcBef>
              <a:buFont typeface="Wingdings" pitchFamily="2" charset="2"/>
              <a:buChar char="v"/>
            </a:pPr>
            <a:r>
              <a:rPr lang="en-US" sz="2000" dirty="0" smtClean="0"/>
              <a:t>  </a:t>
            </a:r>
            <a:r>
              <a:rPr lang="en-US" sz="2000" dirty="0"/>
              <a:t>Availability is thus defined as the probability that an item will be available when required or as the proportion of total time that an item is available for use.</a:t>
            </a:r>
          </a:p>
          <a:p>
            <a:pPr algn="l">
              <a:spcBef>
                <a:spcPct val="50000"/>
              </a:spcBef>
              <a:buFont typeface="Wingdings" pitchFamily="2" charset="2"/>
              <a:buChar char="v"/>
            </a:pPr>
            <a:endParaRPr lang="en-US" sz="2000" b="1" dirty="0"/>
          </a:p>
          <a:p>
            <a:pPr algn="l">
              <a:spcBef>
                <a:spcPct val="50000"/>
              </a:spcBef>
              <a:buFont typeface="Wingdings" pitchFamily="2" charset="2"/>
              <a:buNone/>
            </a:pPr>
            <a:r>
              <a:rPr lang="en-US" sz="2000" b="1" dirty="0"/>
              <a:t>The three common measures of availability are:</a:t>
            </a:r>
          </a:p>
          <a:p>
            <a:pPr algn="l">
              <a:spcBef>
                <a:spcPct val="50000"/>
              </a:spcBef>
              <a:buFont typeface="Wingdings" pitchFamily="2" charset="2"/>
              <a:buNone/>
            </a:pPr>
            <a:r>
              <a:rPr lang="en-US" sz="2000" b="1" dirty="0"/>
              <a:t>	1. Inherent Availability (A</a:t>
            </a:r>
            <a:r>
              <a:rPr lang="en-US" sz="2000" b="1" baseline="-25000" dirty="0"/>
              <a:t>I</a:t>
            </a:r>
            <a:r>
              <a:rPr lang="en-US" sz="2000" b="1" dirty="0"/>
              <a:t>)</a:t>
            </a:r>
          </a:p>
          <a:p>
            <a:pPr algn="l">
              <a:spcBef>
                <a:spcPct val="50000"/>
              </a:spcBef>
              <a:buFont typeface="Wingdings" pitchFamily="2" charset="2"/>
              <a:buNone/>
            </a:pPr>
            <a:r>
              <a:rPr lang="en-US" sz="2000" b="1" dirty="0"/>
              <a:t>	2. Achieved Availability (A</a:t>
            </a:r>
            <a:r>
              <a:rPr lang="en-US" sz="2000" b="1" baseline="-25000" dirty="0"/>
              <a:t>A</a:t>
            </a:r>
            <a:r>
              <a:rPr lang="en-US" sz="2000" b="1" dirty="0"/>
              <a:t>)</a:t>
            </a:r>
          </a:p>
          <a:p>
            <a:pPr algn="l">
              <a:spcBef>
                <a:spcPct val="50000"/>
              </a:spcBef>
              <a:buFont typeface="Wingdings" pitchFamily="2" charset="2"/>
              <a:buNone/>
            </a:pPr>
            <a:r>
              <a:rPr lang="en-US" sz="2000" b="1" dirty="0"/>
              <a:t>	3. Operational Availability (</a:t>
            </a:r>
            <a:r>
              <a:rPr lang="en-US" sz="2000" b="1" dirty="0" err="1"/>
              <a:t>A</a:t>
            </a:r>
            <a:r>
              <a:rPr lang="en-US" sz="2000" b="1" baseline="-25000" dirty="0" err="1"/>
              <a:t>o</a:t>
            </a:r>
            <a:r>
              <a:rPr lang="en-US" sz="2000" b="1" dirty="0"/>
              <a:t>)</a:t>
            </a:r>
            <a:endParaRPr lang="en-US" sz="2000" b="1" baseline="-25000" dirty="0"/>
          </a:p>
        </p:txBody>
      </p:sp>
      <p:sp>
        <p:nvSpPr>
          <p:cNvPr id="6"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7"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
        <p:nvSpPr>
          <p:cNvPr id="9" name="Title 1"/>
          <p:cNvSpPr>
            <a:spLocks noGrp="1"/>
          </p:cNvSpPr>
          <p:nvPr>
            <p:ph type="title"/>
          </p:nvPr>
        </p:nvSpPr>
        <p:spPr>
          <a:xfrm>
            <a:off x="381000" y="671736"/>
            <a:ext cx="7143750" cy="381000"/>
          </a:xfrm>
        </p:spPr>
        <p:txBody>
          <a:bodyPr/>
          <a:lstStyle/>
          <a:p>
            <a:r>
              <a:rPr lang="fi-FI" dirty="0" smtClean="0">
                <a:solidFill>
                  <a:srgbClr val="009DE3"/>
                </a:solidFill>
              </a:rPr>
              <a:t>Availability</a:t>
            </a:r>
          </a:p>
        </p:txBody>
      </p:sp>
    </p:spTree>
  </p:cSld>
  <p:clrMapOvr>
    <a:masterClrMapping/>
  </p:clrMapOvr>
  <p:transition advClick="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5"/>
          <p:cNvSpPr txBox="1">
            <a:spLocks noChangeArrowheads="1"/>
          </p:cNvSpPr>
          <p:nvPr/>
        </p:nvSpPr>
        <p:spPr bwMode="auto">
          <a:xfrm>
            <a:off x="467544" y="162966"/>
            <a:ext cx="7921625" cy="6002338"/>
          </a:xfrm>
          <a:prstGeom prst="rect">
            <a:avLst/>
          </a:prstGeom>
          <a:noFill/>
          <a:ln w="12700" cap="sq">
            <a:noFill/>
            <a:miter lim="800000"/>
            <a:headEnd type="none" w="sm" len="sm"/>
            <a:tailEnd type="none" w="sm" len="sm"/>
          </a:ln>
        </p:spPr>
        <p:txBody>
          <a:bodyPr>
            <a:spAutoFit/>
          </a:bodyPr>
          <a:lstStyle/>
          <a:p>
            <a:pPr marL="457200" indent="-457200" algn="l">
              <a:spcBef>
                <a:spcPct val="50000"/>
              </a:spcBef>
            </a:pPr>
            <a:r>
              <a:rPr lang="en-US" b="1" u="sng" dirty="0">
                <a:solidFill>
                  <a:srgbClr val="009DE3"/>
                </a:solidFill>
              </a:rPr>
              <a:t>Inherent Availability (A</a:t>
            </a:r>
            <a:r>
              <a:rPr lang="en-US" b="1" u="sng" baseline="-25000" dirty="0">
                <a:solidFill>
                  <a:srgbClr val="009DE3"/>
                </a:solidFill>
              </a:rPr>
              <a:t>I</a:t>
            </a:r>
            <a:r>
              <a:rPr lang="en-US" b="1" u="sng" dirty="0">
                <a:solidFill>
                  <a:srgbClr val="009DE3"/>
                </a:solidFill>
              </a:rPr>
              <a:t>) </a:t>
            </a:r>
          </a:p>
          <a:p>
            <a:pPr marL="457200" indent="-457200" algn="l">
              <a:spcBef>
                <a:spcPct val="50000"/>
              </a:spcBef>
            </a:pPr>
            <a:r>
              <a:rPr lang="en-US" sz="1600" b="1" dirty="0"/>
              <a:t> </a:t>
            </a:r>
            <a:r>
              <a:rPr lang="en-US" sz="1800" dirty="0"/>
              <a:t>This is the ideal state for analyzing availability.  The only considerations are the MTBF and the MTTR.  This measure does not take into account the time for preventive maintenance and assumes repair begins immediately upon failure of the system.</a:t>
            </a:r>
          </a:p>
          <a:p>
            <a:pPr marL="457200" indent="-457200" algn="l">
              <a:spcBef>
                <a:spcPct val="50000"/>
              </a:spcBef>
            </a:pPr>
            <a:r>
              <a:rPr lang="en-US" sz="1800" dirty="0"/>
              <a:t>This can also be defined as steady – state availability.</a:t>
            </a:r>
          </a:p>
          <a:p>
            <a:pPr marL="457200" indent="-457200" algn="l">
              <a:spcBef>
                <a:spcPct val="50000"/>
              </a:spcBef>
            </a:pPr>
            <a:r>
              <a:rPr lang="en-US" sz="1800" b="1" dirty="0"/>
              <a:t>The measure for inherent (potential) availability (A</a:t>
            </a:r>
            <a:r>
              <a:rPr lang="en-US" sz="1800" b="1" baseline="-25000" dirty="0"/>
              <a:t>I</a:t>
            </a:r>
            <a:r>
              <a:rPr lang="en-US" sz="1800" b="1" dirty="0"/>
              <a:t>) is :  			</a:t>
            </a:r>
          </a:p>
          <a:p>
            <a:pPr marL="457200" indent="-457200" algn="l">
              <a:spcBef>
                <a:spcPct val="50000"/>
              </a:spcBef>
            </a:pPr>
            <a:r>
              <a:rPr lang="en-US" sz="1800" b="1" dirty="0"/>
              <a:t>		A</a:t>
            </a:r>
            <a:r>
              <a:rPr lang="en-US" sz="1800" b="1" baseline="-25000" dirty="0"/>
              <a:t>I</a:t>
            </a:r>
            <a:r>
              <a:rPr lang="en-US" sz="1800" b="1" dirty="0"/>
              <a:t> =</a:t>
            </a:r>
            <a:endParaRPr lang="en-US" sz="1200" b="1" dirty="0">
              <a:sym typeface="Symbol" pitchFamily="18" charset="2"/>
            </a:endParaRPr>
          </a:p>
          <a:p>
            <a:pPr marL="457200" indent="-457200" algn="l">
              <a:spcBef>
                <a:spcPct val="50000"/>
              </a:spcBef>
            </a:pPr>
            <a:endParaRPr lang="en-US" sz="1800" b="1" dirty="0">
              <a:sym typeface="Symbol" pitchFamily="18" charset="2"/>
            </a:endParaRPr>
          </a:p>
          <a:p>
            <a:pPr marL="457200" indent="-457200" algn="l">
              <a:spcBef>
                <a:spcPct val="50000"/>
              </a:spcBef>
            </a:pPr>
            <a:r>
              <a:rPr lang="en-US" sz="1800" b="1" dirty="0">
                <a:sym typeface="Symbol" pitchFamily="18" charset="2"/>
              </a:rPr>
              <a:t>Where:    </a:t>
            </a:r>
            <a:r>
              <a:rPr lang="en-US" sz="1800" dirty="0">
                <a:sym typeface="Symbol" pitchFamily="18" charset="2"/>
              </a:rPr>
              <a:t>   = Failure rate   = 1/ MTBF</a:t>
            </a:r>
          </a:p>
          <a:p>
            <a:pPr marL="457200" indent="-457200" algn="l">
              <a:spcBef>
                <a:spcPct val="50000"/>
              </a:spcBef>
            </a:pPr>
            <a:r>
              <a:rPr lang="en-US" sz="1800" dirty="0">
                <a:sym typeface="Symbol" pitchFamily="18" charset="2"/>
              </a:rPr>
              <a:t> 		    = Repair rate    = 1/MTTR</a:t>
            </a:r>
          </a:p>
          <a:p>
            <a:pPr marL="457200" indent="-457200" algn="l">
              <a:spcBef>
                <a:spcPct val="50000"/>
              </a:spcBef>
            </a:pPr>
            <a:r>
              <a:rPr lang="en-US" sz="1800" b="1" dirty="0">
                <a:sym typeface="Symbol" pitchFamily="18" charset="2"/>
              </a:rPr>
              <a:t>Example: </a:t>
            </a:r>
            <a:r>
              <a:rPr lang="en-US" sz="1800" dirty="0">
                <a:sym typeface="Symbol" pitchFamily="18" charset="2"/>
              </a:rPr>
              <a:t>A system has an MTBF of 2080 hours and a MTTR of 10 Hours.  What is the inherent availability of the system?</a:t>
            </a:r>
          </a:p>
          <a:p>
            <a:pPr marL="457200" indent="-457200" algn="l">
              <a:spcBef>
                <a:spcPct val="50000"/>
              </a:spcBef>
            </a:pPr>
            <a:r>
              <a:rPr lang="en-US" sz="1800" b="1" dirty="0">
                <a:sym typeface="Symbol" pitchFamily="18" charset="2"/>
              </a:rPr>
              <a:t>Solution:  </a:t>
            </a:r>
          </a:p>
          <a:p>
            <a:pPr marL="457200" indent="-457200" algn="l">
              <a:spcBef>
                <a:spcPct val="50000"/>
              </a:spcBef>
            </a:pPr>
            <a:r>
              <a:rPr lang="en-US" sz="1800" b="1" dirty="0">
                <a:sym typeface="Symbol" pitchFamily="18" charset="2"/>
              </a:rPr>
              <a:t>		A</a:t>
            </a:r>
            <a:r>
              <a:rPr lang="en-US" sz="1800" b="1" baseline="-25000" dirty="0">
                <a:sym typeface="Symbol" pitchFamily="18" charset="2"/>
              </a:rPr>
              <a:t>I</a:t>
            </a:r>
            <a:r>
              <a:rPr lang="en-US" sz="1800" b="1" dirty="0">
                <a:sym typeface="Symbol" pitchFamily="18" charset="2"/>
              </a:rPr>
              <a:t> = </a:t>
            </a:r>
            <a:endParaRPr lang="en-US" sz="1600" b="1" baseline="-25000" dirty="0"/>
          </a:p>
        </p:txBody>
      </p:sp>
      <p:sp>
        <p:nvSpPr>
          <p:cNvPr id="96260" name="Text Box 11"/>
          <p:cNvSpPr txBox="1">
            <a:spLocks noChangeArrowheads="1"/>
          </p:cNvSpPr>
          <p:nvPr/>
        </p:nvSpPr>
        <p:spPr bwMode="auto">
          <a:xfrm>
            <a:off x="2268538" y="2582863"/>
            <a:ext cx="1066800" cy="862012"/>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sym typeface="Symbol" pitchFamily="18" charset="2"/>
              </a:rPr>
              <a:t>  </a:t>
            </a:r>
          </a:p>
          <a:p>
            <a:pPr algn="l">
              <a:spcBef>
                <a:spcPct val="50000"/>
              </a:spcBef>
            </a:pPr>
            <a:r>
              <a:rPr lang="en-US" sz="2000" b="1">
                <a:sym typeface="Symbol" pitchFamily="18" charset="2"/>
              </a:rPr>
              <a:t> + </a:t>
            </a:r>
            <a:r>
              <a:rPr lang="en-US" sz="1800" b="1">
                <a:sym typeface="Symbol" pitchFamily="18" charset="2"/>
              </a:rPr>
              <a:t></a:t>
            </a:r>
          </a:p>
        </p:txBody>
      </p:sp>
      <p:sp>
        <p:nvSpPr>
          <p:cNvPr id="96261" name="Line 12"/>
          <p:cNvSpPr>
            <a:spLocks noChangeShapeType="1"/>
          </p:cNvSpPr>
          <p:nvPr/>
        </p:nvSpPr>
        <p:spPr bwMode="auto">
          <a:xfrm>
            <a:off x="2195513" y="3014663"/>
            <a:ext cx="762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6262" name="Text Box 13"/>
          <p:cNvSpPr txBox="1">
            <a:spLocks noChangeArrowheads="1"/>
          </p:cNvSpPr>
          <p:nvPr/>
        </p:nvSpPr>
        <p:spPr bwMode="auto">
          <a:xfrm>
            <a:off x="5867400" y="3962400"/>
            <a:ext cx="2057400" cy="400050"/>
          </a:xfrm>
          <a:prstGeom prst="rect">
            <a:avLst/>
          </a:prstGeom>
          <a:noFill/>
          <a:ln w="12700" cap="sq">
            <a:noFill/>
            <a:miter lim="800000"/>
            <a:headEnd type="none" w="sm" len="sm"/>
            <a:tailEnd type="none" w="sm" len="sm"/>
          </a:ln>
        </p:spPr>
        <p:txBody>
          <a:bodyPr>
            <a:spAutoFit/>
          </a:bodyPr>
          <a:lstStyle/>
          <a:p>
            <a:pPr algn="l">
              <a:spcBef>
                <a:spcPct val="50000"/>
              </a:spcBef>
            </a:pPr>
            <a:endParaRPr lang="en-IN" sz="2000"/>
          </a:p>
        </p:txBody>
      </p:sp>
      <p:sp>
        <p:nvSpPr>
          <p:cNvPr id="96263" name="Text Box 14"/>
          <p:cNvSpPr txBox="1">
            <a:spLocks noChangeArrowheads="1"/>
          </p:cNvSpPr>
          <p:nvPr/>
        </p:nvSpPr>
        <p:spPr bwMode="auto">
          <a:xfrm>
            <a:off x="3819525" y="2565400"/>
            <a:ext cx="212090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MTBF</a:t>
            </a:r>
          </a:p>
          <a:p>
            <a:pPr algn="l">
              <a:spcBef>
                <a:spcPct val="50000"/>
              </a:spcBef>
            </a:pPr>
            <a:r>
              <a:rPr lang="en-US" sz="2000"/>
              <a:t>MTTR  +  MTBF</a:t>
            </a:r>
          </a:p>
        </p:txBody>
      </p:sp>
      <p:sp>
        <p:nvSpPr>
          <p:cNvPr id="96264" name="Line 15"/>
          <p:cNvSpPr>
            <a:spLocks noChangeShapeType="1"/>
          </p:cNvSpPr>
          <p:nvPr/>
        </p:nvSpPr>
        <p:spPr bwMode="auto">
          <a:xfrm>
            <a:off x="3924300" y="3014663"/>
            <a:ext cx="1828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6265" name="Text Box 16"/>
          <p:cNvSpPr txBox="1">
            <a:spLocks noChangeArrowheads="1"/>
          </p:cNvSpPr>
          <p:nvPr/>
        </p:nvSpPr>
        <p:spPr bwMode="auto">
          <a:xfrm>
            <a:off x="3276600" y="2798763"/>
            <a:ext cx="304800" cy="368300"/>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a:t>
            </a:r>
          </a:p>
        </p:txBody>
      </p:sp>
      <p:sp>
        <p:nvSpPr>
          <p:cNvPr id="96266" name="Text Box 17"/>
          <p:cNvSpPr txBox="1">
            <a:spLocks noChangeArrowheads="1"/>
          </p:cNvSpPr>
          <p:nvPr/>
        </p:nvSpPr>
        <p:spPr bwMode="auto">
          <a:xfrm>
            <a:off x="2195513" y="5300663"/>
            <a:ext cx="1371600" cy="862012"/>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2080</a:t>
            </a:r>
          </a:p>
          <a:p>
            <a:pPr algn="l">
              <a:spcBef>
                <a:spcPct val="50000"/>
              </a:spcBef>
            </a:pPr>
            <a:r>
              <a:rPr lang="en-US" sz="2000"/>
              <a:t>10 + 2080</a:t>
            </a:r>
          </a:p>
        </p:txBody>
      </p:sp>
      <p:sp>
        <p:nvSpPr>
          <p:cNvPr id="96267" name="Line 18"/>
          <p:cNvSpPr>
            <a:spLocks noChangeShapeType="1"/>
          </p:cNvSpPr>
          <p:nvPr/>
        </p:nvSpPr>
        <p:spPr bwMode="auto">
          <a:xfrm>
            <a:off x="2411413" y="5732463"/>
            <a:ext cx="762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6268" name="Text Box 19"/>
          <p:cNvSpPr txBox="1">
            <a:spLocks noChangeArrowheads="1"/>
          </p:cNvSpPr>
          <p:nvPr/>
        </p:nvSpPr>
        <p:spPr bwMode="auto">
          <a:xfrm>
            <a:off x="3563938" y="5516563"/>
            <a:ext cx="2590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0.9952 or 99.52%</a:t>
            </a:r>
          </a:p>
        </p:txBody>
      </p:sp>
      <p:sp>
        <p:nvSpPr>
          <p:cNvPr id="21"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22"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16"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
        <p:nvSpPr>
          <p:cNvPr id="17"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transition advClick="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p:txBody>
          <a:bodyPr/>
          <a:lstStyle/>
          <a:p>
            <a:pPr>
              <a:defRPr/>
            </a:pPr>
            <a:fld id="{4292C40B-230A-4097-9F36-DC774A6E827E}" type="slidenum">
              <a:rPr lang="en-US"/>
              <a:pPr>
                <a:defRPr/>
              </a:pPr>
              <a:t>38</a:t>
            </a:fld>
            <a:endParaRPr lang="en-US"/>
          </a:p>
        </p:txBody>
      </p:sp>
      <p:sp>
        <p:nvSpPr>
          <p:cNvPr id="97283" name="Text Box 5"/>
          <p:cNvSpPr txBox="1">
            <a:spLocks noChangeArrowheads="1"/>
          </p:cNvSpPr>
          <p:nvPr/>
        </p:nvSpPr>
        <p:spPr bwMode="auto">
          <a:xfrm>
            <a:off x="179388" y="188913"/>
            <a:ext cx="8425060" cy="5216813"/>
          </a:xfrm>
          <a:prstGeom prst="rect">
            <a:avLst/>
          </a:prstGeom>
          <a:noFill/>
          <a:ln w="12700" cap="sq">
            <a:noFill/>
            <a:miter lim="800000"/>
            <a:headEnd type="none" w="sm" len="sm"/>
            <a:tailEnd type="none" w="sm" len="sm"/>
          </a:ln>
        </p:spPr>
        <p:txBody>
          <a:bodyPr wrap="square">
            <a:spAutoFit/>
          </a:bodyPr>
          <a:lstStyle/>
          <a:p>
            <a:pPr algn="l">
              <a:spcBef>
                <a:spcPct val="50000"/>
              </a:spcBef>
            </a:pPr>
            <a:r>
              <a:rPr lang="en-US" sz="1800" b="1" u="sng" dirty="0">
                <a:solidFill>
                  <a:srgbClr val="009DE3"/>
                </a:solidFill>
              </a:rPr>
              <a:t>Achieved Availability (A</a:t>
            </a:r>
            <a:r>
              <a:rPr lang="en-US" sz="1800" b="1" u="sng" baseline="-25000" dirty="0">
                <a:solidFill>
                  <a:srgbClr val="009DE3"/>
                </a:solidFill>
              </a:rPr>
              <a:t>A</a:t>
            </a:r>
            <a:r>
              <a:rPr lang="en-US" sz="1800" b="1" u="sng" dirty="0">
                <a:solidFill>
                  <a:srgbClr val="009DE3"/>
                </a:solidFill>
              </a:rPr>
              <a:t>)</a:t>
            </a:r>
            <a:endParaRPr lang="en-US" sz="1800" b="1" u="sng" baseline="-25000" dirty="0">
              <a:solidFill>
                <a:srgbClr val="009DE3"/>
              </a:solidFill>
            </a:endParaRPr>
          </a:p>
          <a:p>
            <a:pPr algn="l">
              <a:spcBef>
                <a:spcPct val="50000"/>
              </a:spcBef>
            </a:pPr>
            <a:r>
              <a:rPr lang="en-US" sz="2000" dirty="0"/>
              <a:t>       	Achieved availability is somewhat more realistic in that it 	takes preventive maintenance into account as well </a:t>
            </a:r>
            <a:r>
              <a:rPr lang="en-US" sz="2000" dirty="0" smtClean="0"/>
              <a:t>as corrective maintenance</a:t>
            </a:r>
            <a:r>
              <a:rPr lang="en-US" sz="2000" dirty="0"/>
              <a:t>.  The assumption here is that, as </a:t>
            </a:r>
            <a:r>
              <a:rPr lang="en-US" sz="2000" dirty="0" smtClean="0"/>
              <a:t>in </a:t>
            </a:r>
            <a:r>
              <a:rPr lang="en-US" sz="2000" dirty="0"/>
              <a:t>A</a:t>
            </a:r>
            <a:r>
              <a:rPr lang="en-US" sz="2000" baseline="-25000" dirty="0"/>
              <a:t>I</a:t>
            </a:r>
            <a:r>
              <a:rPr lang="en-US" sz="2000" dirty="0"/>
              <a:t>, there is no loss of time waiting for the maintenance </a:t>
            </a:r>
            <a:r>
              <a:rPr lang="en-US" sz="2000" dirty="0" smtClean="0"/>
              <a:t>action </a:t>
            </a:r>
            <a:r>
              <a:rPr lang="en-US" sz="2000" dirty="0"/>
              <a:t>to begin.</a:t>
            </a:r>
          </a:p>
          <a:p>
            <a:pPr algn="l">
              <a:spcBef>
                <a:spcPct val="50000"/>
              </a:spcBef>
            </a:pPr>
            <a:r>
              <a:rPr lang="en-US" sz="2000" dirty="0"/>
              <a:t>The measure for </a:t>
            </a:r>
            <a:r>
              <a:rPr lang="en-US" sz="2000" b="1" dirty="0"/>
              <a:t>achieved (final) availability (A</a:t>
            </a:r>
            <a:r>
              <a:rPr lang="en-US" sz="2000" b="1" baseline="-25000" dirty="0"/>
              <a:t>A</a:t>
            </a:r>
            <a:r>
              <a:rPr lang="en-US" sz="2000" b="1" dirty="0"/>
              <a:t>) </a:t>
            </a:r>
            <a:r>
              <a:rPr lang="en-US" sz="2000" dirty="0"/>
              <a:t>is :</a:t>
            </a:r>
          </a:p>
          <a:p>
            <a:pPr algn="l">
              <a:spcBef>
                <a:spcPct val="50000"/>
              </a:spcBef>
            </a:pPr>
            <a:r>
              <a:rPr lang="en-US" sz="2000" dirty="0"/>
              <a:t>		</a:t>
            </a:r>
          </a:p>
          <a:p>
            <a:pPr algn="l">
              <a:spcBef>
                <a:spcPct val="50000"/>
              </a:spcBef>
            </a:pPr>
            <a:r>
              <a:rPr lang="en-US" sz="2000" dirty="0"/>
              <a:t>		</a:t>
            </a:r>
            <a:r>
              <a:rPr lang="en-US" sz="2000" b="1" dirty="0"/>
              <a:t>A </a:t>
            </a:r>
            <a:r>
              <a:rPr lang="en-US" sz="2000" b="1" baseline="-25000" dirty="0" err="1"/>
              <a:t>A</a:t>
            </a:r>
            <a:r>
              <a:rPr lang="en-US" sz="2000" b="1" dirty="0"/>
              <a:t> = </a:t>
            </a:r>
            <a:endParaRPr lang="en-US" sz="2000" b="1" baseline="-25000" dirty="0"/>
          </a:p>
          <a:p>
            <a:pPr algn="l">
              <a:spcBef>
                <a:spcPct val="50000"/>
              </a:spcBef>
            </a:pPr>
            <a:endParaRPr lang="en-US" sz="1800" dirty="0"/>
          </a:p>
          <a:p>
            <a:pPr algn="l">
              <a:spcBef>
                <a:spcPct val="50000"/>
              </a:spcBef>
            </a:pPr>
            <a:r>
              <a:rPr lang="en-US" sz="1800" b="1" dirty="0"/>
              <a:t>Where</a:t>
            </a:r>
            <a:r>
              <a:rPr lang="en-US" sz="1800" dirty="0"/>
              <a:t> : MTBMA  is the mean time between maintenance actions both preventive and corrective.</a:t>
            </a:r>
          </a:p>
          <a:p>
            <a:pPr algn="l">
              <a:spcBef>
                <a:spcPct val="50000"/>
              </a:spcBef>
            </a:pPr>
            <a:r>
              <a:rPr lang="en-US" sz="1800" dirty="0"/>
              <a:t>	MMT is the mean Maintenance Action Time, and MMT is further decomposed into the effects of preventive and corrective maintenance and is given as:</a:t>
            </a:r>
          </a:p>
        </p:txBody>
      </p:sp>
      <p:sp>
        <p:nvSpPr>
          <p:cNvPr id="97284" name="Text Box 6"/>
          <p:cNvSpPr txBox="1">
            <a:spLocks noChangeArrowheads="1"/>
          </p:cNvSpPr>
          <p:nvPr/>
        </p:nvSpPr>
        <p:spPr bwMode="auto">
          <a:xfrm>
            <a:off x="2667000" y="2636912"/>
            <a:ext cx="2625725" cy="1016000"/>
          </a:xfrm>
          <a:prstGeom prst="rect">
            <a:avLst/>
          </a:prstGeom>
          <a:noFill/>
          <a:ln w="12700" cap="sq">
            <a:noFill/>
            <a:miter lim="800000"/>
            <a:headEnd type="none" w="sm" len="sm"/>
            <a:tailEnd type="none" w="sm" len="sm"/>
          </a:ln>
        </p:spPr>
        <p:txBody>
          <a:bodyPr>
            <a:spAutoFit/>
          </a:bodyPr>
          <a:lstStyle/>
          <a:p>
            <a:pPr algn="l">
              <a:spcBef>
                <a:spcPct val="50000"/>
              </a:spcBef>
            </a:pPr>
            <a:r>
              <a:rPr lang="en-US" dirty="0"/>
              <a:t>      </a:t>
            </a:r>
            <a:r>
              <a:rPr lang="en-US" b="1" dirty="0"/>
              <a:t>MTBMA</a:t>
            </a:r>
          </a:p>
          <a:p>
            <a:pPr algn="l">
              <a:spcBef>
                <a:spcPct val="50000"/>
              </a:spcBef>
            </a:pPr>
            <a:r>
              <a:rPr lang="en-US" b="1" dirty="0"/>
              <a:t>MTBMA  +  MMT</a:t>
            </a:r>
          </a:p>
        </p:txBody>
      </p:sp>
      <p:sp>
        <p:nvSpPr>
          <p:cNvPr id="97285" name="Line 7"/>
          <p:cNvSpPr>
            <a:spLocks noChangeShapeType="1"/>
          </p:cNvSpPr>
          <p:nvPr/>
        </p:nvSpPr>
        <p:spPr bwMode="auto">
          <a:xfrm>
            <a:off x="3059113" y="3140968"/>
            <a:ext cx="1752600" cy="0"/>
          </a:xfrm>
          <a:prstGeom prst="line">
            <a:avLst/>
          </a:prstGeom>
          <a:noFill/>
          <a:ln w="22225" cap="sq">
            <a:solidFill>
              <a:schemeClr val="tx1"/>
            </a:solidFill>
            <a:round/>
            <a:headEnd type="none" w="sm" len="sm"/>
            <a:tailEnd type="none" w="sm" len="sm"/>
          </a:ln>
        </p:spPr>
        <p:txBody>
          <a:bodyPr wrap="none"/>
          <a:lstStyle/>
          <a:p>
            <a:endParaRPr lang="fi-FI"/>
          </a:p>
        </p:txBody>
      </p:sp>
      <p:sp>
        <p:nvSpPr>
          <p:cNvPr id="8"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9"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11"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4294967295"/>
          </p:nvPr>
        </p:nvSpPr>
        <p:spPr/>
        <p:txBody>
          <a:bodyPr/>
          <a:lstStyle/>
          <a:p>
            <a:pPr>
              <a:defRPr/>
            </a:pPr>
            <a:fld id="{D4B6B3C6-E4F3-497C-8012-7F56B51D5431}" type="slidenum">
              <a:rPr lang="en-US"/>
              <a:pPr>
                <a:defRPr/>
              </a:pPr>
              <a:t>39</a:t>
            </a:fld>
            <a:endParaRPr lang="en-US"/>
          </a:p>
        </p:txBody>
      </p:sp>
      <p:sp>
        <p:nvSpPr>
          <p:cNvPr id="98307" name="Text Box 4"/>
          <p:cNvSpPr txBox="1">
            <a:spLocks noChangeArrowheads="1"/>
          </p:cNvSpPr>
          <p:nvPr/>
        </p:nvSpPr>
        <p:spPr bwMode="auto">
          <a:xfrm>
            <a:off x="2339975" y="476250"/>
            <a:ext cx="2971800" cy="1016000"/>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F </a:t>
            </a:r>
            <a:r>
              <a:rPr lang="en-US" baseline="-25000"/>
              <a:t>c </a:t>
            </a:r>
            <a:r>
              <a:rPr lang="en-US"/>
              <a:t> </a:t>
            </a:r>
            <a:r>
              <a:rPr lang="en-US" b="1"/>
              <a:t>M</a:t>
            </a:r>
            <a:r>
              <a:rPr lang="en-US"/>
              <a:t> </a:t>
            </a:r>
            <a:r>
              <a:rPr lang="en-US" baseline="-25000"/>
              <a:t>ct</a:t>
            </a:r>
            <a:r>
              <a:rPr lang="en-US"/>
              <a:t> + </a:t>
            </a:r>
            <a:r>
              <a:rPr lang="en-US" b="1"/>
              <a:t>F</a:t>
            </a:r>
            <a:r>
              <a:rPr lang="en-US"/>
              <a:t> </a:t>
            </a:r>
            <a:r>
              <a:rPr lang="en-US" baseline="-25000"/>
              <a:t>p</a:t>
            </a:r>
            <a:r>
              <a:rPr lang="en-US"/>
              <a:t> </a:t>
            </a:r>
            <a:r>
              <a:rPr lang="en-US" b="1"/>
              <a:t>M</a:t>
            </a:r>
            <a:r>
              <a:rPr lang="en-US"/>
              <a:t> </a:t>
            </a:r>
            <a:r>
              <a:rPr lang="en-US" baseline="-25000"/>
              <a:t>pt</a:t>
            </a:r>
            <a:endParaRPr lang="en-US"/>
          </a:p>
          <a:p>
            <a:pPr algn="ctr">
              <a:spcBef>
                <a:spcPct val="50000"/>
              </a:spcBef>
            </a:pPr>
            <a:r>
              <a:rPr lang="en-US" b="1"/>
              <a:t> F </a:t>
            </a:r>
            <a:r>
              <a:rPr lang="en-US" baseline="-25000"/>
              <a:t>c  </a:t>
            </a:r>
            <a:r>
              <a:rPr lang="en-US"/>
              <a:t> +  </a:t>
            </a:r>
            <a:r>
              <a:rPr lang="en-US" b="1"/>
              <a:t>F</a:t>
            </a:r>
            <a:r>
              <a:rPr lang="en-US"/>
              <a:t> </a:t>
            </a:r>
            <a:r>
              <a:rPr lang="en-US" baseline="-25000"/>
              <a:t>p</a:t>
            </a:r>
          </a:p>
        </p:txBody>
      </p:sp>
      <p:sp>
        <p:nvSpPr>
          <p:cNvPr id="98308" name="Line 5"/>
          <p:cNvSpPr>
            <a:spLocks noChangeShapeType="1"/>
          </p:cNvSpPr>
          <p:nvPr/>
        </p:nvSpPr>
        <p:spPr bwMode="auto">
          <a:xfrm>
            <a:off x="3132138" y="549275"/>
            <a:ext cx="381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8309" name="Line 6"/>
          <p:cNvSpPr>
            <a:spLocks noChangeShapeType="1"/>
          </p:cNvSpPr>
          <p:nvPr/>
        </p:nvSpPr>
        <p:spPr bwMode="auto">
          <a:xfrm>
            <a:off x="4427538" y="549275"/>
            <a:ext cx="381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8310" name="Line 7"/>
          <p:cNvSpPr>
            <a:spLocks noChangeShapeType="1"/>
          </p:cNvSpPr>
          <p:nvPr/>
        </p:nvSpPr>
        <p:spPr bwMode="auto">
          <a:xfrm>
            <a:off x="2700338" y="1052513"/>
            <a:ext cx="21971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8311" name="Text Box 8"/>
          <p:cNvSpPr txBox="1">
            <a:spLocks noChangeArrowheads="1"/>
          </p:cNvSpPr>
          <p:nvPr/>
        </p:nvSpPr>
        <p:spPr bwMode="auto">
          <a:xfrm>
            <a:off x="1116013" y="836613"/>
            <a:ext cx="1427162" cy="461962"/>
          </a:xfrm>
          <a:prstGeom prst="rect">
            <a:avLst/>
          </a:prstGeom>
          <a:noFill/>
          <a:ln w="12700" cap="sq">
            <a:noFill/>
            <a:miter lim="800000"/>
            <a:headEnd type="none" w="sm" len="sm"/>
            <a:tailEnd type="none" w="sm" len="sm"/>
          </a:ln>
        </p:spPr>
        <p:txBody>
          <a:bodyPr>
            <a:spAutoFit/>
          </a:bodyPr>
          <a:lstStyle/>
          <a:p>
            <a:pPr>
              <a:spcBef>
                <a:spcPct val="50000"/>
              </a:spcBef>
            </a:pPr>
            <a:r>
              <a:rPr lang="en-US"/>
              <a:t>MMT   =</a:t>
            </a:r>
          </a:p>
        </p:txBody>
      </p:sp>
      <p:sp>
        <p:nvSpPr>
          <p:cNvPr id="98312" name="Text Box 9"/>
          <p:cNvSpPr txBox="1">
            <a:spLocks noChangeArrowheads="1"/>
          </p:cNvSpPr>
          <p:nvPr/>
        </p:nvSpPr>
        <p:spPr bwMode="auto">
          <a:xfrm>
            <a:off x="468313" y="2209800"/>
            <a:ext cx="8675687" cy="3940175"/>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Where:  F </a:t>
            </a:r>
            <a:r>
              <a:rPr lang="en-US" sz="2000" baseline="-25000"/>
              <a:t>c </a:t>
            </a:r>
            <a:r>
              <a:rPr lang="en-US" sz="2000"/>
              <a:t> is the number of corrective maintenance actions per 1000 	hours</a:t>
            </a:r>
          </a:p>
          <a:p>
            <a:pPr algn="l">
              <a:spcBef>
                <a:spcPct val="50000"/>
              </a:spcBef>
            </a:pPr>
            <a:r>
              <a:rPr lang="en-US" sz="2000" baseline="-25000"/>
              <a:t>	</a:t>
            </a:r>
            <a:r>
              <a:rPr lang="en-US" sz="2000"/>
              <a:t>F </a:t>
            </a:r>
            <a:r>
              <a:rPr lang="en-US" sz="2000" baseline="-25000"/>
              <a:t>p</a:t>
            </a:r>
            <a:r>
              <a:rPr lang="en-US" sz="2000"/>
              <a:t> is the number of preventive maintenance actions per 1000 	hours </a:t>
            </a:r>
          </a:p>
          <a:p>
            <a:pPr algn="l">
              <a:spcBef>
                <a:spcPct val="50000"/>
              </a:spcBef>
            </a:pPr>
            <a:r>
              <a:rPr lang="en-US" sz="2000"/>
              <a:t>	M </a:t>
            </a:r>
            <a:r>
              <a:rPr lang="en-US" sz="2000" baseline="-25000"/>
              <a:t>ct </a:t>
            </a:r>
            <a:r>
              <a:rPr lang="en-US" sz="2000"/>
              <a:t> is the mean active time for corrective maintenance (MTTR)</a:t>
            </a:r>
          </a:p>
          <a:p>
            <a:pPr algn="l">
              <a:spcBef>
                <a:spcPct val="50000"/>
              </a:spcBef>
            </a:pPr>
            <a:r>
              <a:rPr lang="en-US" sz="2000"/>
              <a:t>	M </a:t>
            </a:r>
            <a:r>
              <a:rPr lang="en-US" sz="2000" baseline="-25000"/>
              <a:t>pt </a:t>
            </a:r>
            <a:r>
              <a:rPr lang="en-US" sz="2000"/>
              <a:t> is the mean active time for preventive maintenance</a:t>
            </a:r>
          </a:p>
          <a:p>
            <a:pPr algn="l">
              <a:spcBef>
                <a:spcPct val="50000"/>
              </a:spcBef>
            </a:pPr>
            <a:endParaRPr lang="en-US" sz="2000"/>
          </a:p>
          <a:p>
            <a:pPr algn="l">
              <a:spcBef>
                <a:spcPct val="50000"/>
              </a:spcBef>
            </a:pPr>
            <a:endParaRPr lang="en-US" sz="2000" baseline="-25000"/>
          </a:p>
          <a:p>
            <a:pPr algn="l">
              <a:spcBef>
                <a:spcPct val="50000"/>
              </a:spcBef>
            </a:pPr>
            <a:endParaRPr lang="en-US" sz="2000"/>
          </a:p>
          <a:p>
            <a:pPr algn="l">
              <a:spcBef>
                <a:spcPct val="50000"/>
              </a:spcBef>
            </a:pPr>
            <a:endParaRPr lang="en-US" sz="2000" baseline="-25000"/>
          </a:p>
        </p:txBody>
      </p:sp>
      <p:sp>
        <p:nvSpPr>
          <p:cNvPr id="98313" name="Line 10"/>
          <p:cNvSpPr>
            <a:spLocks noChangeShapeType="1"/>
          </p:cNvSpPr>
          <p:nvPr/>
        </p:nvSpPr>
        <p:spPr bwMode="auto">
          <a:xfrm>
            <a:off x="1476375" y="3789363"/>
            <a:ext cx="228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8314" name="Line 11"/>
          <p:cNvSpPr>
            <a:spLocks noChangeShapeType="1"/>
          </p:cNvSpPr>
          <p:nvPr/>
        </p:nvSpPr>
        <p:spPr bwMode="auto">
          <a:xfrm>
            <a:off x="1476375" y="4221163"/>
            <a:ext cx="228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3"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14"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15"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8B559FEF-39F9-42A4-880E-078D1C169659}" type="slidenum">
              <a:rPr lang="fi-FI" smtClean="0"/>
              <a:pPr>
                <a:defRPr/>
              </a:pPr>
              <a:t>4</a:t>
            </a:fld>
            <a:endParaRPr lang="fi-FI" sz="1400" b="0">
              <a:solidFill>
                <a:schemeClr val="tx1"/>
              </a:solidFill>
              <a:latin typeface="Arial" charset="0"/>
            </a:endParaRPr>
          </a:p>
        </p:txBody>
      </p:sp>
      <p:sp>
        <p:nvSpPr>
          <p:cNvPr id="6" name="Rectangle 3"/>
          <p:cNvSpPr txBox="1">
            <a:spLocks noChangeArrowheads="1"/>
          </p:cNvSpPr>
          <p:nvPr/>
        </p:nvSpPr>
        <p:spPr bwMode="auto">
          <a:xfrm>
            <a:off x="179388" y="116632"/>
            <a:ext cx="8569325" cy="6048672"/>
          </a:xfrm>
          <a:prstGeom prst="rect">
            <a:avLst/>
          </a:prstGeom>
          <a:noFill/>
          <a:ln w="9525">
            <a:noFill/>
            <a:miter lim="800000"/>
            <a:headEnd/>
            <a:tailEnd/>
          </a:ln>
        </p:spPr>
        <p:txBody>
          <a:bodyPr/>
          <a:lstStyle/>
          <a:p>
            <a:pPr marL="195263" indent="-195263" algn="l">
              <a:spcBef>
                <a:spcPct val="20000"/>
              </a:spcBef>
              <a:tabLst>
                <a:tab pos="954088" algn="l"/>
              </a:tabLst>
              <a:defRPr/>
            </a:pPr>
            <a:endParaRPr lang="en-IE" sz="2000" i="1" kern="0" dirty="0">
              <a:latin typeface="+mn-lt"/>
              <a:ea typeface="+mn-ea"/>
            </a:endParaRPr>
          </a:p>
          <a:p>
            <a:pPr marL="195263" indent="-195263" algn="l">
              <a:spcBef>
                <a:spcPct val="20000"/>
              </a:spcBef>
              <a:tabLst>
                <a:tab pos="954088" algn="l"/>
              </a:tabLst>
              <a:defRPr/>
            </a:pPr>
            <a:r>
              <a:rPr lang="en-GB" sz="2000" i="1" kern="0" dirty="0">
                <a:latin typeface="+mn-lt"/>
                <a:ea typeface="+mn-ea"/>
              </a:rPr>
              <a:t>The Reliability definition has four important elements:</a:t>
            </a:r>
          </a:p>
          <a:p>
            <a:pPr marL="195263" indent="-195263" algn="l">
              <a:spcBef>
                <a:spcPct val="20000"/>
              </a:spcBef>
              <a:tabLst>
                <a:tab pos="954088" algn="l"/>
              </a:tabLst>
              <a:defRPr/>
            </a:pPr>
            <a:endParaRPr lang="en-GB" sz="2000" i="1" kern="0" dirty="0">
              <a:latin typeface="+mn-lt"/>
              <a:ea typeface="+mn-ea"/>
            </a:endParaRPr>
          </a:p>
          <a:p>
            <a:pPr marL="574675" lvl="1" indent="-188913" algn="l">
              <a:spcBef>
                <a:spcPct val="20000"/>
              </a:spcBef>
              <a:buClr>
                <a:srgbClr val="27ACE8"/>
              </a:buClr>
              <a:buSzPct val="90000"/>
              <a:buFont typeface="Times" pitchFamily="118" charset="0"/>
              <a:buChar char="•"/>
              <a:tabLst>
                <a:tab pos="954088" algn="l"/>
              </a:tabLst>
              <a:defRPr/>
            </a:pPr>
            <a:r>
              <a:rPr lang="en-GB" sz="1800" b="1" kern="0" dirty="0">
                <a:latin typeface="+mn-lt"/>
                <a:ea typeface="+mn-ea"/>
              </a:rPr>
              <a:t>Probability </a:t>
            </a:r>
            <a:r>
              <a:rPr lang="en-GB" sz="1800" kern="0" dirty="0">
                <a:latin typeface="+mn-lt"/>
                <a:ea typeface="+mn-ea"/>
              </a:rPr>
              <a:t>(</a:t>
            </a:r>
            <a:r>
              <a:rPr lang="en-IE" sz="1800" dirty="0">
                <a:ea typeface="ＭＳ Ｐゴシック" charset="-128"/>
              </a:rPr>
              <a:t>A value between 0 and 1, </a:t>
            </a:r>
            <a:r>
              <a:rPr lang="en-US" sz="1800" dirty="0">
                <a:ea typeface="ＭＳ Ｐゴシック" charset="-128"/>
              </a:rPr>
              <a:t>number of times that an event occurs (success) divided by total number trials</a:t>
            </a:r>
            <a:r>
              <a:rPr lang="en-IE" sz="1800" dirty="0">
                <a:ea typeface="ＭＳ Ｐゴシック" charset="-128"/>
              </a:rPr>
              <a:t>)</a:t>
            </a:r>
          </a:p>
          <a:p>
            <a:pPr algn="just">
              <a:defRPr/>
            </a:pPr>
            <a:r>
              <a:rPr lang="en-IE" sz="1600" dirty="0">
                <a:ea typeface="ＭＳ Ｐゴシック" charset="-128"/>
              </a:rPr>
              <a:t>	e.g. probability of 0.91 means that 91 of 100 items will still be working at stated 	time under stated conditions</a:t>
            </a:r>
            <a:endParaRPr lang="en-GB" sz="1600" dirty="0">
              <a:ea typeface="ＭＳ Ｐゴシック" charset="-128"/>
            </a:endParaRPr>
          </a:p>
          <a:p>
            <a:pPr marL="574675" lvl="1" indent="-188913" algn="l">
              <a:spcBef>
                <a:spcPct val="20000"/>
              </a:spcBef>
              <a:buClr>
                <a:srgbClr val="27ACE8"/>
              </a:buClr>
              <a:buSzPct val="90000"/>
              <a:buFont typeface="Times" pitchFamily="118" charset="0"/>
              <a:buChar char="•"/>
              <a:tabLst>
                <a:tab pos="954088" algn="l"/>
              </a:tabLst>
              <a:defRPr/>
            </a:pPr>
            <a:r>
              <a:rPr lang="en-GB" sz="1800" b="1" kern="0" dirty="0">
                <a:ea typeface="ＭＳ Ｐゴシック" charset="-128"/>
              </a:rPr>
              <a:t>Performance </a:t>
            </a:r>
            <a:r>
              <a:rPr lang="en-GB" sz="1800" kern="0" dirty="0">
                <a:ea typeface="ＭＳ Ｐゴシック" charset="-128"/>
              </a:rPr>
              <a:t>(</a:t>
            </a:r>
            <a:r>
              <a:rPr lang="en-GB" sz="1800" dirty="0">
                <a:ea typeface="ＭＳ Ｐゴシック" charset="-128"/>
              </a:rPr>
              <a:t>Some criteria to define when and how product fails, </a:t>
            </a:r>
            <a:r>
              <a:rPr lang="en-US" sz="1800" dirty="0">
                <a:ea typeface="ＭＳ Ｐゴシック" charset="-128"/>
              </a:rPr>
              <a:t>which also describes what is considered to be satisfactory system operation</a:t>
            </a:r>
            <a:r>
              <a:rPr lang="en-GB" sz="1800" dirty="0">
                <a:ea typeface="ＭＳ Ｐゴシック" charset="-128"/>
              </a:rPr>
              <a:t>)</a:t>
            </a:r>
          </a:p>
          <a:p>
            <a:pPr marL="574675" lvl="1" indent="-188913" algn="l">
              <a:spcBef>
                <a:spcPct val="20000"/>
              </a:spcBef>
              <a:buClr>
                <a:srgbClr val="27ACE8"/>
              </a:buClr>
              <a:buSzPct val="90000"/>
              <a:tabLst>
                <a:tab pos="954088" algn="l"/>
              </a:tabLst>
              <a:defRPr/>
            </a:pPr>
            <a:r>
              <a:rPr lang="en-IE" sz="1800" dirty="0">
                <a:ea typeface="ＭＳ Ｐゴシック" charset="-128"/>
              </a:rPr>
              <a:t>		</a:t>
            </a:r>
            <a:r>
              <a:rPr lang="en-IE" sz="1600" dirty="0">
                <a:ea typeface="ＭＳ Ｐゴシック" charset="-128"/>
              </a:rPr>
              <a:t>e.g. amount of beam collisions, etc</a:t>
            </a:r>
            <a:endParaRPr lang="en-GB" sz="1800" b="1" kern="0" dirty="0">
              <a:ea typeface="ＭＳ Ｐゴシック" charset="-128"/>
            </a:endParaRPr>
          </a:p>
          <a:p>
            <a:pPr marL="574675" lvl="1" indent="-188913" algn="l">
              <a:spcBef>
                <a:spcPct val="20000"/>
              </a:spcBef>
              <a:buClr>
                <a:srgbClr val="27ACE8"/>
              </a:buClr>
              <a:buSzPct val="90000"/>
              <a:buFont typeface="Times" pitchFamily="118" charset="0"/>
              <a:buChar char="•"/>
              <a:tabLst>
                <a:tab pos="954088" algn="l"/>
              </a:tabLst>
              <a:defRPr/>
            </a:pPr>
            <a:r>
              <a:rPr lang="en-GB" sz="1800" b="1" kern="0" dirty="0">
                <a:latin typeface="+mn-lt"/>
                <a:ea typeface="+mn-ea"/>
              </a:rPr>
              <a:t>Time </a:t>
            </a:r>
            <a:r>
              <a:rPr lang="en-GB" sz="1800" kern="0" dirty="0">
                <a:latin typeface="+mn-lt"/>
                <a:ea typeface="+mn-ea"/>
              </a:rPr>
              <a:t>(system</a:t>
            </a:r>
            <a:r>
              <a:rPr lang="en-IE" sz="1800" dirty="0">
                <a:ea typeface="ＭＳ Ｐゴシック" charset="-128"/>
              </a:rPr>
              <a:t> working until time (t),</a:t>
            </a:r>
            <a:r>
              <a:rPr lang="en-US" sz="1800" dirty="0">
                <a:ea typeface="ＭＳ Ｐゴシック" charset="-128"/>
              </a:rPr>
              <a:t> used to predict probability of an item surviving without failure for a designated period of time</a:t>
            </a:r>
            <a:r>
              <a:rPr lang="en-IE" sz="1800" dirty="0">
                <a:ea typeface="ＭＳ Ｐゴシック" charset="-128"/>
              </a:rPr>
              <a:t>)</a:t>
            </a:r>
            <a:endParaRPr lang="en-GB" sz="1800" b="1" kern="0" dirty="0">
              <a:latin typeface="+mn-lt"/>
              <a:ea typeface="+mn-ea"/>
            </a:endParaRPr>
          </a:p>
          <a:p>
            <a:pPr marL="574675" lvl="1" indent="-188913" algn="l">
              <a:lnSpc>
                <a:spcPct val="150000"/>
              </a:lnSpc>
              <a:spcBef>
                <a:spcPct val="20000"/>
              </a:spcBef>
              <a:buClr>
                <a:srgbClr val="27ACE8"/>
              </a:buClr>
              <a:buSzPct val="90000"/>
              <a:buFont typeface="Times" pitchFamily="118" charset="0"/>
              <a:buChar char="•"/>
              <a:tabLst>
                <a:tab pos="954088" algn="l"/>
              </a:tabLst>
              <a:defRPr/>
            </a:pPr>
            <a:r>
              <a:rPr lang="en-GB" sz="1800" b="1" kern="0" dirty="0">
                <a:latin typeface="+mn-lt"/>
                <a:ea typeface="+mn-ea"/>
              </a:rPr>
              <a:t>Operating conditions</a:t>
            </a:r>
          </a:p>
          <a:p>
            <a:pPr marL="574675" lvl="1" indent="-188913" algn="l">
              <a:spcBef>
                <a:spcPct val="20000"/>
              </a:spcBef>
              <a:buClr>
                <a:srgbClr val="27ACE8"/>
              </a:buClr>
              <a:buSzPct val="90000"/>
              <a:tabLst>
                <a:tab pos="954088" algn="l"/>
              </a:tabLst>
              <a:defRPr/>
            </a:pPr>
            <a:r>
              <a:rPr lang="en-IE" sz="2000" dirty="0">
                <a:ea typeface="ＭＳ Ｐゴシック" charset="-128"/>
              </a:rPr>
              <a:t>	</a:t>
            </a:r>
            <a:r>
              <a:rPr lang="en-IE" sz="1800" dirty="0">
                <a:ea typeface="ＭＳ Ｐゴシック" charset="-128"/>
              </a:rPr>
              <a:t>These describe the operating conditions (</a:t>
            </a:r>
            <a:r>
              <a:rPr lang="en-US" sz="1600" dirty="0">
                <a:ea typeface="ＭＳ Ｐゴシック" charset="-128"/>
              </a:rPr>
              <a:t>environmental factors, humidity, vibration, shock, temperature cycle, operational profile, etc.</a:t>
            </a:r>
            <a:r>
              <a:rPr lang="en-GB" sz="1800" dirty="0">
                <a:ea typeface="ＭＳ Ｐゴシック" charset="-128"/>
              </a:rPr>
              <a:t>)</a:t>
            </a:r>
            <a:r>
              <a:rPr lang="en-IE" sz="1800" dirty="0">
                <a:ea typeface="ＭＳ Ｐゴシック" charset="-128"/>
              </a:rPr>
              <a:t> that correspond to the stated product </a:t>
            </a:r>
            <a:r>
              <a:rPr lang="en-IE" sz="1800" dirty="0" smtClean="0">
                <a:ea typeface="ＭＳ Ｐゴシック" charset="-128"/>
              </a:rPr>
              <a:t>life. </a:t>
            </a:r>
            <a:endParaRPr lang="en-IE" sz="2000" dirty="0" smtClean="0">
              <a:ea typeface="ＭＳ Ｐゴシック" charset="-128"/>
            </a:endParaRPr>
          </a:p>
          <a:p>
            <a:pPr marL="574675" lvl="1" indent="-188913" algn="l">
              <a:lnSpc>
                <a:spcPct val="150000"/>
              </a:lnSpc>
              <a:spcBef>
                <a:spcPct val="20000"/>
              </a:spcBef>
              <a:buClr>
                <a:srgbClr val="27ACE8"/>
              </a:buClr>
              <a:buSzPct val="90000"/>
              <a:tabLst>
                <a:tab pos="954088" algn="l"/>
              </a:tabLst>
              <a:defRPr/>
            </a:pPr>
            <a:endParaRPr lang="en-GB" sz="2000" i="1" kern="0" dirty="0">
              <a:latin typeface="+mn-lt"/>
              <a:ea typeface="+mn-ea"/>
            </a:endParaRPr>
          </a:p>
        </p:txBody>
      </p:sp>
      <p:sp>
        <p:nvSpPr>
          <p:cNvPr id="7"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5"/>
          <p:cNvSpPr txBox="1">
            <a:spLocks noChangeArrowheads="1"/>
          </p:cNvSpPr>
          <p:nvPr/>
        </p:nvSpPr>
        <p:spPr bwMode="auto">
          <a:xfrm>
            <a:off x="1600200" y="1525588"/>
            <a:ext cx="5334000" cy="366712"/>
          </a:xfrm>
          <a:prstGeom prst="rect">
            <a:avLst/>
          </a:prstGeom>
          <a:noFill/>
          <a:ln w="12700" cap="sq">
            <a:noFill/>
            <a:miter lim="800000"/>
            <a:headEnd type="none" w="sm" len="sm"/>
            <a:tailEnd type="none" w="sm" len="sm"/>
          </a:ln>
        </p:spPr>
        <p:txBody>
          <a:bodyPr>
            <a:spAutoFit/>
          </a:bodyPr>
          <a:lstStyle/>
          <a:p>
            <a:pPr>
              <a:spcBef>
                <a:spcPct val="50000"/>
              </a:spcBef>
            </a:pPr>
            <a:endParaRPr lang="en-IN"/>
          </a:p>
        </p:txBody>
      </p:sp>
      <p:sp>
        <p:nvSpPr>
          <p:cNvPr id="99332" name="Rectangle 6"/>
          <p:cNvSpPr>
            <a:spLocks noChangeArrowheads="1"/>
          </p:cNvSpPr>
          <p:nvPr/>
        </p:nvSpPr>
        <p:spPr bwMode="auto">
          <a:xfrm>
            <a:off x="179388" y="1160463"/>
            <a:ext cx="7696200" cy="4246562"/>
          </a:xfrm>
          <a:prstGeom prst="rect">
            <a:avLst/>
          </a:prstGeom>
          <a:noFill/>
          <a:ln w="12700" cap="sq">
            <a:noFill/>
            <a:miter lim="800000"/>
            <a:headEnd type="none" w="sm" len="sm"/>
            <a:tailEnd type="none" w="sm" len="sm"/>
          </a:ln>
        </p:spPr>
        <p:txBody>
          <a:bodyPr>
            <a:spAutoFit/>
          </a:bodyPr>
          <a:lstStyle/>
          <a:p>
            <a:pPr algn="l">
              <a:lnSpc>
                <a:spcPct val="150000"/>
              </a:lnSpc>
              <a:spcBef>
                <a:spcPct val="50000"/>
              </a:spcBef>
            </a:pPr>
            <a:r>
              <a:rPr lang="en-US" sz="1800" b="1"/>
              <a:t>Example</a:t>
            </a:r>
            <a:r>
              <a:rPr lang="en-US" sz="1800"/>
              <a:t> : A system has a MTBMA of 110 hours, a F</a:t>
            </a:r>
            <a:r>
              <a:rPr lang="en-US" sz="1800" baseline="-25000"/>
              <a:t>c </a:t>
            </a:r>
            <a:r>
              <a:rPr lang="en-US" sz="1800"/>
              <a:t>of ½, a F </a:t>
            </a:r>
            <a:r>
              <a:rPr lang="en-US" sz="1800" baseline="-25000"/>
              <a:t>p</a:t>
            </a:r>
            <a:r>
              <a:rPr lang="en-US" sz="1800"/>
              <a:t> of 1, 	 	   and M </a:t>
            </a:r>
            <a:r>
              <a:rPr lang="en-US" sz="1800" baseline="-25000"/>
              <a:t>CT</a:t>
            </a:r>
            <a:r>
              <a:rPr lang="en-US" sz="1800"/>
              <a:t> of 2 hours, and M </a:t>
            </a:r>
            <a:r>
              <a:rPr lang="en-US" sz="1800" baseline="-25000"/>
              <a:t>PT</a:t>
            </a:r>
            <a:r>
              <a:rPr lang="en-US" sz="1800"/>
              <a:t> of 1 hour. What is A </a:t>
            </a:r>
            <a:r>
              <a:rPr lang="en-US" sz="1800" baseline="-25000"/>
              <a:t>A</a:t>
            </a:r>
            <a:r>
              <a:rPr lang="en-US" sz="1800"/>
              <a:t> ?</a:t>
            </a:r>
          </a:p>
          <a:p>
            <a:pPr algn="l">
              <a:spcBef>
                <a:spcPct val="50000"/>
              </a:spcBef>
            </a:pPr>
            <a:endParaRPr lang="en-US" sz="1800"/>
          </a:p>
          <a:p>
            <a:pPr algn="l">
              <a:spcBef>
                <a:spcPct val="50000"/>
              </a:spcBef>
            </a:pPr>
            <a:r>
              <a:rPr lang="en-US" sz="1800" b="1"/>
              <a:t>Solution :  </a:t>
            </a:r>
          </a:p>
          <a:p>
            <a:pPr algn="l">
              <a:spcBef>
                <a:spcPct val="50000"/>
              </a:spcBef>
            </a:pPr>
            <a:r>
              <a:rPr lang="en-US" sz="1800" b="1"/>
              <a:t>First calculate MMT as :  </a:t>
            </a:r>
          </a:p>
          <a:p>
            <a:pPr algn="l">
              <a:spcBef>
                <a:spcPct val="50000"/>
              </a:spcBef>
            </a:pPr>
            <a:endParaRPr lang="en-US" sz="1800"/>
          </a:p>
          <a:p>
            <a:pPr algn="l">
              <a:spcBef>
                <a:spcPct val="50000"/>
              </a:spcBef>
            </a:pPr>
            <a:endParaRPr lang="en-US" sz="1800"/>
          </a:p>
          <a:p>
            <a:pPr algn="l">
              <a:spcBef>
                <a:spcPct val="50000"/>
              </a:spcBef>
            </a:pPr>
            <a:endParaRPr lang="en-US" sz="1800"/>
          </a:p>
          <a:p>
            <a:pPr algn="l">
              <a:spcBef>
                <a:spcPct val="50000"/>
              </a:spcBef>
            </a:pPr>
            <a:r>
              <a:rPr lang="en-US" sz="1800"/>
              <a:t>Then determine A </a:t>
            </a:r>
            <a:r>
              <a:rPr lang="en-US" sz="1800" baseline="-25000"/>
              <a:t>A</a:t>
            </a:r>
            <a:r>
              <a:rPr lang="en-US" sz="1800"/>
              <a:t> : A </a:t>
            </a:r>
            <a:r>
              <a:rPr lang="en-US" sz="1800" baseline="-25000"/>
              <a:t>A</a:t>
            </a:r>
            <a:r>
              <a:rPr lang="en-US" sz="1800"/>
              <a:t> =  </a:t>
            </a:r>
          </a:p>
          <a:p>
            <a:pPr algn="l">
              <a:spcBef>
                <a:spcPct val="50000"/>
              </a:spcBef>
            </a:pPr>
            <a:endParaRPr lang="en-US" sz="1800"/>
          </a:p>
        </p:txBody>
      </p:sp>
      <p:sp>
        <p:nvSpPr>
          <p:cNvPr id="99333" name="Text Box 7"/>
          <p:cNvSpPr txBox="1">
            <a:spLocks noChangeArrowheads="1"/>
          </p:cNvSpPr>
          <p:nvPr/>
        </p:nvSpPr>
        <p:spPr bwMode="auto">
          <a:xfrm>
            <a:off x="2987675" y="2668588"/>
            <a:ext cx="2438400" cy="862012"/>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(1/2) (2)  + (1) (1)</a:t>
            </a:r>
          </a:p>
          <a:p>
            <a:pPr algn="l">
              <a:spcBef>
                <a:spcPct val="50000"/>
              </a:spcBef>
            </a:pPr>
            <a:r>
              <a:rPr lang="en-US" sz="2000"/>
              <a:t>        1  +  1/2</a:t>
            </a:r>
          </a:p>
        </p:txBody>
      </p:sp>
      <p:sp>
        <p:nvSpPr>
          <p:cNvPr id="99334" name="Line 8"/>
          <p:cNvSpPr>
            <a:spLocks noChangeShapeType="1"/>
          </p:cNvSpPr>
          <p:nvPr/>
        </p:nvSpPr>
        <p:spPr bwMode="auto">
          <a:xfrm>
            <a:off x="3116263" y="3143250"/>
            <a:ext cx="1828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9335" name="Text Box 9"/>
          <p:cNvSpPr txBox="1">
            <a:spLocks noChangeArrowheads="1"/>
          </p:cNvSpPr>
          <p:nvPr/>
        </p:nvSpPr>
        <p:spPr bwMode="auto">
          <a:xfrm>
            <a:off x="5148263" y="2916238"/>
            <a:ext cx="1152525"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1.33</a:t>
            </a:r>
          </a:p>
        </p:txBody>
      </p:sp>
      <p:sp>
        <p:nvSpPr>
          <p:cNvPr id="99336" name="Text Box 11"/>
          <p:cNvSpPr txBox="1">
            <a:spLocks noChangeArrowheads="1"/>
          </p:cNvSpPr>
          <p:nvPr/>
        </p:nvSpPr>
        <p:spPr bwMode="auto">
          <a:xfrm>
            <a:off x="3063875" y="4367213"/>
            <a:ext cx="1752600" cy="862012"/>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110</a:t>
            </a:r>
          </a:p>
          <a:p>
            <a:pPr algn="l">
              <a:spcBef>
                <a:spcPct val="50000"/>
              </a:spcBef>
            </a:pPr>
            <a:r>
              <a:rPr lang="en-US" sz="2000"/>
              <a:t>   110  +  1.33</a:t>
            </a:r>
          </a:p>
        </p:txBody>
      </p:sp>
      <p:sp>
        <p:nvSpPr>
          <p:cNvPr id="99337" name="Line 12"/>
          <p:cNvSpPr>
            <a:spLocks noChangeShapeType="1"/>
          </p:cNvSpPr>
          <p:nvPr/>
        </p:nvSpPr>
        <p:spPr bwMode="auto">
          <a:xfrm>
            <a:off x="3140075" y="4748213"/>
            <a:ext cx="16002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9338" name="Text Box 13"/>
          <p:cNvSpPr txBox="1">
            <a:spLocks noChangeArrowheads="1"/>
          </p:cNvSpPr>
          <p:nvPr/>
        </p:nvSpPr>
        <p:spPr bwMode="auto">
          <a:xfrm>
            <a:off x="4932363" y="4537075"/>
            <a:ext cx="2209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0.988  or 98.8%</a:t>
            </a:r>
          </a:p>
        </p:txBody>
      </p:sp>
      <p:sp>
        <p:nvSpPr>
          <p:cNvPr id="99339" name="Line 14"/>
          <p:cNvSpPr>
            <a:spLocks noChangeShapeType="1"/>
          </p:cNvSpPr>
          <p:nvPr/>
        </p:nvSpPr>
        <p:spPr bwMode="auto">
          <a:xfrm>
            <a:off x="1763713" y="1700213"/>
            <a:ext cx="304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99340" name="Line 15"/>
          <p:cNvSpPr>
            <a:spLocks noChangeShapeType="1"/>
          </p:cNvSpPr>
          <p:nvPr/>
        </p:nvSpPr>
        <p:spPr bwMode="auto">
          <a:xfrm>
            <a:off x="3911600" y="1700213"/>
            <a:ext cx="228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5"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16"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17"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
        <p:nvSpPr>
          <p:cNvPr id="18"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transition advClick="0">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4294967295"/>
          </p:nvPr>
        </p:nvSpPr>
        <p:spPr/>
        <p:txBody>
          <a:bodyPr/>
          <a:lstStyle/>
          <a:p>
            <a:pPr>
              <a:defRPr/>
            </a:pPr>
            <a:fld id="{B14D687D-A3BF-4F70-A8E8-FC8207CF5340}" type="slidenum">
              <a:rPr lang="en-US"/>
              <a:pPr>
                <a:defRPr/>
              </a:pPr>
              <a:t>41</a:t>
            </a:fld>
            <a:endParaRPr lang="en-US"/>
          </a:p>
        </p:txBody>
      </p:sp>
      <p:sp>
        <p:nvSpPr>
          <p:cNvPr id="100355" name="Text Box 4"/>
          <p:cNvSpPr txBox="1">
            <a:spLocks noChangeArrowheads="1"/>
          </p:cNvSpPr>
          <p:nvPr/>
        </p:nvSpPr>
        <p:spPr bwMode="auto">
          <a:xfrm>
            <a:off x="250824" y="431800"/>
            <a:ext cx="7993584" cy="3770263"/>
          </a:xfrm>
          <a:prstGeom prst="rect">
            <a:avLst/>
          </a:prstGeom>
          <a:noFill/>
          <a:ln w="12700" cap="sq">
            <a:noFill/>
            <a:miter lim="800000"/>
            <a:headEnd type="none" w="sm" len="sm"/>
            <a:tailEnd type="none" w="sm" len="sm"/>
          </a:ln>
        </p:spPr>
        <p:txBody>
          <a:bodyPr wrap="square">
            <a:spAutoFit/>
          </a:bodyPr>
          <a:lstStyle/>
          <a:p>
            <a:pPr algn="l">
              <a:spcBef>
                <a:spcPct val="50000"/>
              </a:spcBef>
            </a:pPr>
            <a:r>
              <a:rPr lang="en-US" sz="1800" b="1" u="sng" dirty="0">
                <a:solidFill>
                  <a:srgbClr val="009DE3"/>
                </a:solidFill>
              </a:rPr>
              <a:t>Operational Availability ( A </a:t>
            </a:r>
            <a:r>
              <a:rPr lang="en-US" sz="1800" b="1" u="sng" baseline="-25000" dirty="0">
                <a:solidFill>
                  <a:srgbClr val="009DE3"/>
                </a:solidFill>
              </a:rPr>
              <a:t>0</a:t>
            </a:r>
            <a:r>
              <a:rPr lang="en-US" sz="1800" b="1" u="sng" dirty="0">
                <a:solidFill>
                  <a:srgbClr val="009DE3"/>
                </a:solidFill>
              </a:rPr>
              <a:t>)</a:t>
            </a:r>
          </a:p>
          <a:p>
            <a:pPr algn="l">
              <a:spcBef>
                <a:spcPct val="50000"/>
              </a:spcBef>
            </a:pPr>
            <a:r>
              <a:rPr lang="en-US" sz="2000" dirty="0"/>
              <a:t>This is what generally occurs in </a:t>
            </a:r>
            <a:r>
              <a:rPr lang="en-US" sz="2000" dirty="0" err="1"/>
              <a:t>practice.Operational</a:t>
            </a:r>
            <a:r>
              <a:rPr lang="en-US" sz="2000" dirty="0"/>
              <a:t> availability takes into account that the maintenance response is not instantaneous, repair parts may not be in stock as well as other logistics issues.</a:t>
            </a:r>
          </a:p>
          <a:p>
            <a:pPr algn="l">
              <a:spcBef>
                <a:spcPct val="50000"/>
              </a:spcBef>
            </a:pPr>
            <a:endParaRPr lang="en-US" sz="2000" b="1" baseline="-25000" dirty="0"/>
          </a:p>
          <a:p>
            <a:pPr algn="l">
              <a:spcBef>
                <a:spcPct val="50000"/>
              </a:spcBef>
            </a:pPr>
            <a:r>
              <a:rPr lang="en-US" sz="2000" dirty="0"/>
              <a:t>The measure of </a:t>
            </a:r>
            <a:r>
              <a:rPr lang="en-US" sz="2000" b="1" dirty="0"/>
              <a:t>operational (actual) availability A </a:t>
            </a:r>
            <a:r>
              <a:rPr lang="en-US" sz="2000" b="1" baseline="-25000" dirty="0"/>
              <a:t>0</a:t>
            </a:r>
            <a:r>
              <a:rPr lang="en-US" sz="2000" b="1" dirty="0"/>
              <a:t> </a:t>
            </a:r>
            <a:r>
              <a:rPr lang="en-US" sz="2000" dirty="0"/>
              <a:t>is :</a:t>
            </a:r>
          </a:p>
          <a:p>
            <a:pPr algn="l">
              <a:spcBef>
                <a:spcPct val="50000"/>
              </a:spcBef>
            </a:pPr>
            <a:endParaRPr lang="en-US" sz="2000" baseline="-25000" dirty="0"/>
          </a:p>
          <a:p>
            <a:pPr algn="l">
              <a:spcBef>
                <a:spcPct val="50000"/>
              </a:spcBef>
            </a:pPr>
            <a:endParaRPr lang="en-US" sz="1800" b="1" dirty="0"/>
          </a:p>
          <a:p>
            <a:pPr algn="l">
              <a:spcBef>
                <a:spcPct val="50000"/>
              </a:spcBef>
            </a:pPr>
            <a:endParaRPr lang="en-US" sz="1800" b="1" dirty="0"/>
          </a:p>
          <a:p>
            <a:pPr algn="l">
              <a:spcBef>
                <a:spcPct val="50000"/>
              </a:spcBef>
            </a:pPr>
            <a:endParaRPr lang="en-US" sz="1800" b="1" dirty="0"/>
          </a:p>
        </p:txBody>
      </p:sp>
      <p:sp>
        <p:nvSpPr>
          <p:cNvPr id="100356" name="Text Box 7"/>
          <p:cNvSpPr txBox="1">
            <a:spLocks noChangeArrowheads="1"/>
          </p:cNvSpPr>
          <p:nvPr/>
        </p:nvSpPr>
        <p:spPr bwMode="auto">
          <a:xfrm>
            <a:off x="2555875" y="3141663"/>
            <a:ext cx="2514600" cy="860425"/>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       MTBMA</a:t>
            </a:r>
          </a:p>
          <a:p>
            <a:pPr algn="l">
              <a:spcBef>
                <a:spcPct val="50000"/>
              </a:spcBef>
            </a:pPr>
            <a:r>
              <a:rPr lang="en-US" sz="2000" b="1"/>
              <a:t> MTBMA  + MDT</a:t>
            </a:r>
          </a:p>
        </p:txBody>
      </p:sp>
      <p:sp>
        <p:nvSpPr>
          <p:cNvPr id="100357" name="Line 8"/>
          <p:cNvSpPr>
            <a:spLocks noChangeShapeType="1"/>
          </p:cNvSpPr>
          <p:nvPr/>
        </p:nvSpPr>
        <p:spPr bwMode="auto">
          <a:xfrm>
            <a:off x="2700338" y="3573463"/>
            <a:ext cx="1871662" cy="0"/>
          </a:xfrm>
          <a:prstGeom prst="line">
            <a:avLst/>
          </a:prstGeom>
          <a:noFill/>
          <a:ln w="22225" cap="sq">
            <a:solidFill>
              <a:schemeClr val="tx1"/>
            </a:solidFill>
            <a:round/>
            <a:headEnd type="none" w="sm" len="sm"/>
            <a:tailEnd type="none" w="sm" len="sm"/>
          </a:ln>
        </p:spPr>
        <p:txBody>
          <a:bodyPr wrap="none"/>
          <a:lstStyle/>
          <a:p>
            <a:endParaRPr lang="fi-FI"/>
          </a:p>
        </p:txBody>
      </p:sp>
      <p:sp>
        <p:nvSpPr>
          <p:cNvPr id="100358" name="Text Box 9"/>
          <p:cNvSpPr txBox="1">
            <a:spLocks noChangeArrowheads="1"/>
          </p:cNvSpPr>
          <p:nvPr/>
        </p:nvSpPr>
        <p:spPr bwMode="auto">
          <a:xfrm>
            <a:off x="1835150" y="3357563"/>
            <a:ext cx="1066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A </a:t>
            </a:r>
            <a:r>
              <a:rPr lang="en-US" sz="2000" b="1" baseline="-25000"/>
              <a:t>o</a:t>
            </a:r>
            <a:r>
              <a:rPr lang="en-US" sz="2000" b="1"/>
              <a:t> =</a:t>
            </a:r>
            <a:endParaRPr lang="en-US" sz="2000" b="1" baseline="-25000"/>
          </a:p>
        </p:txBody>
      </p:sp>
      <p:sp>
        <p:nvSpPr>
          <p:cNvPr id="100359" name="Text Box 10"/>
          <p:cNvSpPr txBox="1">
            <a:spLocks noChangeArrowheads="1"/>
          </p:cNvSpPr>
          <p:nvPr/>
        </p:nvSpPr>
        <p:spPr bwMode="auto">
          <a:xfrm>
            <a:off x="250825" y="4149725"/>
            <a:ext cx="7470775" cy="2584450"/>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Where:  MDT is mean down time.</a:t>
            </a:r>
          </a:p>
          <a:p>
            <a:pPr algn="l">
              <a:spcBef>
                <a:spcPct val="50000"/>
              </a:spcBef>
            </a:pPr>
            <a:r>
              <a:rPr lang="en-US" sz="1800" b="1"/>
              <a:t>Example :  </a:t>
            </a:r>
            <a:r>
              <a:rPr lang="en-US" sz="1800"/>
              <a:t>A system has a MTBMA of 168 hours and a MDT of 	   4 hours.  What is A </a:t>
            </a:r>
            <a:r>
              <a:rPr lang="en-US" sz="1800" baseline="-25000"/>
              <a:t>o</a:t>
            </a:r>
            <a:r>
              <a:rPr lang="en-US" sz="1800"/>
              <a:t> ?</a:t>
            </a:r>
          </a:p>
          <a:p>
            <a:pPr algn="l">
              <a:spcBef>
                <a:spcPct val="50000"/>
              </a:spcBef>
            </a:pPr>
            <a:endParaRPr lang="en-US" sz="1800" baseline="-25000"/>
          </a:p>
          <a:p>
            <a:pPr algn="l">
              <a:spcBef>
                <a:spcPct val="50000"/>
              </a:spcBef>
            </a:pPr>
            <a:r>
              <a:rPr lang="en-US" sz="1800" b="1"/>
              <a:t>Solution :  </a:t>
            </a:r>
            <a:r>
              <a:rPr lang="en-US" sz="1800"/>
              <a:t>	A </a:t>
            </a:r>
            <a:r>
              <a:rPr lang="en-US" sz="1800" baseline="-25000"/>
              <a:t>o</a:t>
            </a:r>
            <a:r>
              <a:rPr lang="en-US" sz="1800"/>
              <a:t> =</a:t>
            </a:r>
            <a:endParaRPr lang="en-US" sz="1800" baseline="-25000"/>
          </a:p>
          <a:p>
            <a:pPr algn="l">
              <a:spcBef>
                <a:spcPct val="50000"/>
              </a:spcBef>
            </a:pPr>
            <a:endParaRPr lang="en-US" sz="1800"/>
          </a:p>
          <a:p>
            <a:pPr algn="l">
              <a:spcBef>
                <a:spcPct val="50000"/>
              </a:spcBef>
            </a:pPr>
            <a:endParaRPr lang="en-US" sz="1800"/>
          </a:p>
        </p:txBody>
      </p:sp>
      <p:sp>
        <p:nvSpPr>
          <p:cNvPr id="100360" name="Text Box 12"/>
          <p:cNvSpPr txBox="1">
            <a:spLocks noChangeArrowheads="1"/>
          </p:cNvSpPr>
          <p:nvPr/>
        </p:nvSpPr>
        <p:spPr bwMode="auto">
          <a:xfrm>
            <a:off x="2843213" y="5380038"/>
            <a:ext cx="1676400" cy="785812"/>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       168</a:t>
            </a:r>
          </a:p>
          <a:p>
            <a:pPr algn="l">
              <a:spcBef>
                <a:spcPct val="50000"/>
              </a:spcBef>
            </a:pPr>
            <a:r>
              <a:rPr lang="en-US" sz="1800"/>
              <a:t>   168  +  4</a:t>
            </a:r>
          </a:p>
        </p:txBody>
      </p:sp>
      <p:sp>
        <p:nvSpPr>
          <p:cNvPr id="100361" name="Line 13"/>
          <p:cNvSpPr>
            <a:spLocks noChangeShapeType="1"/>
          </p:cNvSpPr>
          <p:nvPr/>
        </p:nvSpPr>
        <p:spPr bwMode="auto">
          <a:xfrm>
            <a:off x="2987675" y="5732463"/>
            <a:ext cx="1143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0362" name="Text Box 14"/>
          <p:cNvSpPr txBox="1">
            <a:spLocks noChangeArrowheads="1"/>
          </p:cNvSpPr>
          <p:nvPr/>
        </p:nvSpPr>
        <p:spPr bwMode="auto">
          <a:xfrm>
            <a:off x="4500563" y="5516563"/>
            <a:ext cx="1981200" cy="369887"/>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 0.977 or 97.7%</a:t>
            </a:r>
          </a:p>
        </p:txBody>
      </p:sp>
      <p:sp>
        <p:nvSpPr>
          <p:cNvPr id="13"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14"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15"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4294967295"/>
          </p:nvPr>
        </p:nvSpPr>
        <p:spPr/>
        <p:txBody>
          <a:bodyPr/>
          <a:lstStyle/>
          <a:p>
            <a:pPr>
              <a:defRPr/>
            </a:pPr>
            <a:fld id="{BB844A24-6DC2-4161-A2DD-C10D9535F31A}" type="slidenum">
              <a:rPr lang="en-US"/>
              <a:pPr>
                <a:defRPr/>
              </a:pPr>
              <a:t>42</a:t>
            </a:fld>
            <a:endParaRPr lang="en-US"/>
          </a:p>
        </p:txBody>
      </p:sp>
      <p:sp>
        <p:nvSpPr>
          <p:cNvPr id="101379" name="Text Box 5"/>
          <p:cNvSpPr txBox="1">
            <a:spLocks noChangeArrowheads="1"/>
          </p:cNvSpPr>
          <p:nvPr/>
        </p:nvSpPr>
        <p:spPr bwMode="auto">
          <a:xfrm>
            <a:off x="107950" y="765175"/>
            <a:ext cx="7848600" cy="206216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u="sng">
                <a:solidFill>
                  <a:srgbClr val="009DE3"/>
                </a:solidFill>
              </a:rPr>
              <a:t>Availability for Constant Failures Rates and Mean Repair Rates</a:t>
            </a:r>
          </a:p>
          <a:p>
            <a:pPr algn="l">
              <a:spcBef>
                <a:spcPct val="50000"/>
              </a:spcBef>
            </a:pPr>
            <a:r>
              <a:rPr lang="en-US"/>
              <a:t>The steady – state availability was given earlier as:</a:t>
            </a:r>
          </a:p>
          <a:p>
            <a:pPr algn="l">
              <a:spcBef>
                <a:spcPct val="50000"/>
              </a:spcBef>
            </a:pPr>
            <a:r>
              <a:rPr lang="en-US" b="1"/>
              <a:t>		</a:t>
            </a:r>
          </a:p>
          <a:p>
            <a:pPr algn="l">
              <a:spcBef>
                <a:spcPct val="50000"/>
              </a:spcBef>
            </a:pPr>
            <a:r>
              <a:rPr lang="en-US" b="1"/>
              <a:t>		A =    </a:t>
            </a:r>
            <a:r>
              <a:rPr lang="en-US" b="1">
                <a:sym typeface="Symbol" pitchFamily="18" charset="2"/>
              </a:rPr>
              <a:t>		</a:t>
            </a:r>
            <a:endParaRPr lang="en-US" b="1"/>
          </a:p>
        </p:txBody>
      </p:sp>
      <p:sp>
        <p:nvSpPr>
          <p:cNvPr id="101380" name="Line 6"/>
          <p:cNvSpPr>
            <a:spLocks noChangeShapeType="1"/>
          </p:cNvSpPr>
          <p:nvPr/>
        </p:nvSpPr>
        <p:spPr bwMode="auto">
          <a:xfrm>
            <a:off x="2700338" y="2571750"/>
            <a:ext cx="685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1381" name="Text Box 9"/>
          <p:cNvSpPr txBox="1">
            <a:spLocks noChangeArrowheads="1"/>
          </p:cNvSpPr>
          <p:nvPr/>
        </p:nvSpPr>
        <p:spPr bwMode="auto">
          <a:xfrm>
            <a:off x="2573338" y="2060575"/>
            <a:ext cx="990600" cy="1016000"/>
          </a:xfrm>
          <a:prstGeom prst="rect">
            <a:avLst/>
          </a:prstGeom>
          <a:noFill/>
          <a:ln w="12700" cap="sq">
            <a:noFill/>
            <a:miter lim="800000"/>
            <a:headEnd type="none" w="sm" len="sm"/>
            <a:tailEnd type="none" w="sm" len="sm"/>
          </a:ln>
        </p:spPr>
        <p:txBody>
          <a:bodyPr>
            <a:spAutoFit/>
          </a:bodyPr>
          <a:lstStyle/>
          <a:p>
            <a:pPr algn="l">
              <a:spcBef>
                <a:spcPct val="50000"/>
              </a:spcBef>
            </a:pPr>
            <a:r>
              <a:rPr lang="en-US" b="1">
                <a:sym typeface="Symbol" pitchFamily="18" charset="2"/>
              </a:rPr>
              <a:t>   </a:t>
            </a:r>
          </a:p>
          <a:p>
            <a:pPr algn="l">
              <a:spcBef>
                <a:spcPct val="50000"/>
              </a:spcBef>
            </a:pPr>
            <a:r>
              <a:rPr lang="en-US" b="1">
                <a:sym typeface="Symbol" pitchFamily="18" charset="2"/>
              </a:rPr>
              <a:t>  + </a:t>
            </a:r>
            <a:r>
              <a:rPr lang="en-US" sz="2000" b="1">
                <a:sym typeface="Symbol" pitchFamily="18" charset="2"/>
              </a:rPr>
              <a:t></a:t>
            </a:r>
            <a:endParaRPr lang="en-US" b="1">
              <a:sym typeface="Symbol" pitchFamily="18" charset="2"/>
            </a:endParaRPr>
          </a:p>
        </p:txBody>
      </p:sp>
      <p:sp>
        <p:nvSpPr>
          <p:cNvPr id="101382" name="Text Box 10"/>
          <p:cNvSpPr txBox="1">
            <a:spLocks noChangeArrowheads="1"/>
          </p:cNvSpPr>
          <p:nvPr/>
        </p:nvSpPr>
        <p:spPr bwMode="auto">
          <a:xfrm>
            <a:off x="4140200" y="2068513"/>
            <a:ext cx="2420938" cy="1016000"/>
          </a:xfrm>
          <a:prstGeom prst="rect">
            <a:avLst/>
          </a:prstGeom>
          <a:noFill/>
          <a:ln w="12700" cap="sq">
            <a:noFill/>
            <a:miter lim="800000"/>
            <a:headEnd type="none" w="sm" len="sm"/>
            <a:tailEnd type="none" w="sm" len="sm"/>
          </a:ln>
        </p:spPr>
        <p:txBody>
          <a:bodyPr>
            <a:spAutoFit/>
          </a:bodyPr>
          <a:lstStyle/>
          <a:p>
            <a:pPr algn="l">
              <a:spcBef>
                <a:spcPct val="50000"/>
              </a:spcBef>
            </a:pPr>
            <a:r>
              <a:rPr lang="en-US"/>
              <a:t>        MTBF</a:t>
            </a:r>
          </a:p>
          <a:p>
            <a:pPr algn="l">
              <a:spcBef>
                <a:spcPct val="50000"/>
              </a:spcBef>
            </a:pPr>
            <a:r>
              <a:rPr lang="en-US"/>
              <a:t>  MTTR + MTBF</a:t>
            </a:r>
          </a:p>
        </p:txBody>
      </p:sp>
      <p:sp>
        <p:nvSpPr>
          <p:cNvPr id="101383" name="Line 11"/>
          <p:cNvSpPr>
            <a:spLocks noChangeShapeType="1"/>
          </p:cNvSpPr>
          <p:nvPr/>
        </p:nvSpPr>
        <p:spPr bwMode="auto">
          <a:xfrm>
            <a:off x="4500563" y="2571750"/>
            <a:ext cx="1524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1384" name="Text Box 12"/>
          <p:cNvSpPr txBox="1">
            <a:spLocks noChangeArrowheads="1"/>
          </p:cNvSpPr>
          <p:nvPr/>
        </p:nvSpPr>
        <p:spPr bwMode="auto">
          <a:xfrm>
            <a:off x="3563938" y="2355850"/>
            <a:ext cx="304800" cy="366713"/>
          </a:xfrm>
          <a:prstGeom prst="rect">
            <a:avLst/>
          </a:prstGeom>
          <a:noFill/>
          <a:ln w="12700" cap="sq">
            <a:noFill/>
            <a:miter lim="800000"/>
            <a:headEnd type="none" w="sm" len="sm"/>
            <a:tailEnd type="none" w="sm" len="sm"/>
          </a:ln>
        </p:spPr>
        <p:txBody>
          <a:bodyPr>
            <a:spAutoFit/>
          </a:bodyPr>
          <a:lstStyle/>
          <a:p>
            <a:pPr>
              <a:spcBef>
                <a:spcPct val="50000"/>
              </a:spcBef>
            </a:pPr>
            <a:r>
              <a:rPr lang="en-US"/>
              <a:t>=</a:t>
            </a:r>
          </a:p>
        </p:txBody>
      </p:sp>
      <p:sp>
        <p:nvSpPr>
          <p:cNvPr id="101385" name="Text Box 13"/>
          <p:cNvSpPr txBox="1">
            <a:spLocks noChangeArrowheads="1"/>
          </p:cNvSpPr>
          <p:nvPr/>
        </p:nvSpPr>
        <p:spPr bwMode="auto">
          <a:xfrm>
            <a:off x="250825" y="3644900"/>
            <a:ext cx="8372475" cy="2308225"/>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dirty="0"/>
              <a:t>The instantaneous availability, (probability) that an item will be available at time T is:</a:t>
            </a:r>
          </a:p>
          <a:p>
            <a:pPr algn="l">
              <a:spcBef>
                <a:spcPct val="50000"/>
              </a:spcBef>
            </a:pPr>
            <a:r>
              <a:rPr lang="en-US" sz="1800" dirty="0"/>
              <a:t>		   </a:t>
            </a:r>
            <a:r>
              <a:rPr lang="en-US" sz="1800" b="1" dirty="0">
                <a:sym typeface="Symbol" pitchFamily="18" charset="2"/>
              </a:rPr>
              <a:t> 	      </a:t>
            </a:r>
          </a:p>
          <a:p>
            <a:pPr algn="l">
              <a:spcBef>
                <a:spcPct val="50000"/>
              </a:spcBef>
            </a:pPr>
            <a:r>
              <a:rPr lang="en-US" sz="1800" b="1" dirty="0">
                <a:sym typeface="Symbol" pitchFamily="18" charset="2"/>
              </a:rPr>
              <a:t>		  + </a:t>
            </a:r>
            <a:r>
              <a:rPr lang="en-US" sz="1600" b="1" dirty="0">
                <a:sym typeface="Symbol" pitchFamily="18" charset="2"/>
              </a:rPr>
              <a:t></a:t>
            </a:r>
            <a:r>
              <a:rPr lang="en-US" sz="1800" b="1" dirty="0">
                <a:sym typeface="Symbol" pitchFamily="18" charset="2"/>
              </a:rPr>
              <a:t>	      + </a:t>
            </a:r>
            <a:r>
              <a:rPr lang="en-US" sz="1600" b="1" dirty="0">
                <a:sym typeface="Symbol" pitchFamily="18" charset="2"/>
              </a:rPr>
              <a:t></a:t>
            </a:r>
            <a:endParaRPr lang="en-US" sz="1800" dirty="0"/>
          </a:p>
          <a:p>
            <a:pPr algn="l">
              <a:spcBef>
                <a:spcPct val="50000"/>
              </a:spcBef>
            </a:pPr>
            <a:endParaRPr lang="en-US" sz="1800" dirty="0"/>
          </a:p>
          <a:p>
            <a:pPr algn="l">
              <a:spcBef>
                <a:spcPct val="50000"/>
              </a:spcBef>
            </a:pPr>
            <a:r>
              <a:rPr lang="en-US" sz="1800" dirty="0"/>
              <a:t>When t is large, the expression reduces to : A</a:t>
            </a:r>
          </a:p>
        </p:txBody>
      </p:sp>
      <p:sp>
        <p:nvSpPr>
          <p:cNvPr id="101386" name="Line 16"/>
          <p:cNvSpPr>
            <a:spLocks noChangeShapeType="1"/>
          </p:cNvSpPr>
          <p:nvPr/>
        </p:nvSpPr>
        <p:spPr bwMode="auto">
          <a:xfrm>
            <a:off x="2195513" y="4792663"/>
            <a:ext cx="533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1387" name="Line 17"/>
          <p:cNvSpPr>
            <a:spLocks noChangeShapeType="1"/>
          </p:cNvSpPr>
          <p:nvPr/>
        </p:nvSpPr>
        <p:spPr bwMode="auto">
          <a:xfrm>
            <a:off x="3348038" y="4792663"/>
            <a:ext cx="533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1388" name="Text Box 19"/>
          <p:cNvSpPr txBox="1">
            <a:spLocks noChangeArrowheads="1"/>
          </p:cNvSpPr>
          <p:nvPr/>
        </p:nvSpPr>
        <p:spPr bwMode="auto">
          <a:xfrm>
            <a:off x="2822575" y="4578350"/>
            <a:ext cx="381000" cy="366713"/>
          </a:xfrm>
          <a:prstGeom prst="rect">
            <a:avLst/>
          </a:prstGeom>
          <a:noFill/>
          <a:ln w="12700" cap="sq">
            <a:noFill/>
            <a:miter lim="800000"/>
            <a:headEnd type="none" w="sm" len="sm"/>
            <a:tailEnd type="none" w="sm" len="sm"/>
          </a:ln>
        </p:spPr>
        <p:txBody>
          <a:bodyPr>
            <a:spAutoFit/>
          </a:bodyPr>
          <a:lstStyle/>
          <a:p>
            <a:pPr>
              <a:spcBef>
                <a:spcPct val="50000"/>
              </a:spcBef>
            </a:pPr>
            <a:r>
              <a:rPr lang="en-US"/>
              <a:t>+</a:t>
            </a:r>
          </a:p>
        </p:txBody>
      </p:sp>
      <p:sp>
        <p:nvSpPr>
          <p:cNvPr id="101389" name="Text Box 20"/>
          <p:cNvSpPr txBox="1">
            <a:spLocks noChangeArrowheads="1"/>
          </p:cNvSpPr>
          <p:nvPr/>
        </p:nvSpPr>
        <p:spPr bwMode="auto">
          <a:xfrm>
            <a:off x="1258888" y="4575175"/>
            <a:ext cx="609600" cy="369888"/>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A  =</a:t>
            </a:r>
          </a:p>
        </p:txBody>
      </p:sp>
      <p:sp>
        <p:nvSpPr>
          <p:cNvPr id="101390" name="Text Box 21"/>
          <p:cNvSpPr txBox="1">
            <a:spLocks noChangeArrowheads="1"/>
          </p:cNvSpPr>
          <p:nvPr/>
        </p:nvSpPr>
        <p:spPr bwMode="auto">
          <a:xfrm>
            <a:off x="3995936" y="4613066"/>
            <a:ext cx="2592288" cy="400110"/>
          </a:xfrm>
          <a:prstGeom prst="rect">
            <a:avLst/>
          </a:prstGeom>
          <a:noFill/>
          <a:ln w="12700" cap="sq">
            <a:noFill/>
            <a:miter lim="800000"/>
            <a:headEnd type="none" w="sm" len="sm"/>
            <a:tailEnd type="none" w="sm" len="sm"/>
          </a:ln>
        </p:spPr>
        <p:txBody>
          <a:bodyPr wrap="square">
            <a:spAutoFit/>
          </a:bodyPr>
          <a:lstStyle/>
          <a:p>
            <a:pPr algn="l">
              <a:spcBef>
                <a:spcPct val="50000"/>
              </a:spcBef>
            </a:pPr>
            <a:r>
              <a:rPr lang="en-US" sz="2000" b="1" dirty="0" smtClean="0"/>
              <a:t>* </a:t>
            </a:r>
            <a:r>
              <a:rPr lang="en-US" sz="2000" dirty="0" smtClean="0"/>
              <a:t> Exp  </a:t>
            </a:r>
            <a:r>
              <a:rPr lang="en-US" sz="2000" b="1" dirty="0"/>
              <a:t>[</a:t>
            </a:r>
            <a:r>
              <a:rPr lang="en-US" sz="2000" dirty="0"/>
              <a:t> - </a:t>
            </a:r>
            <a:r>
              <a:rPr lang="en-US" sz="2000" b="1" dirty="0"/>
              <a:t>(</a:t>
            </a:r>
            <a:r>
              <a:rPr lang="en-US" sz="2000" dirty="0"/>
              <a:t> </a:t>
            </a:r>
            <a:r>
              <a:rPr lang="en-US" sz="2000" b="1" dirty="0">
                <a:sym typeface="Symbol" pitchFamily="18" charset="2"/>
              </a:rPr>
              <a:t> + </a:t>
            </a:r>
            <a:r>
              <a:rPr lang="en-US" sz="1800" b="1" dirty="0">
                <a:sym typeface="Symbol" pitchFamily="18" charset="2"/>
              </a:rPr>
              <a:t>) t  ] </a:t>
            </a:r>
          </a:p>
        </p:txBody>
      </p:sp>
      <p:sp>
        <p:nvSpPr>
          <p:cNvPr id="101391" name="Text Box 24"/>
          <p:cNvSpPr txBox="1">
            <a:spLocks noChangeArrowheads="1"/>
          </p:cNvSpPr>
          <p:nvPr/>
        </p:nvSpPr>
        <p:spPr bwMode="auto">
          <a:xfrm>
            <a:off x="5364163" y="5226050"/>
            <a:ext cx="1154112" cy="1016000"/>
          </a:xfrm>
          <a:prstGeom prst="rect">
            <a:avLst/>
          </a:prstGeom>
          <a:noFill/>
          <a:ln w="12700" cap="sq">
            <a:noFill/>
            <a:miter lim="800000"/>
            <a:headEnd type="none" w="sm" len="sm"/>
            <a:tailEnd type="none" w="sm" len="sm"/>
          </a:ln>
        </p:spPr>
        <p:txBody>
          <a:bodyPr>
            <a:spAutoFit/>
          </a:bodyPr>
          <a:lstStyle/>
          <a:p>
            <a:pPr algn="l">
              <a:spcBef>
                <a:spcPct val="50000"/>
              </a:spcBef>
            </a:pPr>
            <a:r>
              <a:rPr lang="en-US" b="1">
                <a:sym typeface="Symbol" pitchFamily="18" charset="2"/>
              </a:rPr>
              <a:t>   </a:t>
            </a:r>
          </a:p>
          <a:p>
            <a:pPr algn="l">
              <a:spcBef>
                <a:spcPct val="50000"/>
              </a:spcBef>
            </a:pPr>
            <a:r>
              <a:rPr lang="en-US" b="1">
                <a:sym typeface="Symbol" pitchFamily="18" charset="2"/>
              </a:rPr>
              <a:t> + </a:t>
            </a:r>
            <a:r>
              <a:rPr lang="en-US" sz="2000" b="1">
                <a:sym typeface="Symbol" pitchFamily="18" charset="2"/>
              </a:rPr>
              <a:t></a:t>
            </a:r>
            <a:endParaRPr lang="en-US" b="1">
              <a:sym typeface="Symbol" pitchFamily="18" charset="2"/>
            </a:endParaRPr>
          </a:p>
        </p:txBody>
      </p:sp>
      <p:sp>
        <p:nvSpPr>
          <p:cNvPr id="101392" name="Line 25"/>
          <p:cNvSpPr>
            <a:spLocks noChangeShapeType="1"/>
          </p:cNvSpPr>
          <p:nvPr/>
        </p:nvSpPr>
        <p:spPr bwMode="auto">
          <a:xfrm>
            <a:off x="5435600" y="5737225"/>
            <a:ext cx="609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1393" name="Text Box 26"/>
          <p:cNvSpPr txBox="1">
            <a:spLocks noChangeArrowheads="1"/>
          </p:cNvSpPr>
          <p:nvPr/>
        </p:nvSpPr>
        <p:spPr bwMode="auto">
          <a:xfrm>
            <a:off x="5003800" y="5521325"/>
            <a:ext cx="304800" cy="366713"/>
          </a:xfrm>
          <a:prstGeom prst="rect">
            <a:avLst/>
          </a:prstGeom>
          <a:noFill/>
          <a:ln w="12700" cap="sq">
            <a:noFill/>
            <a:miter lim="800000"/>
            <a:headEnd type="none" w="sm" len="sm"/>
            <a:tailEnd type="none" w="sm" len="sm"/>
          </a:ln>
        </p:spPr>
        <p:txBody>
          <a:bodyPr>
            <a:spAutoFit/>
          </a:bodyPr>
          <a:lstStyle/>
          <a:p>
            <a:pPr>
              <a:spcBef>
                <a:spcPct val="50000"/>
              </a:spcBef>
            </a:pPr>
            <a:r>
              <a:rPr lang="en-US"/>
              <a:t>=</a:t>
            </a:r>
          </a:p>
        </p:txBody>
      </p:sp>
      <p:sp>
        <p:nvSpPr>
          <p:cNvPr id="20"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22"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dirty="0">
                <a:solidFill>
                  <a:schemeClr val="bg1"/>
                </a:solidFill>
                <a:latin typeface="+mn-lt"/>
                <a:ea typeface="ＭＳ Ｐゴシック" charset="-128"/>
              </a:rPr>
              <a:t>Introduction to Reliability Engineering</a:t>
            </a:r>
          </a:p>
        </p:txBody>
      </p:sp>
      <p:pic>
        <p:nvPicPr>
          <p:cNvPr id="21"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4294967295"/>
          </p:nvPr>
        </p:nvSpPr>
        <p:spPr/>
        <p:txBody>
          <a:bodyPr/>
          <a:lstStyle/>
          <a:p>
            <a:pPr>
              <a:defRPr/>
            </a:pPr>
            <a:fld id="{E58DE604-67E7-479D-88D3-EF438F329284}" type="slidenum">
              <a:rPr lang="en-US"/>
              <a:pPr>
                <a:defRPr/>
              </a:pPr>
              <a:t>43</a:t>
            </a:fld>
            <a:endParaRPr lang="en-US"/>
          </a:p>
        </p:txBody>
      </p:sp>
      <p:sp>
        <p:nvSpPr>
          <p:cNvPr id="16388" name="Text Box 4"/>
          <p:cNvSpPr txBox="1">
            <a:spLocks noChangeArrowheads="1"/>
          </p:cNvSpPr>
          <p:nvPr/>
        </p:nvSpPr>
        <p:spPr bwMode="auto">
          <a:xfrm>
            <a:off x="179388" y="549275"/>
            <a:ext cx="7488237" cy="2092325"/>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Example : </a:t>
            </a:r>
            <a:r>
              <a:rPr lang="en-US" sz="2000"/>
              <a:t>Given exponential failure rates and repair rates of </a:t>
            </a:r>
            <a:r>
              <a:rPr lang="en-US" sz="2000" b="1">
                <a:sym typeface="Symbol" pitchFamily="18" charset="2"/>
              </a:rPr>
              <a:t>= 5,</a:t>
            </a:r>
            <a:r>
              <a:rPr lang="en-US" sz="2000"/>
              <a:t> </a:t>
            </a:r>
            <a:r>
              <a:rPr lang="en-US" sz="2000" b="1">
                <a:sym typeface="Symbol" pitchFamily="18" charset="2"/>
              </a:rPr>
              <a:t> =3, </a:t>
            </a:r>
            <a:r>
              <a:rPr lang="en-US" sz="2000">
                <a:sym typeface="Symbol" pitchFamily="18" charset="2"/>
              </a:rPr>
              <a:t>determine the instantaneous availability at 0.2 hours:</a:t>
            </a:r>
          </a:p>
          <a:p>
            <a:pPr algn="l">
              <a:spcBef>
                <a:spcPct val="50000"/>
              </a:spcBef>
            </a:pPr>
            <a:r>
              <a:rPr lang="en-US" sz="2000" b="1">
                <a:sym typeface="Symbol" pitchFamily="18" charset="2"/>
              </a:rPr>
              <a:t>Solution: </a:t>
            </a:r>
          </a:p>
          <a:p>
            <a:pPr algn="l">
              <a:spcBef>
                <a:spcPct val="50000"/>
              </a:spcBef>
            </a:pPr>
            <a:r>
              <a:rPr lang="en-US" sz="2000" b="1">
                <a:sym typeface="Symbol" pitchFamily="18" charset="2"/>
              </a:rPr>
              <a:t>	                         	   		</a:t>
            </a:r>
          </a:p>
          <a:p>
            <a:pPr algn="l">
              <a:spcBef>
                <a:spcPct val="50000"/>
              </a:spcBef>
            </a:pPr>
            <a:r>
              <a:rPr lang="en-US" sz="2000" b="1">
                <a:sym typeface="Symbol" pitchFamily="18" charset="2"/>
              </a:rPr>
              <a:t> 	                      + </a:t>
            </a:r>
            <a:r>
              <a:rPr lang="en-US" sz="1800" b="1">
                <a:sym typeface="Symbol" pitchFamily="18" charset="2"/>
              </a:rPr>
              <a:t></a:t>
            </a:r>
            <a:r>
              <a:rPr lang="en-US" sz="2000" b="1">
                <a:sym typeface="Symbol" pitchFamily="18" charset="2"/>
              </a:rPr>
              <a:t> 	 + </a:t>
            </a:r>
            <a:r>
              <a:rPr lang="en-US" sz="1800" b="1">
                <a:sym typeface="Symbol" pitchFamily="18" charset="2"/>
              </a:rPr>
              <a:t></a:t>
            </a:r>
          </a:p>
        </p:txBody>
      </p:sp>
      <p:sp>
        <p:nvSpPr>
          <p:cNvPr id="16389" name="Text Box 6"/>
          <p:cNvSpPr txBox="1">
            <a:spLocks noChangeArrowheads="1"/>
          </p:cNvSpPr>
          <p:nvPr/>
        </p:nvSpPr>
        <p:spPr bwMode="auto">
          <a:xfrm>
            <a:off x="3419475" y="2060575"/>
            <a:ext cx="304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t>
            </a:r>
          </a:p>
        </p:txBody>
      </p:sp>
      <p:sp>
        <p:nvSpPr>
          <p:cNvPr id="16390" name="Text Box 7"/>
          <p:cNvSpPr txBox="1">
            <a:spLocks noChangeArrowheads="1"/>
          </p:cNvSpPr>
          <p:nvPr/>
        </p:nvSpPr>
        <p:spPr bwMode="auto">
          <a:xfrm>
            <a:off x="1692275" y="2060575"/>
            <a:ext cx="685800" cy="369888"/>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A   =</a:t>
            </a:r>
          </a:p>
        </p:txBody>
      </p:sp>
      <p:sp>
        <p:nvSpPr>
          <p:cNvPr id="16391" name="Line 8"/>
          <p:cNvSpPr>
            <a:spLocks noChangeShapeType="1"/>
          </p:cNvSpPr>
          <p:nvPr/>
        </p:nvSpPr>
        <p:spPr bwMode="auto">
          <a:xfrm>
            <a:off x="2700338" y="2276475"/>
            <a:ext cx="533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6392" name="Line 9"/>
          <p:cNvSpPr>
            <a:spLocks noChangeShapeType="1"/>
          </p:cNvSpPr>
          <p:nvPr/>
        </p:nvSpPr>
        <p:spPr bwMode="auto">
          <a:xfrm>
            <a:off x="3924300" y="2276475"/>
            <a:ext cx="533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6393" name="Text Box 10"/>
          <p:cNvSpPr txBox="1">
            <a:spLocks noChangeArrowheads="1"/>
          </p:cNvSpPr>
          <p:nvPr/>
        </p:nvSpPr>
        <p:spPr bwMode="auto">
          <a:xfrm>
            <a:off x="4787900" y="2060575"/>
            <a:ext cx="2286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exp [  -</a:t>
            </a:r>
            <a:r>
              <a:rPr lang="en-US" sz="2000"/>
              <a:t> </a:t>
            </a:r>
            <a:r>
              <a:rPr lang="en-US" sz="2000" b="1"/>
              <a:t>( </a:t>
            </a:r>
            <a:r>
              <a:rPr lang="en-US" sz="2000" b="1">
                <a:sym typeface="Symbol" pitchFamily="18" charset="2"/>
              </a:rPr>
              <a:t> + </a:t>
            </a:r>
            <a:r>
              <a:rPr lang="en-US" sz="1800" b="1">
                <a:sym typeface="Symbol" pitchFamily="18" charset="2"/>
              </a:rPr>
              <a:t> ) t ]</a:t>
            </a:r>
          </a:p>
        </p:txBody>
      </p:sp>
      <p:sp>
        <p:nvSpPr>
          <p:cNvPr id="16398" name="Text Box 15"/>
          <p:cNvSpPr txBox="1">
            <a:spLocks noChangeArrowheads="1"/>
          </p:cNvSpPr>
          <p:nvPr/>
        </p:nvSpPr>
        <p:spPr bwMode="auto">
          <a:xfrm>
            <a:off x="4378325" y="3009900"/>
            <a:ext cx="9144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.501</a:t>
            </a:r>
          </a:p>
        </p:txBody>
      </p:sp>
      <p:sp>
        <p:nvSpPr>
          <p:cNvPr id="16400" name="Text Box 17"/>
          <p:cNvSpPr txBox="1">
            <a:spLocks noChangeArrowheads="1"/>
          </p:cNvSpPr>
          <p:nvPr/>
        </p:nvSpPr>
        <p:spPr bwMode="auto">
          <a:xfrm>
            <a:off x="323850" y="3716338"/>
            <a:ext cx="8280400" cy="1939925"/>
          </a:xfrm>
          <a:prstGeom prst="rect">
            <a:avLst/>
          </a:prstGeom>
          <a:noFill/>
          <a:ln w="12700" cap="sq">
            <a:noFill/>
            <a:miter lim="800000"/>
            <a:headEnd type="none" w="sm" len="sm"/>
            <a:tailEnd type="none" w="sm" len="sm"/>
          </a:ln>
        </p:spPr>
        <p:txBody>
          <a:bodyPr>
            <a:spAutoFit/>
          </a:bodyPr>
          <a:lstStyle/>
          <a:p>
            <a:pPr algn="l">
              <a:spcBef>
                <a:spcPct val="50000"/>
              </a:spcBef>
            </a:pPr>
            <a:r>
              <a:rPr lang="en-US" dirty="0"/>
              <a:t>Example :  The instantaneous unavailability for the previous example  is:</a:t>
            </a:r>
          </a:p>
          <a:p>
            <a:pPr algn="l">
              <a:spcBef>
                <a:spcPct val="50000"/>
              </a:spcBef>
            </a:pPr>
            <a:r>
              <a:rPr lang="en-US" dirty="0"/>
              <a:t>Solution :</a:t>
            </a:r>
          </a:p>
          <a:p>
            <a:pPr algn="l">
              <a:spcBef>
                <a:spcPct val="50000"/>
              </a:spcBef>
            </a:pPr>
            <a:endParaRPr lang="en-US" dirty="0"/>
          </a:p>
        </p:txBody>
      </p:sp>
      <p:sp>
        <p:nvSpPr>
          <p:cNvPr id="16401" name="Text Box 19"/>
          <p:cNvSpPr txBox="1">
            <a:spLocks noChangeArrowheads="1"/>
          </p:cNvSpPr>
          <p:nvPr/>
        </p:nvSpPr>
        <p:spPr bwMode="auto">
          <a:xfrm>
            <a:off x="3276600" y="4953000"/>
            <a:ext cx="1524000" cy="457200"/>
          </a:xfrm>
          <a:prstGeom prst="rect">
            <a:avLst/>
          </a:prstGeom>
          <a:noFill/>
          <a:ln w="12700" cap="sq">
            <a:noFill/>
            <a:miter lim="800000"/>
            <a:headEnd type="none" w="sm" len="sm"/>
            <a:tailEnd type="none" w="sm" len="sm"/>
          </a:ln>
        </p:spPr>
        <p:txBody>
          <a:bodyPr>
            <a:spAutoFit/>
          </a:bodyPr>
          <a:lstStyle/>
          <a:p>
            <a:pPr marL="457200" indent="-457200">
              <a:spcBef>
                <a:spcPct val="50000"/>
              </a:spcBef>
            </a:pPr>
            <a:r>
              <a:rPr lang="en-US" b="1">
                <a:solidFill>
                  <a:srgbClr val="FFFF00"/>
                </a:solidFill>
                <a:sym typeface="Symbol" pitchFamily="18" charset="2"/>
              </a:rPr>
              <a:t>       </a:t>
            </a:r>
          </a:p>
        </p:txBody>
      </p:sp>
      <p:sp>
        <p:nvSpPr>
          <p:cNvPr id="16402" name="Line 20"/>
          <p:cNvSpPr>
            <a:spLocks noChangeShapeType="1"/>
          </p:cNvSpPr>
          <p:nvPr/>
        </p:nvSpPr>
        <p:spPr bwMode="auto">
          <a:xfrm>
            <a:off x="3654425" y="4860925"/>
            <a:ext cx="609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6403" name="Text Box 21"/>
          <p:cNvSpPr txBox="1">
            <a:spLocks noChangeArrowheads="1"/>
          </p:cNvSpPr>
          <p:nvPr/>
        </p:nvSpPr>
        <p:spPr bwMode="auto">
          <a:xfrm>
            <a:off x="4616450" y="4365104"/>
            <a:ext cx="1219200" cy="958083"/>
          </a:xfrm>
          <a:prstGeom prst="rect">
            <a:avLst/>
          </a:prstGeom>
          <a:noFill/>
          <a:ln w="12700" cap="sq">
            <a:noFill/>
            <a:miter lim="800000"/>
            <a:headEnd type="none" w="sm" len="sm"/>
            <a:tailEnd type="none" w="sm" len="sm"/>
          </a:ln>
        </p:spPr>
        <p:txBody>
          <a:bodyPr>
            <a:spAutoFit/>
          </a:bodyPr>
          <a:lstStyle/>
          <a:p>
            <a:pPr algn="l">
              <a:lnSpc>
                <a:spcPct val="150000"/>
              </a:lnSpc>
              <a:spcBef>
                <a:spcPct val="50000"/>
              </a:spcBef>
            </a:pPr>
            <a:r>
              <a:rPr lang="en-US" sz="2000" b="1" dirty="0">
                <a:sym typeface="Symbol" pitchFamily="18" charset="2"/>
              </a:rPr>
              <a:t>    	  + </a:t>
            </a:r>
            <a:r>
              <a:rPr lang="en-US" sz="1800" b="1" dirty="0">
                <a:sym typeface="Symbol" pitchFamily="18" charset="2"/>
              </a:rPr>
              <a:t></a:t>
            </a:r>
            <a:r>
              <a:rPr lang="en-US" sz="2000" b="1" dirty="0">
                <a:sym typeface="Symbol" pitchFamily="18" charset="2"/>
              </a:rPr>
              <a:t> 	</a:t>
            </a:r>
            <a:endParaRPr lang="en-US" sz="1800" b="1" dirty="0">
              <a:sym typeface="Symbol" pitchFamily="18" charset="2"/>
            </a:endParaRPr>
          </a:p>
        </p:txBody>
      </p:sp>
      <p:sp>
        <p:nvSpPr>
          <p:cNvPr id="16404" name="Line 22"/>
          <p:cNvSpPr>
            <a:spLocks noChangeShapeType="1"/>
          </p:cNvSpPr>
          <p:nvPr/>
        </p:nvSpPr>
        <p:spPr bwMode="auto">
          <a:xfrm>
            <a:off x="4758680" y="4869160"/>
            <a:ext cx="533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6405" name="Text Box 23"/>
          <p:cNvSpPr txBox="1">
            <a:spLocks noChangeArrowheads="1"/>
          </p:cNvSpPr>
          <p:nvPr/>
        </p:nvSpPr>
        <p:spPr bwMode="auto">
          <a:xfrm>
            <a:off x="3059113" y="5157788"/>
            <a:ext cx="685800" cy="366712"/>
          </a:xfrm>
          <a:prstGeom prst="rect">
            <a:avLst/>
          </a:prstGeom>
          <a:noFill/>
          <a:ln w="12700" cap="sq">
            <a:noFill/>
            <a:miter lim="800000"/>
            <a:headEnd type="none" w="sm" len="sm"/>
            <a:tailEnd type="none" w="sm" len="sm"/>
          </a:ln>
        </p:spPr>
        <p:txBody>
          <a:bodyPr>
            <a:spAutoFit/>
          </a:bodyPr>
          <a:lstStyle/>
          <a:p>
            <a:pPr>
              <a:spcBef>
                <a:spcPct val="50000"/>
              </a:spcBef>
            </a:pPr>
            <a:endParaRPr lang="en-IN"/>
          </a:p>
        </p:txBody>
      </p:sp>
      <p:sp>
        <p:nvSpPr>
          <p:cNvPr id="16406" name="Text Box 24"/>
          <p:cNvSpPr txBox="1">
            <a:spLocks noChangeArrowheads="1"/>
          </p:cNvSpPr>
          <p:nvPr/>
        </p:nvSpPr>
        <p:spPr bwMode="auto">
          <a:xfrm>
            <a:off x="3436938" y="4437063"/>
            <a:ext cx="990600" cy="862012"/>
          </a:xfrm>
          <a:prstGeom prst="rect">
            <a:avLst/>
          </a:prstGeom>
          <a:noFill/>
          <a:ln w="12700" cap="sq">
            <a:noFill/>
            <a:miter lim="800000"/>
            <a:headEnd type="none" w="sm" len="sm"/>
            <a:tailEnd type="none" w="sm" len="sm"/>
          </a:ln>
        </p:spPr>
        <p:txBody>
          <a:bodyPr>
            <a:spAutoFit/>
          </a:bodyPr>
          <a:lstStyle/>
          <a:p>
            <a:pPr algn="ctr">
              <a:spcBef>
                <a:spcPct val="50000"/>
              </a:spcBef>
              <a:buFont typeface="Symbol" pitchFamily="18" charset="2"/>
              <a:buChar char="m"/>
            </a:pPr>
            <a:r>
              <a:rPr lang="en-US" sz="2000" b="1" dirty="0">
                <a:sym typeface="Symbol" pitchFamily="18" charset="2"/>
              </a:rPr>
              <a:t>   </a:t>
            </a:r>
          </a:p>
          <a:p>
            <a:pPr algn="ctr">
              <a:spcBef>
                <a:spcPct val="50000"/>
              </a:spcBef>
              <a:buFont typeface="Symbol" pitchFamily="18" charset="2"/>
              <a:buNone/>
            </a:pPr>
            <a:r>
              <a:rPr lang="en-US" sz="2000" b="1" dirty="0">
                <a:sym typeface="Symbol" pitchFamily="18" charset="2"/>
              </a:rPr>
              <a:t> + </a:t>
            </a:r>
            <a:r>
              <a:rPr lang="en-US" sz="1800" b="1" dirty="0">
                <a:sym typeface="Symbol" pitchFamily="18" charset="2"/>
              </a:rPr>
              <a:t></a:t>
            </a:r>
          </a:p>
        </p:txBody>
      </p:sp>
      <p:sp>
        <p:nvSpPr>
          <p:cNvPr id="16407" name="Text Box 25"/>
          <p:cNvSpPr txBox="1">
            <a:spLocks noChangeArrowheads="1"/>
          </p:cNvSpPr>
          <p:nvPr/>
        </p:nvSpPr>
        <p:spPr bwMode="auto">
          <a:xfrm>
            <a:off x="4337050" y="4581128"/>
            <a:ext cx="304800" cy="366713"/>
          </a:xfrm>
          <a:prstGeom prst="rect">
            <a:avLst/>
          </a:prstGeom>
          <a:noFill/>
          <a:ln w="12700" cap="sq">
            <a:noFill/>
            <a:miter lim="800000"/>
            <a:headEnd type="none" w="sm" len="sm"/>
            <a:tailEnd type="none" w="sm" len="sm"/>
          </a:ln>
        </p:spPr>
        <p:txBody>
          <a:bodyPr>
            <a:spAutoFit/>
          </a:bodyPr>
          <a:lstStyle/>
          <a:p>
            <a:pPr>
              <a:spcBef>
                <a:spcPct val="50000"/>
              </a:spcBef>
            </a:pPr>
            <a:r>
              <a:rPr lang="en-US" dirty="0"/>
              <a:t>-</a:t>
            </a:r>
          </a:p>
        </p:txBody>
      </p:sp>
      <p:sp>
        <p:nvSpPr>
          <p:cNvPr id="16408" name="Text Box 26"/>
          <p:cNvSpPr txBox="1">
            <a:spLocks noChangeArrowheads="1"/>
          </p:cNvSpPr>
          <p:nvPr/>
        </p:nvSpPr>
        <p:spPr bwMode="auto">
          <a:xfrm>
            <a:off x="5378450" y="4673600"/>
            <a:ext cx="25781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dirty="0"/>
              <a:t>exp [  -</a:t>
            </a:r>
            <a:r>
              <a:rPr lang="en-US" sz="2000" dirty="0"/>
              <a:t> </a:t>
            </a:r>
            <a:r>
              <a:rPr lang="en-US" sz="2000" b="1" dirty="0"/>
              <a:t>( </a:t>
            </a:r>
            <a:r>
              <a:rPr lang="en-US" sz="2000" b="1" dirty="0">
                <a:sym typeface="Symbol" pitchFamily="18" charset="2"/>
              </a:rPr>
              <a:t> + </a:t>
            </a:r>
            <a:r>
              <a:rPr lang="en-US" sz="1800" b="1" dirty="0">
                <a:sym typeface="Symbol" pitchFamily="18" charset="2"/>
              </a:rPr>
              <a:t> ) t ]  </a:t>
            </a:r>
            <a:r>
              <a:rPr lang="en-US" sz="1800" dirty="0">
                <a:sym typeface="Symbol" pitchFamily="18" charset="2"/>
              </a:rPr>
              <a:t>}</a:t>
            </a:r>
            <a:endParaRPr lang="en-US" sz="2000" dirty="0"/>
          </a:p>
        </p:txBody>
      </p:sp>
      <p:sp>
        <p:nvSpPr>
          <p:cNvPr id="16410" name="Text Box 34"/>
          <p:cNvSpPr txBox="1">
            <a:spLocks noChangeArrowheads="1"/>
          </p:cNvSpPr>
          <p:nvPr/>
        </p:nvSpPr>
        <p:spPr bwMode="auto">
          <a:xfrm>
            <a:off x="2700338" y="4687888"/>
            <a:ext cx="935037" cy="369887"/>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 1  -  {</a:t>
            </a:r>
          </a:p>
        </p:txBody>
      </p:sp>
      <p:sp>
        <p:nvSpPr>
          <p:cNvPr id="16411" name="Text Box 36"/>
          <p:cNvSpPr txBox="1">
            <a:spLocks noChangeArrowheads="1"/>
          </p:cNvSpPr>
          <p:nvPr/>
        </p:nvSpPr>
        <p:spPr bwMode="auto">
          <a:xfrm>
            <a:off x="2178050" y="4673600"/>
            <a:ext cx="6096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A</a:t>
            </a:r>
            <a:r>
              <a:rPr lang="en-US" sz="2000"/>
              <a:t> </a:t>
            </a:r>
            <a:r>
              <a:rPr lang="en-US" sz="1800" b="1" baseline="-25000">
                <a:sym typeface="Symbol" pitchFamily="18" charset="2"/>
              </a:rPr>
              <a:t></a:t>
            </a:r>
          </a:p>
        </p:txBody>
      </p:sp>
      <p:graphicFrame>
        <p:nvGraphicFramePr>
          <p:cNvPr id="16386" name="Object 2"/>
          <p:cNvGraphicFramePr>
            <a:graphicFrameLocks noChangeAspect="1"/>
          </p:cNvGraphicFramePr>
          <p:nvPr/>
        </p:nvGraphicFramePr>
        <p:xfrm>
          <a:off x="2916238" y="5516563"/>
          <a:ext cx="2303462" cy="649287"/>
        </p:xfrm>
        <a:graphic>
          <a:graphicData uri="http://schemas.openxmlformats.org/presentationml/2006/ole">
            <mc:AlternateContent xmlns:mc="http://schemas.openxmlformats.org/markup-compatibility/2006">
              <mc:Choice xmlns:v="urn:schemas-microsoft-com:vml" Requires="v">
                <p:oleObj spid="_x0000_s16417" name="Equation" r:id="rId3" imgW="1396800" imgH="393480" progId="Equation.DSMT4">
                  <p:embed/>
                </p:oleObj>
              </mc:Choice>
              <mc:Fallback>
                <p:oleObj name="Equation" r:id="rId3" imgW="139680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516563"/>
                        <a:ext cx="230346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412" name="Text Box 33"/>
          <p:cNvSpPr txBox="1">
            <a:spLocks noChangeArrowheads="1"/>
          </p:cNvSpPr>
          <p:nvPr/>
        </p:nvSpPr>
        <p:spPr bwMode="auto">
          <a:xfrm>
            <a:off x="5435600" y="5661025"/>
            <a:ext cx="1143000" cy="369888"/>
          </a:xfrm>
          <a:prstGeom prst="rect">
            <a:avLst/>
          </a:prstGeom>
          <a:noFill/>
          <a:ln w="12700" cap="sq">
            <a:noFill/>
            <a:miter lim="800000"/>
            <a:headEnd type="none" w="sm" len="sm"/>
            <a:tailEnd type="none" w="sm" len="sm"/>
          </a:ln>
        </p:spPr>
        <p:txBody>
          <a:bodyPr>
            <a:spAutoFit/>
          </a:bodyPr>
          <a:lstStyle/>
          <a:p>
            <a:pPr algn="l">
              <a:spcBef>
                <a:spcPct val="50000"/>
              </a:spcBef>
            </a:pPr>
            <a:r>
              <a:rPr lang="en-US" sz="1800"/>
              <a:t>= .499</a:t>
            </a:r>
          </a:p>
        </p:txBody>
      </p:sp>
      <p:sp>
        <p:nvSpPr>
          <p:cNvPr id="38"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39"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31" name="Picture 10" descr="https://www.euro-fusion.org/wpcms/wp-content/uploads/2011/11/CERN.gif"/>
          <p:cNvPicPr>
            <a:picLocks noChangeAspect="1" noChangeArrowheads="1"/>
          </p:cNvPicPr>
          <p:nvPr/>
        </p:nvPicPr>
        <p:blipFill>
          <a:blip r:embed="rId5" cstate="print"/>
          <a:srcRect/>
          <a:stretch>
            <a:fillRect/>
          </a:stretch>
        </p:blipFill>
        <p:spPr bwMode="auto">
          <a:xfrm>
            <a:off x="4283968" y="6381328"/>
            <a:ext cx="432048" cy="432048"/>
          </a:xfrm>
          <a:prstGeom prst="rect">
            <a:avLst/>
          </a:prstGeom>
          <a:noFill/>
        </p:spPr>
      </p:pic>
      <p:graphicFrame>
        <p:nvGraphicFramePr>
          <p:cNvPr id="16415" name="Object 2"/>
          <p:cNvGraphicFramePr>
            <a:graphicFrameLocks noChangeAspect="1"/>
          </p:cNvGraphicFramePr>
          <p:nvPr/>
        </p:nvGraphicFramePr>
        <p:xfrm>
          <a:off x="2051720" y="2757800"/>
          <a:ext cx="2304256" cy="744424"/>
        </p:xfrm>
        <a:graphic>
          <a:graphicData uri="http://schemas.openxmlformats.org/presentationml/2006/ole">
            <mc:AlternateContent xmlns:mc="http://schemas.openxmlformats.org/markup-compatibility/2006">
              <mc:Choice xmlns:v="urn:schemas-microsoft-com:vml" Requires="v">
                <p:oleObj spid="_x0000_s16418" name="Equation" r:id="rId6" imgW="1218960" imgH="393480" progId="Equation.DSMT4">
                  <p:embed/>
                </p:oleObj>
              </mc:Choice>
              <mc:Fallback>
                <p:oleObj name="Equation" r:id="rId6" imgW="1218960" imgH="393480" progId="Equation.DSMT4">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2757800"/>
                        <a:ext cx="2304256" cy="744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advClick="0">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4"/>
          <p:cNvSpPr txBox="1">
            <a:spLocks noChangeArrowheads="1"/>
          </p:cNvSpPr>
          <p:nvPr/>
        </p:nvSpPr>
        <p:spPr bwMode="auto">
          <a:xfrm>
            <a:off x="755650" y="228600"/>
            <a:ext cx="465455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Other configurations to consider:</a:t>
            </a:r>
          </a:p>
          <a:p>
            <a:pPr algn="l">
              <a:spcBef>
                <a:spcPct val="50000"/>
              </a:spcBef>
            </a:pPr>
            <a:r>
              <a:rPr lang="en-US" sz="2000"/>
              <a:t>Series Configuration </a:t>
            </a:r>
          </a:p>
        </p:txBody>
      </p:sp>
      <p:sp>
        <p:nvSpPr>
          <p:cNvPr id="102404" name="Rectangle 5"/>
          <p:cNvSpPr>
            <a:spLocks noChangeArrowheads="1"/>
          </p:cNvSpPr>
          <p:nvPr/>
        </p:nvSpPr>
        <p:spPr bwMode="auto">
          <a:xfrm>
            <a:off x="2743200" y="1447800"/>
            <a:ext cx="685800" cy="533400"/>
          </a:xfrm>
          <a:prstGeom prst="rect">
            <a:avLst/>
          </a:prstGeom>
          <a:noFill/>
          <a:ln w="12700" cap="sq">
            <a:solidFill>
              <a:schemeClr val="tx1"/>
            </a:solidFill>
            <a:miter lim="800000"/>
            <a:headEnd type="none" w="sm" len="sm"/>
            <a:tailEnd type="none" w="sm" len="sm"/>
          </a:ln>
        </p:spPr>
        <p:txBody>
          <a:bodyPr wrap="none" anchor="ctr"/>
          <a:lstStyle/>
          <a:p>
            <a:pPr algn="l"/>
            <a:endParaRPr lang="fi-FI" sz="2000"/>
          </a:p>
        </p:txBody>
      </p:sp>
      <p:sp>
        <p:nvSpPr>
          <p:cNvPr id="102405" name="Rectangle 6"/>
          <p:cNvSpPr>
            <a:spLocks noChangeArrowheads="1"/>
          </p:cNvSpPr>
          <p:nvPr/>
        </p:nvSpPr>
        <p:spPr bwMode="auto">
          <a:xfrm>
            <a:off x="4114800" y="1447800"/>
            <a:ext cx="685800" cy="533400"/>
          </a:xfrm>
          <a:prstGeom prst="rect">
            <a:avLst/>
          </a:prstGeom>
          <a:noFill/>
          <a:ln w="12700" cap="sq">
            <a:solidFill>
              <a:schemeClr val="tx1"/>
            </a:solidFill>
            <a:miter lim="800000"/>
            <a:headEnd type="none" w="sm" len="sm"/>
            <a:tailEnd type="none" w="sm" len="sm"/>
          </a:ln>
        </p:spPr>
        <p:txBody>
          <a:bodyPr wrap="none" anchor="ctr"/>
          <a:lstStyle/>
          <a:p>
            <a:pPr algn="l"/>
            <a:endParaRPr lang="fi-FI" sz="2000"/>
          </a:p>
        </p:txBody>
      </p:sp>
      <p:sp>
        <p:nvSpPr>
          <p:cNvPr id="102406" name="Rectangle 7"/>
          <p:cNvSpPr>
            <a:spLocks noChangeArrowheads="1"/>
          </p:cNvSpPr>
          <p:nvPr/>
        </p:nvSpPr>
        <p:spPr bwMode="auto">
          <a:xfrm>
            <a:off x="5486400" y="1447800"/>
            <a:ext cx="685800" cy="533400"/>
          </a:xfrm>
          <a:prstGeom prst="rect">
            <a:avLst/>
          </a:prstGeom>
          <a:noFill/>
          <a:ln w="12700" cap="sq">
            <a:solidFill>
              <a:schemeClr val="tx1"/>
            </a:solidFill>
            <a:miter lim="800000"/>
            <a:headEnd type="none" w="sm" len="sm"/>
            <a:tailEnd type="none" w="sm" len="sm"/>
          </a:ln>
        </p:spPr>
        <p:txBody>
          <a:bodyPr wrap="none" anchor="ctr"/>
          <a:lstStyle/>
          <a:p>
            <a:pPr algn="l"/>
            <a:endParaRPr lang="fi-FI" sz="2000"/>
          </a:p>
        </p:txBody>
      </p:sp>
      <p:sp>
        <p:nvSpPr>
          <p:cNvPr id="102407" name="Line 8"/>
          <p:cNvSpPr>
            <a:spLocks noChangeShapeType="1"/>
          </p:cNvSpPr>
          <p:nvPr/>
        </p:nvSpPr>
        <p:spPr bwMode="auto">
          <a:xfrm>
            <a:off x="2362200" y="1676400"/>
            <a:ext cx="381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08" name="Line 9"/>
          <p:cNvSpPr>
            <a:spLocks noChangeShapeType="1"/>
          </p:cNvSpPr>
          <p:nvPr/>
        </p:nvSpPr>
        <p:spPr bwMode="auto">
          <a:xfrm>
            <a:off x="3429000" y="1676400"/>
            <a:ext cx="685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09" name="Line 10"/>
          <p:cNvSpPr>
            <a:spLocks noChangeShapeType="1"/>
          </p:cNvSpPr>
          <p:nvPr/>
        </p:nvSpPr>
        <p:spPr bwMode="auto">
          <a:xfrm>
            <a:off x="4800600" y="1676400"/>
            <a:ext cx="685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10" name="Text Box 13"/>
          <p:cNvSpPr txBox="1">
            <a:spLocks noChangeArrowheads="1"/>
          </p:cNvSpPr>
          <p:nvPr/>
        </p:nvSpPr>
        <p:spPr bwMode="auto">
          <a:xfrm>
            <a:off x="2895600" y="1524000"/>
            <a:ext cx="381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A</a:t>
            </a:r>
          </a:p>
        </p:txBody>
      </p:sp>
      <p:sp>
        <p:nvSpPr>
          <p:cNvPr id="102411" name="Text Box 14"/>
          <p:cNvSpPr txBox="1">
            <a:spLocks noChangeArrowheads="1"/>
          </p:cNvSpPr>
          <p:nvPr/>
        </p:nvSpPr>
        <p:spPr bwMode="auto">
          <a:xfrm>
            <a:off x="4267200" y="1524000"/>
            <a:ext cx="381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B</a:t>
            </a:r>
          </a:p>
        </p:txBody>
      </p:sp>
      <p:sp>
        <p:nvSpPr>
          <p:cNvPr id="102412" name="Text Box 15"/>
          <p:cNvSpPr txBox="1">
            <a:spLocks noChangeArrowheads="1"/>
          </p:cNvSpPr>
          <p:nvPr/>
        </p:nvSpPr>
        <p:spPr bwMode="auto">
          <a:xfrm>
            <a:off x="5562600" y="1524000"/>
            <a:ext cx="5334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C</a:t>
            </a:r>
          </a:p>
        </p:txBody>
      </p:sp>
      <p:sp>
        <p:nvSpPr>
          <p:cNvPr id="102413" name="Line 16"/>
          <p:cNvSpPr>
            <a:spLocks noChangeShapeType="1"/>
          </p:cNvSpPr>
          <p:nvPr/>
        </p:nvSpPr>
        <p:spPr bwMode="auto">
          <a:xfrm>
            <a:off x="6172200" y="1676400"/>
            <a:ext cx="228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14" name="Text Box 17"/>
          <p:cNvSpPr txBox="1">
            <a:spLocks noChangeArrowheads="1"/>
          </p:cNvSpPr>
          <p:nvPr/>
        </p:nvSpPr>
        <p:spPr bwMode="auto">
          <a:xfrm>
            <a:off x="6629400" y="1447800"/>
            <a:ext cx="9906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  n</a:t>
            </a:r>
          </a:p>
        </p:txBody>
      </p:sp>
      <p:sp>
        <p:nvSpPr>
          <p:cNvPr id="102415" name="Text Box 18"/>
          <p:cNvSpPr txBox="1">
            <a:spLocks noChangeArrowheads="1"/>
          </p:cNvSpPr>
          <p:nvPr/>
        </p:nvSpPr>
        <p:spPr bwMode="auto">
          <a:xfrm>
            <a:off x="3733800" y="2057400"/>
            <a:ext cx="990600" cy="400050"/>
          </a:xfrm>
          <a:prstGeom prst="rect">
            <a:avLst/>
          </a:prstGeom>
          <a:noFill/>
          <a:ln w="12700" cap="sq">
            <a:noFill/>
            <a:miter lim="800000"/>
            <a:headEnd type="none" w="sm" len="sm"/>
            <a:tailEnd type="none" w="sm" len="sm"/>
          </a:ln>
        </p:spPr>
        <p:txBody>
          <a:bodyPr>
            <a:spAutoFit/>
          </a:bodyPr>
          <a:lstStyle/>
          <a:p>
            <a:pPr algn="l">
              <a:spcBef>
                <a:spcPct val="50000"/>
              </a:spcBef>
            </a:pPr>
            <a:endParaRPr lang="en-IN" sz="2000"/>
          </a:p>
        </p:txBody>
      </p:sp>
      <p:sp>
        <p:nvSpPr>
          <p:cNvPr id="102416" name="Text Box 19"/>
          <p:cNvSpPr txBox="1">
            <a:spLocks noChangeArrowheads="1"/>
          </p:cNvSpPr>
          <p:nvPr/>
        </p:nvSpPr>
        <p:spPr bwMode="auto">
          <a:xfrm>
            <a:off x="3581400" y="2468563"/>
            <a:ext cx="990600" cy="523875"/>
          </a:xfrm>
          <a:prstGeom prst="rect">
            <a:avLst/>
          </a:prstGeom>
          <a:noFill/>
          <a:ln w="12700" cap="sq">
            <a:noFill/>
            <a:miter lim="800000"/>
            <a:headEnd type="none" w="sm" len="sm"/>
            <a:tailEnd type="none" w="sm" len="sm"/>
          </a:ln>
        </p:spPr>
        <p:txBody>
          <a:bodyPr>
            <a:spAutoFit/>
          </a:bodyPr>
          <a:lstStyle/>
          <a:p>
            <a:pPr algn="l">
              <a:spcBef>
                <a:spcPct val="50000"/>
              </a:spcBef>
            </a:pPr>
            <a:r>
              <a:rPr lang="en-US" sz="2800" b="1">
                <a:sym typeface="Symbol" pitchFamily="18" charset="2"/>
              </a:rPr>
              <a:t></a:t>
            </a:r>
            <a:r>
              <a:rPr lang="en-US" sz="2000" b="1">
                <a:sym typeface="Symbol" pitchFamily="18" charset="2"/>
              </a:rPr>
              <a:t> A </a:t>
            </a:r>
            <a:r>
              <a:rPr lang="en-US" sz="2000" b="1" baseline="-25000">
                <a:sym typeface="Symbol" pitchFamily="18" charset="2"/>
              </a:rPr>
              <a:t>i</a:t>
            </a:r>
            <a:endParaRPr lang="en-US" sz="2000" b="1" baseline="-25000"/>
          </a:p>
        </p:txBody>
      </p:sp>
      <p:sp>
        <p:nvSpPr>
          <p:cNvPr id="102417" name="Text Box 21"/>
          <p:cNvSpPr txBox="1">
            <a:spLocks noChangeArrowheads="1"/>
          </p:cNvSpPr>
          <p:nvPr/>
        </p:nvSpPr>
        <p:spPr bwMode="auto">
          <a:xfrm>
            <a:off x="4800600" y="2392363"/>
            <a:ext cx="762000" cy="523875"/>
          </a:xfrm>
          <a:prstGeom prst="rect">
            <a:avLst/>
          </a:prstGeom>
          <a:noFill/>
          <a:ln w="12700" cap="sq">
            <a:noFill/>
            <a:miter lim="800000"/>
            <a:headEnd type="none" w="sm" len="sm"/>
            <a:tailEnd type="none" w="sm" len="sm"/>
          </a:ln>
        </p:spPr>
        <p:txBody>
          <a:bodyPr>
            <a:spAutoFit/>
          </a:bodyPr>
          <a:lstStyle/>
          <a:p>
            <a:pPr algn="l">
              <a:spcBef>
                <a:spcPct val="50000"/>
              </a:spcBef>
            </a:pPr>
            <a:r>
              <a:rPr lang="en-US" sz="2800" b="1">
                <a:sym typeface="Symbol" pitchFamily="18" charset="2"/>
              </a:rPr>
              <a:t></a:t>
            </a:r>
          </a:p>
        </p:txBody>
      </p:sp>
      <p:sp>
        <p:nvSpPr>
          <p:cNvPr id="102418" name="Text Box 22"/>
          <p:cNvSpPr txBox="1">
            <a:spLocks noChangeArrowheads="1"/>
          </p:cNvSpPr>
          <p:nvPr/>
        </p:nvSpPr>
        <p:spPr bwMode="auto">
          <a:xfrm>
            <a:off x="4859338" y="2205038"/>
            <a:ext cx="304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n</a:t>
            </a:r>
          </a:p>
        </p:txBody>
      </p:sp>
      <p:sp>
        <p:nvSpPr>
          <p:cNvPr id="102419" name="Text Box 23"/>
          <p:cNvSpPr txBox="1">
            <a:spLocks noChangeArrowheads="1"/>
          </p:cNvSpPr>
          <p:nvPr/>
        </p:nvSpPr>
        <p:spPr bwMode="auto">
          <a:xfrm>
            <a:off x="4800600" y="2819400"/>
            <a:ext cx="685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I = 1</a:t>
            </a:r>
          </a:p>
        </p:txBody>
      </p:sp>
      <p:sp>
        <p:nvSpPr>
          <p:cNvPr id="102420" name="Text Box 24"/>
          <p:cNvSpPr txBox="1">
            <a:spLocks noChangeArrowheads="1"/>
          </p:cNvSpPr>
          <p:nvPr/>
        </p:nvSpPr>
        <p:spPr bwMode="auto">
          <a:xfrm>
            <a:off x="6400800" y="3124200"/>
            <a:ext cx="1219200" cy="400050"/>
          </a:xfrm>
          <a:prstGeom prst="rect">
            <a:avLst/>
          </a:prstGeom>
          <a:noFill/>
          <a:ln w="12700" cap="sq">
            <a:noFill/>
            <a:miter lim="800000"/>
            <a:headEnd type="none" w="sm" len="sm"/>
            <a:tailEnd type="none" w="sm" len="sm"/>
          </a:ln>
        </p:spPr>
        <p:txBody>
          <a:bodyPr>
            <a:spAutoFit/>
          </a:bodyPr>
          <a:lstStyle/>
          <a:p>
            <a:pPr algn="l">
              <a:spcBef>
                <a:spcPct val="50000"/>
              </a:spcBef>
            </a:pPr>
            <a:endParaRPr lang="en-IN" sz="2000"/>
          </a:p>
        </p:txBody>
      </p:sp>
      <p:sp>
        <p:nvSpPr>
          <p:cNvPr id="102421" name="Text Box 27"/>
          <p:cNvSpPr txBox="1">
            <a:spLocks noChangeArrowheads="1"/>
          </p:cNvSpPr>
          <p:nvPr/>
        </p:nvSpPr>
        <p:spPr bwMode="auto">
          <a:xfrm>
            <a:off x="5486400" y="2286000"/>
            <a:ext cx="91440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sym typeface="Symbol" pitchFamily="18" charset="2"/>
              </a:rPr>
              <a:t>  </a:t>
            </a:r>
            <a:r>
              <a:rPr lang="en-US" sz="2000" b="1" baseline="-25000">
                <a:sym typeface="Symbol" pitchFamily="18" charset="2"/>
              </a:rPr>
              <a:t>i</a:t>
            </a:r>
          </a:p>
          <a:p>
            <a:pPr algn="l">
              <a:spcBef>
                <a:spcPct val="50000"/>
              </a:spcBef>
            </a:pPr>
            <a:r>
              <a:rPr lang="en-US" sz="2000" b="1">
                <a:sym typeface="Symbol" pitchFamily="18" charset="2"/>
              </a:rPr>
              <a:t> </a:t>
            </a:r>
            <a:r>
              <a:rPr lang="en-US" sz="2000" b="1" baseline="-25000">
                <a:sym typeface="Symbol" pitchFamily="18" charset="2"/>
              </a:rPr>
              <a:t>i</a:t>
            </a:r>
            <a:r>
              <a:rPr lang="en-US" sz="2000" b="1">
                <a:sym typeface="Symbol" pitchFamily="18" charset="2"/>
              </a:rPr>
              <a:t> + </a:t>
            </a:r>
            <a:r>
              <a:rPr lang="en-US" sz="1800" b="1">
                <a:sym typeface="Symbol" pitchFamily="18" charset="2"/>
              </a:rPr>
              <a:t></a:t>
            </a:r>
            <a:r>
              <a:rPr lang="en-US" sz="1800" b="1" baseline="-25000">
                <a:sym typeface="Symbol" pitchFamily="18" charset="2"/>
              </a:rPr>
              <a:t>i</a:t>
            </a:r>
          </a:p>
        </p:txBody>
      </p:sp>
      <p:sp>
        <p:nvSpPr>
          <p:cNvPr id="102422" name="Line 28"/>
          <p:cNvSpPr>
            <a:spLocks noChangeShapeType="1"/>
          </p:cNvSpPr>
          <p:nvPr/>
        </p:nvSpPr>
        <p:spPr bwMode="auto">
          <a:xfrm>
            <a:off x="5562600" y="2781300"/>
            <a:ext cx="762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23" name="Text Box 29"/>
          <p:cNvSpPr txBox="1">
            <a:spLocks noChangeArrowheads="1"/>
          </p:cNvSpPr>
          <p:nvPr/>
        </p:nvSpPr>
        <p:spPr bwMode="auto">
          <a:xfrm>
            <a:off x="3048000" y="2590800"/>
            <a:ext cx="762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  =</a:t>
            </a:r>
          </a:p>
        </p:txBody>
      </p:sp>
      <p:sp>
        <p:nvSpPr>
          <p:cNvPr id="102424" name="Text Box 30"/>
          <p:cNvSpPr txBox="1">
            <a:spLocks noChangeArrowheads="1"/>
          </p:cNvSpPr>
          <p:nvPr/>
        </p:nvSpPr>
        <p:spPr bwMode="auto">
          <a:xfrm>
            <a:off x="827088" y="3429000"/>
            <a:ext cx="2971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Parallel Configuration</a:t>
            </a:r>
          </a:p>
        </p:txBody>
      </p:sp>
      <p:sp>
        <p:nvSpPr>
          <p:cNvPr id="102425" name="Rectangle 31"/>
          <p:cNvSpPr>
            <a:spLocks noChangeArrowheads="1"/>
          </p:cNvSpPr>
          <p:nvPr/>
        </p:nvSpPr>
        <p:spPr bwMode="auto">
          <a:xfrm>
            <a:off x="2609850" y="3959225"/>
            <a:ext cx="685800" cy="533400"/>
          </a:xfrm>
          <a:prstGeom prst="rect">
            <a:avLst/>
          </a:prstGeom>
          <a:noFill/>
          <a:ln w="12700" cap="sq">
            <a:solidFill>
              <a:schemeClr val="tx1"/>
            </a:solidFill>
            <a:miter lim="800000"/>
            <a:headEnd type="none" w="sm" len="sm"/>
            <a:tailEnd type="none" w="sm" len="sm"/>
          </a:ln>
        </p:spPr>
        <p:txBody>
          <a:bodyPr wrap="none" anchor="ctr"/>
          <a:lstStyle/>
          <a:p>
            <a:pPr algn="l"/>
            <a:endParaRPr lang="fi-FI" sz="2000"/>
          </a:p>
        </p:txBody>
      </p:sp>
      <p:sp>
        <p:nvSpPr>
          <p:cNvPr id="102426" name="Rectangle 32"/>
          <p:cNvSpPr>
            <a:spLocks noChangeArrowheads="1"/>
          </p:cNvSpPr>
          <p:nvPr/>
        </p:nvSpPr>
        <p:spPr bwMode="auto">
          <a:xfrm>
            <a:off x="2609850" y="4797425"/>
            <a:ext cx="685800" cy="533400"/>
          </a:xfrm>
          <a:prstGeom prst="rect">
            <a:avLst/>
          </a:prstGeom>
          <a:noFill/>
          <a:ln w="12700" cap="sq">
            <a:solidFill>
              <a:schemeClr val="tx1"/>
            </a:solidFill>
            <a:miter lim="800000"/>
            <a:headEnd type="none" w="sm" len="sm"/>
            <a:tailEnd type="none" w="sm" len="sm"/>
          </a:ln>
        </p:spPr>
        <p:txBody>
          <a:bodyPr wrap="none" anchor="ctr"/>
          <a:lstStyle/>
          <a:p>
            <a:pPr algn="l"/>
            <a:endParaRPr lang="fi-FI" sz="2000"/>
          </a:p>
        </p:txBody>
      </p:sp>
      <p:sp>
        <p:nvSpPr>
          <p:cNvPr id="102427" name="Rectangle 33"/>
          <p:cNvSpPr>
            <a:spLocks noChangeArrowheads="1"/>
          </p:cNvSpPr>
          <p:nvPr/>
        </p:nvSpPr>
        <p:spPr bwMode="auto">
          <a:xfrm>
            <a:off x="2609850" y="5559425"/>
            <a:ext cx="685800" cy="533400"/>
          </a:xfrm>
          <a:prstGeom prst="rect">
            <a:avLst/>
          </a:prstGeom>
          <a:noFill/>
          <a:ln w="12700" cap="sq">
            <a:solidFill>
              <a:schemeClr val="tx1"/>
            </a:solidFill>
            <a:miter lim="800000"/>
            <a:headEnd type="none" w="sm" len="sm"/>
            <a:tailEnd type="none" w="sm" len="sm"/>
          </a:ln>
        </p:spPr>
        <p:txBody>
          <a:bodyPr wrap="none" anchor="ctr"/>
          <a:lstStyle/>
          <a:p>
            <a:pPr algn="l"/>
            <a:endParaRPr lang="fi-FI" sz="2000"/>
          </a:p>
        </p:txBody>
      </p:sp>
      <p:sp>
        <p:nvSpPr>
          <p:cNvPr id="102428" name="Line 34"/>
          <p:cNvSpPr>
            <a:spLocks noChangeShapeType="1"/>
          </p:cNvSpPr>
          <p:nvPr/>
        </p:nvSpPr>
        <p:spPr bwMode="auto">
          <a:xfrm>
            <a:off x="3295650" y="4187825"/>
            <a:ext cx="609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29" name="Line 35"/>
          <p:cNvSpPr>
            <a:spLocks noChangeShapeType="1"/>
          </p:cNvSpPr>
          <p:nvPr/>
        </p:nvSpPr>
        <p:spPr bwMode="auto">
          <a:xfrm>
            <a:off x="3905250" y="4187825"/>
            <a:ext cx="0" cy="167640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30" name="Line 36"/>
          <p:cNvSpPr>
            <a:spLocks noChangeShapeType="1"/>
          </p:cNvSpPr>
          <p:nvPr/>
        </p:nvSpPr>
        <p:spPr bwMode="auto">
          <a:xfrm>
            <a:off x="3295650" y="5864225"/>
            <a:ext cx="609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31" name="Line 37"/>
          <p:cNvSpPr>
            <a:spLocks noChangeShapeType="1"/>
          </p:cNvSpPr>
          <p:nvPr/>
        </p:nvSpPr>
        <p:spPr bwMode="auto">
          <a:xfrm>
            <a:off x="2000250" y="4187825"/>
            <a:ext cx="609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32" name="Line 38"/>
          <p:cNvSpPr>
            <a:spLocks noChangeShapeType="1"/>
          </p:cNvSpPr>
          <p:nvPr/>
        </p:nvSpPr>
        <p:spPr bwMode="auto">
          <a:xfrm>
            <a:off x="2000250" y="4187825"/>
            <a:ext cx="0" cy="167640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33" name="Line 39"/>
          <p:cNvSpPr>
            <a:spLocks noChangeShapeType="1"/>
          </p:cNvSpPr>
          <p:nvPr/>
        </p:nvSpPr>
        <p:spPr bwMode="auto">
          <a:xfrm>
            <a:off x="2000250" y="5864225"/>
            <a:ext cx="609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34" name="Text Box 40"/>
          <p:cNvSpPr txBox="1">
            <a:spLocks noChangeArrowheads="1"/>
          </p:cNvSpPr>
          <p:nvPr/>
        </p:nvSpPr>
        <p:spPr bwMode="auto">
          <a:xfrm>
            <a:off x="2762250" y="4035425"/>
            <a:ext cx="4572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A</a:t>
            </a:r>
          </a:p>
        </p:txBody>
      </p:sp>
      <p:sp>
        <p:nvSpPr>
          <p:cNvPr id="102435" name="Text Box 41"/>
          <p:cNvSpPr txBox="1">
            <a:spLocks noChangeArrowheads="1"/>
          </p:cNvSpPr>
          <p:nvPr/>
        </p:nvSpPr>
        <p:spPr bwMode="auto">
          <a:xfrm>
            <a:off x="2762250" y="4873625"/>
            <a:ext cx="5334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B</a:t>
            </a:r>
          </a:p>
        </p:txBody>
      </p:sp>
      <p:sp>
        <p:nvSpPr>
          <p:cNvPr id="102436" name="Text Box 42"/>
          <p:cNvSpPr txBox="1">
            <a:spLocks noChangeArrowheads="1"/>
          </p:cNvSpPr>
          <p:nvPr/>
        </p:nvSpPr>
        <p:spPr bwMode="auto">
          <a:xfrm>
            <a:off x="2762250" y="5635625"/>
            <a:ext cx="4572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t>C</a:t>
            </a:r>
          </a:p>
        </p:txBody>
      </p:sp>
      <p:sp>
        <p:nvSpPr>
          <p:cNvPr id="102437" name="Line 43"/>
          <p:cNvSpPr>
            <a:spLocks noChangeShapeType="1"/>
          </p:cNvSpPr>
          <p:nvPr/>
        </p:nvSpPr>
        <p:spPr bwMode="auto">
          <a:xfrm>
            <a:off x="1619250" y="5102225"/>
            <a:ext cx="9906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38" name="Line 44"/>
          <p:cNvSpPr>
            <a:spLocks noChangeShapeType="1"/>
          </p:cNvSpPr>
          <p:nvPr/>
        </p:nvSpPr>
        <p:spPr bwMode="auto">
          <a:xfrm>
            <a:off x="3295650" y="5102225"/>
            <a:ext cx="914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39" name="Text Box 45"/>
          <p:cNvSpPr txBox="1">
            <a:spLocks noChangeArrowheads="1"/>
          </p:cNvSpPr>
          <p:nvPr/>
        </p:nvSpPr>
        <p:spPr bwMode="auto">
          <a:xfrm>
            <a:off x="5991225" y="4675188"/>
            <a:ext cx="762000" cy="523875"/>
          </a:xfrm>
          <a:prstGeom prst="rect">
            <a:avLst/>
          </a:prstGeom>
          <a:noFill/>
          <a:ln w="12700" cap="sq">
            <a:noFill/>
            <a:miter lim="800000"/>
            <a:headEnd type="none" w="sm" len="sm"/>
            <a:tailEnd type="none" w="sm" len="sm"/>
          </a:ln>
        </p:spPr>
        <p:txBody>
          <a:bodyPr>
            <a:spAutoFit/>
          </a:bodyPr>
          <a:lstStyle/>
          <a:p>
            <a:pPr algn="l">
              <a:spcBef>
                <a:spcPct val="50000"/>
              </a:spcBef>
            </a:pPr>
            <a:r>
              <a:rPr lang="en-US" sz="2800" b="1">
                <a:sym typeface="Symbol" pitchFamily="18" charset="2"/>
              </a:rPr>
              <a:t></a:t>
            </a:r>
          </a:p>
        </p:txBody>
      </p:sp>
      <p:sp>
        <p:nvSpPr>
          <p:cNvPr id="102440" name="Text Box 46"/>
          <p:cNvSpPr txBox="1">
            <a:spLocks noChangeArrowheads="1"/>
          </p:cNvSpPr>
          <p:nvPr/>
        </p:nvSpPr>
        <p:spPr bwMode="auto">
          <a:xfrm>
            <a:off x="6067425" y="4437063"/>
            <a:ext cx="304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n</a:t>
            </a:r>
          </a:p>
        </p:txBody>
      </p:sp>
      <p:sp>
        <p:nvSpPr>
          <p:cNvPr id="102441" name="Text Box 47"/>
          <p:cNvSpPr txBox="1">
            <a:spLocks noChangeArrowheads="1"/>
          </p:cNvSpPr>
          <p:nvPr/>
        </p:nvSpPr>
        <p:spPr bwMode="auto">
          <a:xfrm>
            <a:off x="5991225" y="5116513"/>
            <a:ext cx="685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I = 1</a:t>
            </a:r>
          </a:p>
        </p:txBody>
      </p:sp>
      <p:sp>
        <p:nvSpPr>
          <p:cNvPr id="102442" name="Text Box 48"/>
          <p:cNvSpPr txBox="1">
            <a:spLocks noChangeArrowheads="1"/>
          </p:cNvSpPr>
          <p:nvPr/>
        </p:nvSpPr>
        <p:spPr bwMode="auto">
          <a:xfrm>
            <a:off x="6677025" y="4492625"/>
            <a:ext cx="91440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a:sym typeface="Symbol" pitchFamily="18" charset="2"/>
              </a:rPr>
              <a:t>   </a:t>
            </a:r>
            <a:r>
              <a:rPr lang="en-US" sz="2000" b="1" baseline="-25000">
                <a:sym typeface="Symbol" pitchFamily="18" charset="2"/>
              </a:rPr>
              <a:t>i</a:t>
            </a:r>
          </a:p>
          <a:p>
            <a:pPr algn="l">
              <a:spcBef>
                <a:spcPct val="50000"/>
              </a:spcBef>
            </a:pPr>
            <a:r>
              <a:rPr lang="en-US" sz="2000" b="1">
                <a:sym typeface="Symbol" pitchFamily="18" charset="2"/>
              </a:rPr>
              <a:t> </a:t>
            </a:r>
            <a:r>
              <a:rPr lang="en-US" sz="2000" b="1" baseline="-25000">
                <a:sym typeface="Symbol" pitchFamily="18" charset="2"/>
              </a:rPr>
              <a:t>i</a:t>
            </a:r>
            <a:r>
              <a:rPr lang="en-US" sz="2000" b="1">
                <a:sym typeface="Symbol" pitchFamily="18" charset="2"/>
              </a:rPr>
              <a:t> + </a:t>
            </a:r>
            <a:r>
              <a:rPr lang="en-US" sz="1800" b="1">
                <a:sym typeface="Symbol" pitchFamily="18" charset="2"/>
              </a:rPr>
              <a:t></a:t>
            </a:r>
            <a:r>
              <a:rPr lang="en-US" sz="1800" b="1" baseline="-25000">
                <a:sym typeface="Symbol" pitchFamily="18" charset="2"/>
              </a:rPr>
              <a:t>i</a:t>
            </a:r>
          </a:p>
        </p:txBody>
      </p:sp>
      <p:sp>
        <p:nvSpPr>
          <p:cNvPr id="102443" name="Line 49"/>
          <p:cNvSpPr>
            <a:spLocks noChangeShapeType="1"/>
          </p:cNvSpPr>
          <p:nvPr/>
        </p:nvSpPr>
        <p:spPr bwMode="auto">
          <a:xfrm>
            <a:off x="6753225" y="5013325"/>
            <a:ext cx="762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2444" name="Text Box 50"/>
          <p:cNvSpPr txBox="1">
            <a:spLocks noChangeArrowheads="1"/>
          </p:cNvSpPr>
          <p:nvPr/>
        </p:nvSpPr>
        <p:spPr bwMode="auto">
          <a:xfrm>
            <a:off x="4419600" y="2667000"/>
            <a:ext cx="381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t>
            </a:r>
          </a:p>
        </p:txBody>
      </p:sp>
      <p:sp>
        <p:nvSpPr>
          <p:cNvPr id="102445" name="Text Box 51"/>
          <p:cNvSpPr txBox="1">
            <a:spLocks noChangeArrowheads="1"/>
          </p:cNvSpPr>
          <p:nvPr/>
        </p:nvSpPr>
        <p:spPr bwMode="auto">
          <a:xfrm>
            <a:off x="5076825" y="4797425"/>
            <a:ext cx="10795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 = 1 -</a:t>
            </a:r>
          </a:p>
        </p:txBody>
      </p:sp>
      <p:sp>
        <p:nvSpPr>
          <p:cNvPr id="48"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49"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50"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
        <p:nvSpPr>
          <p:cNvPr id="51"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transition advClick="0">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4"/>
          <p:cNvSpPr txBox="1">
            <a:spLocks noChangeArrowheads="1"/>
          </p:cNvSpPr>
          <p:nvPr/>
        </p:nvSpPr>
        <p:spPr bwMode="auto">
          <a:xfrm>
            <a:off x="323850" y="600075"/>
            <a:ext cx="7543800" cy="147796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Example : Given exponential failure rates and repair times of </a:t>
            </a:r>
            <a:r>
              <a:rPr lang="en-US" sz="2000" b="1">
                <a:sym typeface="Symbol" pitchFamily="18" charset="2"/>
              </a:rPr>
              <a:t> 5,= 3, </a:t>
            </a:r>
            <a:r>
              <a:rPr lang="en-US" sz="2000">
                <a:sym typeface="Symbol" pitchFamily="18" charset="2"/>
              </a:rPr>
              <a:t>if  two identical units are in series, determine the steady state (A):</a:t>
            </a:r>
          </a:p>
          <a:p>
            <a:pPr algn="l">
              <a:spcBef>
                <a:spcPct val="50000"/>
              </a:spcBef>
            </a:pPr>
            <a:r>
              <a:rPr lang="en-US" sz="2000">
                <a:sym typeface="Symbol" pitchFamily="18" charset="2"/>
              </a:rPr>
              <a:t>Solution :  </a:t>
            </a:r>
          </a:p>
        </p:txBody>
      </p:sp>
      <p:sp>
        <p:nvSpPr>
          <p:cNvPr id="103428" name="Text Box 6"/>
          <p:cNvSpPr txBox="1">
            <a:spLocks noChangeArrowheads="1"/>
          </p:cNvSpPr>
          <p:nvPr/>
        </p:nvSpPr>
        <p:spPr bwMode="auto">
          <a:xfrm>
            <a:off x="2152650" y="1666875"/>
            <a:ext cx="91440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dirty="0">
                <a:sym typeface="Symbol" pitchFamily="18" charset="2"/>
              </a:rPr>
              <a:t> </a:t>
            </a:r>
            <a:r>
              <a:rPr lang="en-US" sz="2000" b="1" baseline="-25000" dirty="0" err="1">
                <a:sym typeface="Symbol" pitchFamily="18" charset="2"/>
              </a:rPr>
              <a:t>i</a:t>
            </a:r>
            <a:endParaRPr lang="en-US" sz="2000" b="1" baseline="-25000" dirty="0">
              <a:sym typeface="Symbol" pitchFamily="18" charset="2"/>
            </a:endParaRPr>
          </a:p>
          <a:p>
            <a:pPr algn="l">
              <a:spcBef>
                <a:spcPct val="50000"/>
              </a:spcBef>
            </a:pPr>
            <a:r>
              <a:rPr lang="en-US" sz="2000" b="1" dirty="0">
                <a:sym typeface="Symbol" pitchFamily="18" charset="2"/>
              </a:rPr>
              <a:t> </a:t>
            </a:r>
            <a:r>
              <a:rPr lang="en-US" sz="2000" b="1" baseline="-25000" dirty="0" err="1">
                <a:sym typeface="Symbol" pitchFamily="18" charset="2"/>
              </a:rPr>
              <a:t>i</a:t>
            </a:r>
            <a:r>
              <a:rPr lang="en-US" sz="2000" b="1" dirty="0">
                <a:sym typeface="Symbol" pitchFamily="18" charset="2"/>
              </a:rPr>
              <a:t> + </a:t>
            </a:r>
            <a:r>
              <a:rPr lang="en-US" sz="1800" b="1" dirty="0">
                <a:sym typeface="Symbol" pitchFamily="18" charset="2"/>
              </a:rPr>
              <a:t></a:t>
            </a:r>
            <a:r>
              <a:rPr lang="en-US" sz="1800" b="1" baseline="-25000" dirty="0" err="1">
                <a:sym typeface="Symbol" pitchFamily="18" charset="2"/>
              </a:rPr>
              <a:t>i</a:t>
            </a:r>
            <a:endParaRPr lang="en-US" sz="1800" b="1" baseline="-25000" dirty="0">
              <a:sym typeface="Symbol" pitchFamily="18" charset="2"/>
            </a:endParaRPr>
          </a:p>
        </p:txBody>
      </p:sp>
      <p:sp>
        <p:nvSpPr>
          <p:cNvPr id="103429" name="Text Box 7"/>
          <p:cNvSpPr txBox="1">
            <a:spLocks noChangeArrowheads="1"/>
          </p:cNvSpPr>
          <p:nvPr/>
        </p:nvSpPr>
        <p:spPr bwMode="auto">
          <a:xfrm>
            <a:off x="1695450" y="1849438"/>
            <a:ext cx="533400" cy="523875"/>
          </a:xfrm>
          <a:prstGeom prst="rect">
            <a:avLst/>
          </a:prstGeom>
          <a:noFill/>
          <a:ln w="12700" cap="sq">
            <a:noFill/>
            <a:miter lim="800000"/>
            <a:headEnd type="none" w="sm" len="sm"/>
            <a:tailEnd type="none" w="sm" len="sm"/>
          </a:ln>
        </p:spPr>
        <p:txBody>
          <a:bodyPr>
            <a:spAutoFit/>
          </a:bodyPr>
          <a:lstStyle/>
          <a:p>
            <a:pPr algn="l">
              <a:spcBef>
                <a:spcPct val="50000"/>
              </a:spcBef>
            </a:pPr>
            <a:r>
              <a:rPr lang="en-US" sz="2800" b="1">
                <a:sym typeface="Symbol" pitchFamily="18" charset="2"/>
              </a:rPr>
              <a:t></a:t>
            </a:r>
          </a:p>
        </p:txBody>
      </p:sp>
      <p:sp>
        <p:nvSpPr>
          <p:cNvPr id="103430" name="Line 8"/>
          <p:cNvSpPr>
            <a:spLocks noChangeShapeType="1"/>
          </p:cNvSpPr>
          <p:nvPr/>
        </p:nvSpPr>
        <p:spPr bwMode="auto">
          <a:xfrm>
            <a:off x="2228850" y="2200275"/>
            <a:ext cx="685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31" name="Text Box 9"/>
          <p:cNvSpPr txBox="1">
            <a:spLocks noChangeArrowheads="1"/>
          </p:cNvSpPr>
          <p:nvPr/>
        </p:nvSpPr>
        <p:spPr bwMode="auto">
          <a:xfrm>
            <a:off x="704850" y="1971675"/>
            <a:ext cx="11303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A =</a:t>
            </a:r>
          </a:p>
        </p:txBody>
      </p:sp>
      <p:sp>
        <p:nvSpPr>
          <p:cNvPr id="103432" name="Text Box 10"/>
          <p:cNvSpPr txBox="1">
            <a:spLocks noChangeArrowheads="1"/>
          </p:cNvSpPr>
          <p:nvPr/>
        </p:nvSpPr>
        <p:spPr bwMode="auto">
          <a:xfrm>
            <a:off x="2990850" y="1985963"/>
            <a:ext cx="304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t>
            </a:r>
          </a:p>
        </p:txBody>
      </p:sp>
      <p:sp>
        <p:nvSpPr>
          <p:cNvPr id="103433" name="Text Box 12"/>
          <p:cNvSpPr txBox="1">
            <a:spLocks noChangeArrowheads="1"/>
          </p:cNvSpPr>
          <p:nvPr/>
        </p:nvSpPr>
        <p:spPr bwMode="auto">
          <a:xfrm>
            <a:off x="3524250" y="1725613"/>
            <a:ext cx="838200" cy="862012"/>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dirty="0"/>
              <a:t>   3</a:t>
            </a:r>
          </a:p>
          <a:p>
            <a:pPr algn="l">
              <a:spcBef>
                <a:spcPct val="50000"/>
              </a:spcBef>
            </a:pPr>
            <a:r>
              <a:rPr lang="en-US" sz="2000" b="1" dirty="0"/>
              <a:t>5 + 3</a:t>
            </a:r>
          </a:p>
        </p:txBody>
      </p:sp>
      <p:sp>
        <p:nvSpPr>
          <p:cNvPr id="103434" name="Line 13"/>
          <p:cNvSpPr>
            <a:spLocks noChangeShapeType="1"/>
          </p:cNvSpPr>
          <p:nvPr/>
        </p:nvSpPr>
        <p:spPr bwMode="auto">
          <a:xfrm>
            <a:off x="3600450" y="2124075"/>
            <a:ext cx="533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35" name="Text Box 14"/>
          <p:cNvSpPr txBox="1">
            <a:spLocks noChangeArrowheads="1"/>
          </p:cNvSpPr>
          <p:nvPr/>
        </p:nvSpPr>
        <p:spPr bwMode="auto">
          <a:xfrm>
            <a:off x="3219450" y="1514475"/>
            <a:ext cx="1219200" cy="1016000"/>
          </a:xfrm>
          <a:prstGeom prst="rect">
            <a:avLst/>
          </a:prstGeom>
          <a:noFill/>
          <a:ln w="12700" cap="sq">
            <a:noFill/>
            <a:miter lim="800000"/>
            <a:headEnd type="none" w="sm" len="sm"/>
            <a:tailEnd type="none" w="sm" len="sm"/>
          </a:ln>
        </p:spPr>
        <p:txBody>
          <a:bodyPr>
            <a:spAutoFit/>
          </a:bodyPr>
          <a:lstStyle/>
          <a:p>
            <a:pPr algn="l">
              <a:spcBef>
                <a:spcPct val="50000"/>
              </a:spcBef>
            </a:pPr>
            <a:r>
              <a:rPr lang="en-US" sz="6000"/>
              <a:t>(</a:t>
            </a:r>
          </a:p>
        </p:txBody>
      </p:sp>
      <p:sp>
        <p:nvSpPr>
          <p:cNvPr id="103436" name="Text Box 15"/>
          <p:cNvSpPr txBox="1">
            <a:spLocks noChangeArrowheads="1"/>
          </p:cNvSpPr>
          <p:nvPr/>
        </p:nvSpPr>
        <p:spPr bwMode="auto">
          <a:xfrm>
            <a:off x="4094163" y="1484313"/>
            <a:ext cx="838200" cy="1108075"/>
          </a:xfrm>
          <a:prstGeom prst="rect">
            <a:avLst/>
          </a:prstGeom>
          <a:noFill/>
          <a:ln w="12700" cap="sq">
            <a:noFill/>
            <a:miter lim="800000"/>
            <a:headEnd type="none" w="sm" len="sm"/>
            <a:tailEnd type="none" w="sm" len="sm"/>
          </a:ln>
        </p:spPr>
        <p:txBody>
          <a:bodyPr>
            <a:spAutoFit/>
          </a:bodyPr>
          <a:lstStyle/>
          <a:p>
            <a:pPr algn="l">
              <a:spcBef>
                <a:spcPct val="50000"/>
              </a:spcBef>
            </a:pPr>
            <a:r>
              <a:rPr lang="en-US" sz="6600"/>
              <a:t>)</a:t>
            </a:r>
          </a:p>
        </p:txBody>
      </p:sp>
      <p:sp>
        <p:nvSpPr>
          <p:cNvPr id="103437" name="Text Box 16"/>
          <p:cNvSpPr txBox="1">
            <a:spLocks noChangeArrowheads="1"/>
          </p:cNvSpPr>
          <p:nvPr/>
        </p:nvSpPr>
        <p:spPr bwMode="auto">
          <a:xfrm>
            <a:off x="4591050" y="1743075"/>
            <a:ext cx="990600" cy="1323975"/>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dirty="0"/>
              <a:t>  </a:t>
            </a:r>
            <a:r>
              <a:rPr lang="en-US" sz="2000" b="1" dirty="0"/>
              <a:t>3</a:t>
            </a:r>
          </a:p>
          <a:p>
            <a:pPr algn="l">
              <a:spcBef>
                <a:spcPct val="50000"/>
              </a:spcBef>
            </a:pPr>
            <a:r>
              <a:rPr lang="en-US" sz="2000" b="1" dirty="0"/>
              <a:t>5 + 3</a:t>
            </a:r>
          </a:p>
          <a:p>
            <a:pPr algn="l">
              <a:spcBef>
                <a:spcPct val="50000"/>
              </a:spcBef>
            </a:pPr>
            <a:endParaRPr lang="en-US" sz="2000" b="1" dirty="0"/>
          </a:p>
        </p:txBody>
      </p:sp>
      <p:sp>
        <p:nvSpPr>
          <p:cNvPr id="103438" name="Text Box 17"/>
          <p:cNvSpPr txBox="1">
            <a:spLocks noChangeArrowheads="1"/>
          </p:cNvSpPr>
          <p:nvPr/>
        </p:nvSpPr>
        <p:spPr bwMode="auto">
          <a:xfrm>
            <a:off x="4346575" y="1482725"/>
            <a:ext cx="441325" cy="1016000"/>
          </a:xfrm>
          <a:prstGeom prst="rect">
            <a:avLst/>
          </a:prstGeom>
          <a:noFill/>
          <a:ln w="12700" cap="sq">
            <a:noFill/>
            <a:miter lim="800000"/>
            <a:headEnd type="none" w="sm" len="sm"/>
            <a:tailEnd type="none" w="sm" len="sm"/>
          </a:ln>
        </p:spPr>
        <p:txBody>
          <a:bodyPr wrap="none">
            <a:spAutoFit/>
          </a:bodyPr>
          <a:lstStyle/>
          <a:p>
            <a:pPr algn="l"/>
            <a:r>
              <a:rPr lang="en-US" sz="6000"/>
              <a:t>(</a:t>
            </a:r>
          </a:p>
        </p:txBody>
      </p:sp>
      <p:sp>
        <p:nvSpPr>
          <p:cNvPr id="103439" name="Text Box 18"/>
          <p:cNvSpPr txBox="1">
            <a:spLocks noChangeArrowheads="1"/>
          </p:cNvSpPr>
          <p:nvPr/>
        </p:nvSpPr>
        <p:spPr bwMode="auto">
          <a:xfrm>
            <a:off x="5148263" y="1484784"/>
            <a:ext cx="503857" cy="1107996"/>
          </a:xfrm>
          <a:prstGeom prst="rect">
            <a:avLst/>
          </a:prstGeom>
          <a:noFill/>
          <a:ln w="12700" cap="sq">
            <a:noFill/>
            <a:miter lim="800000"/>
            <a:headEnd type="none" w="sm" len="sm"/>
            <a:tailEnd type="none" w="sm" len="sm"/>
          </a:ln>
        </p:spPr>
        <p:txBody>
          <a:bodyPr wrap="square">
            <a:spAutoFit/>
          </a:bodyPr>
          <a:lstStyle/>
          <a:p>
            <a:pPr algn="l"/>
            <a:r>
              <a:rPr lang="en-US" sz="6600" dirty="0"/>
              <a:t>)</a:t>
            </a:r>
          </a:p>
        </p:txBody>
      </p:sp>
      <p:sp>
        <p:nvSpPr>
          <p:cNvPr id="103440" name="Line 19"/>
          <p:cNvSpPr>
            <a:spLocks noChangeShapeType="1"/>
          </p:cNvSpPr>
          <p:nvPr/>
        </p:nvSpPr>
        <p:spPr bwMode="auto">
          <a:xfrm>
            <a:off x="4667250" y="2124075"/>
            <a:ext cx="5334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41" name="Text Box 20"/>
          <p:cNvSpPr txBox="1">
            <a:spLocks noChangeArrowheads="1"/>
          </p:cNvSpPr>
          <p:nvPr/>
        </p:nvSpPr>
        <p:spPr bwMode="auto">
          <a:xfrm>
            <a:off x="5734050" y="1725613"/>
            <a:ext cx="762000" cy="862012"/>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dirty="0"/>
              <a:t>9</a:t>
            </a:r>
          </a:p>
          <a:p>
            <a:pPr algn="l">
              <a:spcBef>
                <a:spcPct val="50000"/>
              </a:spcBef>
            </a:pPr>
            <a:r>
              <a:rPr lang="en-US" sz="2000" b="1" dirty="0"/>
              <a:t>64</a:t>
            </a:r>
          </a:p>
        </p:txBody>
      </p:sp>
      <p:sp>
        <p:nvSpPr>
          <p:cNvPr id="103442" name="Line 21"/>
          <p:cNvSpPr>
            <a:spLocks noChangeShapeType="1"/>
          </p:cNvSpPr>
          <p:nvPr/>
        </p:nvSpPr>
        <p:spPr bwMode="auto">
          <a:xfrm>
            <a:off x="5734050" y="2124075"/>
            <a:ext cx="381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43" name="Text Box 22"/>
          <p:cNvSpPr txBox="1">
            <a:spLocks noChangeArrowheads="1"/>
          </p:cNvSpPr>
          <p:nvPr/>
        </p:nvSpPr>
        <p:spPr bwMode="auto">
          <a:xfrm>
            <a:off x="6343650" y="1916113"/>
            <a:ext cx="1612726" cy="400110"/>
          </a:xfrm>
          <a:prstGeom prst="rect">
            <a:avLst/>
          </a:prstGeom>
          <a:noFill/>
          <a:ln w="12700" cap="sq">
            <a:noFill/>
            <a:miter lim="800000"/>
            <a:headEnd type="none" w="sm" len="sm"/>
            <a:tailEnd type="none" w="sm" len="sm"/>
          </a:ln>
        </p:spPr>
        <p:txBody>
          <a:bodyPr wrap="square">
            <a:spAutoFit/>
          </a:bodyPr>
          <a:lstStyle/>
          <a:p>
            <a:pPr algn="l">
              <a:spcBef>
                <a:spcPct val="50000"/>
              </a:spcBef>
            </a:pPr>
            <a:r>
              <a:rPr lang="en-US" sz="2000" b="1" dirty="0" smtClean="0"/>
              <a:t>= 0.14063</a:t>
            </a:r>
            <a:endParaRPr lang="en-US" sz="2000" b="1" dirty="0"/>
          </a:p>
        </p:txBody>
      </p:sp>
      <p:sp>
        <p:nvSpPr>
          <p:cNvPr id="103444" name="Text Box 23"/>
          <p:cNvSpPr txBox="1">
            <a:spLocks noChangeArrowheads="1"/>
          </p:cNvSpPr>
          <p:nvPr/>
        </p:nvSpPr>
        <p:spPr bwMode="auto">
          <a:xfrm>
            <a:off x="5429250" y="1916113"/>
            <a:ext cx="304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t>
            </a:r>
          </a:p>
        </p:txBody>
      </p:sp>
      <p:sp>
        <p:nvSpPr>
          <p:cNvPr id="103445" name="Text Box 24"/>
          <p:cNvSpPr txBox="1">
            <a:spLocks noChangeArrowheads="1"/>
          </p:cNvSpPr>
          <p:nvPr/>
        </p:nvSpPr>
        <p:spPr bwMode="auto">
          <a:xfrm>
            <a:off x="323850" y="3038475"/>
            <a:ext cx="7010400" cy="1169988"/>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Example : If the same two units in the prior example are in parallel:</a:t>
            </a:r>
          </a:p>
          <a:p>
            <a:pPr algn="l">
              <a:spcBef>
                <a:spcPct val="50000"/>
              </a:spcBef>
            </a:pPr>
            <a:r>
              <a:rPr lang="en-US" sz="2000"/>
              <a:t>Solution: </a:t>
            </a:r>
          </a:p>
        </p:txBody>
      </p:sp>
      <p:sp>
        <p:nvSpPr>
          <p:cNvPr id="103446" name="Text Box 25"/>
          <p:cNvSpPr txBox="1">
            <a:spLocks noChangeArrowheads="1"/>
          </p:cNvSpPr>
          <p:nvPr/>
        </p:nvSpPr>
        <p:spPr bwMode="auto">
          <a:xfrm>
            <a:off x="2609850" y="3983038"/>
            <a:ext cx="762000" cy="523875"/>
          </a:xfrm>
          <a:prstGeom prst="rect">
            <a:avLst/>
          </a:prstGeom>
          <a:noFill/>
          <a:ln w="12700" cap="sq">
            <a:noFill/>
            <a:miter lim="800000"/>
            <a:headEnd type="none" w="sm" len="sm"/>
            <a:tailEnd type="none" w="sm" len="sm"/>
          </a:ln>
        </p:spPr>
        <p:txBody>
          <a:bodyPr>
            <a:spAutoFit/>
          </a:bodyPr>
          <a:lstStyle/>
          <a:p>
            <a:pPr algn="l">
              <a:spcBef>
                <a:spcPct val="50000"/>
              </a:spcBef>
            </a:pPr>
            <a:r>
              <a:rPr lang="en-US" sz="2800" b="1">
                <a:sym typeface="Symbol" pitchFamily="18" charset="2"/>
              </a:rPr>
              <a:t></a:t>
            </a:r>
          </a:p>
        </p:txBody>
      </p:sp>
      <p:sp>
        <p:nvSpPr>
          <p:cNvPr id="103447" name="Text Box 26"/>
          <p:cNvSpPr txBox="1">
            <a:spLocks noChangeArrowheads="1"/>
          </p:cNvSpPr>
          <p:nvPr/>
        </p:nvSpPr>
        <p:spPr bwMode="auto">
          <a:xfrm>
            <a:off x="2682875" y="3749675"/>
            <a:ext cx="304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n</a:t>
            </a:r>
          </a:p>
        </p:txBody>
      </p:sp>
      <p:sp>
        <p:nvSpPr>
          <p:cNvPr id="103448" name="Text Box 27"/>
          <p:cNvSpPr txBox="1">
            <a:spLocks noChangeArrowheads="1"/>
          </p:cNvSpPr>
          <p:nvPr/>
        </p:nvSpPr>
        <p:spPr bwMode="auto">
          <a:xfrm>
            <a:off x="2609850" y="4424363"/>
            <a:ext cx="6858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i = 1</a:t>
            </a:r>
          </a:p>
        </p:txBody>
      </p:sp>
      <p:sp>
        <p:nvSpPr>
          <p:cNvPr id="103449" name="Text Box 28"/>
          <p:cNvSpPr txBox="1">
            <a:spLocks noChangeArrowheads="1"/>
          </p:cNvSpPr>
          <p:nvPr/>
        </p:nvSpPr>
        <p:spPr bwMode="auto">
          <a:xfrm>
            <a:off x="3295650" y="3800475"/>
            <a:ext cx="91440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dirty="0">
                <a:sym typeface="Symbol" pitchFamily="18" charset="2"/>
              </a:rPr>
              <a:t>  </a:t>
            </a:r>
            <a:r>
              <a:rPr lang="en-US" sz="2000" b="1" baseline="-25000" dirty="0" err="1">
                <a:sym typeface="Symbol" pitchFamily="18" charset="2"/>
              </a:rPr>
              <a:t>i</a:t>
            </a:r>
            <a:endParaRPr lang="en-US" sz="2000" b="1" baseline="-25000" dirty="0">
              <a:sym typeface="Symbol" pitchFamily="18" charset="2"/>
            </a:endParaRPr>
          </a:p>
          <a:p>
            <a:pPr algn="l">
              <a:spcBef>
                <a:spcPct val="50000"/>
              </a:spcBef>
            </a:pPr>
            <a:r>
              <a:rPr lang="en-US" sz="2000" b="1" dirty="0">
                <a:sym typeface="Symbol" pitchFamily="18" charset="2"/>
              </a:rPr>
              <a:t> </a:t>
            </a:r>
            <a:r>
              <a:rPr lang="en-US" sz="2000" b="1" baseline="-25000" dirty="0" err="1">
                <a:sym typeface="Symbol" pitchFamily="18" charset="2"/>
              </a:rPr>
              <a:t>i</a:t>
            </a:r>
            <a:r>
              <a:rPr lang="en-US" sz="2000" b="1" dirty="0">
                <a:sym typeface="Symbol" pitchFamily="18" charset="2"/>
              </a:rPr>
              <a:t> + </a:t>
            </a:r>
            <a:r>
              <a:rPr lang="en-US" sz="1800" b="1" dirty="0">
                <a:sym typeface="Symbol" pitchFamily="18" charset="2"/>
              </a:rPr>
              <a:t></a:t>
            </a:r>
            <a:r>
              <a:rPr lang="en-US" sz="1800" b="1" baseline="-25000" dirty="0" err="1">
                <a:sym typeface="Symbol" pitchFamily="18" charset="2"/>
              </a:rPr>
              <a:t>i</a:t>
            </a:r>
            <a:endParaRPr lang="en-US" sz="1800" b="1" baseline="-25000" dirty="0">
              <a:sym typeface="Symbol" pitchFamily="18" charset="2"/>
            </a:endParaRPr>
          </a:p>
        </p:txBody>
      </p:sp>
      <p:sp>
        <p:nvSpPr>
          <p:cNvPr id="103450" name="Line 29"/>
          <p:cNvSpPr>
            <a:spLocks noChangeShapeType="1"/>
          </p:cNvSpPr>
          <p:nvPr/>
        </p:nvSpPr>
        <p:spPr bwMode="auto">
          <a:xfrm>
            <a:off x="3371850" y="4333875"/>
            <a:ext cx="762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51" name="Text Box 30"/>
          <p:cNvSpPr txBox="1">
            <a:spLocks noChangeArrowheads="1"/>
          </p:cNvSpPr>
          <p:nvPr/>
        </p:nvSpPr>
        <p:spPr bwMode="auto">
          <a:xfrm>
            <a:off x="1709738" y="4105275"/>
            <a:ext cx="1133475"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 = 1 -</a:t>
            </a:r>
          </a:p>
        </p:txBody>
      </p:sp>
      <p:sp>
        <p:nvSpPr>
          <p:cNvPr id="103452" name="Rectangle 31"/>
          <p:cNvSpPr>
            <a:spLocks noChangeArrowheads="1"/>
          </p:cNvSpPr>
          <p:nvPr/>
        </p:nvSpPr>
        <p:spPr bwMode="auto">
          <a:xfrm>
            <a:off x="4819650" y="3800475"/>
            <a:ext cx="114300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dirty="0">
                <a:sym typeface="Symbol" pitchFamily="18" charset="2"/>
              </a:rPr>
              <a:t>   </a:t>
            </a:r>
            <a:r>
              <a:rPr lang="en-US" sz="2000" b="1" baseline="-25000" dirty="0">
                <a:sym typeface="Symbol" pitchFamily="18" charset="2"/>
              </a:rPr>
              <a:t>1</a:t>
            </a:r>
          </a:p>
          <a:p>
            <a:pPr algn="l">
              <a:spcBef>
                <a:spcPct val="50000"/>
              </a:spcBef>
            </a:pPr>
            <a:r>
              <a:rPr lang="en-US" sz="2000" b="1" dirty="0">
                <a:sym typeface="Symbol" pitchFamily="18" charset="2"/>
              </a:rPr>
              <a:t> </a:t>
            </a:r>
            <a:r>
              <a:rPr lang="en-US" sz="2000" b="1" baseline="-25000" dirty="0">
                <a:sym typeface="Symbol" pitchFamily="18" charset="2"/>
              </a:rPr>
              <a:t>1</a:t>
            </a:r>
            <a:r>
              <a:rPr lang="en-US" sz="2000" b="1" dirty="0">
                <a:sym typeface="Symbol" pitchFamily="18" charset="2"/>
              </a:rPr>
              <a:t> + </a:t>
            </a:r>
            <a:r>
              <a:rPr lang="en-US" sz="1800" b="1" dirty="0">
                <a:sym typeface="Symbol" pitchFamily="18" charset="2"/>
              </a:rPr>
              <a:t></a:t>
            </a:r>
            <a:r>
              <a:rPr lang="en-US" sz="1800" b="1" baseline="-25000" dirty="0">
                <a:sym typeface="Symbol" pitchFamily="18" charset="2"/>
              </a:rPr>
              <a:t>1</a:t>
            </a:r>
          </a:p>
        </p:txBody>
      </p:sp>
      <p:sp>
        <p:nvSpPr>
          <p:cNvPr id="103453" name="Line 32"/>
          <p:cNvSpPr>
            <a:spLocks noChangeShapeType="1"/>
          </p:cNvSpPr>
          <p:nvPr/>
        </p:nvSpPr>
        <p:spPr bwMode="auto">
          <a:xfrm>
            <a:off x="4972050" y="4333875"/>
            <a:ext cx="762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54" name="Rectangle 34"/>
          <p:cNvSpPr>
            <a:spLocks noChangeArrowheads="1"/>
          </p:cNvSpPr>
          <p:nvPr/>
        </p:nvSpPr>
        <p:spPr bwMode="auto">
          <a:xfrm>
            <a:off x="6191250" y="3800475"/>
            <a:ext cx="1143000" cy="862013"/>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b="1" dirty="0">
                <a:sym typeface="Symbol" pitchFamily="18" charset="2"/>
              </a:rPr>
              <a:t>  </a:t>
            </a:r>
            <a:r>
              <a:rPr lang="en-US" sz="2000" b="1" baseline="-25000" dirty="0">
                <a:sym typeface="Symbol" pitchFamily="18" charset="2"/>
              </a:rPr>
              <a:t>2</a:t>
            </a:r>
          </a:p>
          <a:p>
            <a:pPr algn="l">
              <a:spcBef>
                <a:spcPct val="50000"/>
              </a:spcBef>
            </a:pPr>
            <a:r>
              <a:rPr lang="en-US" sz="2000" b="1" dirty="0">
                <a:sym typeface="Symbol" pitchFamily="18" charset="2"/>
              </a:rPr>
              <a:t> </a:t>
            </a:r>
            <a:r>
              <a:rPr lang="en-US" sz="2000" b="1" baseline="-25000" dirty="0">
                <a:sym typeface="Symbol" pitchFamily="18" charset="2"/>
              </a:rPr>
              <a:t>2</a:t>
            </a:r>
            <a:r>
              <a:rPr lang="en-US" sz="2000" b="1" dirty="0">
                <a:sym typeface="Symbol" pitchFamily="18" charset="2"/>
              </a:rPr>
              <a:t> + </a:t>
            </a:r>
            <a:r>
              <a:rPr lang="en-US" sz="1800" b="1" dirty="0">
                <a:sym typeface="Symbol" pitchFamily="18" charset="2"/>
              </a:rPr>
              <a:t></a:t>
            </a:r>
            <a:r>
              <a:rPr lang="en-US" sz="1800" b="1" baseline="-25000" dirty="0">
                <a:sym typeface="Symbol" pitchFamily="18" charset="2"/>
              </a:rPr>
              <a:t>2</a:t>
            </a:r>
          </a:p>
        </p:txBody>
      </p:sp>
      <p:sp>
        <p:nvSpPr>
          <p:cNvPr id="103455" name="Line 35"/>
          <p:cNvSpPr>
            <a:spLocks noChangeShapeType="1"/>
          </p:cNvSpPr>
          <p:nvPr/>
        </p:nvSpPr>
        <p:spPr bwMode="auto">
          <a:xfrm>
            <a:off x="6191250" y="4333875"/>
            <a:ext cx="7620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56" name="Rectangle 36"/>
          <p:cNvSpPr>
            <a:spLocks noChangeArrowheads="1"/>
          </p:cNvSpPr>
          <p:nvPr/>
        </p:nvSpPr>
        <p:spPr bwMode="auto">
          <a:xfrm>
            <a:off x="4660900" y="3648075"/>
            <a:ext cx="441325" cy="1016000"/>
          </a:xfrm>
          <a:prstGeom prst="rect">
            <a:avLst/>
          </a:prstGeom>
          <a:noFill/>
          <a:ln w="12700" cap="sq">
            <a:noFill/>
            <a:miter lim="800000"/>
            <a:headEnd type="none" w="sm" len="sm"/>
            <a:tailEnd type="none" w="sm" len="sm"/>
          </a:ln>
        </p:spPr>
        <p:txBody>
          <a:bodyPr wrap="none">
            <a:spAutoFit/>
          </a:bodyPr>
          <a:lstStyle/>
          <a:p>
            <a:pPr algn="l"/>
            <a:r>
              <a:rPr lang="en-US" sz="6000" dirty="0"/>
              <a:t>(</a:t>
            </a:r>
          </a:p>
        </p:txBody>
      </p:sp>
      <p:sp>
        <p:nvSpPr>
          <p:cNvPr id="103457" name="Rectangle 37"/>
          <p:cNvSpPr>
            <a:spLocks noChangeArrowheads="1"/>
          </p:cNvSpPr>
          <p:nvPr/>
        </p:nvSpPr>
        <p:spPr bwMode="auto">
          <a:xfrm>
            <a:off x="5956300" y="3648075"/>
            <a:ext cx="441325" cy="1016000"/>
          </a:xfrm>
          <a:prstGeom prst="rect">
            <a:avLst/>
          </a:prstGeom>
          <a:noFill/>
          <a:ln w="12700" cap="sq">
            <a:noFill/>
            <a:miter lim="800000"/>
            <a:headEnd type="none" w="sm" len="sm"/>
            <a:tailEnd type="none" w="sm" len="sm"/>
          </a:ln>
        </p:spPr>
        <p:txBody>
          <a:bodyPr wrap="none">
            <a:spAutoFit/>
          </a:bodyPr>
          <a:lstStyle/>
          <a:p>
            <a:pPr algn="l"/>
            <a:r>
              <a:rPr lang="en-US" sz="6000" dirty="0"/>
              <a:t>(</a:t>
            </a:r>
          </a:p>
        </p:txBody>
      </p:sp>
      <p:sp>
        <p:nvSpPr>
          <p:cNvPr id="103458" name="Rectangle 38"/>
          <p:cNvSpPr>
            <a:spLocks noChangeArrowheads="1"/>
          </p:cNvSpPr>
          <p:nvPr/>
        </p:nvSpPr>
        <p:spPr bwMode="auto">
          <a:xfrm>
            <a:off x="5626100" y="3602038"/>
            <a:ext cx="466725" cy="1108075"/>
          </a:xfrm>
          <a:prstGeom prst="rect">
            <a:avLst/>
          </a:prstGeom>
          <a:noFill/>
          <a:ln w="12700" cap="sq">
            <a:noFill/>
            <a:miter lim="800000"/>
            <a:headEnd type="none" w="sm" len="sm"/>
            <a:tailEnd type="none" w="sm" len="sm"/>
          </a:ln>
        </p:spPr>
        <p:txBody>
          <a:bodyPr wrap="none">
            <a:spAutoFit/>
          </a:bodyPr>
          <a:lstStyle/>
          <a:p>
            <a:pPr algn="l"/>
            <a:r>
              <a:rPr lang="en-US" sz="6600"/>
              <a:t>)</a:t>
            </a:r>
          </a:p>
        </p:txBody>
      </p:sp>
      <p:sp>
        <p:nvSpPr>
          <p:cNvPr id="103459" name="Rectangle 39"/>
          <p:cNvSpPr>
            <a:spLocks noChangeArrowheads="1"/>
          </p:cNvSpPr>
          <p:nvPr/>
        </p:nvSpPr>
        <p:spPr bwMode="auto">
          <a:xfrm>
            <a:off x="6985000" y="3617913"/>
            <a:ext cx="466725" cy="1106487"/>
          </a:xfrm>
          <a:prstGeom prst="rect">
            <a:avLst/>
          </a:prstGeom>
          <a:noFill/>
          <a:ln w="12700" cap="sq">
            <a:noFill/>
            <a:miter lim="800000"/>
            <a:headEnd type="none" w="sm" len="sm"/>
            <a:tailEnd type="none" w="sm" len="sm"/>
          </a:ln>
        </p:spPr>
        <p:txBody>
          <a:bodyPr wrap="none">
            <a:spAutoFit/>
          </a:bodyPr>
          <a:lstStyle/>
          <a:p>
            <a:pPr algn="l"/>
            <a:r>
              <a:rPr lang="en-US" sz="6600" dirty="0"/>
              <a:t>)</a:t>
            </a:r>
          </a:p>
        </p:txBody>
      </p:sp>
      <p:sp>
        <p:nvSpPr>
          <p:cNvPr id="103460" name="Text Box 40"/>
          <p:cNvSpPr txBox="1">
            <a:spLocks noChangeArrowheads="1"/>
          </p:cNvSpPr>
          <p:nvPr/>
        </p:nvSpPr>
        <p:spPr bwMode="auto">
          <a:xfrm>
            <a:off x="4362450" y="4119563"/>
            <a:ext cx="5334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1 -</a:t>
            </a:r>
          </a:p>
        </p:txBody>
      </p:sp>
      <p:sp>
        <p:nvSpPr>
          <p:cNvPr id="103461" name="Text Box 41"/>
          <p:cNvSpPr txBox="1">
            <a:spLocks noChangeArrowheads="1"/>
          </p:cNvSpPr>
          <p:nvPr/>
        </p:nvSpPr>
        <p:spPr bwMode="auto">
          <a:xfrm>
            <a:off x="4133850" y="4119563"/>
            <a:ext cx="381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a:t>
            </a:r>
          </a:p>
        </p:txBody>
      </p:sp>
      <p:sp>
        <p:nvSpPr>
          <p:cNvPr id="103462" name="Text Box 42"/>
          <p:cNvSpPr txBox="1">
            <a:spLocks noChangeArrowheads="1"/>
          </p:cNvSpPr>
          <p:nvPr/>
        </p:nvSpPr>
        <p:spPr bwMode="auto">
          <a:xfrm>
            <a:off x="2838450" y="5172075"/>
            <a:ext cx="1371600" cy="862013"/>
          </a:xfrm>
          <a:prstGeom prst="rect">
            <a:avLst/>
          </a:prstGeom>
          <a:noFill/>
          <a:ln w="12700" cap="sq">
            <a:noFill/>
            <a:miter lim="800000"/>
            <a:headEnd type="none" w="sm" len="sm"/>
            <a:tailEnd type="none" w="sm" len="sm"/>
          </a:ln>
        </p:spPr>
        <p:txBody>
          <a:bodyPr>
            <a:spAutoFit/>
          </a:bodyPr>
          <a:lstStyle/>
          <a:p>
            <a:pPr marL="457200" indent="-457200" algn="l">
              <a:spcBef>
                <a:spcPct val="50000"/>
              </a:spcBef>
            </a:pPr>
            <a:r>
              <a:rPr lang="en-US" sz="2000"/>
              <a:t>5	  5    </a:t>
            </a:r>
          </a:p>
          <a:p>
            <a:pPr marL="457200" indent="-457200" algn="l">
              <a:spcBef>
                <a:spcPct val="50000"/>
              </a:spcBef>
            </a:pPr>
            <a:r>
              <a:rPr lang="en-US" sz="2000"/>
              <a:t>8       8</a:t>
            </a:r>
          </a:p>
        </p:txBody>
      </p:sp>
      <p:sp>
        <p:nvSpPr>
          <p:cNvPr id="103463" name="Line 43"/>
          <p:cNvSpPr>
            <a:spLocks noChangeShapeType="1"/>
          </p:cNvSpPr>
          <p:nvPr/>
        </p:nvSpPr>
        <p:spPr bwMode="auto">
          <a:xfrm>
            <a:off x="2762250" y="5553075"/>
            <a:ext cx="304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64" name="Line 44"/>
          <p:cNvSpPr>
            <a:spLocks noChangeShapeType="1"/>
          </p:cNvSpPr>
          <p:nvPr/>
        </p:nvSpPr>
        <p:spPr bwMode="auto">
          <a:xfrm>
            <a:off x="3448050" y="5553075"/>
            <a:ext cx="304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65" name="Text Box 45"/>
          <p:cNvSpPr txBox="1">
            <a:spLocks noChangeArrowheads="1"/>
          </p:cNvSpPr>
          <p:nvPr/>
        </p:nvSpPr>
        <p:spPr bwMode="auto">
          <a:xfrm>
            <a:off x="2533650" y="5019675"/>
            <a:ext cx="381000" cy="831850"/>
          </a:xfrm>
          <a:prstGeom prst="rect">
            <a:avLst/>
          </a:prstGeom>
          <a:noFill/>
          <a:ln w="12700" cap="sq">
            <a:noFill/>
            <a:miter lim="800000"/>
            <a:headEnd type="none" w="sm" len="sm"/>
            <a:tailEnd type="none" w="sm" len="sm"/>
          </a:ln>
        </p:spPr>
        <p:txBody>
          <a:bodyPr>
            <a:spAutoFit/>
          </a:bodyPr>
          <a:lstStyle/>
          <a:p>
            <a:pPr algn="l">
              <a:spcBef>
                <a:spcPct val="50000"/>
              </a:spcBef>
            </a:pPr>
            <a:r>
              <a:rPr lang="en-US" sz="4800"/>
              <a:t>(</a:t>
            </a:r>
          </a:p>
        </p:txBody>
      </p:sp>
      <p:sp>
        <p:nvSpPr>
          <p:cNvPr id="103466" name="Rectangle 46"/>
          <p:cNvSpPr>
            <a:spLocks noChangeArrowheads="1"/>
          </p:cNvSpPr>
          <p:nvPr/>
        </p:nvSpPr>
        <p:spPr bwMode="auto">
          <a:xfrm>
            <a:off x="3143250" y="5019675"/>
            <a:ext cx="457200" cy="831850"/>
          </a:xfrm>
          <a:prstGeom prst="rect">
            <a:avLst/>
          </a:prstGeom>
          <a:noFill/>
          <a:ln w="12700" cap="sq">
            <a:noFill/>
            <a:miter lim="800000"/>
            <a:headEnd type="none" w="sm" len="sm"/>
            <a:tailEnd type="none" w="sm" len="sm"/>
          </a:ln>
        </p:spPr>
        <p:txBody>
          <a:bodyPr>
            <a:spAutoFit/>
          </a:bodyPr>
          <a:lstStyle/>
          <a:p>
            <a:pPr algn="l"/>
            <a:r>
              <a:rPr lang="en-US" sz="4800"/>
              <a:t>(</a:t>
            </a:r>
          </a:p>
        </p:txBody>
      </p:sp>
      <p:sp>
        <p:nvSpPr>
          <p:cNvPr id="103467" name="Text Box 47"/>
          <p:cNvSpPr txBox="1">
            <a:spLocks noChangeArrowheads="1"/>
          </p:cNvSpPr>
          <p:nvPr/>
        </p:nvSpPr>
        <p:spPr bwMode="auto">
          <a:xfrm>
            <a:off x="2962275" y="5019675"/>
            <a:ext cx="457200" cy="831850"/>
          </a:xfrm>
          <a:prstGeom prst="rect">
            <a:avLst/>
          </a:prstGeom>
          <a:noFill/>
          <a:ln w="12700" cap="sq">
            <a:noFill/>
            <a:miter lim="800000"/>
            <a:headEnd type="none" w="sm" len="sm"/>
            <a:tailEnd type="none" w="sm" len="sm"/>
          </a:ln>
        </p:spPr>
        <p:txBody>
          <a:bodyPr>
            <a:spAutoFit/>
          </a:bodyPr>
          <a:lstStyle/>
          <a:p>
            <a:pPr algn="l">
              <a:spcBef>
                <a:spcPct val="50000"/>
              </a:spcBef>
            </a:pPr>
            <a:r>
              <a:rPr lang="en-US" sz="4800" dirty="0"/>
              <a:t>)  </a:t>
            </a:r>
          </a:p>
        </p:txBody>
      </p:sp>
      <p:sp>
        <p:nvSpPr>
          <p:cNvPr id="103468" name="Text Box 48"/>
          <p:cNvSpPr txBox="1">
            <a:spLocks noChangeArrowheads="1"/>
          </p:cNvSpPr>
          <p:nvPr/>
        </p:nvSpPr>
        <p:spPr bwMode="auto">
          <a:xfrm>
            <a:off x="3600450" y="5019675"/>
            <a:ext cx="457200" cy="831850"/>
          </a:xfrm>
          <a:prstGeom prst="rect">
            <a:avLst/>
          </a:prstGeom>
          <a:noFill/>
          <a:ln w="12700" cap="sq">
            <a:noFill/>
            <a:miter lim="800000"/>
            <a:headEnd type="none" w="sm" len="sm"/>
            <a:tailEnd type="none" w="sm" len="sm"/>
          </a:ln>
        </p:spPr>
        <p:txBody>
          <a:bodyPr>
            <a:spAutoFit/>
          </a:bodyPr>
          <a:lstStyle/>
          <a:p>
            <a:pPr algn="l">
              <a:spcBef>
                <a:spcPct val="50000"/>
              </a:spcBef>
            </a:pPr>
            <a:r>
              <a:rPr lang="en-US" sz="4800"/>
              <a:t>)</a:t>
            </a:r>
          </a:p>
        </p:txBody>
      </p:sp>
      <p:sp>
        <p:nvSpPr>
          <p:cNvPr id="103469" name="Text Box 49"/>
          <p:cNvSpPr txBox="1">
            <a:spLocks noChangeArrowheads="1"/>
          </p:cNvSpPr>
          <p:nvPr/>
        </p:nvSpPr>
        <p:spPr bwMode="auto">
          <a:xfrm>
            <a:off x="1847850" y="5338763"/>
            <a:ext cx="762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a:t>= 1 -</a:t>
            </a:r>
          </a:p>
        </p:txBody>
      </p:sp>
      <p:sp>
        <p:nvSpPr>
          <p:cNvPr id="103470" name="Text Box 51"/>
          <p:cNvSpPr txBox="1">
            <a:spLocks noChangeArrowheads="1"/>
          </p:cNvSpPr>
          <p:nvPr/>
        </p:nvSpPr>
        <p:spPr bwMode="auto">
          <a:xfrm>
            <a:off x="3905250" y="5400675"/>
            <a:ext cx="762000" cy="400050"/>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dirty="0"/>
              <a:t>= 1 -</a:t>
            </a:r>
          </a:p>
        </p:txBody>
      </p:sp>
      <p:sp>
        <p:nvSpPr>
          <p:cNvPr id="103471" name="Text Box 52"/>
          <p:cNvSpPr txBox="1">
            <a:spLocks noChangeArrowheads="1"/>
          </p:cNvSpPr>
          <p:nvPr/>
        </p:nvSpPr>
        <p:spPr bwMode="auto">
          <a:xfrm>
            <a:off x="4591050" y="5230813"/>
            <a:ext cx="838200" cy="862012"/>
          </a:xfrm>
          <a:prstGeom prst="rect">
            <a:avLst/>
          </a:prstGeom>
          <a:noFill/>
          <a:ln w="12700" cap="sq">
            <a:noFill/>
            <a:miter lim="800000"/>
            <a:headEnd type="none" w="sm" len="sm"/>
            <a:tailEnd type="none" w="sm" len="sm"/>
          </a:ln>
        </p:spPr>
        <p:txBody>
          <a:bodyPr>
            <a:spAutoFit/>
          </a:bodyPr>
          <a:lstStyle/>
          <a:p>
            <a:pPr algn="l">
              <a:spcBef>
                <a:spcPct val="50000"/>
              </a:spcBef>
            </a:pPr>
            <a:r>
              <a:rPr lang="en-US" sz="2000" dirty="0"/>
              <a:t>25</a:t>
            </a:r>
          </a:p>
          <a:p>
            <a:pPr algn="l">
              <a:spcBef>
                <a:spcPct val="50000"/>
              </a:spcBef>
            </a:pPr>
            <a:r>
              <a:rPr lang="en-US" sz="2000" dirty="0"/>
              <a:t>64</a:t>
            </a:r>
          </a:p>
        </p:txBody>
      </p:sp>
      <p:sp>
        <p:nvSpPr>
          <p:cNvPr id="103472" name="Line 53"/>
          <p:cNvSpPr>
            <a:spLocks noChangeShapeType="1"/>
          </p:cNvSpPr>
          <p:nvPr/>
        </p:nvSpPr>
        <p:spPr bwMode="auto">
          <a:xfrm>
            <a:off x="4591050" y="5629275"/>
            <a:ext cx="304800" cy="0"/>
          </a:xfrm>
          <a:prstGeom prst="line">
            <a:avLst/>
          </a:prstGeom>
          <a:noFill/>
          <a:ln w="12700" cap="sq">
            <a:solidFill>
              <a:schemeClr val="tx1"/>
            </a:solidFill>
            <a:round/>
            <a:headEnd type="none" w="sm" len="sm"/>
            <a:tailEnd type="none" w="sm" len="sm"/>
          </a:ln>
        </p:spPr>
        <p:txBody>
          <a:bodyPr wrap="none"/>
          <a:lstStyle/>
          <a:p>
            <a:endParaRPr lang="fi-FI"/>
          </a:p>
        </p:txBody>
      </p:sp>
      <p:sp>
        <p:nvSpPr>
          <p:cNvPr id="103473" name="Text Box 54"/>
          <p:cNvSpPr txBox="1">
            <a:spLocks noChangeArrowheads="1"/>
          </p:cNvSpPr>
          <p:nvPr/>
        </p:nvSpPr>
        <p:spPr bwMode="auto">
          <a:xfrm>
            <a:off x="5200650" y="5400675"/>
            <a:ext cx="1315566" cy="400110"/>
          </a:xfrm>
          <a:prstGeom prst="rect">
            <a:avLst/>
          </a:prstGeom>
          <a:noFill/>
          <a:ln w="12700" cap="sq">
            <a:noFill/>
            <a:miter lim="800000"/>
            <a:headEnd type="none" w="sm" len="sm"/>
            <a:tailEnd type="none" w="sm" len="sm"/>
          </a:ln>
        </p:spPr>
        <p:txBody>
          <a:bodyPr wrap="square">
            <a:spAutoFit/>
          </a:bodyPr>
          <a:lstStyle/>
          <a:p>
            <a:pPr algn="l">
              <a:spcBef>
                <a:spcPct val="50000"/>
              </a:spcBef>
            </a:pPr>
            <a:r>
              <a:rPr lang="en-US" sz="2000" b="1" dirty="0"/>
              <a:t>= </a:t>
            </a:r>
            <a:r>
              <a:rPr lang="en-US" sz="2000" b="1" dirty="0" smtClean="0"/>
              <a:t>0.6094</a:t>
            </a:r>
            <a:endParaRPr lang="en-US" sz="2000" b="1" dirty="0"/>
          </a:p>
        </p:txBody>
      </p:sp>
      <p:sp>
        <p:nvSpPr>
          <p:cNvPr id="52" name="Footer Placeholder 3"/>
          <p:cNvSpPr>
            <a:spLocks noGrp="1"/>
          </p:cNvSpPr>
          <p:nvPr>
            <p:ph type="ftr" sz="quarter" idx="4294967295"/>
          </p:nvPr>
        </p:nvSpPr>
        <p:spPr>
          <a:xfrm>
            <a:off x="6792913" y="6437313"/>
            <a:ext cx="1811337" cy="304800"/>
          </a:xfrm>
        </p:spPr>
        <p:txBody>
          <a:bodyPr/>
          <a:lstStyle/>
          <a:p>
            <a:pPr>
              <a:defRPr/>
            </a:pPr>
            <a:r>
              <a:rPr lang="fi-FI" sz="1100"/>
              <a:t>e-Learning course.</a:t>
            </a:r>
            <a:endParaRPr lang="fi-FI" sz="1800" b="0">
              <a:latin typeface="Arial" charset="0"/>
            </a:endParaRPr>
          </a:p>
        </p:txBody>
      </p:sp>
      <p:sp>
        <p:nvSpPr>
          <p:cNvPr id="53"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54"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
        <p:nvSpPr>
          <p:cNvPr id="56" name="Slide Number Placeholder 4"/>
          <p:cNvSpPr txBox="1">
            <a:spLocks/>
          </p:cNvSpPr>
          <p:nvPr/>
        </p:nvSpPr>
        <p:spPr bwMode="auto">
          <a:xfrm>
            <a:off x="7772400" y="323850"/>
            <a:ext cx="762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EB0E4C-E813-4146-9EC3-D855BC8CC63D}" type="slidenum">
              <a:rPr kumimoji="0" lang="fi-FI" sz="1200" b="1" i="0" u="none" strike="noStrike" kern="1200" cap="none" spc="0" normalizeH="0" baseline="0" noProof="0" smtClean="0">
                <a:ln>
                  <a:noFill/>
                </a:ln>
                <a:solidFill>
                  <a:schemeClr val="bg1"/>
                </a:solidFill>
                <a:effectLst/>
                <a:uLnTx/>
                <a:uFillTx/>
                <a:latin typeface="+mn-lt"/>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fi-FI" sz="1400" b="0" i="0" u="none" strike="noStrike" kern="1200" cap="none" spc="0" normalizeH="0" baseline="0" noProof="0" dirty="0">
              <a:ln>
                <a:noFill/>
              </a:ln>
              <a:solidFill>
                <a:schemeClr val="tx1"/>
              </a:solidFill>
              <a:effectLst/>
              <a:uLnTx/>
              <a:uFillTx/>
              <a:latin typeface="Arial" charset="0"/>
              <a:ea typeface="ＭＳ Ｐゴシック" charset="-128"/>
              <a:cs typeface="+mn-cs"/>
            </a:endParaRPr>
          </a:p>
        </p:txBody>
      </p:sp>
    </p:spTree>
  </p:cSld>
  <p:clrMapOvr>
    <a:masterClrMapping/>
  </p:clrMapOvr>
  <p:transition advClick="0">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5"/>
          <p:cNvSpPr>
            <a:spLocks noGrp="1"/>
          </p:cNvSpPr>
          <p:nvPr>
            <p:ph type="sldNum" sz="quarter" idx="4294967295"/>
          </p:nvPr>
        </p:nvSpPr>
        <p:spPr/>
        <p:txBody>
          <a:bodyPr/>
          <a:lstStyle/>
          <a:p>
            <a:pPr>
              <a:defRPr/>
            </a:pPr>
            <a:fld id="{9AD23B07-2941-4477-9DAC-437F7553A3DD}" type="slidenum">
              <a:rPr lang="en-US"/>
              <a:pPr>
                <a:defRPr/>
              </a:pPr>
              <a:t>46</a:t>
            </a:fld>
            <a:endParaRPr lang="en-US"/>
          </a:p>
        </p:txBody>
      </p:sp>
      <p:sp>
        <p:nvSpPr>
          <p:cNvPr id="104451" name="Rectangle 2"/>
          <p:cNvSpPr>
            <a:spLocks noGrp="1" noChangeArrowheads="1"/>
          </p:cNvSpPr>
          <p:nvPr>
            <p:ph type="title"/>
          </p:nvPr>
        </p:nvSpPr>
        <p:spPr>
          <a:xfrm>
            <a:off x="381000" y="836613"/>
            <a:ext cx="7143750" cy="381000"/>
          </a:xfrm>
        </p:spPr>
        <p:txBody>
          <a:bodyPr/>
          <a:lstStyle/>
          <a:p>
            <a:pPr eaLnBrk="1" hangingPunct="1"/>
            <a:r>
              <a:rPr lang="en-US" smtClean="0">
                <a:solidFill>
                  <a:srgbClr val="009DE3"/>
                </a:solidFill>
              </a:rPr>
              <a:t>Distribution Analysis</a:t>
            </a:r>
          </a:p>
        </p:txBody>
      </p:sp>
      <p:sp>
        <p:nvSpPr>
          <p:cNvPr id="104452" name="Rectangle 3"/>
          <p:cNvSpPr>
            <a:spLocks noGrp="1" noChangeArrowheads="1"/>
          </p:cNvSpPr>
          <p:nvPr>
            <p:ph type="body" idx="1"/>
          </p:nvPr>
        </p:nvSpPr>
        <p:spPr/>
        <p:txBody>
          <a:bodyPr/>
          <a:lstStyle/>
          <a:p>
            <a:pPr eaLnBrk="1" hangingPunct="1"/>
            <a:r>
              <a:rPr lang="en-US" dirty="0" smtClean="0">
                <a:solidFill>
                  <a:srgbClr val="FF0000"/>
                </a:solidFill>
                <a:cs typeface="Times New Roman" pitchFamily="18" charset="0"/>
              </a:rPr>
              <a:t>Distribution Analysis</a:t>
            </a:r>
            <a:r>
              <a:rPr lang="en-US" dirty="0" smtClean="0">
                <a:cs typeface="Times New Roman" pitchFamily="18" charset="0"/>
              </a:rPr>
              <a:t> involves identifying the statistical distribution that the field data follows and estimates of reliability and confidence intervals based on the identified distribution</a:t>
            </a:r>
          </a:p>
          <a:p>
            <a:pPr lvl="1" eaLnBrk="1" hangingPunct="1">
              <a:buFontTx/>
              <a:buNone/>
            </a:pPr>
            <a:endParaRPr lang="en-US" dirty="0" smtClean="0"/>
          </a:p>
          <a:p>
            <a:pPr lvl="1" eaLnBrk="1" hangingPunct="1"/>
            <a:r>
              <a:rPr lang="en-US" b="0" dirty="0" smtClean="0">
                <a:cs typeface="Arial" charset="0"/>
              </a:rPr>
              <a:t>The most basic types of Distribution Analysis involve having a complete set of data for the population or sample population and knowing all failure times (uncensored) or failure times and times at which the field study was ended (censored).</a:t>
            </a:r>
            <a:endParaRPr lang="en-US" b="0" dirty="0" smtClean="0">
              <a:cs typeface="Times New Roman" pitchFamily="18" charset="0"/>
            </a:endParaRPr>
          </a:p>
          <a:p>
            <a:pPr lvl="1" eaLnBrk="1" hangingPunct="1">
              <a:buFontTx/>
              <a:buNone/>
            </a:pPr>
            <a:endParaRPr lang="en-US" b="0" dirty="0" smtClean="0">
              <a:cs typeface="Times New Roman" pitchFamily="18" charset="0"/>
            </a:endParaRPr>
          </a:p>
          <a:p>
            <a:pPr lvl="1" eaLnBrk="1" hangingPunct="1"/>
            <a:r>
              <a:rPr lang="en-US" b="0" dirty="0" smtClean="0">
                <a:cs typeface="Times New Roman" pitchFamily="18" charset="0"/>
              </a:rPr>
              <a:t>Specialized software can be used to perform this analysis.</a:t>
            </a:r>
            <a:r>
              <a:rPr lang="en-US" b="0" dirty="0" smtClean="0"/>
              <a:t> </a:t>
            </a:r>
          </a:p>
          <a:p>
            <a:pPr lvl="1" eaLnBrk="1" hangingPunct="1"/>
            <a:endParaRPr lang="en-US" dirty="0" smtClean="0"/>
          </a:p>
          <a:p>
            <a:pPr lvl="1" eaLnBrk="1" hangingPunct="1">
              <a:buFont typeface="Times" pitchFamily="118" charset="0"/>
              <a:buNone/>
            </a:pPr>
            <a:r>
              <a:rPr lang="en-US" dirty="0" smtClean="0"/>
              <a:t>You will study this topic in detail, in the RAMS training courses.</a:t>
            </a:r>
          </a:p>
        </p:txBody>
      </p:sp>
      <p:sp>
        <p:nvSpPr>
          <p:cNvPr id="6"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sp>
        <p:nvSpPr>
          <p:cNvPr id="7"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381000" y="549275"/>
            <a:ext cx="7143750" cy="381000"/>
          </a:xfrm>
        </p:spPr>
        <p:txBody>
          <a:bodyPr/>
          <a:lstStyle/>
          <a:p>
            <a:pPr eaLnBrk="1" hangingPunct="1"/>
            <a:r>
              <a:rPr lang="en-US" smtClean="0">
                <a:solidFill>
                  <a:srgbClr val="009DE3"/>
                </a:solidFill>
              </a:rPr>
              <a:t>Data Collection</a:t>
            </a:r>
            <a:endParaRPr lang="fi-FI" smtClean="0">
              <a:solidFill>
                <a:srgbClr val="009DE3"/>
              </a:solidFill>
            </a:endParaRPr>
          </a:p>
        </p:txBody>
      </p:sp>
      <p:sp>
        <p:nvSpPr>
          <p:cNvPr id="5" name="Slide Number Placeholder 4"/>
          <p:cNvSpPr>
            <a:spLocks noGrp="1"/>
          </p:cNvSpPr>
          <p:nvPr>
            <p:ph type="sldNum" sz="quarter" idx="4294967295"/>
          </p:nvPr>
        </p:nvSpPr>
        <p:spPr/>
        <p:txBody>
          <a:bodyPr/>
          <a:lstStyle/>
          <a:p>
            <a:pPr>
              <a:defRPr/>
            </a:pPr>
            <a:fld id="{BB5A42D8-86D0-48EC-9734-F0425E772D3F}" type="slidenum">
              <a:rPr lang="fi-FI"/>
              <a:pPr>
                <a:defRPr/>
              </a:pPr>
              <a:t>47</a:t>
            </a:fld>
            <a:endParaRPr lang="fi-FI" sz="1400" b="0">
              <a:solidFill>
                <a:schemeClr val="tx1"/>
              </a:solidFill>
              <a:latin typeface="Arial" charset="0"/>
            </a:endParaRPr>
          </a:p>
        </p:txBody>
      </p:sp>
      <p:sp>
        <p:nvSpPr>
          <p:cNvPr id="6" name="Rectangle 3"/>
          <p:cNvSpPr txBox="1">
            <a:spLocks noChangeArrowheads="1"/>
          </p:cNvSpPr>
          <p:nvPr/>
        </p:nvSpPr>
        <p:spPr bwMode="auto">
          <a:xfrm>
            <a:off x="457200" y="1052513"/>
            <a:ext cx="8231188" cy="4754562"/>
          </a:xfrm>
          <a:prstGeom prst="rect">
            <a:avLst/>
          </a:prstGeom>
          <a:noFill/>
          <a:ln w="9525">
            <a:noFill/>
            <a:miter lim="800000"/>
            <a:headEnd/>
            <a:tailEnd/>
          </a:ln>
        </p:spPr>
        <p:txBody>
          <a:bodyPr/>
          <a:lstStyle/>
          <a:p>
            <a:pPr marL="195263" indent="-195263" algn="l" eaLnBrk="1" hangingPunct="1">
              <a:lnSpc>
                <a:spcPct val="90000"/>
              </a:lnSpc>
              <a:spcBef>
                <a:spcPct val="20000"/>
              </a:spcBef>
              <a:tabLst>
                <a:tab pos="954088" algn="l"/>
              </a:tabLst>
              <a:defRPr/>
            </a:pPr>
            <a:r>
              <a:rPr lang="en-US" sz="2000" i="1" kern="0" dirty="0">
                <a:solidFill>
                  <a:srgbClr val="FF0000"/>
                </a:solidFill>
                <a:latin typeface="+mn-lt"/>
                <a:ea typeface="+mn-ea"/>
                <a:cs typeface="Arial" charset="0"/>
              </a:rPr>
              <a:t>Minimum Data Needs</a:t>
            </a:r>
            <a:r>
              <a:rPr lang="en-US" sz="2000" i="1" kern="0" dirty="0">
                <a:solidFill>
                  <a:schemeClr val="tx2"/>
                </a:solidFill>
                <a:latin typeface="+mn-lt"/>
                <a:ea typeface="+mn-ea"/>
                <a:cs typeface="Arial" charset="0"/>
              </a:rPr>
              <a:t> for each item</a:t>
            </a:r>
            <a:endParaRPr lang="en-US" sz="2000" i="1" kern="0" dirty="0">
              <a:solidFill>
                <a:schemeClr val="tx2"/>
              </a:solidFill>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Design Configuration</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When Produced</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How Many Produced</a:t>
            </a:r>
            <a:endParaRPr lang="en-US" sz="1600" b="1" kern="0" dirty="0">
              <a:latin typeface="+mn-lt"/>
              <a:ea typeface="+mn-ea"/>
              <a:cs typeface="Times New Roman" pitchFamily="18" charset="0"/>
            </a:endParaRPr>
          </a:p>
          <a:p>
            <a:pPr marL="954088" lvl="2" indent="-188913" algn="l" eaLnBrk="1" hangingPunct="1">
              <a:lnSpc>
                <a:spcPct val="90000"/>
              </a:lnSpc>
              <a:spcBef>
                <a:spcPct val="20000"/>
              </a:spcBef>
              <a:buClr>
                <a:schemeClr val="hlink"/>
              </a:buClr>
              <a:buFont typeface="Times" pitchFamily="118" charset="0"/>
              <a:buChar char="•"/>
              <a:tabLst>
                <a:tab pos="954088" algn="l"/>
              </a:tabLst>
              <a:defRPr/>
            </a:pPr>
            <a:r>
              <a:rPr lang="en-US" sz="1600" b="1" kern="0" dirty="0">
                <a:latin typeface="+mn-lt"/>
                <a:ea typeface="+mn-ea"/>
                <a:cs typeface="Arial" charset="0"/>
              </a:rPr>
              <a:t>Total Population</a:t>
            </a:r>
            <a:endParaRPr lang="en-US" sz="1600" b="1" kern="0" dirty="0">
              <a:latin typeface="+mn-lt"/>
              <a:ea typeface="+mn-ea"/>
              <a:cs typeface="Times New Roman" pitchFamily="18" charset="0"/>
            </a:endParaRPr>
          </a:p>
          <a:p>
            <a:pPr marL="954088" lvl="2" indent="-188913" algn="l" eaLnBrk="1" hangingPunct="1">
              <a:lnSpc>
                <a:spcPct val="90000"/>
              </a:lnSpc>
              <a:spcBef>
                <a:spcPct val="20000"/>
              </a:spcBef>
              <a:buClr>
                <a:schemeClr val="hlink"/>
              </a:buClr>
              <a:buFont typeface="Times" pitchFamily="118" charset="0"/>
              <a:buChar char="•"/>
              <a:tabLst>
                <a:tab pos="954088" algn="l"/>
              </a:tabLst>
              <a:defRPr/>
            </a:pPr>
            <a:r>
              <a:rPr lang="en-US" sz="1600" b="1" kern="0" dirty="0">
                <a:latin typeface="+mn-lt"/>
                <a:ea typeface="+mn-ea"/>
                <a:cs typeface="Arial" charset="0"/>
              </a:rPr>
              <a:t>Or Sample Population being studied</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When Entered Service</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When Failed</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How Many Failed</a:t>
            </a:r>
          </a:p>
          <a:p>
            <a:pPr marL="574675" lvl="1" indent="-188913" algn="l" eaLnBrk="1" hangingPunct="1">
              <a:lnSpc>
                <a:spcPct val="90000"/>
              </a:lnSpc>
              <a:spcBef>
                <a:spcPct val="20000"/>
              </a:spcBef>
              <a:buClr>
                <a:srgbClr val="27ACE8"/>
              </a:buClr>
              <a:buSzPct val="90000"/>
              <a:tabLst>
                <a:tab pos="954088" algn="l"/>
              </a:tabLst>
              <a:defRPr/>
            </a:pPr>
            <a:endParaRPr lang="en-US" sz="1800" b="1" kern="0" dirty="0">
              <a:latin typeface="+mn-lt"/>
              <a:ea typeface="+mn-ea"/>
              <a:cs typeface="Times New Roman" pitchFamily="18" charset="0"/>
            </a:endParaRPr>
          </a:p>
          <a:p>
            <a:pPr marL="195263" indent="-195263" algn="l" eaLnBrk="1" hangingPunct="1">
              <a:lnSpc>
                <a:spcPct val="90000"/>
              </a:lnSpc>
              <a:spcBef>
                <a:spcPct val="20000"/>
              </a:spcBef>
              <a:tabLst>
                <a:tab pos="954088" algn="l"/>
              </a:tabLst>
              <a:defRPr/>
            </a:pPr>
            <a:r>
              <a:rPr lang="en-US" sz="2000" i="1" kern="0" dirty="0">
                <a:solidFill>
                  <a:srgbClr val="FF0000"/>
                </a:solidFill>
                <a:latin typeface="+mn-lt"/>
                <a:ea typeface="+mn-ea"/>
                <a:cs typeface="Arial" charset="0"/>
              </a:rPr>
              <a:t>Additional Data Needed</a:t>
            </a:r>
            <a:r>
              <a:rPr lang="en-US" sz="2000" i="1" kern="0" dirty="0">
                <a:solidFill>
                  <a:schemeClr val="tx2"/>
                </a:solidFill>
                <a:latin typeface="+mn-lt"/>
                <a:ea typeface="+mn-ea"/>
                <a:cs typeface="Arial" charset="0"/>
              </a:rPr>
              <a:t> to better identify Failure Modes and Corrective/Preventive Action</a:t>
            </a:r>
            <a:endParaRPr lang="en-US" sz="2000" i="1" kern="0" dirty="0">
              <a:solidFill>
                <a:schemeClr val="tx2"/>
              </a:solidFill>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fr-FR" sz="1600" b="1" kern="0" dirty="0">
                <a:latin typeface="+mn-lt"/>
                <a:ea typeface="+mn-ea"/>
                <a:cs typeface="Arial" charset="0"/>
              </a:rPr>
              <a:t>Usage Application and</a:t>
            </a:r>
            <a:r>
              <a:rPr lang="en-US" sz="1600" b="1" kern="0" dirty="0">
                <a:latin typeface="+mn-lt"/>
                <a:ea typeface="+mn-ea"/>
                <a:cs typeface="Arial" charset="0"/>
              </a:rPr>
              <a:t> Environment</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How Failed – Failure Mode</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Immediate Action Taken to Repair or Replace</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Arial" charset="0"/>
              </a:rPr>
              <a:t>Time to Repair or Replace</a:t>
            </a:r>
            <a:endParaRPr lang="en-US" sz="1600" b="1" kern="0" dirty="0">
              <a:latin typeface="+mn-lt"/>
              <a:ea typeface="+mn-ea"/>
              <a:cs typeface="Times New Roman" pitchFamily="18" charset="0"/>
            </a:endParaRPr>
          </a:p>
          <a:p>
            <a:pPr marL="574675" lvl="1" indent="-188913" algn="l" eaLnBrk="1" hangingPunct="1">
              <a:lnSpc>
                <a:spcPct val="90000"/>
              </a:lnSpc>
              <a:spcBef>
                <a:spcPct val="20000"/>
              </a:spcBef>
              <a:buClr>
                <a:srgbClr val="27ACE8"/>
              </a:buClr>
              <a:buSzPct val="90000"/>
              <a:buFont typeface="Times" pitchFamily="118" charset="0"/>
              <a:buChar char="•"/>
              <a:tabLst>
                <a:tab pos="954088" algn="l"/>
              </a:tabLst>
              <a:defRPr/>
            </a:pPr>
            <a:r>
              <a:rPr lang="en-US" sz="1600" b="1" kern="0" dirty="0">
                <a:latin typeface="+mn-lt"/>
                <a:ea typeface="+mn-ea"/>
                <a:cs typeface="Times New Roman" pitchFamily="18" charset="0"/>
              </a:rPr>
              <a:t>Root Cause of Failure</a:t>
            </a:r>
            <a:r>
              <a:rPr lang="en-US" sz="1600" b="1" kern="0" dirty="0">
                <a:latin typeface="+mn-lt"/>
                <a:ea typeface="+mn-ea"/>
              </a:rPr>
              <a:t> </a:t>
            </a:r>
          </a:p>
          <a:p>
            <a:pPr marL="195263" indent="-195263" algn="l" eaLnBrk="1" hangingPunct="1">
              <a:lnSpc>
                <a:spcPct val="90000"/>
              </a:lnSpc>
              <a:spcBef>
                <a:spcPct val="20000"/>
              </a:spcBef>
              <a:tabLst>
                <a:tab pos="954088" algn="l"/>
              </a:tabLst>
              <a:defRPr/>
            </a:pPr>
            <a:endParaRPr lang="en-US" sz="2000" i="1" kern="0" dirty="0">
              <a:solidFill>
                <a:schemeClr val="tx2"/>
              </a:solidFill>
              <a:latin typeface="+mn-lt"/>
              <a:ea typeface="+mn-ea"/>
            </a:endParaRPr>
          </a:p>
          <a:p>
            <a:pPr marL="195263" indent="-195263" algn="l" eaLnBrk="1" hangingPunct="1">
              <a:lnSpc>
                <a:spcPct val="90000"/>
              </a:lnSpc>
              <a:spcBef>
                <a:spcPct val="20000"/>
              </a:spcBef>
              <a:tabLst>
                <a:tab pos="954088" algn="l"/>
              </a:tabLst>
              <a:defRPr/>
            </a:pPr>
            <a:endParaRPr lang="en-US" sz="2000" i="1" kern="0" dirty="0">
              <a:solidFill>
                <a:schemeClr val="tx2"/>
              </a:solidFill>
              <a:latin typeface="+mn-lt"/>
              <a:ea typeface="+mn-ea"/>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sp>
        <p:nvSpPr>
          <p:cNvPr id="8"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381000" y="404813"/>
            <a:ext cx="7143750" cy="381000"/>
          </a:xfrm>
        </p:spPr>
        <p:txBody>
          <a:bodyPr/>
          <a:lstStyle/>
          <a:p>
            <a:pPr eaLnBrk="1" hangingPunct="1"/>
            <a:r>
              <a:rPr lang="fi-FI" sz="2400" dirty="0" smtClean="0">
                <a:solidFill>
                  <a:srgbClr val="009DE3"/>
                </a:solidFill>
              </a:rPr>
              <a:t>Suggested Reading. (REFERENCES).</a:t>
            </a:r>
          </a:p>
        </p:txBody>
      </p:sp>
      <p:sp>
        <p:nvSpPr>
          <p:cNvPr id="107523" name="Content Placeholder 2"/>
          <p:cNvSpPr>
            <a:spLocks noGrp="1"/>
          </p:cNvSpPr>
          <p:nvPr>
            <p:ph idx="1"/>
          </p:nvPr>
        </p:nvSpPr>
        <p:spPr>
          <a:xfrm>
            <a:off x="34925" y="908050"/>
            <a:ext cx="8424863" cy="4900613"/>
          </a:xfrm>
        </p:spPr>
        <p:txBody>
          <a:bodyPr/>
          <a:lstStyle/>
          <a:p>
            <a:pPr algn="just" eaLnBrk="1" hangingPunct="1">
              <a:buFont typeface="Wingdings" pitchFamily="2" charset="2"/>
              <a:buChar char="Ø"/>
            </a:pPr>
            <a:r>
              <a:rPr lang="en-US" sz="1600" i="0" dirty="0" err="1" smtClean="0"/>
              <a:t>Ireson</a:t>
            </a:r>
            <a:r>
              <a:rPr lang="en-US" sz="1600" i="0" dirty="0" smtClean="0"/>
              <a:t>, William Grant, Clyde F Coombs, and Richard Y Moss. </a:t>
            </a:r>
            <a:r>
              <a:rPr lang="en-US" sz="1600" dirty="0" smtClean="0"/>
              <a:t>Handbook of Reliability Engineering and Management.</a:t>
            </a:r>
            <a:r>
              <a:rPr lang="en-US" sz="1600" i="0" dirty="0" smtClean="0"/>
              <a:t> 2nd Edition. New York: McGraw Hill, 1996.</a:t>
            </a:r>
          </a:p>
          <a:p>
            <a:pPr algn="just" eaLnBrk="1" hangingPunct="1">
              <a:buFont typeface="Wingdings" pitchFamily="2" charset="2"/>
              <a:buChar char="Ø"/>
            </a:pPr>
            <a:endParaRPr lang="en-US" sz="1600" i="0" dirty="0" smtClean="0"/>
          </a:p>
          <a:p>
            <a:pPr algn="just" eaLnBrk="1" hangingPunct="1">
              <a:buFont typeface="Wingdings" pitchFamily="2" charset="2"/>
              <a:buChar char="Ø"/>
            </a:pPr>
            <a:r>
              <a:rPr lang="en-US" sz="1600" i="0" dirty="0" smtClean="0"/>
              <a:t>O’Connor, Patrick D T. and </a:t>
            </a:r>
            <a:r>
              <a:rPr lang="en-US" sz="1600" i="0" dirty="0" err="1" smtClean="0"/>
              <a:t>Kleyner</a:t>
            </a:r>
            <a:r>
              <a:rPr lang="en-US" sz="1600" i="0" dirty="0" smtClean="0"/>
              <a:t>, Andre. ”</a:t>
            </a:r>
            <a:r>
              <a:rPr lang="en-US" sz="1600" dirty="0" smtClean="0"/>
              <a:t>Practical Reliability Engineering”</a:t>
            </a:r>
            <a:r>
              <a:rPr lang="en-US" sz="1600" i="0" dirty="0" smtClean="0"/>
              <a:t>. </a:t>
            </a:r>
            <a:r>
              <a:rPr lang="en-US" sz="1600" i="0" dirty="0" err="1" smtClean="0"/>
              <a:t>Chichester</a:t>
            </a:r>
            <a:r>
              <a:rPr lang="en-US" sz="1600" i="0" dirty="0" smtClean="0"/>
              <a:t>: Wiley, 2012.</a:t>
            </a:r>
          </a:p>
          <a:p>
            <a:pPr algn="just" eaLnBrk="1" hangingPunct="1">
              <a:buFont typeface="Wingdings" pitchFamily="2" charset="2"/>
              <a:buChar char="Ø"/>
            </a:pPr>
            <a:endParaRPr lang="en-US" sz="1600" i="0" dirty="0" smtClean="0"/>
          </a:p>
          <a:p>
            <a:pPr algn="just" eaLnBrk="1" hangingPunct="1">
              <a:buFont typeface="Wingdings" pitchFamily="2" charset="2"/>
              <a:buChar char="Ø"/>
            </a:pPr>
            <a:r>
              <a:rPr lang="en-US" sz="1600" i="0" dirty="0" smtClean="0"/>
              <a:t>Grant, Eugene </a:t>
            </a:r>
            <a:r>
              <a:rPr lang="en-US" sz="1600" i="0" dirty="0" err="1" smtClean="0"/>
              <a:t>Lodewick</a:t>
            </a:r>
            <a:r>
              <a:rPr lang="en-US" sz="1600" i="0" dirty="0" smtClean="0"/>
              <a:t>, and Richard S Leavenworth. </a:t>
            </a:r>
            <a:r>
              <a:rPr lang="en-US" sz="1600" dirty="0" smtClean="0"/>
              <a:t>Statistical Quality Control.</a:t>
            </a:r>
            <a:r>
              <a:rPr lang="en-US" sz="1600" i="0" dirty="0" smtClean="0"/>
              <a:t>6th ed. McGraw-Hill series in industrial engineering and management science. New York: McGraw-Hill, 1987.</a:t>
            </a:r>
          </a:p>
          <a:p>
            <a:pPr algn="just" eaLnBrk="1" hangingPunct="1">
              <a:buFont typeface="Wingdings" pitchFamily="2" charset="2"/>
              <a:buChar char="Ø"/>
            </a:pPr>
            <a:endParaRPr lang="en-US" sz="1600" i="0" dirty="0" smtClean="0"/>
          </a:p>
          <a:p>
            <a:pPr algn="just" eaLnBrk="1" hangingPunct="1">
              <a:buFont typeface="Wingdings" pitchFamily="2" charset="2"/>
              <a:buChar char="Ø"/>
            </a:pPr>
            <a:r>
              <a:rPr lang="en-US" sz="1600" i="0" dirty="0" smtClean="0"/>
              <a:t>Nelson, Wayne. </a:t>
            </a:r>
            <a:r>
              <a:rPr lang="en-US" sz="1600" dirty="0" smtClean="0"/>
              <a:t>Accelerated Testing: Statistical Models, Test Plans, and Data Analysis.</a:t>
            </a:r>
            <a:r>
              <a:rPr lang="en-US" sz="1600" i="0" dirty="0" smtClean="0"/>
              <a:t> Edited by S </a:t>
            </a:r>
            <a:r>
              <a:rPr lang="en-US" sz="1600" i="0" dirty="0" err="1" smtClean="0"/>
              <a:t>S</a:t>
            </a:r>
            <a:r>
              <a:rPr lang="en-US" sz="1600" i="0" dirty="0" smtClean="0"/>
              <a:t> </a:t>
            </a:r>
            <a:r>
              <a:rPr lang="en-US" sz="1600" i="0" dirty="0" err="1" smtClean="0"/>
              <a:t>Wilks</a:t>
            </a:r>
            <a:r>
              <a:rPr lang="en-US" sz="1600" i="0" dirty="0" smtClean="0"/>
              <a:t> Samuel. Wiley Series in Probability and Mathematical Statistics. New York: John Wiley &amp; Sons, 1990.</a:t>
            </a:r>
          </a:p>
          <a:p>
            <a:pPr algn="just" eaLnBrk="1" hangingPunct="1">
              <a:buFont typeface="Wingdings" pitchFamily="2" charset="2"/>
              <a:buChar char="Ø"/>
            </a:pPr>
            <a:endParaRPr lang="en-US" sz="1600" i="0" dirty="0" smtClean="0"/>
          </a:p>
          <a:p>
            <a:pPr algn="just" eaLnBrk="1" hangingPunct="1">
              <a:buFont typeface="Wingdings" pitchFamily="2" charset="2"/>
              <a:buChar char="Ø"/>
            </a:pPr>
            <a:endParaRPr lang="en-US" sz="1600" i="0" dirty="0" smtClean="0"/>
          </a:p>
          <a:p>
            <a:pPr algn="just" eaLnBrk="1" hangingPunct="1">
              <a:buFont typeface="Wingdings" pitchFamily="2" charset="2"/>
              <a:buChar char="Ø"/>
            </a:pPr>
            <a:endParaRPr lang="en-US" sz="1600" i="0" dirty="0" smtClean="0"/>
          </a:p>
          <a:p>
            <a:pPr algn="just" eaLnBrk="1" hangingPunct="1"/>
            <a:endParaRPr lang="en-US" sz="1600" i="0" dirty="0" smtClean="0"/>
          </a:p>
          <a:p>
            <a:pPr algn="just" eaLnBrk="1" hangingPunct="1">
              <a:buFont typeface="Wingdings" pitchFamily="2" charset="2"/>
              <a:buChar char="Ø"/>
            </a:pPr>
            <a:endParaRPr lang="en-US" sz="1600" i="0" dirty="0" smtClean="0"/>
          </a:p>
          <a:p>
            <a:pPr algn="just" eaLnBrk="1" hangingPunct="1">
              <a:buFont typeface="Wingdings" pitchFamily="2" charset="2"/>
              <a:buChar char="Ø"/>
            </a:pPr>
            <a:endParaRPr lang="en-US" sz="1600" i="0" dirty="0" smtClean="0"/>
          </a:p>
          <a:p>
            <a:pPr eaLnBrk="1" hangingPunct="1"/>
            <a:endParaRPr lang="fi-FI" sz="1600" dirty="0" smtClean="0"/>
          </a:p>
        </p:txBody>
      </p:sp>
      <p:sp>
        <p:nvSpPr>
          <p:cNvPr id="5" name="Slide Number Placeholder 4"/>
          <p:cNvSpPr>
            <a:spLocks noGrp="1"/>
          </p:cNvSpPr>
          <p:nvPr>
            <p:ph type="sldNum" sz="quarter" idx="4294967295"/>
          </p:nvPr>
        </p:nvSpPr>
        <p:spPr/>
        <p:txBody>
          <a:bodyPr/>
          <a:lstStyle/>
          <a:p>
            <a:pPr>
              <a:defRPr/>
            </a:pPr>
            <a:fld id="{B29E9552-A68E-420F-AD1C-FACECEEBC149}" type="slidenum">
              <a:rPr lang="fi-FI"/>
              <a:pPr>
                <a:defRPr/>
              </a:pPr>
              <a:t>48</a:t>
            </a:fld>
            <a:endParaRPr lang="fi-FI" sz="1400" b="0">
              <a:solidFill>
                <a:schemeClr val="tx1"/>
              </a:solidFill>
              <a:latin typeface="Arial" charset="0"/>
            </a:endParaRPr>
          </a:p>
        </p:txBody>
      </p:sp>
      <p:sp>
        <p:nvSpPr>
          <p:cNvPr id="6"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sp>
        <p:nvSpPr>
          <p:cNvPr id="7"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549275"/>
            <a:ext cx="7143750" cy="381000"/>
          </a:xfrm>
        </p:spPr>
        <p:txBody>
          <a:bodyPr/>
          <a:lstStyle/>
          <a:p>
            <a:pPr eaLnBrk="1" hangingPunct="1"/>
            <a:r>
              <a:rPr lang="fi-FI" dirty="0" smtClean="0">
                <a:solidFill>
                  <a:srgbClr val="27ACE8"/>
                </a:solidFill>
              </a:rPr>
              <a:t>Conflicts with real world.</a:t>
            </a:r>
          </a:p>
        </p:txBody>
      </p:sp>
      <p:sp>
        <p:nvSpPr>
          <p:cNvPr id="5" name="Slide Number Placeholder 4"/>
          <p:cNvSpPr>
            <a:spLocks noGrp="1"/>
          </p:cNvSpPr>
          <p:nvPr>
            <p:ph type="sldNum" sz="quarter" idx="4294967295"/>
          </p:nvPr>
        </p:nvSpPr>
        <p:spPr/>
        <p:txBody>
          <a:bodyPr/>
          <a:lstStyle/>
          <a:p>
            <a:pPr>
              <a:defRPr/>
            </a:pPr>
            <a:fld id="{494ED673-74DD-40FE-8E72-BA340653847C}" type="slidenum">
              <a:rPr lang="fi-FI"/>
              <a:pPr>
                <a:defRPr/>
              </a:pPr>
              <a:t>5</a:t>
            </a:fld>
            <a:endParaRPr lang="fi-FI" sz="1400" b="0">
              <a:solidFill>
                <a:schemeClr val="tx1"/>
              </a:solidFill>
              <a:latin typeface="Arial" charset="0"/>
            </a:endParaRPr>
          </a:p>
        </p:txBody>
      </p:sp>
      <p:sp>
        <p:nvSpPr>
          <p:cNvPr id="6" name="Rectangle 3"/>
          <p:cNvSpPr txBox="1">
            <a:spLocks noChangeArrowheads="1"/>
          </p:cNvSpPr>
          <p:nvPr/>
        </p:nvSpPr>
        <p:spPr bwMode="auto">
          <a:xfrm>
            <a:off x="457200" y="1411288"/>
            <a:ext cx="8231188" cy="4754562"/>
          </a:xfrm>
          <a:prstGeom prst="rect">
            <a:avLst/>
          </a:prstGeom>
          <a:noFill/>
          <a:ln w="9525">
            <a:noFill/>
            <a:miter lim="800000"/>
            <a:headEnd/>
            <a:tailEnd/>
          </a:ln>
        </p:spPr>
        <p:txBody>
          <a:bodyPr/>
          <a:lstStyle/>
          <a:p>
            <a:pPr marL="195263" indent="-195263" algn="l" eaLnBrk="1" hangingPunct="1">
              <a:lnSpc>
                <a:spcPct val="80000"/>
              </a:lnSpc>
              <a:spcBef>
                <a:spcPct val="20000"/>
              </a:spcBef>
              <a:tabLst>
                <a:tab pos="954088" algn="l"/>
              </a:tabLst>
              <a:defRPr/>
            </a:pPr>
            <a:endParaRPr lang="en-US" sz="2000" i="1" kern="0" dirty="0">
              <a:solidFill>
                <a:schemeClr val="tx2"/>
              </a:solidFill>
              <a:latin typeface="+mn-lt"/>
              <a:ea typeface="+mn-ea"/>
            </a:endParaRPr>
          </a:p>
          <a:p>
            <a:pPr marL="195263" indent="-195263" algn="l" eaLnBrk="1" hangingPunct="1">
              <a:lnSpc>
                <a:spcPct val="80000"/>
              </a:lnSpc>
              <a:spcBef>
                <a:spcPct val="20000"/>
              </a:spcBef>
              <a:tabLst>
                <a:tab pos="954088" algn="l"/>
              </a:tabLst>
              <a:defRPr/>
            </a:pPr>
            <a:r>
              <a:rPr lang="en-US" sz="2000" i="1" kern="0" dirty="0">
                <a:latin typeface="+mn-lt"/>
                <a:ea typeface="+mn-ea"/>
              </a:rPr>
              <a:t>There are “Real World” conflicts with this definition that we need to keep in mind…</a:t>
            </a:r>
          </a:p>
          <a:p>
            <a:pPr marL="574675" lvl="1" indent="-188913" algn="l" eaLnBrk="1" hangingPunct="1">
              <a:lnSpc>
                <a:spcPct val="150000"/>
              </a:lnSpc>
              <a:spcBef>
                <a:spcPct val="20000"/>
              </a:spcBef>
              <a:buClr>
                <a:srgbClr val="27ACE8"/>
              </a:buClr>
              <a:buSzPct val="90000"/>
              <a:buFont typeface="Times" pitchFamily="118" charset="0"/>
              <a:buChar char="•"/>
              <a:tabLst>
                <a:tab pos="954088" algn="l"/>
              </a:tabLst>
              <a:defRPr/>
            </a:pPr>
            <a:r>
              <a:rPr lang="en-US" sz="1800" kern="0" dirty="0">
                <a:solidFill>
                  <a:srgbClr val="FF0000"/>
                </a:solidFill>
                <a:latin typeface="+mn-lt"/>
                <a:ea typeface="+mn-ea"/>
              </a:rPr>
              <a:t>Probability</a:t>
            </a:r>
            <a:r>
              <a:rPr lang="en-US" sz="1800" b="1" kern="0" dirty="0">
                <a:solidFill>
                  <a:srgbClr val="FF0000"/>
                </a:solidFill>
                <a:latin typeface="+mn-lt"/>
                <a:ea typeface="+mn-ea"/>
              </a:rPr>
              <a:t> – </a:t>
            </a:r>
            <a:r>
              <a:rPr lang="en-US" sz="1400" b="1" kern="0" dirty="0">
                <a:latin typeface="+mn-lt"/>
                <a:ea typeface="+mn-ea"/>
              </a:rPr>
              <a:t>Customers expect a probability of 1, “It Works”</a:t>
            </a:r>
            <a:endParaRPr lang="en-US" sz="1800" b="1" kern="0" dirty="0">
              <a:latin typeface="+mn-lt"/>
              <a:ea typeface="+mn-ea"/>
            </a:endParaRPr>
          </a:p>
          <a:p>
            <a:pPr marL="574675" lvl="1" indent="-188913" algn="l" eaLnBrk="1" hangingPunct="1">
              <a:lnSpc>
                <a:spcPct val="80000"/>
              </a:lnSpc>
              <a:spcBef>
                <a:spcPct val="20000"/>
              </a:spcBef>
              <a:buClr>
                <a:srgbClr val="27ACE8"/>
              </a:buClr>
              <a:buSzPct val="90000"/>
              <a:buFont typeface="Times" pitchFamily="118" charset="0"/>
              <a:buChar char="•"/>
              <a:tabLst>
                <a:tab pos="954088" algn="l"/>
              </a:tabLst>
              <a:defRPr/>
            </a:pPr>
            <a:r>
              <a:rPr lang="en-US" sz="1800" kern="0" dirty="0">
                <a:solidFill>
                  <a:srgbClr val="FF0000"/>
                </a:solidFill>
                <a:latin typeface="+mn-lt"/>
                <a:ea typeface="+mn-ea"/>
              </a:rPr>
              <a:t>Intended Function </a:t>
            </a:r>
            <a:r>
              <a:rPr lang="en-US" sz="1800" b="1" kern="0" dirty="0">
                <a:solidFill>
                  <a:srgbClr val="FF0000"/>
                </a:solidFill>
                <a:latin typeface="+mn-lt"/>
                <a:ea typeface="+mn-ea"/>
              </a:rPr>
              <a:t>– </a:t>
            </a:r>
            <a:r>
              <a:rPr lang="en-US" sz="1400" b="1" kern="0" dirty="0">
                <a:latin typeface="+mn-lt"/>
                <a:ea typeface="+mn-ea"/>
              </a:rPr>
              <a:t>The product may be used in unintended ways and still be expected to work</a:t>
            </a:r>
            <a:endParaRPr lang="en-US" sz="1800" b="1" kern="0" dirty="0">
              <a:latin typeface="+mn-lt"/>
              <a:ea typeface="+mn-ea"/>
            </a:endParaRPr>
          </a:p>
          <a:p>
            <a:pPr marL="574675" lvl="1" indent="-188913" algn="l" eaLnBrk="1" hangingPunct="1">
              <a:spcBef>
                <a:spcPct val="20000"/>
              </a:spcBef>
              <a:buClr>
                <a:srgbClr val="27ACE8"/>
              </a:buClr>
              <a:buSzPct val="90000"/>
              <a:buFont typeface="Times" pitchFamily="118" charset="0"/>
              <a:buChar char="•"/>
              <a:tabLst>
                <a:tab pos="954088" algn="l"/>
              </a:tabLst>
              <a:defRPr/>
            </a:pPr>
            <a:r>
              <a:rPr lang="en-US" sz="1800" kern="0" dirty="0">
                <a:solidFill>
                  <a:srgbClr val="FF0000"/>
                </a:solidFill>
                <a:latin typeface="+mn-lt"/>
                <a:ea typeface="+mn-ea"/>
              </a:rPr>
              <a:t>Under Stated Conditions </a:t>
            </a:r>
            <a:r>
              <a:rPr lang="en-US" sz="1800" b="1" kern="0" dirty="0">
                <a:solidFill>
                  <a:srgbClr val="FF0000"/>
                </a:solidFill>
                <a:latin typeface="+mn-lt"/>
                <a:ea typeface="+mn-ea"/>
              </a:rPr>
              <a:t>– </a:t>
            </a:r>
            <a:r>
              <a:rPr lang="en-US" sz="1400" b="1" kern="0" dirty="0">
                <a:latin typeface="+mn-lt"/>
                <a:ea typeface="+mn-ea"/>
              </a:rPr>
              <a:t>The product may be operated outside of the stated conditions and still be expected to work</a:t>
            </a:r>
          </a:p>
          <a:p>
            <a:pPr marL="574675" lvl="1" indent="-188913" algn="l" eaLnBrk="1" hangingPunct="1">
              <a:lnSpc>
                <a:spcPct val="80000"/>
              </a:lnSpc>
              <a:spcBef>
                <a:spcPct val="20000"/>
              </a:spcBef>
              <a:buClr>
                <a:srgbClr val="27ACE8"/>
              </a:buClr>
              <a:buSzPct val="90000"/>
              <a:buFont typeface="Times" pitchFamily="118" charset="0"/>
              <a:buChar char="•"/>
              <a:tabLst>
                <a:tab pos="954088" algn="l"/>
              </a:tabLst>
              <a:defRPr/>
            </a:pPr>
            <a:r>
              <a:rPr lang="en-US" sz="1800" kern="0" dirty="0">
                <a:solidFill>
                  <a:srgbClr val="FF0000"/>
                </a:solidFill>
                <a:latin typeface="+mn-lt"/>
                <a:ea typeface="+mn-ea"/>
              </a:rPr>
              <a:t>Prescribed Procedures </a:t>
            </a:r>
            <a:r>
              <a:rPr lang="en-US" sz="1800" b="1" kern="0" dirty="0">
                <a:solidFill>
                  <a:srgbClr val="FF0000"/>
                </a:solidFill>
                <a:latin typeface="+mn-lt"/>
                <a:ea typeface="+mn-ea"/>
              </a:rPr>
              <a:t>– </a:t>
            </a:r>
            <a:r>
              <a:rPr lang="en-US" sz="1400" b="1" kern="0" dirty="0">
                <a:latin typeface="+mn-lt"/>
                <a:ea typeface="+mn-ea"/>
              </a:rPr>
              <a:t>Customers may not have the required tools or skill level and may not follow procedures and still expect the product to work</a:t>
            </a:r>
            <a:endParaRPr lang="en-US" sz="1800" b="1" kern="0" dirty="0">
              <a:latin typeface="+mn-lt"/>
              <a:ea typeface="+mn-ea"/>
            </a:endParaRPr>
          </a:p>
          <a:p>
            <a:pPr marL="574675" lvl="1" indent="-188913" algn="l" eaLnBrk="1" hangingPunct="1">
              <a:lnSpc>
                <a:spcPct val="80000"/>
              </a:lnSpc>
              <a:spcBef>
                <a:spcPct val="20000"/>
              </a:spcBef>
              <a:buClr>
                <a:srgbClr val="27ACE8"/>
              </a:buClr>
              <a:buSzPct val="90000"/>
              <a:buFont typeface="Times" pitchFamily="118" charset="0"/>
              <a:buChar char="•"/>
              <a:tabLst>
                <a:tab pos="954088" algn="l"/>
              </a:tabLst>
              <a:defRPr/>
            </a:pPr>
            <a:endParaRPr lang="en-US" sz="1800" b="1" kern="0" dirty="0">
              <a:latin typeface="+mn-lt"/>
              <a:ea typeface="+mn-ea"/>
            </a:endParaRPr>
          </a:p>
          <a:p>
            <a:pPr marL="195263" indent="-195263" algn="l" eaLnBrk="1" hangingPunct="1">
              <a:lnSpc>
                <a:spcPct val="80000"/>
              </a:lnSpc>
              <a:spcBef>
                <a:spcPct val="20000"/>
              </a:spcBef>
              <a:buFont typeface="Wingdings" pitchFamily="2" charset="2"/>
              <a:buChar char="è"/>
              <a:tabLst>
                <a:tab pos="954088" algn="l"/>
              </a:tabLst>
              <a:defRPr/>
            </a:pPr>
            <a:r>
              <a:rPr lang="en-US" i="1" kern="0" dirty="0">
                <a:solidFill>
                  <a:schemeClr val="bg1">
                    <a:lumMod val="65000"/>
                  </a:schemeClr>
                </a:solidFill>
                <a:latin typeface="+mn-lt"/>
                <a:ea typeface="+mn-ea"/>
              </a:rPr>
              <a:t>Customers are looking for Quality over Time</a:t>
            </a:r>
          </a:p>
        </p:txBody>
      </p:sp>
      <p:sp>
        <p:nvSpPr>
          <p:cNvPr id="7"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8"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8ED35015-0544-4B5E-882B-3705F437B196}" type="slidenum">
              <a:rPr lang="en-IN"/>
              <a:pPr>
                <a:defRPr/>
              </a:pPr>
              <a:t>6</a:t>
            </a:fld>
            <a:endParaRPr lang="en-IN"/>
          </a:p>
        </p:txBody>
      </p:sp>
      <p:sp>
        <p:nvSpPr>
          <p:cNvPr id="39939" name="Rectangle 3"/>
          <p:cNvSpPr>
            <a:spLocks noGrp="1" noChangeArrowheads="1"/>
          </p:cNvSpPr>
          <p:nvPr>
            <p:ph type="body" idx="4294967295"/>
          </p:nvPr>
        </p:nvSpPr>
        <p:spPr>
          <a:xfrm>
            <a:off x="684213" y="1557338"/>
            <a:ext cx="7937500" cy="4751387"/>
          </a:xfrm>
        </p:spPr>
        <p:txBody>
          <a:bodyPr/>
          <a:lstStyle/>
          <a:p>
            <a:pPr algn="just" eaLnBrk="1" hangingPunct="1">
              <a:lnSpc>
                <a:spcPct val="110000"/>
              </a:lnSpc>
              <a:buFont typeface="Wingdings" pitchFamily="2" charset="2"/>
              <a:buChar char="§"/>
            </a:pPr>
            <a:r>
              <a:rPr lang="en-US" sz="2100" dirty="0" smtClean="0">
                <a:latin typeface="Arial" charset="0"/>
              </a:rPr>
              <a:t>Reliability, Availability, Maintainability, Safety and Quality are what the Customer says they are, not what the Engineers or the Designers say they are.</a:t>
            </a:r>
          </a:p>
          <a:p>
            <a:pPr algn="just" eaLnBrk="1" hangingPunct="1">
              <a:lnSpc>
                <a:spcPct val="110000"/>
              </a:lnSpc>
              <a:buFont typeface="Wingdings" pitchFamily="2" charset="2"/>
              <a:buChar char="§"/>
            </a:pPr>
            <a:r>
              <a:rPr lang="en-US" sz="2100" dirty="0" smtClean="0">
                <a:latin typeface="Arial" charset="0"/>
              </a:rPr>
              <a:t>Companies who control the Reliability of their products can only survive in the business in future as today's consumer is more “intelligent” and product aware.</a:t>
            </a:r>
          </a:p>
          <a:p>
            <a:pPr eaLnBrk="1" hangingPunct="1">
              <a:lnSpc>
                <a:spcPct val="80000"/>
              </a:lnSpc>
              <a:spcBef>
                <a:spcPct val="50000"/>
              </a:spcBef>
              <a:buClr>
                <a:schemeClr val="tx1"/>
              </a:buClr>
              <a:buFont typeface="Wingdings" pitchFamily="2" charset="2"/>
              <a:buChar char="§"/>
            </a:pPr>
            <a:r>
              <a:rPr lang="en-US" sz="2100" dirty="0" smtClean="0">
                <a:latin typeface="Arial" charset="0"/>
              </a:rPr>
              <a:t>Liability for unreliable products can be very high.</a:t>
            </a:r>
          </a:p>
          <a:p>
            <a:pPr algn="just" eaLnBrk="1" hangingPunct="1">
              <a:lnSpc>
                <a:spcPct val="110000"/>
              </a:lnSpc>
              <a:buFont typeface="Wingdings" pitchFamily="2" charset="2"/>
              <a:buChar char="§"/>
            </a:pPr>
            <a:r>
              <a:rPr lang="en-US" sz="2100" dirty="0" smtClean="0">
                <a:latin typeface="Arial" charset="0"/>
              </a:rPr>
              <a:t>Complexity of products is ever increasing and thus challenge to Reliability Engineering is also increasing.</a:t>
            </a:r>
          </a:p>
          <a:p>
            <a:pPr algn="just" eaLnBrk="1" hangingPunct="1">
              <a:lnSpc>
                <a:spcPct val="110000"/>
              </a:lnSpc>
              <a:buFont typeface="Wingdings" pitchFamily="2" charset="2"/>
              <a:buChar char="§"/>
            </a:pPr>
            <a:r>
              <a:rPr lang="en-US" sz="2100" dirty="0" smtClean="0">
                <a:latin typeface="Arial" charset="0"/>
              </a:rPr>
              <a:t>Products are being advertised by their Reliability Ratings.</a:t>
            </a:r>
          </a:p>
          <a:p>
            <a:pPr algn="just" eaLnBrk="1" hangingPunct="1">
              <a:lnSpc>
                <a:spcPct val="110000"/>
              </a:lnSpc>
              <a:buFont typeface="Wingdings" pitchFamily="2" charset="2"/>
              <a:buChar char="§"/>
            </a:pPr>
            <a:endParaRPr lang="en-US" sz="1900" b="1" dirty="0" smtClean="0">
              <a:solidFill>
                <a:srgbClr val="FF0000"/>
              </a:solidFill>
              <a:latin typeface="Arial" charset="0"/>
            </a:endParaRPr>
          </a:p>
          <a:p>
            <a:pPr algn="ctr" eaLnBrk="1" hangingPunct="1">
              <a:lnSpc>
                <a:spcPct val="110000"/>
              </a:lnSpc>
              <a:buFont typeface="Wingdings" pitchFamily="2" charset="2"/>
              <a:buNone/>
            </a:pPr>
            <a:r>
              <a:rPr lang="en-US" sz="1900" b="1" dirty="0" smtClean="0">
                <a:solidFill>
                  <a:srgbClr val="FF0000"/>
                </a:solidFill>
                <a:latin typeface="Arial" charset="0"/>
              </a:rPr>
              <a:t>“PRIDE = Put Reliability In Daily Efforts”</a:t>
            </a:r>
          </a:p>
        </p:txBody>
      </p:sp>
      <p:sp>
        <p:nvSpPr>
          <p:cNvPr id="39940" name="Rectangle 4"/>
          <p:cNvSpPr>
            <a:spLocks noGrp="1" noChangeArrowheads="1"/>
          </p:cNvSpPr>
          <p:nvPr>
            <p:ph type="title" idx="4294967295"/>
          </p:nvPr>
        </p:nvSpPr>
        <p:spPr>
          <a:xfrm>
            <a:off x="827088" y="765175"/>
            <a:ext cx="6907212" cy="533400"/>
          </a:xfrm>
        </p:spPr>
        <p:txBody>
          <a:bodyPr/>
          <a:lstStyle/>
          <a:p>
            <a:pPr eaLnBrk="1" hangingPunct="1"/>
            <a:r>
              <a:rPr lang="en-US" sz="2400" dirty="0" smtClean="0">
                <a:solidFill>
                  <a:srgbClr val="27ACE8"/>
                </a:solidFill>
                <a:latin typeface="Arial Black" pitchFamily="34" charset="0"/>
              </a:rPr>
              <a:t>WHY RELIABILITY ENGINEERING?</a:t>
            </a:r>
          </a:p>
        </p:txBody>
      </p:sp>
      <p:sp>
        <p:nvSpPr>
          <p:cNvPr id="7" name="Footer Placeholder 3"/>
          <p:cNvSpPr>
            <a:spLocks noGrp="1"/>
          </p:cNvSpPr>
          <p:nvPr>
            <p:ph type="ftr" sz="quarter" idx="4294967295"/>
          </p:nvPr>
        </p:nvSpPr>
        <p:spPr>
          <a:xfrm>
            <a:off x="6792913" y="6437313"/>
            <a:ext cx="1811337" cy="304800"/>
          </a:xfrm>
        </p:spPr>
        <p:txBody>
          <a:bodyPr/>
          <a:lstStyle/>
          <a:p>
            <a:pPr>
              <a:defRPr/>
            </a:pPr>
            <a:r>
              <a:rPr lang="fi-FI" sz="1100" dirty="0"/>
              <a:t>e-Learning course.</a:t>
            </a:r>
            <a:endParaRPr lang="fi-FI" sz="1800" b="0" dirty="0">
              <a:latin typeface="Arial" charset="0"/>
            </a:endParaRPr>
          </a:p>
        </p:txBody>
      </p:sp>
      <p:sp>
        <p:nvSpPr>
          <p:cNvPr id="8" name="Footer Placeholder 4"/>
          <p:cNvSpPr txBox="1">
            <a:spLocks/>
          </p:cNvSpPr>
          <p:nvPr/>
        </p:nvSpPr>
        <p:spPr bwMode="auto">
          <a:xfrm>
            <a:off x="34925" y="6453188"/>
            <a:ext cx="3040063" cy="304800"/>
          </a:xfrm>
          <a:prstGeom prst="rect">
            <a:avLst/>
          </a:prstGeom>
          <a:noFill/>
          <a:ln w="9525">
            <a:noFill/>
            <a:miter lim="800000"/>
            <a:headEnd/>
            <a:tailEnd/>
          </a:ln>
        </p:spPr>
        <p:txBody>
          <a:bodyPr/>
          <a:lstStyle/>
          <a:p>
            <a:pPr algn="l">
              <a:defRPr/>
            </a:pPr>
            <a:r>
              <a:rPr lang="en-US" sz="1000" b="1">
                <a:solidFill>
                  <a:schemeClr val="bg1"/>
                </a:solidFill>
                <a:latin typeface="+mn-lt"/>
                <a:ea typeface="ＭＳ Ｐゴシック" charset="-128"/>
              </a:rPr>
              <a:t>Introduction to Reliability Engineering</a:t>
            </a:r>
            <a:endParaRPr lang="en-US" sz="1000" b="1" dirty="0">
              <a:solidFill>
                <a:schemeClr val="bg1"/>
              </a:solidFill>
              <a:latin typeface="+mn-lt"/>
              <a:ea typeface="ＭＳ Ｐゴシック" charset="-128"/>
            </a:endParaRPr>
          </a:p>
        </p:txBody>
      </p:sp>
      <p:pic>
        <p:nvPicPr>
          <p:cNvPr id="9"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0" y="692150"/>
            <a:ext cx="5473700" cy="936625"/>
          </a:xfrm>
        </p:spPr>
        <p:txBody>
          <a:bodyPr/>
          <a:lstStyle/>
          <a:p>
            <a:pPr algn="ctr" eaLnBrk="1" hangingPunct="1">
              <a:defRPr/>
            </a:pPr>
            <a:r>
              <a:rPr lang="en-US" sz="3600" dirty="0" smtClean="0">
                <a:solidFill>
                  <a:srgbClr val="27ACE8"/>
                </a:solidFill>
                <a:effectLst>
                  <a:outerShdw blurRad="38100" dist="38100" dir="2700000" algn="tl">
                    <a:srgbClr val="C0C0C0"/>
                  </a:outerShdw>
                </a:effectLst>
                <a:latin typeface="Arial" charset="0"/>
              </a:rPr>
              <a:t>When Should Reliability Be Applied?</a:t>
            </a:r>
            <a:endParaRPr lang="fi-FI" sz="3600" dirty="0" smtClean="0">
              <a:solidFill>
                <a:srgbClr val="27ACE8"/>
              </a:solidFill>
            </a:endParaRPr>
          </a:p>
        </p:txBody>
      </p:sp>
      <p:sp>
        <p:nvSpPr>
          <p:cNvPr id="5" name="Slide Number Placeholder 4"/>
          <p:cNvSpPr>
            <a:spLocks noGrp="1"/>
          </p:cNvSpPr>
          <p:nvPr>
            <p:ph type="sldNum" sz="quarter" idx="4294967295"/>
          </p:nvPr>
        </p:nvSpPr>
        <p:spPr/>
        <p:txBody>
          <a:bodyPr/>
          <a:lstStyle/>
          <a:p>
            <a:pPr>
              <a:defRPr/>
            </a:pPr>
            <a:fld id="{5AE5D7A3-08D3-4C35-B535-26D9B8A0EA07}" type="slidenum">
              <a:rPr lang="fi-FI"/>
              <a:pPr>
                <a:defRPr/>
              </a:pPr>
              <a:t>7</a:t>
            </a:fld>
            <a:endParaRPr lang="fi-FI" sz="1400" b="0">
              <a:solidFill>
                <a:schemeClr val="tx1"/>
              </a:solidFill>
              <a:latin typeface="Arial" charset="0"/>
            </a:endParaRPr>
          </a:p>
        </p:txBody>
      </p:sp>
      <p:sp>
        <p:nvSpPr>
          <p:cNvPr id="7" name="Rectangle 9"/>
          <p:cNvSpPr txBox="1">
            <a:spLocks noChangeArrowheads="1"/>
          </p:cNvSpPr>
          <p:nvPr/>
        </p:nvSpPr>
        <p:spPr bwMode="auto">
          <a:xfrm>
            <a:off x="900113" y="1125538"/>
            <a:ext cx="7627937" cy="1727200"/>
          </a:xfrm>
          <a:prstGeom prst="rect">
            <a:avLst/>
          </a:prstGeom>
          <a:noFill/>
          <a:ln w="9525">
            <a:noFill/>
            <a:miter lim="800000"/>
            <a:headEnd/>
            <a:tailEnd/>
          </a:ln>
        </p:spPr>
        <p:txBody>
          <a:bodyPr/>
          <a:lstStyle/>
          <a:p>
            <a:pPr marL="195263" indent="-195263" algn="l" eaLnBrk="1" hangingPunct="1">
              <a:spcBef>
                <a:spcPct val="20000"/>
              </a:spcBef>
              <a:buFont typeface="Wingdings" pitchFamily="2" charset="2"/>
              <a:buNone/>
              <a:tabLst>
                <a:tab pos="954088" algn="l"/>
              </a:tabLst>
              <a:defRPr/>
            </a:pPr>
            <a:endParaRPr lang="en-US" sz="2000" i="1" kern="0" dirty="0">
              <a:latin typeface="+mn-lt"/>
              <a:ea typeface="+mn-ea"/>
            </a:endParaRPr>
          </a:p>
          <a:p>
            <a:pPr marL="195263" indent="-195263" algn="l" eaLnBrk="1" hangingPunct="1">
              <a:spcBef>
                <a:spcPct val="20000"/>
              </a:spcBef>
              <a:buFont typeface="Wingdings" pitchFamily="2" charset="2"/>
              <a:buNone/>
              <a:tabLst>
                <a:tab pos="954088" algn="l"/>
              </a:tabLst>
              <a:defRPr/>
            </a:pPr>
            <a:endParaRPr lang="en-US" sz="2000" i="1" kern="0" dirty="0">
              <a:latin typeface="+mn-lt"/>
              <a:ea typeface="+mn-ea"/>
            </a:endParaRPr>
          </a:p>
          <a:p>
            <a:pPr marL="195263" indent="-195263" algn="ctr" eaLnBrk="1" hangingPunct="1">
              <a:spcBef>
                <a:spcPct val="20000"/>
              </a:spcBef>
              <a:buFont typeface="Wingdings" pitchFamily="2" charset="2"/>
              <a:buNone/>
              <a:tabLst>
                <a:tab pos="954088" algn="l"/>
              </a:tabLst>
              <a:defRPr/>
            </a:pPr>
            <a:r>
              <a:rPr lang="en-US" sz="3200" b="1" i="1" kern="0" dirty="0">
                <a:latin typeface="+mn-lt"/>
                <a:ea typeface="+mn-ea"/>
              </a:rPr>
              <a:t>“From the cradle to the grave.”</a:t>
            </a:r>
          </a:p>
          <a:p>
            <a:pPr marL="195263" indent="-195263" algn="ctr" eaLnBrk="1" hangingPunct="1">
              <a:spcBef>
                <a:spcPct val="20000"/>
              </a:spcBef>
              <a:buFont typeface="Wingdings" pitchFamily="2" charset="2"/>
              <a:buNone/>
              <a:tabLst>
                <a:tab pos="954088" algn="l"/>
              </a:tabLst>
              <a:defRPr/>
            </a:pPr>
            <a:r>
              <a:rPr lang="en-US" sz="2000" i="1" kern="0" dirty="0">
                <a:latin typeface="+mn-lt"/>
                <a:ea typeface="+mn-ea"/>
              </a:rPr>
              <a:t>i.e. The entire life cycle of the product.</a:t>
            </a:r>
          </a:p>
        </p:txBody>
      </p:sp>
      <p:sp>
        <p:nvSpPr>
          <p:cNvPr id="8"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dirty="0">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9"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43015" name="Picture 10" descr="http://www.cradletograverace.com/wp-content/uploads/2014/01/c2glogo.jpg"/>
          <p:cNvPicPr>
            <a:picLocks noChangeAspect="1" noChangeArrowheads="1"/>
          </p:cNvPicPr>
          <p:nvPr/>
        </p:nvPicPr>
        <p:blipFill>
          <a:blip r:embed="rId2" cstate="print"/>
          <a:srcRect/>
          <a:stretch>
            <a:fillRect/>
          </a:stretch>
        </p:blipFill>
        <p:spPr bwMode="auto">
          <a:xfrm>
            <a:off x="323850" y="3284985"/>
            <a:ext cx="3777504" cy="2520504"/>
          </a:xfrm>
          <a:prstGeom prst="rect">
            <a:avLst/>
          </a:prstGeom>
          <a:noFill/>
          <a:ln w="9525">
            <a:noFill/>
            <a:miter lim="800000"/>
            <a:headEnd/>
            <a:tailEnd/>
          </a:ln>
        </p:spPr>
      </p:pic>
      <p:pic>
        <p:nvPicPr>
          <p:cNvPr id="43016" name="Picture 12" descr="http://www.iec-electronics.com/wp-content/uploads/2014/11/IEC_Product-Lifecycle_Rev.gif"/>
          <p:cNvPicPr>
            <a:picLocks noChangeAspect="1" noChangeArrowheads="1"/>
          </p:cNvPicPr>
          <p:nvPr/>
        </p:nvPicPr>
        <p:blipFill>
          <a:blip r:embed="rId3" cstate="print"/>
          <a:srcRect/>
          <a:stretch>
            <a:fillRect/>
          </a:stretch>
        </p:blipFill>
        <p:spPr bwMode="auto">
          <a:xfrm>
            <a:off x="5532438" y="2924175"/>
            <a:ext cx="3143250" cy="3190875"/>
          </a:xfrm>
          <a:prstGeom prst="rect">
            <a:avLst/>
          </a:prstGeom>
          <a:noFill/>
          <a:ln w="9525">
            <a:noFill/>
            <a:miter lim="800000"/>
            <a:headEnd/>
            <a:tailEnd/>
          </a:ln>
        </p:spPr>
      </p:pic>
      <p:sp>
        <p:nvSpPr>
          <p:cNvPr id="10" name="Right Arrow 9"/>
          <p:cNvSpPr/>
          <p:nvPr/>
        </p:nvSpPr>
        <p:spPr>
          <a:xfrm>
            <a:off x="4139952" y="4077072"/>
            <a:ext cx="1227018" cy="663826"/>
          </a:xfrm>
          <a:prstGeom prst="rightArrow">
            <a:avLst/>
          </a:prstGeom>
          <a:effectLst>
            <a:outerShdw blurRad="40000" dist="23000" dir="5400000" sx="98000" sy="98000" rotWithShape="0">
              <a:srgbClr val="000000">
                <a:alpha val="35000"/>
              </a:srgbClr>
            </a:outerShdw>
          </a:effectLst>
          <a:scene3d>
            <a:camera prst="perspectiveRelaxed">
              <a:rot lat="17373601" lon="0" rev="0"/>
            </a:camera>
            <a:lightRig rig="threePt" dir="t"/>
          </a:scene3d>
          <a:sp3d extrusionH="19050"/>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pic>
        <p:nvPicPr>
          <p:cNvPr id="11" name="Picture 10" descr="https://www.euro-fusion.org/wpcms/wp-content/uploads/2011/11/CERN.gif"/>
          <p:cNvPicPr>
            <a:picLocks noChangeAspect="1" noChangeArrowheads="1"/>
          </p:cNvPicPr>
          <p:nvPr/>
        </p:nvPicPr>
        <p:blipFill>
          <a:blip r:embed="rId4" cstate="print"/>
          <a:srcRect/>
          <a:stretch>
            <a:fillRect/>
          </a:stretch>
        </p:blipFill>
        <p:spPr bwMode="auto">
          <a:xfrm>
            <a:off x="4283968" y="6381328"/>
            <a:ext cx="432048" cy="432048"/>
          </a:xfrm>
          <a:prstGeom prst="rect">
            <a:avLst/>
          </a:prstGeom>
          <a:noFill/>
        </p:spPr>
      </p:pic>
    </p:spTree>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4294967295"/>
          </p:nvPr>
        </p:nvSpPr>
        <p:spPr/>
        <p:txBody>
          <a:bodyPr/>
          <a:lstStyle/>
          <a:p>
            <a:pPr>
              <a:defRPr/>
            </a:pPr>
            <a:fld id="{8A6DAD3C-FBCA-4E80-B949-0481C5746CD3}" type="slidenum">
              <a:rPr lang="en-US"/>
              <a:pPr>
                <a:defRPr/>
              </a:pPr>
              <a:t>8</a:t>
            </a:fld>
            <a:endParaRPr lang="en-US"/>
          </a:p>
        </p:txBody>
      </p:sp>
      <p:sp>
        <p:nvSpPr>
          <p:cNvPr id="54275" name="Rectangle 1026"/>
          <p:cNvSpPr>
            <a:spLocks noGrp="1" noChangeArrowheads="1"/>
          </p:cNvSpPr>
          <p:nvPr>
            <p:ph type="title"/>
          </p:nvPr>
        </p:nvSpPr>
        <p:spPr>
          <a:xfrm>
            <a:off x="381000" y="260648"/>
            <a:ext cx="7143750" cy="381000"/>
          </a:xfrm>
        </p:spPr>
        <p:txBody>
          <a:bodyPr lIns="92075" tIns="46038" rIns="92075" bIns="46038"/>
          <a:lstStyle/>
          <a:p>
            <a:pPr eaLnBrk="1" hangingPunct="1"/>
            <a:r>
              <a:rPr lang="en-US" dirty="0" smtClean="0">
                <a:solidFill>
                  <a:srgbClr val="009DE3"/>
                </a:solidFill>
              </a:rPr>
              <a:t>Basic Reliability Terms</a:t>
            </a:r>
          </a:p>
        </p:txBody>
      </p:sp>
      <p:sp>
        <p:nvSpPr>
          <p:cNvPr id="54276" name="Rectangle 1027"/>
          <p:cNvSpPr>
            <a:spLocks noGrp="1" noChangeArrowheads="1"/>
          </p:cNvSpPr>
          <p:nvPr>
            <p:ph type="body" idx="1"/>
          </p:nvPr>
        </p:nvSpPr>
        <p:spPr>
          <a:xfrm>
            <a:off x="34925" y="620688"/>
            <a:ext cx="8891588" cy="4876800"/>
          </a:xfrm>
        </p:spPr>
        <p:txBody>
          <a:bodyPr lIns="92075" tIns="46038" rIns="92075" bIns="46038"/>
          <a:lstStyle/>
          <a:p>
            <a:pPr eaLnBrk="1" hangingPunct="1">
              <a:lnSpc>
                <a:spcPct val="90000"/>
              </a:lnSpc>
            </a:pPr>
            <a:endParaRPr lang="en-US" sz="1200" dirty="0" smtClean="0"/>
          </a:p>
          <a:p>
            <a:pPr eaLnBrk="1" hangingPunct="1">
              <a:lnSpc>
                <a:spcPct val="90000"/>
              </a:lnSpc>
            </a:pPr>
            <a:r>
              <a:rPr lang="en-US" dirty="0" smtClean="0">
                <a:solidFill>
                  <a:srgbClr val="FF0033"/>
                </a:solidFill>
              </a:rPr>
              <a:t>Failure</a:t>
            </a:r>
            <a:r>
              <a:rPr lang="en-US" dirty="0" smtClean="0"/>
              <a:t> - A failure is an event when an item is not available to perform its function at specified conditions when scheduled or is not capable of performing functions to specification.</a:t>
            </a:r>
          </a:p>
          <a:p>
            <a:pPr eaLnBrk="1" hangingPunct="1">
              <a:lnSpc>
                <a:spcPct val="90000"/>
              </a:lnSpc>
            </a:pPr>
            <a:r>
              <a:rPr lang="en-US" dirty="0" smtClean="0">
                <a:solidFill>
                  <a:srgbClr val="FF0033"/>
                </a:solidFill>
              </a:rPr>
              <a:t>Failure Rate</a:t>
            </a:r>
            <a:r>
              <a:rPr lang="en-US" dirty="0" smtClean="0"/>
              <a:t> - The number of failures per unit of gross operating period in terms of time, events, cycles. </a:t>
            </a:r>
          </a:p>
          <a:p>
            <a:pPr eaLnBrk="1" hangingPunct="1">
              <a:lnSpc>
                <a:spcPct val="90000"/>
              </a:lnSpc>
            </a:pPr>
            <a:r>
              <a:rPr lang="en-US" dirty="0" smtClean="0">
                <a:solidFill>
                  <a:srgbClr val="FF0033"/>
                </a:solidFill>
              </a:rPr>
              <a:t>MTBF - Mean Time Between Failures</a:t>
            </a:r>
            <a:r>
              <a:rPr lang="en-US" dirty="0" smtClean="0"/>
              <a:t> - The average time between failure occurrences.  The number of items and their operating time divided by the total number of failures. </a:t>
            </a:r>
            <a:r>
              <a:rPr lang="en-US" dirty="0" smtClean="0">
                <a:solidFill>
                  <a:srgbClr val="FF0000"/>
                </a:solidFill>
              </a:rPr>
              <a:t>For Repairable Items</a:t>
            </a:r>
            <a:r>
              <a:rPr lang="en-US" dirty="0" smtClean="0"/>
              <a:t>  </a:t>
            </a:r>
            <a:endParaRPr lang="en-US" dirty="0" smtClean="0">
              <a:solidFill>
                <a:srgbClr val="FF0000"/>
              </a:solidFill>
            </a:endParaRPr>
          </a:p>
          <a:p>
            <a:pPr eaLnBrk="1" hangingPunct="1">
              <a:lnSpc>
                <a:spcPct val="90000"/>
              </a:lnSpc>
            </a:pPr>
            <a:r>
              <a:rPr lang="en-US" dirty="0" smtClean="0">
                <a:solidFill>
                  <a:srgbClr val="FF0033"/>
                </a:solidFill>
              </a:rPr>
              <a:t>MTTF - Mean Time To Failure</a:t>
            </a:r>
            <a:r>
              <a:rPr lang="en-US" dirty="0" smtClean="0"/>
              <a:t> - The average time to failure </a:t>
            </a:r>
            <a:r>
              <a:rPr lang="en-US" dirty="0" smtClean="0">
                <a:solidFill>
                  <a:srgbClr val="FF0033"/>
                </a:solidFill>
              </a:rPr>
              <a:t>occurrence</a:t>
            </a:r>
            <a:r>
              <a:rPr lang="en-US" dirty="0" smtClean="0"/>
              <a:t>.  The number of items and their operating time divided by the total number of failures.  </a:t>
            </a:r>
            <a:r>
              <a:rPr lang="en-US" dirty="0" smtClean="0">
                <a:solidFill>
                  <a:srgbClr val="FF0000"/>
                </a:solidFill>
              </a:rPr>
              <a:t>For Repairable Items and Non-repairable Items</a:t>
            </a:r>
          </a:p>
          <a:p>
            <a:pPr eaLnBrk="1" hangingPunct="1">
              <a:lnSpc>
                <a:spcPct val="90000"/>
              </a:lnSpc>
            </a:pPr>
            <a:r>
              <a:rPr lang="en-GB" dirty="0" smtClean="0">
                <a:solidFill>
                  <a:srgbClr val="FF0033"/>
                </a:solidFill>
              </a:rPr>
              <a:t>Hazard</a:t>
            </a:r>
            <a:r>
              <a:rPr lang="en-GB" dirty="0" smtClean="0">
                <a:cs typeface="Times New Roman" pitchFamily="18" charset="0"/>
              </a:rPr>
              <a:t> - The potential to cause harm. Harm including ill health and injury, damage to property, plant, products or the environment, production losses or increased liabilities.</a:t>
            </a:r>
          </a:p>
          <a:p>
            <a:pPr eaLnBrk="1" hangingPunct="1">
              <a:lnSpc>
                <a:spcPct val="90000"/>
              </a:lnSpc>
            </a:pPr>
            <a:r>
              <a:rPr lang="en-US" dirty="0" smtClean="0">
                <a:solidFill>
                  <a:srgbClr val="FF0033"/>
                </a:solidFill>
              </a:rPr>
              <a:t> Risk </a:t>
            </a:r>
            <a:r>
              <a:rPr lang="en-GB" dirty="0" smtClean="0">
                <a:cs typeface="Times New Roman" pitchFamily="18" charset="0"/>
              </a:rPr>
              <a:t> - The likelihood that a specified undesired event will occur due to the realisation of a hazard by, or during work activities or by the products and services created by work activities.</a:t>
            </a:r>
          </a:p>
          <a:p>
            <a:pPr eaLnBrk="1" hangingPunct="1">
              <a:lnSpc>
                <a:spcPct val="90000"/>
              </a:lnSpc>
            </a:pPr>
            <a:endParaRPr lang="en-GB" sz="1800" dirty="0" smtClean="0">
              <a:cs typeface="Times New Roman" pitchFamily="18" charset="0"/>
            </a:endParaRPr>
          </a:p>
          <a:p>
            <a:pPr eaLnBrk="1" hangingPunct="1">
              <a:lnSpc>
                <a:spcPct val="90000"/>
              </a:lnSpc>
            </a:pPr>
            <a:endParaRPr lang="en-US" sz="1800" dirty="0" smtClean="0">
              <a:solidFill>
                <a:srgbClr val="FF0000"/>
              </a:solidFill>
            </a:endParaRPr>
          </a:p>
        </p:txBody>
      </p:sp>
      <p:sp>
        <p:nvSpPr>
          <p:cNvPr id="6"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4294967295"/>
          </p:nvPr>
        </p:nvSpPr>
        <p:spPr/>
        <p:txBody>
          <a:bodyPr/>
          <a:lstStyle/>
          <a:p>
            <a:pPr>
              <a:defRPr/>
            </a:pPr>
            <a:fld id="{B651D4E5-4B73-4B75-8312-57F86F37FB27}" type="slidenum">
              <a:rPr lang="en-US"/>
              <a:pPr>
                <a:defRPr/>
              </a:pPr>
              <a:t>9</a:t>
            </a:fld>
            <a:endParaRPr lang="en-US"/>
          </a:p>
        </p:txBody>
      </p:sp>
      <p:sp>
        <p:nvSpPr>
          <p:cNvPr id="55299" name="Rectangle 2"/>
          <p:cNvSpPr>
            <a:spLocks noGrp="1" noChangeArrowheads="1"/>
          </p:cNvSpPr>
          <p:nvPr>
            <p:ph type="title"/>
          </p:nvPr>
        </p:nvSpPr>
        <p:spPr>
          <a:xfrm>
            <a:off x="250825" y="239688"/>
            <a:ext cx="7143750" cy="381000"/>
          </a:xfrm>
        </p:spPr>
        <p:txBody>
          <a:bodyPr lIns="92075" tIns="46038" rIns="92075" bIns="46038"/>
          <a:lstStyle/>
          <a:p>
            <a:pPr eaLnBrk="1" hangingPunct="1"/>
            <a:r>
              <a:rPr lang="en-US" smtClean="0">
                <a:solidFill>
                  <a:srgbClr val="009DE3"/>
                </a:solidFill>
              </a:rPr>
              <a:t>Basic Reliability Terms</a:t>
            </a:r>
          </a:p>
        </p:txBody>
      </p:sp>
      <p:sp>
        <p:nvSpPr>
          <p:cNvPr id="55300" name="Rectangle 3"/>
          <p:cNvSpPr>
            <a:spLocks noGrp="1" noChangeArrowheads="1"/>
          </p:cNvSpPr>
          <p:nvPr>
            <p:ph type="body" idx="1"/>
          </p:nvPr>
        </p:nvSpPr>
        <p:spPr>
          <a:xfrm>
            <a:off x="38100" y="764704"/>
            <a:ext cx="8855075" cy="4953000"/>
          </a:xfrm>
        </p:spPr>
        <p:txBody>
          <a:bodyPr lIns="92075" tIns="46038" rIns="92075" bIns="46038"/>
          <a:lstStyle/>
          <a:p>
            <a:pPr eaLnBrk="1" hangingPunct="1"/>
            <a:r>
              <a:rPr lang="en-US" dirty="0" smtClean="0">
                <a:solidFill>
                  <a:srgbClr val="FF0033"/>
                </a:solidFill>
              </a:rPr>
              <a:t>Maintainability</a:t>
            </a:r>
            <a:r>
              <a:rPr lang="en-US" dirty="0" smtClean="0"/>
              <a:t> - A characteristic of design, installation and operation, usually expressed as the probability that an item can be retained in, or restored to, specified operable condition within a specified interval of time when maintenance is performed in accordance with prescribed procedures.</a:t>
            </a:r>
          </a:p>
          <a:p>
            <a:pPr eaLnBrk="1" hangingPunct="1"/>
            <a:r>
              <a:rPr lang="en-US" dirty="0" smtClean="0">
                <a:solidFill>
                  <a:srgbClr val="FF0033"/>
                </a:solidFill>
              </a:rPr>
              <a:t>MTTR - Mean Time To Repair</a:t>
            </a:r>
            <a:r>
              <a:rPr lang="en-US" dirty="0" smtClean="0"/>
              <a:t> - The average time to restore the item to specified conditions. </a:t>
            </a:r>
          </a:p>
          <a:p>
            <a:pPr eaLnBrk="1" hangingPunct="1"/>
            <a:r>
              <a:rPr lang="en-US" dirty="0" smtClean="0">
                <a:solidFill>
                  <a:srgbClr val="FF0033"/>
                </a:solidFill>
              </a:rPr>
              <a:t>Maintenance Load </a:t>
            </a:r>
            <a:r>
              <a:rPr lang="en-US" dirty="0" smtClean="0"/>
              <a:t>- The repair time per operating time for an item.</a:t>
            </a:r>
          </a:p>
          <a:p>
            <a:pPr eaLnBrk="1" hangingPunct="1"/>
            <a:r>
              <a:rPr lang="en-US" dirty="0" smtClean="0">
                <a:solidFill>
                  <a:srgbClr val="FF0033"/>
                </a:solidFill>
              </a:rPr>
              <a:t>Availability </a:t>
            </a:r>
            <a:r>
              <a:rPr lang="en-US" dirty="0" smtClean="0"/>
              <a:t>- A measure of the time that a system is actually operating versus the time that the system was planned to operate.</a:t>
            </a:r>
          </a:p>
          <a:p>
            <a:pPr eaLnBrk="1" hangingPunct="1"/>
            <a:r>
              <a:rPr lang="en-US" dirty="0" smtClean="0"/>
              <a:t>It is the probability that the system is operational at any random time t.</a:t>
            </a:r>
          </a:p>
          <a:p>
            <a:r>
              <a:rPr lang="en-US" dirty="0" smtClean="0">
                <a:solidFill>
                  <a:srgbClr val="FF0033"/>
                </a:solidFill>
              </a:rPr>
              <a:t>Supportability </a:t>
            </a:r>
            <a:r>
              <a:rPr lang="en-US" dirty="0" smtClean="0"/>
              <a:t>- The ability of a service supplier to maintain the Plant inbuilt reliability and to perform scheduled and unscheduled maintenance according to the Plant inbuilt </a:t>
            </a:r>
            <a:r>
              <a:rPr lang="fi-FI" dirty="0" smtClean="0"/>
              <a:t>maintainability with minimum costs.</a:t>
            </a:r>
            <a:endParaRPr lang="en-US" dirty="0" smtClean="0"/>
          </a:p>
        </p:txBody>
      </p:sp>
      <p:sp>
        <p:nvSpPr>
          <p:cNvPr id="6" name="Footer Placeholder 3"/>
          <p:cNvSpPr txBox="1">
            <a:spLocks/>
          </p:cNvSpPr>
          <p:nvPr/>
        </p:nvSpPr>
        <p:spPr bwMode="auto">
          <a:xfrm>
            <a:off x="6792913" y="6437313"/>
            <a:ext cx="1811337" cy="304800"/>
          </a:xfrm>
          <a:prstGeom prst="rect">
            <a:avLst/>
          </a:prstGeom>
          <a:noFill/>
          <a:ln w="9525">
            <a:noFill/>
            <a:miter lim="800000"/>
            <a:headEnd/>
            <a:tailEnd/>
          </a:ln>
        </p:spPr>
        <p:txBody>
          <a:bodyPr/>
          <a:lstStyle/>
          <a:p>
            <a:pPr algn="l">
              <a:defRPr/>
            </a:pPr>
            <a:r>
              <a:rPr lang="fi-FI" sz="1100" b="1">
                <a:solidFill>
                  <a:schemeClr val="bg1"/>
                </a:solidFill>
                <a:latin typeface="+mn-lt"/>
                <a:ea typeface="ＭＳ Ｐゴシック" charset="-128"/>
              </a:rPr>
              <a:t>e-Learning course.</a:t>
            </a:r>
            <a:endParaRPr lang="fi-FI" sz="1800" dirty="0">
              <a:solidFill>
                <a:schemeClr val="bg1"/>
              </a:solidFill>
              <a:ea typeface="ＭＳ Ｐゴシック" charset="-128"/>
            </a:endParaRPr>
          </a:p>
        </p:txBody>
      </p:sp>
      <p:sp>
        <p:nvSpPr>
          <p:cNvPr id="7" name="Footer Placeholder 4"/>
          <p:cNvSpPr>
            <a:spLocks noGrp="1"/>
          </p:cNvSpPr>
          <p:nvPr>
            <p:ph type="ftr" sz="quarter" idx="4294967295"/>
          </p:nvPr>
        </p:nvSpPr>
        <p:spPr>
          <a:xfrm>
            <a:off x="34925" y="6453188"/>
            <a:ext cx="3040063" cy="304800"/>
          </a:xfrm>
        </p:spPr>
        <p:txBody>
          <a:bodyPr/>
          <a:lstStyle/>
          <a:p>
            <a:pPr>
              <a:defRPr/>
            </a:pPr>
            <a:r>
              <a:rPr lang="en-US"/>
              <a:t>Introduction to Reliability Engineering</a:t>
            </a:r>
          </a:p>
        </p:txBody>
      </p:sp>
      <p:pic>
        <p:nvPicPr>
          <p:cNvPr id="8" name="Picture 10" descr="https://www.euro-fusion.org/wpcms/wp-content/uploads/2011/11/CERN.gif"/>
          <p:cNvPicPr>
            <a:picLocks noChangeAspect="1" noChangeArrowheads="1"/>
          </p:cNvPicPr>
          <p:nvPr/>
        </p:nvPicPr>
        <p:blipFill>
          <a:blip r:embed="rId2" cstate="print"/>
          <a:srcRect/>
          <a:stretch>
            <a:fillRect/>
          </a:stretch>
        </p:blipFill>
        <p:spPr bwMode="auto">
          <a:xfrm>
            <a:off x="4283968" y="6381328"/>
            <a:ext cx="432048" cy="432048"/>
          </a:xfrm>
          <a:prstGeom prst="rect">
            <a:avLst/>
          </a:prstGeom>
          <a:noFill/>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heme/theme1.xml><?xml version="1.0" encoding="utf-8"?>
<a:theme xmlns:a="http://schemas.openxmlformats.org/drawingml/2006/main" name="Blank Presentation">
  <a:themeElements>
    <a:clrScheme name="">
      <a:dk1>
        <a:srgbClr val="000000"/>
      </a:dk1>
      <a:lt1>
        <a:srgbClr val="FFFFFF"/>
      </a:lt1>
      <a:dk2>
        <a:srgbClr val="000063"/>
      </a:dk2>
      <a:lt2>
        <a:srgbClr val="ACACAC"/>
      </a:lt2>
      <a:accent1>
        <a:srgbClr val="A1D2F0"/>
      </a:accent1>
      <a:accent2>
        <a:srgbClr val="FFB400"/>
      </a:accent2>
      <a:accent3>
        <a:srgbClr val="FFFFFF"/>
      </a:accent3>
      <a:accent4>
        <a:srgbClr val="000000"/>
      </a:accent4>
      <a:accent5>
        <a:srgbClr val="CDE5F6"/>
      </a:accent5>
      <a:accent6>
        <a:srgbClr val="E7A300"/>
      </a:accent6>
      <a:hlink>
        <a:srgbClr val="AA0088"/>
      </a:hlink>
      <a:folHlink>
        <a:srgbClr val="CFEC09"/>
      </a:folHlink>
    </a:clrScheme>
    <a:fontScheme name="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fi-FI"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fi-FI"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fi-FI"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fi-FI"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5936</TotalTime>
  <Words>3620</Words>
  <Application>Microsoft Macintosh PowerPoint</Application>
  <PresentationFormat>On-screen Show (4:3)</PresentationFormat>
  <Paragraphs>727</Paragraphs>
  <Slides>48</Slides>
  <Notes>3</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63" baseType="lpstr">
      <vt:lpstr>Aharoni</vt:lpstr>
      <vt:lpstr>Andalus</vt:lpstr>
      <vt:lpstr>Arial Black</vt:lpstr>
      <vt:lpstr>Arial Narrow</vt:lpstr>
      <vt:lpstr>Arial Rounded MT Bold</vt:lpstr>
      <vt:lpstr>ＭＳ Ｐゴシック</vt:lpstr>
      <vt:lpstr>Symbol</vt:lpstr>
      <vt:lpstr>Times</vt:lpstr>
      <vt:lpstr>Verdana</vt:lpstr>
      <vt:lpstr>Wingdings</vt:lpstr>
      <vt:lpstr>Arial</vt:lpstr>
      <vt:lpstr>Times New Roman</vt:lpstr>
      <vt:lpstr>Blank Presentation</vt:lpstr>
      <vt:lpstr>Custom Design</vt:lpstr>
      <vt:lpstr>Equation</vt:lpstr>
      <vt:lpstr>PowerPoint Presentation</vt:lpstr>
      <vt:lpstr>Learning Objectives</vt:lpstr>
      <vt:lpstr>Reliability Definition</vt:lpstr>
      <vt:lpstr>PowerPoint Presentation</vt:lpstr>
      <vt:lpstr>Conflicts with real world.</vt:lpstr>
      <vt:lpstr>WHY RELIABILITY ENGINEERING?</vt:lpstr>
      <vt:lpstr>When Should Reliability Be Applied?</vt:lpstr>
      <vt:lpstr>Basic Reliability Terms</vt:lpstr>
      <vt:lpstr>Basic Reliability Terms</vt:lpstr>
      <vt:lpstr>Reliability: an introspection</vt:lpstr>
      <vt:lpstr>Quality, Reliability and Safety</vt:lpstr>
      <vt:lpstr>Quality, Reliability and Safety</vt:lpstr>
      <vt:lpstr>PowerPoint Presentation</vt:lpstr>
      <vt:lpstr>PowerPoint Presentation</vt:lpstr>
      <vt:lpstr>Failure rate over the life of a product</vt:lpstr>
      <vt:lpstr>Bathtub Curve.</vt:lpstr>
      <vt:lpstr>Bathtub Curve: Summary Table</vt:lpstr>
      <vt:lpstr>Managing Reliability</vt:lpstr>
      <vt:lpstr>Reliability Characteristics</vt:lpstr>
      <vt:lpstr>Failure Rate for Repairable and Non-repairable systems</vt:lpstr>
      <vt:lpstr>Example</vt:lpstr>
      <vt:lpstr>PowerPoint Presentation</vt:lpstr>
      <vt:lpstr>PowerPoint Presentation</vt:lpstr>
      <vt:lpstr>PowerPoint Presentation</vt:lpstr>
      <vt:lpstr>PowerPoint Presentation</vt:lpstr>
      <vt:lpstr>PowerPoint Presentation</vt:lpstr>
      <vt:lpstr>Example</vt:lpstr>
      <vt:lpstr>Example</vt:lpstr>
      <vt:lpstr>Contd..</vt:lpstr>
      <vt:lpstr>Maintainability</vt:lpstr>
      <vt:lpstr>PowerPoint Presentation</vt:lpstr>
      <vt:lpstr>PowerPoint Presentation</vt:lpstr>
      <vt:lpstr>PowerPoint Presentation</vt:lpstr>
      <vt:lpstr>PowerPoint Presentation</vt:lpstr>
      <vt:lpstr>PowerPoint Presentation</vt:lpstr>
      <vt:lpstr>Availability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Distribution Analysis</vt:lpstr>
      <vt:lpstr>Data Collection</vt:lpstr>
      <vt:lpstr>Suggested Reading. (REFERENCES).</vt:lpstr>
    </vt:vector>
  </TitlesOfParts>
  <Company>Satu Hänninen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Satu Hänninen</dc:creator>
  <cp:lastModifiedBy>Peter Sollander</cp:lastModifiedBy>
  <cp:revision>185</cp:revision>
  <cp:lastPrinted>2005-02-02T12:55:45Z</cp:lastPrinted>
  <dcterms:created xsi:type="dcterms:W3CDTF">2005-02-02T11:38:27Z</dcterms:created>
  <dcterms:modified xsi:type="dcterms:W3CDTF">2015-11-10T07:21:21Z</dcterms:modified>
</cp:coreProperties>
</file>