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4"/>
  </p:notesMasterIdLst>
  <p:sldIdLst>
    <p:sldId id="257" r:id="rId2"/>
    <p:sldId id="258" r:id="rId3"/>
    <p:sldId id="259" r:id="rId4"/>
    <p:sldId id="261" r:id="rId5"/>
    <p:sldId id="262" r:id="rId6"/>
    <p:sldId id="264" r:id="rId7"/>
    <p:sldId id="263" r:id="rId8"/>
    <p:sldId id="265" r:id="rId9"/>
    <p:sldId id="266" r:id="rId10"/>
    <p:sldId id="267" r:id="rId11"/>
    <p:sldId id="268" r:id="rId12"/>
    <p:sldId id="325" r:id="rId13"/>
    <p:sldId id="270" r:id="rId14"/>
    <p:sldId id="290" r:id="rId15"/>
    <p:sldId id="289" r:id="rId16"/>
    <p:sldId id="291" r:id="rId17"/>
    <p:sldId id="295" r:id="rId18"/>
    <p:sldId id="294" r:id="rId19"/>
    <p:sldId id="296" r:id="rId20"/>
    <p:sldId id="298" r:id="rId21"/>
    <p:sldId id="299" r:id="rId22"/>
    <p:sldId id="300" r:id="rId23"/>
    <p:sldId id="302" r:id="rId24"/>
    <p:sldId id="292" r:id="rId25"/>
    <p:sldId id="297" r:id="rId26"/>
    <p:sldId id="301" r:id="rId27"/>
    <p:sldId id="293" r:id="rId28"/>
    <p:sldId id="303" r:id="rId29"/>
    <p:sldId id="307" r:id="rId30"/>
    <p:sldId id="311" r:id="rId31"/>
    <p:sldId id="312" r:id="rId32"/>
    <p:sldId id="313" r:id="rId33"/>
    <p:sldId id="314" r:id="rId34"/>
    <p:sldId id="320" r:id="rId35"/>
    <p:sldId id="315" r:id="rId36"/>
    <p:sldId id="305" r:id="rId37"/>
    <p:sldId id="316" r:id="rId38"/>
    <p:sldId id="256" r:id="rId39"/>
    <p:sldId id="318" r:id="rId40"/>
    <p:sldId id="319" r:id="rId41"/>
    <p:sldId id="317" r:id="rId42"/>
    <p:sldId id="324" r:id="rId43"/>
    <p:sldId id="310" r:id="rId44"/>
    <p:sldId id="323" r:id="rId45"/>
    <p:sldId id="260" r:id="rId46"/>
    <p:sldId id="321" r:id="rId47"/>
    <p:sldId id="322" r:id="rId48"/>
    <p:sldId id="306" r:id="rId49"/>
    <p:sldId id="326" r:id="rId50"/>
    <p:sldId id="304" r:id="rId51"/>
    <p:sldId id="287" r:id="rId52"/>
    <p:sldId id="32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F4AE4E-E8BF-4D7E-AC2F-41DC886E4FD6}" type="datetimeFigureOut">
              <a:rPr lang="en-US" smtClean="0"/>
              <a:t>6/2/2020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6BB6A-5327-45AE-8103-6B41981F3303}" type="slidenum">
              <a:rPr lang="en-US" smtClean="0"/>
              <a:t>‹#›</a:t>
            </a:fld>
            <a:endParaRPr lang="en-US"/>
          </a:p>
        </p:txBody>
      </p:sp>
    </p:spTree>
    <p:extLst>
      <p:ext uri="{BB962C8B-B14F-4D97-AF65-F5344CB8AC3E}">
        <p14:creationId xmlns:p14="http://schemas.microsoft.com/office/powerpoint/2010/main" val="2440427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97078b985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97078b9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762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adbee674_2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adbee674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43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97078b98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97078b9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03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3adbee674_1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3adbee67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29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97078b985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97078b98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965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97078b985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97078b98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575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97078b985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97078b98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3adbee674_1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3adbee674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97078b985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97078b98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0AA2DD9-18DA-4EB5-8917-C86B8394B441}" type="datetime1">
              <a:rPr lang="en-US" smtClean="0"/>
              <a:t>6/2/2020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37FCED-E660-4F7C-A2C6-FF7279EF59A2}" type="datetime1">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18601AC-6164-498F-A8CA-BAFCFBF043B5}" type="datetime1">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145F9B-1285-4277-94FD-813F3567403E}" type="datetime1">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A863B81-A49A-4E45-844A-7177E0D5E07E}" type="datetime1">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9F98B8-5DF5-45C3-B660-CB061585B8E8}" type="datetime1">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5C6661F-1316-4060-AAA8-C1B50DD61E8A}" type="datetime1">
              <a:rPr lang="en-US" smtClean="0"/>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5A9595A-2923-494B-AFC1-63E354E248BD}" type="datetime1">
              <a:rPr lang="en-US" smtClean="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853385-8DFC-41CB-8291-00D0DBC9B087}" type="datetime1">
              <a:rPr lang="en-US" smtClean="0"/>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68BC67-CE52-4E17-B321-84C92D43E084}" type="datetime1">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3FCE00B-FEA0-40B2-A843-8FCACFE8148B}" type="datetime1">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BDC9FA6-7505-4621-8027-94D019229848}"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32208DD-3E8F-41AF-A902-66D64C5919E1}" type="datetime1">
              <a:rPr lang="en-US" smtClean="0"/>
              <a:t>6/2/2020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BDC9FA6-7505-4621-8027-94D019229848}"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9.x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49071"/>
            <a:ext cx="8001000" cy="1200329"/>
          </a:xfrm>
        </p:spPr>
        <p:txBody>
          <a:bodyPr>
            <a:noAutofit/>
          </a:bodyPr>
          <a:lstStyle/>
          <a:p>
            <a:pPr algn="ctr"/>
            <a:r>
              <a:rPr lang="en-US" sz="4400" b="1" dirty="0"/>
              <a:t>Asymmetric encryption and digital signatures using RSA</a:t>
            </a:r>
          </a:p>
        </p:txBody>
      </p:sp>
      <p:sp>
        <p:nvSpPr>
          <p:cNvPr id="3" name="Content Placeholder 2"/>
          <p:cNvSpPr>
            <a:spLocks noGrp="1"/>
          </p:cNvSpPr>
          <p:nvPr>
            <p:ph idx="1"/>
          </p:nvPr>
        </p:nvSpPr>
        <p:spPr>
          <a:xfrm>
            <a:off x="2628900" y="3068321"/>
            <a:ext cx="3886200" cy="1493520"/>
          </a:xfrm>
        </p:spPr>
        <p:txBody>
          <a:bodyPr>
            <a:normAutofit fontScale="77500" lnSpcReduction="20000"/>
          </a:bodyPr>
          <a:lstStyle/>
          <a:p>
            <a:pPr algn="ctr">
              <a:buNone/>
            </a:pPr>
            <a:endParaRPr lang="en-GB" b="1" dirty="0"/>
          </a:p>
          <a:p>
            <a:pPr algn="ctr">
              <a:buNone/>
            </a:pPr>
            <a:r>
              <a:rPr lang="en-US" sz="4100" b="1" dirty="0"/>
              <a:t>Software Security </a:t>
            </a:r>
          </a:p>
          <a:p>
            <a:pPr algn="ctr">
              <a:buNone/>
            </a:pPr>
            <a:r>
              <a:rPr lang="en-GB" b="1" dirty="0"/>
              <a:t> </a:t>
            </a:r>
            <a:endParaRPr lang="en-US" dirty="0"/>
          </a:p>
          <a:p>
            <a:pPr algn="ctr">
              <a:buNone/>
            </a:pPr>
            <a:r>
              <a:rPr lang="en-GB" b="1" dirty="0"/>
              <a:t> </a:t>
            </a:r>
            <a:endParaRPr lang="en-US" dirty="0"/>
          </a:p>
          <a:p>
            <a:pPr algn="ctr">
              <a:buNone/>
            </a:pPr>
            <a:endParaRPr lang="en-US" dirty="0">
              <a:latin typeface="+mj-lt"/>
            </a:endParaRPr>
          </a:p>
          <a:p>
            <a:pPr>
              <a:buNone/>
            </a:pPr>
            <a:endParaRPr lang="en-US" dirty="0"/>
          </a:p>
        </p:txBody>
      </p:sp>
      <p:sp>
        <p:nvSpPr>
          <p:cNvPr id="5" name="Slide Number Placeholder 4"/>
          <p:cNvSpPr>
            <a:spLocks noGrp="1"/>
          </p:cNvSpPr>
          <p:nvPr>
            <p:ph type="sldNum" sz="quarter" idx="12"/>
          </p:nvPr>
        </p:nvSpPr>
        <p:spPr/>
        <p:txBody>
          <a:bodyPr/>
          <a:lstStyle/>
          <a:p>
            <a:fld id="{BBDC9FA6-7505-4621-8027-94D019229848}" type="slidenum">
              <a:rPr lang="en-US" smtClean="0"/>
              <a:pPr/>
              <a:t>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5784850"/>
            <a:ext cx="3429000" cy="571500"/>
          </a:xfrm>
          <a:prstGeom prst="rect">
            <a:avLst/>
          </a:prstGeom>
        </p:spPr>
      </p:pic>
      <p:sp>
        <p:nvSpPr>
          <p:cNvPr id="4" name="Rectangle 3">
            <a:extLst>
              <a:ext uri="{FF2B5EF4-FFF2-40B4-BE49-F238E27FC236}">
                <a16:creationId xmlns:a16="http://schemas.microsoft.com/office/drawing/2014/main" id="{30A0CB71-98BA-4C85-B614-E1FEF9ABA897}"/>
              </a:ext>
            </a:extLst>
          </p:cNvPr>
          <p:cNvSpPr/>
          <p:nvPr/>
        </p:nvSpPr>
        <p:spPr>
          <a:xfrm>
            <a:off x="2286000" y="3105835"/>
            <a:ext cx="4572000" cy="646331"/>
          </a:xfrm>
          <a:prstGeom prst="rect">
            <a:avLst/>
          </a:prstGeom>
        </p:spPr>
        <p:txBody>
          <a:bodyPr>
            <a:spAutoFit/>
          </a:bodyPr>
          <a:lstStyle/>
          <a:p>
            <a:r>
              <a:rPr lang="en-IN" dirty="0">
                <a:solidFill>
                  <a:srgbClr val="000000"/>
                </a:solidFill>
                <a:latin typeface="Times New Roman" panose="02020603050405020304" pitchFamily="18" charset="0"/>
              </a:rPr>
              <a:t> </a:t>
            </a:r>
            <a:r>
              <a:rPr lang="en-IN" dirty="0"/>
              <a:t/>
            </a:r>
            <a:br>
              <a:rPr lang="en-IN" dirty="0"/>
            </a:br>
            <a:endParaRPr lang="en-IN" dirty="0"/>
          </a:p>
        </p:txBody>
      </p:sp>
      <p:sp>
        <p:nvSpPr>
          <p:cNvPr id="7" name="Rectangle 6">
            <a:extLst>
              <a:ext uri="{FF2B5EF4-FFF2-40B4-BE49-F238E27FC236}">
                <a16:creationId xmlns:a16="http://schemas.microsoft.com/office/drawing/2014/main" id="{FF6ECE65-0A87-4777-BCFB-FDC5554A84D4}"/>
              </a:ext>
            </a:extLst>
          </p:cNvPr>
          <p:cNvSpPr/>
          <p:nvPr/>
        </p:nvSpPr>
        <p:spPr>
          <a:xfrm>
            <a:off x="2286000" y="3105835"/>
            <a:ext cx="4572000" cy="646331"/>
          </a:xfrm>
          <a:prstGeom prst="rect">
            <a:avLst/>
          </a:prstGeom>
        </p:spPr>
        <p:txBody>
          <a:bodyPr>
            <a:spAutoFit/>
          </a:bodyPr>
          <a:lstStyle/>
          <a:p>
            <a:r>
              <a:rPr lang="en-IN" dirty="0">
                <a:solidFill>
                  <a:srgbClr val="000000"/>
                </a:solidFill>
                <a:latin typeface="Times New Roman" panose="02020603050405020304" pitchFamily="18" charset="0"/>
              </a:rPr>
              <a:t> </a:t>
            </a:r>
            <a:r>
              <a:rPr lang="en-IN" dirty="0"/>
              <a:t/>
            </a:r>
            <a:br>
              <a:rPr lang="en-IN" dirty="0"/>
            </a:br>
            <a:endParaRPr lang="en-IN" dirty="0"/>
          </a:p>
        </p:txBody>
      </p:sp>
      <p:sp>
        <p:nvSpPr>
          <p:cNvPr id="8" name="Rectangle 7">
            <a:extLst>
              <a:ext uri="{FF2B5EF4-FFF2-40B4-BE49-F238E27FC236}">
                <a16:creationId xmlns:a16="http://schemas.microsoft.com/office/drawing/2014/main" id="{907D5CDE-4112-4F04-BA35-1DADFF3535E6}"/>
              </a:ext>
            </a:extLst>
          </p:cNvPr>
          <p:cNvSpPr/>
          <p:nvPr/>
        </p:nvSpPr>
        <p:spPr>
          <a:xfrm>
            <a:off x="2286000" y="3105835"/>
            <a:ext cx="4572000" cy="646331"/>
          </a:xfrm>
          <a:prstGeom prst="rect">
            <a:avLst/>
          </a:prstGeom>
        </p:spPr>
        <p:txBody>
          <a:bodyPr>
            <a:spAutoFit/>
          </a:bodyPr>
          <a:lstStyle/>
          <a:p>
            <a:r>
              <a:rPr lang="en-IN" dirty="0">
                <a:solidFill>
                  <a:srgbClr val="000000"/>
                </a:solidFill>
                <a:latin typeface="Times New Roman" panose="02020603050405020304" pitchFamily="18" charset="0"/>
              </a:rPr>
              <a:t> </a:t>
            </a:r>
            <a:r>
              <a:rPr lang="en-IN" dirty="0"/>
              <a:t/>
            </a:r>
            <a:br>
              <a:rPr lang="en-IN" dirty="0"/>
            </a:br>
            <a:endParaRPr lang="en-IN" dirty="0"/>
          </a:p>
        </p:txBody>
      </p:sp>
      <p:sp>
        <p:nvSpPr>
          <p:cNvPr id="9" name="Rectangle 8">
            <a:extLst>
              <a:ext uri="{FF2B5EF4-FFF2-40B4-BE49-F238E27FC236}">
                <a16:creationId xmlns:a16="http://schemas.microsoft.com/office/drawing/2014/main" id="{39C90AEC-3828-472D-ABB0-F2F093625807}"/>
              </a:ext>
            </a:extLst>
          </p:cNvPr>
          <p:cNvSpPr/>
          <p:nvPr/>
        </p:nvSpPr>
        <p:spPr>
          <a:xfrm>
            <a:off x="4953000" y="5338583"/>
            <a:ext cx="4381500" cy="646331"/>
          </a:xfrm>
          <a:prstGeom prst="rect">
            <a:avLst/>
          </a:prstGeom>
        </p:spPr>
        <p:txBody>
          <a:bodyPr wrap="square">
            <a:spAutoFit/>
          </a:bodyPr>
          <a:lstStyle/>
          <a:p>
            <a:pPr algn="ctr">
              <a:buNone/>
            </a:pPr>
            <a:r>
              <a:rPr lang="en-GB" b="1" dirty="0" smtClean="0"/>
              <a:t>Siddique </a:t>
            </a:r>
            <a:r>
              <a:rPr lang="en-GB" b="1" dirty="0"/>
              <a:t>Reza Khan</a:t>
            </a:r>
          </a:p>
          <a:p>
            <a:pPr algn="ctr">
              <a:buNone/>
            </a:pPr>
            <a:r>
              <a:rPr lang="en-GB" b="1"/>
              <a:t>    </a:t>
            </a:r>
            <a:r>
              <a:rPr lang="en-GB" b="1" smtClean="0"/>
              <a:t>And </a:t>
            </a:r>
            <a:r>
              <a:rPr lang="en-GB" b="1" dirty="0" smtClean="0"/>
              <a:t>Group Members</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31E8F-7579-41AE-A04E-BF515E9B4A16}"/>
              </a:ext>
            </a:extLst>
          </p:cNvPr>
          <p:cNvSpPr>
            <a:spLocks noGrp="1"/>
          </p:cNvSpPr>
          <p:nvPr>
            <p:ph idx="1"/>
          </p:nvPr>
        </p:nvSpPr>
        <p:spPr>
          <a:xfrm>
            <a:off x="533400" y="685800"/>
            <a:ext cx="8153400" cy="5638800"/>
          </a:xfrm>
        </p:spPr>
        <p:txBody>
          <a:bodyPr/>
          <a:lstStyle/>
          <a:p>
            <a:r>
              <a:rPr lang="en-IN" dirty="0"/>
              <a:t>Taking into consideration </a:t>
            </a:r>
            <a:r>
              <a:rPr lang="en-IN" dirty="0" err="1"/>
              <a:t>e.d</a:t>
            </a:r>
            <a:r>
              <a:rPr lang="en-IN" dirty="0"/>
              <a:t> ≡ 1 mod (p-1) first, </a:t>
            </a:r>
          </a:p>
          <a:p>
            <a:pPr>
              <a:buFont typeface="Wingdings" panose="05000000000000000000" pitchFamily="2" charset="2"/>
              <a:buChar char="ó"/>
            </a:pPr>
            <a:r>
              <a:rPr lang="en-IN" dirty="0"/>
              <a:t>∃ k ∈ Z : </a:t>
            </a:r>
            <a:r>
              <a:rPr lang="en-IN" dirty="0" err="1"/>
              <a:t>e.d</a:t>
            </a:r>
            <a:r>
              <a:rPr lang="en-IN" dirty="0"/>
              <a:t> = k.(p-1) + 1</a:t>
            </a:r>
          </a:p>
          <a:p>
            <a:pPr marL="0" indent="0">
              <a:buNone/>
            </a:pPr>
            <a:r>
              <a:rPr lang="en-IN" dirty="0"/>
              <a:t>	for this k and for all m ∈ Z</a:t>
            </a:r>
            <a:r>
              <a:rPr lang="en-IN" baseline="-25000" dirty="0"/>
              <a:t>n</a:t>
            </a:r>
            <a:r>
              <a:rPr lang="en-IN" dirty="0"/>
              <a:t> holds: </a:t>
            </a:r>
          </a:p>
          <a:p>
            <a:pPr marL="0" indent="0">
              <a:buNone/>
            </a:pPr>
            <a:r>
              <a:rPr lang="en-IN" dirty="0"/>
              <a:t>	m</a:t>
            </a:r>
            <a:r>
              <a:rPr lang="en-IN" baseline="30000" dirty="0"/>
              <a:t>ed</a:t>
            </a:r>
            <a:r>
              <a:rPr lang="en-IN" dirty="0"/>
              <a:t> ≡ m</a:t>
            </a:r>
            <a:r>
              <a:rPr lang="en-IN" baseline="30000" dirty="0"/>
              <a:t>k.(p-1)+1 </a:t>
            </a:r>
            <a:r>
              <a:rPr lang="en-IN" dirty="0"/>
              <a:t>≡ m. (m</a:t>
            </a:r>
            <a:r>
              <a:rPr lang="en-IN" baseline="30000" dirty="0"/>
              <a:t>p-1</a:t>
            </a:r>
            <a:r>
              <a:rPr lang="en-IN" dirty="0"/>
              <a:t>)</a:t>
            </a:r>
            <a:r>
              <a:rPr lang="en-IN" baseline="30000" dirty="0"/>
              <a:t>k</a:t>
            </a:r>
            <a:r>
              <a:rPr lang="en-IN" dirty="0"/>
              <a:t> mod p</a:t>
            </a:r>
          </a:p>
          <a:p>
            <a:pPr marL="0" indent="0">
              <a:buNone/>
            </a:pPr>
            <a:r>
              <a:rPr lang="en-IN" dirty="0"/>
              <a:t>According to Fermat’s little theorem we know that </a:t>
            </a:r>
          </a:p>
          <a:p>
            <a:pPr marL="0" indent="0">
              <a:buNone/>
            </a:pPr>
            <a:r>
              <a:rPr lang="en-IN" dirty="0"/>
              <a:t>If </a:t>
            </a:r>
            <a:r>
              <a:rPr lang="en-IN" dirty="0" err="1"/>
              <a:t>gcd</a:t>
            </a:r>
            <a:r>
              <a:rPr lang="en-IN" dirty="0"/>
              <a:t>(</a:t>
            </a:r>
            <a:r>
              <a:rPr lang="en-IN" dirty="0" err="1"/>
              <a:t>m,p</a:t>
            </a:r>
            <a:r>
              <a:rPr lang="en-IN" dirty="0"/>
              <a:t>)=1 then, m</a:t>
            </a:r>
            <a:r>
              <a:rPr lang="en-IN" baseline="30000" dirty="0"/>
              <a:t>p-1</a:t>
            </a:r>
            <a:r>
              <a:rPr lang="en-IN" dirty="0"/>
              <a:t> ≡1 mod p</a:t>
            </a:r>
          </a:p>
          <a:p>
            <a:pPr marL="0" indent="0">
              <a:buNone/>
            </a:pPr>
            <a:r>
              <a:rPr lang="en-IN" dirty="0"/>
              <a:t>Consequently, </a:t>
            </a:r>
          </a:p>
          <a:p>
            <a:r>
              <a:rPr lang="en-IN" dirty="0"/>
              <a:t>If m is not a multiple of p, we deduce, </a:t>
            </a:r>
          </a:p>
          <a:p>
            <a:pPr marL="0" indent="0">
              <a:buNone/>
            </a:pPr>
            <a:r>
              <a:rPr lang="en-IN" dirty="0"/>
              <a:t>	m. (m</a:t>
            </a:r>
            <a:r>
              <a:rPr lang="en-IN" baseline="30000" dirty="0"/>
              <a:t>p-1</a:t>
            </a:r>
            <a:r>
              <a:rPr lang="en-IN" dirty="0"/>
              <a:t>)</a:t>
            </a:r>
            <a:r>
              <a:rPr lang="en-IN" baseline="30000" dirty="0"/>
              <a:t>k</a:t>
            </a:r>
            <a:r>
              <a:rPr lang="en-IN" dirty="0"/>
              <a:t> ≡ m.1 </a:t>
            </a:r>
            <a:r>
              <a:rPr lang="en-IN" baseline="30000" dirty="0"/>
              <a:t>k </a:t>
            </a:r>
            <a:r>
              <a:rPr lang="en-IN" dirty="0"/>
              <a:t>≡ m mod p</a:t>
            </a:r>
          </a:p>
          <a:p>
            <a:r>
              <a:rPr lang="en-IN" dirty="0"/>
              <a:t>If m is a multiple of p, we deduce, </a:t>
            </a:r>
          </a:p>
          <a:p>
            <a:pPr marL="0" indent="0">
              <a:buNone/>
            </a:pPr>
            <a:r>
              <a:rPr lang="en-IN" dirty="0"/>
              <a:t>	m. (m</a:t>
            </a:r>
            <a:r>
              <a:rPr lang="en-IN" baseline="30000" dirty="0"/>
              <a:t>p-1</a:t>
            </a:r>
            <a:r>
              <a:rPr lang="en-IN" dirty="0"/>
              <a:t>)</a:t>
            </a:r>
            <a:r>
              <a:rPr lang="en-IN" baseline="30000" dirty="0"/>
              <a:t>k</a:t>
            </a:r>
            <a:r>
              <a:rPr lang="en-IN" dirty="0"/>
              <a:t> ≡ m</a:t>
            </a:r>
            <a:r>
              <a:rPr lang="en-IN" baseline="30000" dirty="0"/>
              <a:t> </a:t>
            </a:r>
            <a:r>
              <a:rPr lang="en-IN" dirty="0"/>
              <a:t>≡ 0 mod p</a:t>
            </a:r>
          </a:p>
          <a:p>
            <a:pPr marL="0" indent="0">
              <a:buNone/>
            </a:pPr>
            <a:endParaRPr lang="en-IN" baseline="30000" dirty="0"/>
          </a:p>
        </p:txBody>
      </p:sp>
      <p:sp>
        <p:nvSpPr>
          <p:cNvPr id="4" name="Slide Number Placeholder 3">
            <a:extLst>
              <a:ext uri="{FF2B5EF4-FFF2-40B4-BE49-F238E27FC236}">
                <a16:creationId xmlns:a16="http://schemas.microsoft.com/office/drawing/2014/main" id="{C9AC0C93-B4ED-45B1-9C81-10BFB129D671}"/>
              </a:ext>
            </a:extLst>
          </p:cNvPr>
          <p:cNvSpPr>
            <a:spLocks noGrp="1"/>
          </p:cNvSpPr>
          <p:nvPr>
            <p:ph type="sldNum" sz="quarter" idx="12"/>
          </p:nvPr>
        </p:nvSpPr>
        <p:spPr/>
        <p:txBody>
          <a:bodyPr/>
          <a:lstStyle/>
          <a:p>
            <a:fld id="{BBDC9FA6-7505-4621-8027-94D019229848}" type="slidenum">
              <a:rPr lang="en-US" smtClean="0"/>
              <a:pPr/>
              <a:t>10</a:t>
            </a:fld>
            <a:endParaRPr lang="en-US" dirty="0"/>
          </a:p>
        </p:txBody>
      </p:sp>
    </p:spTree>
    <p:extLst>
      <p:ext uri="{BB962C8B-B14F-4D97-AF65-F5344CB8AC3E}">
        <p14:creationId xmlns:p14="http://schemas.microsoft.com/office/powerpoint/2010/main" val="288251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33986-7CCB-44AA-B6EE-A1CC775E30C5}"/>
              </a:ext>
            </a:extLst>
          </p:cNvPr>
          <p:cNvSpPr>
            <a:spLocks noGrp="1"/>
          </p:cNvSpPr>
          <p:nvPr>
            <p:ph idx="1"/>
          </p:nvPr>
        </p:nvSpPr>
        <p:spPr>
          <a:xfrm>
            <a:off x="457200" y="762000"/>
            <a:ext cx="8229600" cy="5562600"/>
          </a:xfrm>
        </p:spPr>
        <p:txBody>
          <a:bodyPr/>
          <a:lstStyle/>
          <a:p>
            <a:r>
              <a:rPr lang="en-IN" dirty="0"/>
              <a:t>Therefore for all m relatively prime to p, it implies that	 m</a:t>
            </a:r>
            <a:r>
              <a:rPr lang="en-IN" baseline="30000" dirty="0"/>
              <a:t>ed</a:t>
            </a:r>
            <a:r>
              <a:rPr lang="en-IN" dirty="0"/>
              <a:t> ≡ m mod p</a:t>
            </a:r>
          </a:p>
          <a:p>
            <a:pPr marL="0" indent="0">
              <a:buNone/>
            </a:pPr>
            <a:r>
              <a:rPr lang="en-IN" dirty="0"/>
              <a:t>Similarly, we get m</a:t>
            </a:r>
            <a:r>
              <a:rPr lang="en-IN" baseline="30000" dirty="0"/>
              <a:t>ed</a:t>
            </a:r>
            <a:r>
              <a:rPr lang="en-IN" dirty="0"/>
              <a:t> ≡ m mod q.</a:t>
            </a:r>
          </a:p>
          <a:p>
            <a:pPr marL="0" indent="0">
              <a:buNone/>
            </a:pPr>
            <a:endParaRPr lang="en-IN" dirty="0"/>
          </a:p>
          <a:p>
            <a:r>
              <a:rPr lang="en-IN" dirty="0"/>
              <a:t>Using Chinese Remainder Theorem, </a:t>
            </a:r>
          </a:p>
          <a:p>
            <a:pPr marL="0" indent="0">
              <a:buNone/>
            </a:pPr>
            <a:r>
              <a:rPr lang="en-IN" dirty="0"/>
              <a:t>m</a:t>
            </a:r>
            <a:r>
              <a:rPr lang="en-IN" baseline="30000" dirty="0"/>
              <a:t>ed </a:t>
            </a:r>
            <a:r>
              <a:rPr lang="en-IN" dirty="0"/>
              <a:t>≡ m mod p and m</a:t>
            </a:r>
            <a:r>
              <a:rPr lang="en-IN" baseline="30000" dirty="0"/>
              <a:t>ed</a:t>
            </a:r>
            <a:r>
              <a:rPr lang="en-IN" dirty="0"/>
              <a:t> ≡ m mod q and n=</a:t>
            </a:r>
            <a:r>
              <a:rPr lang="en-IN" dirty="0" err="1"/>
              <a:t>p.q</a:t>
            </a:r>
            <a:endParaRPr lang="en-IN" dirty="0"/>
          </a:p>
          <a:p>
            <a:pPr marL="0" indent="0">
              <a:buNone/>
            </a:pPr>
            <a:r>
              <a:rPr lang="en-IN" dirty="0"/>
              <a:t>=&gt; m</a:t>
            </a:r>
            <a:r>
              <a:rPr lang="en-IN" baseline="30000" dirty="0"/>
              <a:t>ed</a:t>
            </a:r>
            <a:r>
              <a:rPr lang="en-IN" dirty="0"/>
              <a:t> ≡ m mod n</a:t>
            </a:r>
          </a:p>
          <a:p>
            <a:pPr marL="0" indent="0">
              <a:buNone/>
            </a:pPr>
            <a:endParaRPr lang="en-IN" dirty="0"/>
          </a:p>
          <a:p>
            <a:pPr marL="0" indent="0">
              <a:buNone/>
            </a:pPr>
            <a:endParaRPr lang="en-IN" dirty="0"/>
          </a:p>
          <a:p>
            <a:endParaRPr lang="en-IN" dirty="0"/>
          </a:p>
          <a:p>
            <a:pPr marL="0" indent="0">
              <a:buNone/>
            </a:pPr>
            <a:r>
              <a:rPr lang="en-IN" dirty="0"/>
              <a:t>	</a:t>
            </a:r>
          </a:p>
        </p:txBody>
      </p:sp>
      <p:sp>
        <p:nvSpPr>
          <p:cNvPr id="4" name="Slide Number Placeholder 3">
            <a:extLst>
              <a:ext uri="{FF2B5EF4-FFF2-40B4-BE49-F238E27FC236}">
                <a16:creationId xmlns:a16="http://schemas.microsoft.com/office/drawing/2014/main" id="{D04FB9A7-6D3B-42DD-A43E-828499CAFEEA}"/>
              </a:ext>
            </a:extLst>
          </p:cNvPr>
          <p:cNvSpPr>
            <a:spLocks noGrp="1"/>
          </p:cNvSpPr>
          <p:nvPr>
            <p:ph type="sldNum" sz="quarter" idx="12"/>
          </p:nvPr>
        </p:nvSpPr>
        <p:spPr/>
        <p:txBody>
          <a:bodyPr/>
          <a:lstStyle/>
          <a:p>
            <a:fld id="{BBDC9FA6-7505-4621-8027-94D019229848}" type="slidenum">
              <a:rPr lang="en-US" smtClean="0"/>
              <a:pPr/>
              <a:t>11</a:t>
            </a:fld>
            <a:endParaRPr lang="en-US" dirty="0"/>
          </a:p>
        </p:txBody>
      </p:sp>
    </p:spTree>
    <p:extLst>
      <p:ext uri="{BB962C8B-B14F-4D97-AF65-F5344CB8AC3E}">
        <p14:creationId xmlns:p14="http://schemas.microsoft.com/office/powerpoint/2010/main" val="4233150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3392-70BD-40A6-BA9B-3B991570DF67}"/>
              </a:ext>
            </a:extLst>
          </p:cNvPr>
          <p:cNvSpPr>
            <a:spLocks noGrp="1"/>
          </p:cNvSpPr>
          <p:nvPr>
            <p:ph type="title"/>
          </p:nvPr>
        </p:nvSpPr>
        <p:spPr>
          <a:xfrm>
            <a:off x="457200" y="2057400"/>
            <a:ext cx="8686800" cy="1524000"/>
          </a:xfrm>
        </p:spPr>
        <p:txBody>
          <a:bodyPr>
            <a:noAutofit/>
          </a:bodyPr>
          <a:lstStyle/>
          <a:p>
            <a:pPr algn="ctr"/>
            <a:r>
              <a:rPr lang="en-US" sz="5400" b="1" dirty="0"/>
              <a:t>Encryption/ Decryption, Digital Signatures</a:t>
            </a:r>
            <a:endParaRPr lang="en-IN" sz="5400" dirty="0"/>
          </a:p>
        </p:txBody>
      </p:sp>
      <p:sp>
        <p:nvSpPr>
          <p:cNvPr id="4" name="Slide Number Placeholder 3">
            <a:extLst>
              <a:ext uri="{FF2B5EF4-FFF2-40B4-BE49-F238E27FC236}">
                <a16:creationId xmlns:a16="http://schemas.microsoft.com/office/drawing/2014/main" id="{D940ADC7-3B29-462F-82C0-5DC059DFC66D}"/>
              </a:ext>
            </a:extLst>
          </p:cNvPr>
          <p:cNvSpPr>
            <a:spLocks noGrp="1"/>
          </p:cNvSpPr>
          <p:nvPr>
            <p:ph type="sldNum" sz="quarter" idx="12"/>
          </p:nvPr>
        </p:nvSpPr>
        <p:spPr/>
        <p:txBody>
          <a:bodyPr/>
          <a:lstStyle/>
          <a:p>
            <a:fld id="{BBDC9FA6-7505-4621-8027-94D019229848}" type="slidenum">
              <a:rPr lang="en-US" smtClean="0"/>
              <a:pPr/>
              <a:t>12</a:t>
            </a:fld>
            <a:endParaRPr lang="en-US" dirty="0"/>
          </a:p>
        </p:txBody>
      </p:sp>
    </p:spTree>
    <p:extLst>
      <p:ext uri="{BB962C8B-B14F-4D97-AF65-F5344CB8AC3E}">
        <p14:creationId xmlns:p14="http://schemas.microsoft.com/office/powerpoint/2010/main" val="2869381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51714"/>
            <a:ext cx="8229600" cy="838200"/>
          </a:xfrm>
        </p:spPr>
        <p:txBody>
          <a:bodyPr>
            <a:normAutofit/>
          </a:bodyPr>
          <a:lstStyle/>
          <a:p>
            <a:r>
              <a:rPr lang="en-US" sz="4000" b="1" dirty="0"/>
              <a:t>Encryption and Decryption</a:t>
            </a:r>
            <a:endParaRPr lang="en-US" sz="4000" dirty="0"/>
          </a:p>
        </p:txBody>
      </p:sp>
      <p:sp>
        <p:nvSpPr>
          <p:cNvPr id="3" name="Content Placeholder 2"/>
          <p:cNvSpPr>
            <a:spLocks noGrp="1"/>
          </p:cNvSpPr>
          <p:nvPr>
            <p:ph idx="1"/>
          </p:nvPr>
        </p:nvSpPr>
        <p:spPr>
          <a:xfrm>
            <a:off x="443345" y="1311275"/>
            <a:ext cx="5029200" cy="5410200"/>
          </a:xfrm>
        </p:spPr>
        <p:txBody>
          <a:bodyPr>
            <a:normAutofit lnSpcReduction="10000"/>
          </a:bodyPr>
          <a:lstStyle/>
          <a:p>
            <a:r>
              <a:rPr lang="en-US" dirty="0"/>
              <a:t>A basic principle:</a:t>
            </a:r>
          </a:p>
          <a:p>
            <a:r>
              <a:rPr lang="en-US" dirty="0"/>
              <a:t>To find three very large positive integers </a:t>
            </a:r>
            <a:r>
              <a:rPr lang="en-US" i="1" dirty="0"/>
              <a:t>e</a:t>
            </a:r>
            <a:r>
              <a:rPr lang="en-US" dirty="0"/>
              <a:t>, </a:t>
            </a:r>
            <a:r>
              <a:rPr lang="en-US" i="1" dirty="0"/>
              <a:t>d</a:t>
            </a:r>
            <a:r>
              <a:rPr lang="en-US" dirty="0"/>
              <a:t> and </a:t>
            </a:r>
            <a:r>
              <a:rPr lang="en-US" i="1" dirty="0"/>
              <a:t>n</a:t>
            </a:r>
            <a:r>
              <a:rPr lang="en-US" dirty="0"/>
              <a:t> </a:t>
            </a:r>
          </a:p>
          <a:p>
            <a:r>
              <a:rPr lang="en-US" dirty="0"/>
              <a:t>plaintext is represented by numbers m with 0≤m &lt; n. </a:t>
            </a:r>
          </a:p>
          <a:p>
            <a:r>
              <a:rPr lang="en-US" dirty="0"/>
              <a:t>Definition: Encryption and decryption done by modular exponentiation with e and d</a:t>
            </a:r>
          </a:p>
          <a:p>
            <a:endParaRPr lang="en-US" dirty="0"/>
          </a:p>
          <a:p>
            <a:r>
              <a:rPr lang="en-US" b="1" dirty="0"/>
              <a:t>Encryption</a:t>
            </a:r>
            <a:r>
              <a:rPr lang="en-US" dirty="0"/>
              <a:t> For the plaintext block m: m</a:t>
            </a:r>
            <a:r>
              <a:rPr lang="en-US" baseline="30000" dirty="0"/>
              <a:t>e </a:t>
            </a:r>
            <a:r>
              <a:rPr lang="en-US" dirty="0"/>
              <a:t>mod n</a:t>
            </a:r>
          </a:p>
          <a:p>
            <a:r>
              <a:rPr lang="en-US" b="1" dirty="0"/>
              <a:t>Decryption</a:t>
            </a:r>
            <a:r>
              <a:rPr lang="en-US" dirty="0"/>
              <a:t> For the </a:t>
            </a:r>
            <a:r>
              <a:rPr lang="en-US" dirty="0" err="1"/>
              <a:t>ciphertext</a:t>
            </a:r>
            <a:r>
              <a:rPr lang="en-US" dirty="0"/>
              <a:t> block m</a:t>
            </a:r>
            <a:r>
              <a:rPr lang="en-US" baseline="30000" dirty="0"/>
              <a:t>e</a:t>
            </a:r>
            <a:r>
              <a:rPr lang="en-US" dirty="0"/>
              <a:t>: (m</a:t>
            </a:r>
            <a:r>
              <a:rPr lang="en-US" baseline="30000" dirty="0"/>
              <a:t>e</a:t>
            </a:r>
            <a:r>
              <a:rPr lang="en-US" dirty="0"/>
              <a:t>)</a:t>
            </a:r>
            <a:r>
              <a:rPr lang="en-US" baseline="30000" dirty="0" err="1"/>
              <a:t>d</a:t>
            </a:r>
            <a:r>
              <a:rPr lang="en-US" dirty="0" err="1"/>
              <a:t>mod</a:t>
            </a:r>
            <a:r>
              <a:rPr lang="en-US" dirty="0"/>
              <a:t> n = m</a:t>
            </a:r>
          </a:p>
        </p:txBody>
      </p:sp>
      <p:sp>
        <p:nvSpPr>
          <p:cNvPr id="7" name="Slide Number Placeholder 6"/>
          <p:cNvSpPr>
            <a:spLocks noGrp="1"/>
          </p:cNvSpPr>
          <p:nvPr>
            <p:ph type="sldNum" sz="quarter" idx="12"/>
          </p:nvPr>
        </p:nvSpPr>
        <p:spPr/>
        <p:txBody>
          <a:bodyPr/>
          <a:lstStyle/>
          <a:p>
            <a:fld id="{BBDC9FA6-7505-4621-8027-94D019229848}" type="slidenum">
              <a:rPr lang="en-US" smtClean="0"/>
              <a:pPr/>
              <a:t>13</a:t>
            </a:fld>
            <a:endParaRPr lang="en-US" dirty="0"/>
          </a:p>
        </p:txBody>
      </p:sp>
      <p:pic>
        <p:nvPicPr>
          <p:cNvPr id="1026" name="Picture 2" descr="https://upload.wikimedia.org/wikipedia/commons/thumb/f/f9/Public_key_encryption.svg/525px-Public_key_encryp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255" y="1600200"/>
            <a:ext cx="3200400" cy="3702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76454" y="5413801"/>
            <a:ext cx="3338945" cy="646331"/>
          </a:xfrm>
          <a:prstGeom prst="rect">
            <a:avLst/>
          </a:prstGeom>
          <a:noFill/>
        </p:spPr>
        <p:txBody>
          <a:bodyPr wrap="square" rtlCol="0">
            <a:spAutoFit/>
          </a:bodyPr>
          <a:lstStyle/>
          <a:p>
            <a:r>
              <a:rPr lang="en-US" sz="1200" b="1" dirty="0"/>
              <a:t>Source</a:t>
            </a:r>
            <a:r>
              <a:rPr lang="en-US" sz="1200" dirty="0"/>
              <a:t>: https://en.wikipedia.org/wiki/Public-key_cryptography#/media/File:Public_key_encryption.svg</a:t>
            </a:r>
          </a:p>
        </p:txBody>
      </p:sp>
      <p:cxnSp>
        <p:nvCxnSpPr>
          <p:cNvPr id="9" name="Straight Arrow Connector 8"/>
          <p:cNvCxnSpPr/>
          <p:nvPr/>
        </p:nvCxnSpPr>
        <p:spPr>
          <a:xfrm flipH="1">
            <a:off x="7315200" y="1600200"/>
            <a:ext cx="457200" cy="137160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29055" y="1230868"/>
            <a:ext cx="1357745" cy="369332"/>
          </a:xfrm>
          <a:prstGeom prst="rect">
            <a:avLst/>
          </a:prstGeom>
          <a:noFill/>
        </p:spPr>
        <p:txBody>
          <a:bodyPr wrap="square" rtlCol="0">
            <a:spAutoFit/>
          </a:bodyPr>
          <a:lstStyle/>
          <a:p>
            <a:r>
              <a:rPr lang="en-US" dirty="0"/>
              <a:t>Cipher text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dirty="0"/>
              <a:t>Encryption and Decryption</a:t>
            </a:r>
            <a:endParaRPr lang="en-US" sz="4000" dirty="0"/>
          </a:p>
        </p:txBody>
      </p:sp>
      <p:sp>
        <p:nvSpPr>
          <p:cNvPr id="3" name="Content Placeholder 2"/>
          <p:cNvSpPr>
            <a:spLocks noGrp="1"/>
          </p:cNvSpPr>
          <p:nvPr>
            <p:ph idx="1"/>
          </p:nvPr>
        </p:nvSpPr>
        <p:spPr>
          <a:xfrm>
            <a:off x="457200" y="914400"/>
            <a:ext cx="8229600" cy="5410200"/>
          </a:xfrm>
        </p:spPr>
        <p:txBody>
          <a:bodyPr>
            <a:normAutofit/>
          </a:bodyPr>
          <a:lstStyle/>
          <a:p>
            <a:r>
              <a:rPr lang="en-US" dirty="0"/>
              <a:t>The complete system:</a:t>
            </a:r>
          </a:p>
          <a:p>
            <a:endParaRPr lang="en-US" dirty="0"/>
          </a:p>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14</a:t>
            </a:fld>
            <a:endParaRPr lang="en-US" dirty="0"/>
          </a:p>
        </p:txBody>
      </p:sp>
      <p:pic>
        <p:nvPicPr>
          <p:cNvPr id="4" name="Picture 3"/>
          <p:cNvPicPr>
            <a:picLocks noChangeAspect="1"/>
          </p:cNvPicPr>
          <p:nvPr/>
        </p:nvPicPr>
        <p:blipFill>
          <a:blip r:embed="rId2"/>
          <a:stretch>
            <a:fillRect/>
          </a:stretch>
        </p:blipFill>
        <p:spPr>
          <a:xfrm>
            <a:off x="685800" y="1295399"/>
            <a:ext cx="8000999" cy="4538663"/>
          </a:xfrm>
          <a:prstGeom prst="rect">
            <a:avLst/>
          </a:prstGeom>
        </p:spPr>
      </p:pic>
      <p:sp>
        <p:nvSpPr>
          <p:cNvPr id="5" name="TextBox 4"/>
          <p:cNvSpPr txBox="1"/>
          <p:nvPr/>
        </p:nvSpPr>
        <p:spPr>
          <a:xfrm>
            <a:off x="885825" y="5867400"/>
            <a:ext cx="7572374" cy="523220"/>
          </a:xfrm>
          <a:prstGeom prst="rect">
            <a:avLst/>
          </a:prstGeom>
          <a:noFill/>
        </p:spPr>
        <p:txBody>
          <a:bodyPr wrap="square" rtlCol="0">
            <a:spAutoFit/>
          </a:bodyPr>
          <a:lstStyle/>
          <a:p>
            <a:r>
              <a:rPr lang="en-US" sz="1400" dirty="0"/>
              <a:t>Source: Andreas </a:t>
            </a:r>
            <a:r>
              <a:rPr lang="en-US" sz="1400" dirty="0" err="1"/>
              <a:t>Pfitzmann</a:t>
            </a:r>
            <a:r>
              <a:rPr lang="en-US" sz="1400" dirty="0"/>
              <a:t>, Security in IT Networks: Multilateral Security in Distributed and by</a:t>
            </a:r>
          </a:p>
          <a:p>
            <a:r>
              <a:rPr lang="en-US" sz="1400" dirty="0"/>
              <a:t>Distributed Systems, February 27, 2012</a:t>
            </a:r>
          </a:p>
        </p:txBody>
      </p:sp>
    </p:spTree>
    <p:extLst>
      <p:ext uri="{BB962C8B-B14F-4D97-AF65-F5344CB8AC3E}">
        <p14:creationId xmlns:p14="http://schemas.microsoft.com/office/powerpoint/2010/main" val="129045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25" y="141290"/>
            <a:ext cx="8229600" cy="773110"/>
          </a:xfrm>
        </p:spPr>
        <p:txBody>
          <a:bodyPr>
            <a:normAutofit fontScale="90000"/>
          </a:bodyPr>
          <a:lstStyle/>
          <a:p>
            <a:r>
              <a:rPr lang="en-US" b="1" dirty="0"/>
              <a:t>Example: RSA with small numbers</a:t>
            </a:r>
            <a:endParaRPr lang="en-US" sz="4000" dirty="0"/>
          </a:p>
        </p:txBody>
      </p:sp>
      <p:sp>
        <p:nvSpPr>
          <p:cNvPr id="5" name="Text Placeholder 4"/>
          <p:cNvSpPr>
            <a:spLocks noGrp="1"/>
          </p:cNvSpPr>
          <p:nvPr>
            <p:ph type="body" idx="1"/>
          </p:nvPr>
        </p:nvSpPr>
        <p:spPr>
          <a:xfrm>
            <a:off x="530225" y="1097849"/>
            <a:ext cx="4040188" cy="659352"/>
          </a:xfrm>
        </p:spPr>
        <p:txBody>
          <a:bodyPr/>
          <a:lstStyle/>
          <a:p>
            <a:r>
              <a:rPr lang="en-US" dirty="0"/>
              <a:t>Encryption	</a:t>
            </a:r>
          </a:p>
        </p:txBody>
      </p:sp>
      <p:sp>
        <p:nvSpPr>
          <p:cNvPr id="9" name="Text Placeholder 8"/>
          <p:cNvSpPr>
            <a:spLocks noGrp="1"/>
          </p:cNvSpPr>
          <p:nvPr>
            <p:ph type="body" sz="half" idx="3"/>
          </p:nvPr>
        </p:nvSpPr>
        <p:spPr>
          <a:xfrm>
            <a:off x="4665807" y="1135081"/>
            <a:ext cx="4041775" cy="654843"/>
          </a:xfrm>
        </p:spPr>
        <p:txBody>
          <a:bodyPr/>
          <a:lstStyle/>
          <a:p>
            <a:r>
              <a:rPr lang="en-US" dirty="0"/>
              <a:t>Decryption</a:t>
            </a:r>
          </a:p>
        </p:txBody>
      </p:sp>
      <p:sp>
        <p:nvSpPr>
          <p:cNvPr id="3" name="Content Placeholder 2"/>
          <p:cNvSpPr>
            <a:spLocks noGrp="1"/>
          </p:cNvSpPr>
          <p:nvPr>
            <p:ph sz="quarter" idx="2"/>
          </p:nvPr>
        </p:nvSpPr>
        <p:spPr>
          <a:xfrm>
            <a:off x="457200" y="1600200"/>
            <a:ext cx="3581400" cy="4760120"/>
          </a:xfrm>
        </p:spPr>
        <p:txBody>
          <a:bodyPr>
            <a:normAutofit lnSpcReduction="10000"/>
          </a:bodyPr>
          <a:lstStyle/>
          <a:p>
            <a:r>
              <a:rPr lang="en-US" b="1" dirty="0"/>
              <a:t>ALICE</a:t>
            </a:r>
          </a:p>
          <a:p>
            <a:pPr marL="0" indent="0">
              <a:buNone/>
            </a:pPr>
            <a:r>
              <a:rPr lang="en-US" dirty="0"/>
              <a:t>Message, Hello, Bob!</a:t>
            </a:r>
          </a:p>
          <a:p>
            <a:pPr marL="0" indent="0">
              <a:buNone/>
            </a:pPr>
            <a:r>
              <a:rPr lang="en-US" dirty="0"/>
              <a:t>                m=5, </a:t>
            </a:r>
          </a:p>
          <a:p>
            <a:endParaRPr lang="en-US" dirty="0"/>
          </a:p>
          <a:p>
            <a:endParaRPr lang="en-US" dirty="0"/>
          </a:p>
          <a:p>
            <a:endParaRPr lang="en-US" dirty="0"/>
          </a:p>
          <a:p>
            <a:endParaRPr lang="en-US" dirty="0"/>
          </a:p>
          <a:p>
            <a:endParaRPr lang="en-US" dirty="0"/>
          </a:p>
          <a:p>
            <a:r>
              <a:rPr lang="en-US" b="1" dirty="0"/>
              <a:t>Encryption</a:t>
            </a:r>
          </a:p>
          <a:p>
            <a:r>
              <a:rPr lang="en-US" dirty="0"/>
              <a:t>c=m</a:t>
            </a:r>
            <a:r>
              <a:rPr lang="en-US" baseline="30000" dirty="0"/>
              <a:t>e</a:t>
            </a:r>
            <a:r>
              <a:rPr lang="en-US" dirty="0"/>
              <a:t> mod n</a:t>
            </a:r>
          </a:p>
          <a:p>
            <a:r>
              <a:rPr lang="en-US" dirty="0"/>
              <a:t>c=5</a:t>
            </a:r>
            <a:r>
              <a:rPr lang="en-US" baseline="30000" dirty="0"/>
              <a:t>7</a:t>
            </a:r>
            <a:r>
              <a:rPr lang="en-US" dirty="0"/>
              <a:t> mod 33</a:t>
            </a:r>
          </a:p>
          <a:p>
            <a:r>
              <a:rPr lang="en-US" dirty="0"/>
              <a:t>c=14</a:t>
            </a:r>
          </a:p>
          <a:p>
            <a:endParaRPr lang="en-US" dirty="0"/>
          </a:p>
          <a:p>
            <a:endParaRPr lang="en-US" dirty="0"/>
          </a:p>
        </p:txBody>
      </p:sp>
      <p:sp>
        <p:nvSpPr>
          <p:cNvPr id="10" name="Content Placeholder 9"/>
          <p:cNvSpPr>
            <a:spLocks noGrp="1"/>
          </p:cNvSpPr>
          <p:nvPr>
            <p:ph sz="quarter" idx="4"/>
          </p:nvPr>
        </p:nvSpPr>
        <p:spPr>
          <a:xfrm>
            <a:off x="4133995" y="1600201"/>
            <a:ext cx="4552806" cy="4760120"/>
          </a:xfrm>
        </p:spPr>
        <p:txBody>
          <a:bodyPr>
            <a:normAutofit fontScale="92500"/>
          </a:bodyPr>
          <a:lstStyle/>
          <a:p>
            <a:r>
              <a:rPr lang="en-US" b="1" dirty="0"/>
              <a:t>BOB</a:t>
            </a:r>
          </a:p>
          <a:p>
            <a:pPr marL="457200" indent="-457200">
              <a:buAutoNum type="arabicPeriod"/>
            </a:pPr>
            <a:r>
              <a:rPr lang="en-US" dirty="0"/>
              <a:t>Choose p=3 and q=11</a:t>
            </a:r>
          </a:p>
          <a:p>
            <a:pPr marL="457200" indent="-457200">
              <a:buAutoNum type="arabicPeriod"/>
            </a:pPr>
            <a:r>
              <a:rPr lang="en-US" dirty="0"/>
              <a:t>Compute n= p*q = 3* 11 =33</a:t>
            </a:r>
          </a:p>
          <a:p>
            <a:pPr marL="457200" indent="-457200">
              <a:buFont typeface="Wingdings 2"/>
              <a:buAutoNum type="arabicPeriod"/>
            </a:pPr>
            <a:r>
              <a:rPr lang="en-US" dirty="0"/>
              <a:t>Here, </a:t>
            </a:r>
            <a:r>
              <a:rPr lang="az-Cyrl-AZ" dirty="0"/>
              <a:t>ф</a:t>
            </a:r>
            <a:r>
              <a:rPr lang="en-US" dirty="0"/>
              <a:t>(n)=(p-1)*(q-1)=2*10=20</a:t>
            </a:r>
          </a:p>
          <a:p>
            <a:pPr marL="457200" indent="-457200">
              <a:buFont typeface="Wingdings 2"/>
              <a:buAutoNum type="arabicPeriod"/>
            </a:pPr>
            <a:r>
              <a:rPr lang="en-US" dirty="0"/>
              <a:t>Choose, e=7</a:t>
            </a:r>
          </a:p>
          <a:p>
            <a:pPr marL="457200" indent="-457200">
              <a:buFont typeface="Wingdings 2"/>
              <a:buAutoNum type="arabicPeriod"/>
            </a:pPr>
            <a:r>
              <a:rPr lang="en-US" dirty="0"/>
              <a:t>d = e</a:t>
            </a:r>
            <a:r>
              <a:rPr lang="en-US" baseline="30000" dirty="0"/>
              <a:t>-1</a:t>
            </a:r>
            <a:r>
              <a:rPr lang="en-US" dirty="0"/>
              <a:t> mod </a:t>
            </a:r>
            <a:r>
              <a:rPr lang="az-Cyrl-AZ" dirty="0"/>
              <a:t>ф</a:t>
            </a:r>
            <a:r>
              <a:rPr lang="en-US" dirty="0"/>
              <a:t>(n)</a:t>
            </a:r>
          </a:p>
          <a:p>
            <a:pPr marL="0" indent="0">
              <a:buNone/>
            </a:pPr>
            <a:r>
              <a:rPr lang="en-US" dirty="0"/>
              <a:t>       </a:t>
            </a:r>
            <a:r>
              <a:rPr lang="en-US" dirty="0" err="1"/>
              <a:t>ed</a:t>
            </a:r>
            <a:r>
              <a:rPr lang="en-US" dirty="0"/>
              <a:t> = 1 mod  </a:t>
            </a:r>
            <a:r>
              <a:rPr lang="az-Cyrl-AZ" dirty="0"/>
              <a:t>ф</a:t>
            </a:r>
            <a:r>
              <a:rPr lang="en-US" dirty="0"/>
              <a:t>(n)</a:t>
            </a:r>
          </a:p>
          <a:p>
            <a:pPr marL="0" indent="0">
              <a:buNone/>
            </a:pPr>
            <a:r>
              <a:rPr lang="en-US" dirty="0"/>
              <a:t>        7*3 = 1 mod 20</a:t>
            </a:r>
          </a:p>
          <a:p>
            <a:pPr marL="0" indent="0">
              <a:buNone/>
            </a:pPr>
            <a:r>
              <a:rPr lang="en-US" dirty="0"/>
              <a:t>            d=3</a:t>
            </a:r>
          </a:p>
          <a:p>
            <a:r>
              <a:rPr lang="en-US" b="1" dirty="0"/>
              <a:t>Decryption</a:t>
            </a:r>
          </a:p>
          <a:p>
            <a:r>
              <a:rPr lang="en-US" dirty="0"/>
              <a:t>m=c</a:t>
            </a:r>
            <a:r>
              <a:rPr lang="en-US" baseline="30000" dirty="0"/>
              <a:t>d</a:t>
            </a:r>
            <a:r>
              <a:rPr lang="en-US" dirty="0"/>
              <a:t> mod n</a:t>
            </a:r>
          </a:p>
          <a:p>
            <a:r>
              <a:rPr lang="en-US" dirty="0"/>
              <a:t>M=14</a:t>
            </a:r>
            <a:r>
              <a:rPr lang="en-US" baseline="30000" dirty="0"/>
              <a:t>3</a:t>
            </a:r>
            <a:r>
              <a:rPr lang="en-US" dirty="0"/>
              <a:t> mod 33</a:t>
            </a:r>
          </a:p>
          <a:p>
            <a:r>
              <a:rPr lang="en-US" dirty="0"/>
              <a:t>M=5 , Hello, Bob!</a:t>
            </a:r>
          </a:p>
          <a:p>
            <a:endParaRPr lang="en-US" dirty="0"/>
          </a:p>
          <a:p>
            <a:endParaRPr lang="en-US" dirty="0"/>
          </a:p>
          <a:p>
            <a:endParaRPr lang="en-US" b="1"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15</a:t>
            </a:fld>
            <a:endParaRPr lang="en-US" dirty="0"/>
          </a:p>
        </p:txBody>
      </p:sp>
      <p:cxnSp>
        <p:nvCxnSpPr>
          <p:cNvPr id="13" name="Straight Arrow Connector 12"/>
          <p:cNvCxnSpPr/>
          <p:nvPr/>
        </p:nvCxnSpPr>
        <p:spPr>
          <a:xfrm flipH="1">
            <a:off x="2477295" y="4800600"/>
            <a:ext cx="2460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657180" y="4431268"/>
            <a:ext cx="1476815" cy="369332"/>
          </a:xfrm>
          <a:prstGeom prst="rect">
            <a:avLst/>
          </a:prstGeom>
          <a:noFill/>
        </p:spPr>
        <p:txBody>
          <a:bodyPr wrap="none" rtlCol="0">
            <a:spAutoFit/>
          </a:bodyPr>
          <a:lstStyle/>
          <a:p>
            <a:r>
              <a:rPr lang="en-US" dirty="0"/>
              <a:t>K </a:t>
            </a:r>
            <a:r>
              <a:rPr lang="en-US" baseline="-25000" dirty="0"/>
              <a:t>pub </a:t>
            </a:r>
            <a:r>
              <a:rPr lang="en-US" dirty="0"/>
              <a:t>= (33, 7)</a:t>
            </a:r>
            <a:endParaRPr lang="en-US" baseline="-25000" dirty="0"/>
          </a:p>
        </p:txBody>
      </p:sp>
      <p:cxnSp>
        <p:nvCxnSpPr>
          <p:cNvPr id="18" name="Straight Arrow Connector 17"/>
          <p:cNvCxnSpPr/>
          <p:nvPr/>
        </p:nvCxnSpPr>
        <p:spPr>
          <a:xfrm>
            <a:off x="2477295" y="5867400"/>
            <a:ext cx="17411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87471" y="5514200"/>
            <a:ext cx="720838" cy="369332"/>
          </a:xfrm>
          <a:prstGeom prst="rect">
            <a:avLst/>
          </a:prstGeom>
          <a:noFill/>
        </p:spPr>
        <p:txBody>
          <a:bodyPr wrap="none" rtlCol="0">
            <a:spAutoFit/>
          </a:bodyPr>
          <a:lstStyle/>
          <a:p>
            <a:r>
              <a:rPr lang="en-US" dirty="0"/>
              <a:t>c = 14</a:t>
            </a:r>
          </a:p>
        </p:txBody>
      </p:sp>
    </p:spTree>
    <p:extLst>
      <p:ext uri="{BB962C8B-B14F-4D97-AF65-F5344CB8AC3E}">
        <p14:creationId xmlns:p14="http://schemas.microsoft.com/office/powerpoint/2010/main" val="100294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25" y="141290"/>
            <a:ext cx="8229600" cy="773110"/>
          </a:xfrm>
        </p:spPr>
        <p:txBody>
          <a:bodyPr>
            <a:normAutofit fontScale="90000"/>
          </a:bodyPr>
          <a:lstStyle/>
          <a:p>
            <a:r>
              <a:rPr lang="en-US" b="1" dirty="0"/>
              <a:t>Example: RSA with small numbers</a:t>
            </a:r>
            <a:endParaRPr lang="en-US" sz="4000" dirty="0"/>
          </a:p>
        </p:txBody>
      </p:sp>
      <p:sp>
        <p:nvSpPr>
          <p:cNvPr id="5" name="Text Placeholder 4"/>
          <p:cNvSpPr>
            <a:spLocks noGrp="1"/>
          </p:cNvSpPr>
          <p:nvPr>
            <p:ph type="body" idx="1"/>
          </p:nvPr>
        </p:nvSpPr>
        <p:spPr>
          <a:xfrm>
            <a:off x="530225" y="1097849"/>
            <a:ext cx="4040188" cy="659352"/>
          </a:xfrm>
        </p:spPr>
        <p:txBody>
          <a:bodyPr/>
          <a:lstStyle/>
          <a:p>
            <a:r>
              <a:rPr lang="en-US" dirty="0"/>
              <a:t>Key generation: </a:t>
            </a:r>
          </a:p>
        </p:txBody>
      </p:sp>
      <p:sp>
        <p:nvSpPr>
          <p:cNvPr id="3" name="Content Placeholder 2"/>
          <p:cNvSpPr>
            <a:spLocks noGrp="1"/>
          </p:cNvSpPr>
          <p:nvPr>
            <p:ph sz="quarter" idx="2"/>
          </p:nvPr>
        </p:nvSpPr>
        <p:spPr>
          <a:xfrm>
            <a:off x="457200" y="1600200"/>
            <a:ext cx="3581400" cy="4760120"/>
          </a:xfrm>
        </p:spPr>
        <p:txBody>
          <a:bodyPr>
            <a:normAutofit/>
          </a:bodyPr>
          <a:lstStyle/>
          <a:p>
            <a:pPr marL="0" indent="0">
              <a:buNone/>
            </a:pPr>
            <a:r>
              <a:rPr lang="en-US" dirty="0"/>
              <a:t>Let p = 3; q = 17 so n = 51</a:t>
            </a:r>
          </a:p>
          <a:p>
            <a:pPr marL="0" indent="0">
              <a:buNone/>
            </a:pPr>
            <a:r>
              <a:rPr lang="pt-BR" dirty="0"/>
              <a:t>So </a:t>
            </a:r>
            <a:r>
              <a:rPr lang="az-Cyrl-AZ" dirty="0"/>
              <a:t>ф</a:t>
            </a:r>
            <a:r>
              <a:rPr lang="pt-BR" dirty="0"/>
              <a:t>(n) = (p - 1) · (q - 1) = 32</a:t>
            </a:r>
          </a:p>
          <a:p>
            <a:pPr marL="0" indent="0">
              <a:buNone/>
            </a:pPr>
            <a:r>
              <a:rPr lang="en-US" dirty="0"/>
              <a:t>Let e = 5; </a:t>
            </a:r>
          </a:p>
          <a:p>
            <a:pPr marL="0" indent="0">
              <a:buNone/>
            </a:pPr>
            <a:r>
              <a:rPr lang="en-US" dirty="0"/>
              <a:t>verify if </a:t>
            </a:r>
            <a:r>
              <a:rPr lang="en-US" dirty="0" err="1"/>
              <a:t>gcd</a:t>
            </a:r>
            <a:r>
              <a:rPr lang="en-US" dirty="0"/>
              <a:t>(5,32)=1. (Euclidean algorithm). </a:t>
            </a:r>
          </a:p>
          <a:p>
            <a:pPr marL="0" indent="0">
              <a:buNone/>
            </a:pPr>
            <a:r>
              <a:rPr lang="en-US" dirty="0"/>
              <a:t>Desired d = e</a:t>
            </a:r>
            <a:r>
              <a:rPr lang="en-US" baseline="30000" dirty="0"/>
              <a:t>-1</a:t>
            </a:r>
            <a:r>
              <a:rPr lang="en-US" dirty="0"/>
              <a:t> mod </a:t>
            </a:r>
            <a:r>
              <a:rPr lang="az-Cyrl-AZ" dirty="0"/>
              <a:t>ф</a:t>
            </a:r>
            <a:r>
              <a:rPr lang="en-US" dirty="0"/>
              <a:t>(n) so 5</a:t>
            </a:r>
            <a:r>
              <a:rPr lang="en-US" baseline="30000" dirty="0"/>
              <a:t>-1</a:t>
            </a:r>
            <a:r>
              <a:rPr lang="en-US" dirty="0"/>
              <a:t>mod 32. </a:t>
            </a:r>
          </a:p>
          <a:p>
            <a:pPr marL="0" indent="0">
              <a:buNone/>
            </a:pPr>
            <a:r>
              <a:rPr lang="en-US" dirty="0"/>
              <a:t>With Euclidean extended algorithm d = 13.</a:t>
            </a:r>
          </a:p>
        </p:txBody>
      </p:sp>
      <p:sp>
        <p:nvSpPr>
          <p:cNvPr id="10" name="Content Placeholder 9"/>
          <p:cNvSpPr>
            <a:spLocks noGrp="1"/>
          </p:cNvSpPr>
          <p:nvPr>
            <p:ph sz="quarter" idx="4"/>
          </p:nvPr>
        </p:nvSpPr>
        <p:spPr>
          <a:xfrm>
            <a:off x="4038600" y="1600201"/>
            <a:ext cx="4648201" cy="4760120"/>
          </a:xfrm>
        </p:spPr>
        <p:txBody>
          <a:bodyPr>
            <a:normAutofit/>
          </a:bodyPr>
          <a:lstStyle/>
          <a:p>
            <a:pPr marL="0" indent="0">
              <a:buNone/>
            </a:pPr>
            <a:r>
              <a:rPr lang="en-US" b="1" dirty="0"/>
              <a:t>Encryption</a:t>
            </a:r>
            <a:r>
              <a:rPr lang="en-US" dirty="0"/>
              <a:t>: </a:t>
            </a:r>
          </a:p>
          <a:p>
            <a:pPr marL="0" indent="0">
              <a:buNone/>
            </a:pPr>
            <a:r>
              <a:rPr lang="en-US" dirty="0"/>
              <a:t>Let the plaintext m = </a:t>
            </a:r>
            <a:r>
              <a:rPr lang="en-US" b="1" dirty="0"/>
              <a:t>19</a:t>
            </a:r>
            <a:r>
              <a:rPr lang="en-US" dirty="0"/>
              <a:t>. </a:t>
            </a:r>
          </a:p>
          <a:p>
            <a:pPr marL="0" indent="0">
              <a:buNone/>
            </a:pPr>
            <a:r>
              <a:rPr lang="en-US" dirty="0"/>
              <a:t>The according cipher text C = 19</a:t>
            </a:r>
            <a:r>
              <a:rPr lang="en-US" baseline="30000" dirty="0"/>
              <a:t>5 </a:t>
            </a:r>
            <a:r>
              <a:rPr lang="da-DK" dirty="0"/>
              <a:t>= </a:t>
            </a:r>
            <a:r>
              <a:rPr lang="en-US" dirty="0"/>
              <a:t>19</a:t>
            </a:r>
            <a:r>
              <a:rPr lang="en-US" baseline="30000" dirty="0"/>
              <a:t>2 </a:t>
            </a:r>
            <a:r>
              <a:rPr lang="en-US" dirty="0"/>
              <a:t>*19</a:t>
            </a:r>
            <a:r>
              <a:rPr lang="en-US" baseline="30000" dirty="0"/>
              <a:t>2 </a:t>
            </a:r>
            <a:r>
              <a:rPr lang="en-US" dirty="0"/>
              <a:t>* </a:t>
            </a:r>
            <a:r>
              <a:rPr lang="da-DK" dirty="0"/>
              <a:t>19 = 361 · 361 · 19 = 4 · 4 · 19 = 4 · 76 = 4 · 25 = </a:t>
            </a:r>
            <a:r>
              <a:rPr lang="da-DK" b="1" dirty="0"/>
              <a:t>49</a:t>
            </a:r>
            <a:r>
              <a:rPr lang="da-DK" dirty="0"/>
              <a:t> mod 51.</a:t>
            </a:r>
          </a:p>
          <a:p>
            <a:pPr marL="0" indent="0">
              <a:buNone/>
            </a:pPr>
            <a:endParaRPr lang="da-DK" dirty="0"/>
          </a:p>
          <a:p>
            <a:pPr marL="0" indent="0">
              <a:buNone/>
            </a:pPr>
            <a:r>
              <a:rPr lang="en-US" b="1" dirty="0"/>
              <a:t>Decryption</a:t>
            </a:r>
            <a:r>
              <a:rPr lang="en-US" dirty="0"/>
              <a:t>: </a:t>
            </a:r>
          </a:p>
          <a:p>
            <a:pPr marL="0" indent="0">
              <a:buNone/>
            </a:pPr>
            <a:r>
              <a:rPr lang="en-US" dirty="0"/>
              <a:t>C</a:t>
            </a:r>
            <a:r>
              <a:rPr lang="en-US" baseline="30000" dirty="0"/>
              <a:t>d</a:t>
            </a:r>
            <a:r>
              <a:rPr lang="en-US" dirty="0"/>
              <a:t>= 49</a:t>
            </a:r>
            <a:r>
              <a:rPr lang="en-US" baseline="30000" dirty="0"/>
              <a:t>13</a:t>
            </a:r>
            <a:r>
              <a:rPr lang="en-US" dirty="0"/>
              <a:t>= (-2)</a:t>
            </a:r>
            <a:r>
              <a:rPr lang="en-US" baseline="30000" dirty="0"/>
              <a:t>13</a:t>
            </a:r>
            <a:r>
              <a:rPr lang="en-US" dirty="0"/>
              <a:t>= 1024 · (-8) = 4 · (-8) = -32 = </a:t>
            </a:r>
            <a:r>
              <a:rPr lang="en-US" b="1" dirty="0"/>
              <a:t>19</a:t>
            </a:r>
            <a:r>
              <a:rPr lang="en-US" dirty="0"/>
              <a:t> mod 51 </a:t>
            </a:r>
          </a:p>
          <a:p>
            <a:pPr marL="0" indent="0">
              <a:buNone/>
            </a:pPr>
            <a:r>
              <a:rPr lang="en-US" dirty="0"/>
              <a:t>what is indeed the plaintext.</a:t>
            </a:r>
          </a:p>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16</a:t>
            </a:fld>
            <a:endParaRPr lang="en-US" dirty="0"/>
          </a:p>
        </p:txBody>
      </p:sp>
      <p:cxnSp>
        <p:nvCxnSpPr>
          <p:cNvPr id="11" name="Straight Connector 10"/>
          <p:cNvCxnSpPr/>
          <p:nvPr/>
        </p:nvCxnSpPr>
        <p:spPr>
          <a:xfrm flipH="1">
            <a:off x="3990109" y="1279419"/>
            <a:ext cx="796" cy="41515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386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38200"/>
            <a:ext cx="8229600" cy="667512"/>
          </a:xfrm>
        </p:spPr>
        <p:txBody>
          <a:bodyPr>
            <a:normAutofit fontScale="90000"/>
          </a:bodyPr>
          <a:lstStyle/>
          <a:p>
            <a:r>
              <a:rPr lang="en-US" dirty="0"/>
              <a:t>Encrypt and Decrypt large numbers</a:t>
            </a:r>
          </a:p>
        </p:txBody>
      </p:sp>
      <p:sp>
        <p:nvSpPr>
          <p:cNvPr id="4" name="Content Placeholder 3"/>
          <p:cNvSpPr>
            <a:spLocks noGrp="1"/>
          </p:cNvSpPr>
          <p:nvPr>
            <p:ph idx="1"/>
          </p:nvPr>
        </p:nvSpPr>
        <p:spPr>
          <a:xfrm>
            <a:off x="457200" y="1643876"/>
            <a:ext cx="8229600" cy="5077599"/>
          </a:xfrm>
        </p:spPr>
        <p:txBody>
          <a:bodyPr>
            <a:normAutofit/>
          </a:bodyPr>
          <a:lstStyle/>
          <a:p>
            <a:r>
              <a:rPr lang="en-US" b="1" dirty="0"/>
              <a:t>A Real World Example</a:t>
            </a:r>
          </a:p>
          <a:p>
            <a:r>
              <a:rPr lang="en-US" dirty="0"/>
              <a:t>Lets encrypt the message "attack at dawn". </a:t>
            </a:r>
          </a:p>
          <a:p>
            <a:r>
              <a:rPr lang="en-US" dirty="0"/>
              <a:t>The first thing that must be done is to convert the message into a numeric format. </a:t>
            </a:r>
          </a:p>
          <a:p>
            <a:r>
              <a:rPr lang="en-US" dirty="0"/>
              <a:t>Let, this message, "attack at dawn" becomes 1976620216402300889624482718775150.(34 digit)</a:t>
            </a:r>
          </a:p>
        </p:txBody>
      </p:sp>
      <p:sp>
        <p:nvSpPr>
          <p:cNvPr id="7" name="Slide Number Placeholder 6"/>
          <p:cNvSpPr>
            <a:spLocks noGrp="1"/>
          </p:cNvSpPr>
          <p:nvPr>
            <p:ph type="sldNum" sz="quarter" idx="12"/>
          </p:nvPr>
        </p:nvSpPr>
        <p:spPr/>
        <p:txBody>
          <a:bodyPr/>
          <a:lstStyle/>
          <a:p>
            <a:fld id="{BBDC9FA6-7505-4621-8027-94D019229848}" type="slidenum">
              <a:rPr lang="en-US" smtClean="0"/>
              <a:pPr/>
              <a:t>17</a:t>
            </a:fld>
            <a:endParaRPr lang="en-US" dirty="0"/>
          </a:p>
        </p:txBody>
      </p:sp>
    </p:spTree>
    <p:extLst>
      <p:ext uri="{BB962C8B-B14F-4D97-AF65-F5344CB8AC3E}">
        <p14:creationId xmlns:p14="http://schemas.microsoft.com/office/powerpoint/2010/main" val="17607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229600" cy="667512"/>
          </a:xfrm>
        </p:spPr>
        <p:txBody>
          <a:bodyPr>
            <a:normAutofit fontScale="90000"/>
          </a:bodyPr>
          <a:lstStyle/>
          <a:p>
            <a:r>
              <a:rPr lang="en-US" dirty="0"/>
              <a:t>Encrypt and Decrypt large numbers</a:t>
            </a:r>
          </a:p>
        </p:txBody>
      </p:sp>
      <p:sp>
        <p:nvSpPr>
          <p:cNvPr id="10" name="Content Placeholder 9"/>
          <p:cNvSpPr>
            <a:spLocks noGrp="1"/>
          </p:cNvSpPr>
          <p:nvPr>
            <p:ph idx="1"/>
          </p:nvPr>
        </p:nvSpPr>
        <p:spPr>
          <a:xfrm>
            <a:off x="685800" y="1152513"/>
            <a:ext cx="8001000" cy="4689825"/>
          </a:xfrm>
        </p:spPr>
        <p:txBody>
          <a:bodyPr>
            <a:normAutofit fontScale="47500" lnSpcReduction="20000"/>
          </a:bodyPr>
          <a:lstStyle/>
          <a:p>
            <a:pPr marL="0" lvl="0" indent="0" algn="just" eaLnBrk="0" fontAlgn="base" hangingPunct="0">
              <a:spcBef>
                <a:spcPct val="0"/>
              </a:spcBef>
              <a:spcAft>
                <a:spcPct val="0"/>
              </a:spcAft>
              <a:buClrTx/>
              <a:buSzTx/>
              <a:buNone/>
            </a:pPr>
            <a:r>
              <a:rPr lang="en-US" altLang="en-US" sz="3600" b="1" dirty="0"/>
              <a:t>Key Generation</a:t>
            </a:r>
          </a:p>
          <a:p>
            <a:pPr marL="0" lvl="0" indent="0" algn="just" eaLnBrk="0" fontAlgn="base" hangingPunct="0">
              <a:spcBef>
                <a:spcPct val="0"/>
              </a:spcBef>
              <a:spcAft>
                <a:spcPct val="0"/>
              </a:spcAft>
              <a:buClrTx/>
              <a:buSzTx/>
              <a:buNone/>
            </a:pPr>
            <a:r>
              <a:rPr lang="en-US" altLang="en-US" sz="2900" dirty="0"/>
              <a:t>Now to pick two large primes, p and q. These numbers must be random and not too close to each other. Here are the numbers that is generated: :</a:t>
            </a:r>
          </a:p>
          <a:p>
            <a:pPr marL="0" lvl="0" indent="0" algn="just" eaLnBrk="0" fontAlgn="base" hangingPunct="0">
              <a:spcBef>
                <a:spcPct val="0"/>
              </a:spcBef>
              <a:spcAft>
                <a:spcPct val="0"/>
              </a:spcAft>
              <a:buClrTx/>
              <a:buSzTx/>
              <a:buNone/>
            </a:pPr>
            <a:endParaRPr lang="en-US" altLang="en-US" sz="2900" dirty="0"/>
          </a:p>
          <a:p>
            <a:pPr marL="0" lvl="0" indent="0" eaLnBrk="0" fontAlgn="base" hangingPunct="0">
              <a:spcBef>
                <a:spcPct val="0"/>
              </a:spcBef>
              <a:spcAft>
                <a:spcPct val="0"/>
              </a:spcAft>
              <a:buClrTx/>
              <a:buSzTx/>
              <a:buNone/>
            </a:pPr>
            <a:r>
              <a:rPr lang="en-US" altLang="en-US" sz="2900" b="1" dirty="0"/>
              <a:t>p(155 digit) : </a:t>
            </a:r>
            <a:r>
              <a:rPr lang="en-US" altLang="en-US" sz="2900" dirty="0"/>
              <a:t>12131072439211271897323671531612440428472427633701410925634549312301964373042085619324197365322416866541017057361365214171711713797974299334871062829803541</a:t>
            </a:r>
          </a:p>
          <a:p>
            <a:pPr marL="0" lvl="0" indent="0" algn="just" eaLnBrk="0" fontAlgn="base" hangingPunct="0">
              <a:spcBef>
                <a:spcPct val="0"/>
              </a:spcBef>
              <a:spcAft>
                <a:spcPct val="0"/>
              </a:spcAft>
              <a:buClrTx/>
              <a:buSzTx/>
              <a:buNone/>
            </a:pPr>
            <a:endParaRPr lang="en-US" altLang="en-US" sz="2900" dirty="0"/>
          </a:p>
          <a:p>
            <a:pPr marL="0" lvl="0" indent="0" eaLnBrk="0" fontAlgn="base" hangingPunct="0">
              <a:spcBef>
                <a:spcPct val="0"/>
              </a:spcBef>
              <a:spcAft>
                <a:spcPct val="0"/>
              </a:spcAft>
              <a:buClrTx/>
              <a:buSzTx/>
              <a:buNone/>
            </a:pPr>
            <a:r>
              <a:rPr lang="en-US" altLang="en-US" sz="2900" b="1" dirty="0"/>
              <a:t>q(155 digit):</a:t>
            </a:r>
            <a:r>
              <a:rPr lang="en-US" altLang="en-US" sz="2900" dirty="0"/>
              <a:t/>
            </a:r>
            <a:br>
              <a:rPr lang="en-US" altLang="en-US" sz="2900" dirty="0"/>
            </a:br>
            <a:r>
              <a:rPr lang="en-US" altLang="en-US" sz="2900" dirty="0"/>
              <a:t>12027524255478748885956220793734512128733387803682075433653899983955179850988797899869146900809131611153346817050832096022160146366346391812470987105415233</a:t>
            </a:r>
          </a:p>
          <a:p>
            <a:pPr marL="0" lvl="0" indent="0" algn="just" eaLnBrk="0" fontAlgn="base" hangingPunct="0">
              <a:spcBef>
                <a:spcPct val="0"/>
              </a:spcBef>
              <a:spcAft>
                <a:spcPct val="0"/>
              </a:spcAft>
              <a:buClrTx/>
              <a:buSzTx/>
              <a:buNone/>
            </a:pPr>
            <a:endParaRPr lang="en-US" altLang="en-US" sz="2900" dirty="0"/>
          </a:p>
          <a:p>
            <a:pPr marL="0" lvl="0" indent="0" algn="just" eaLnBrk="0" fontAlgn="base" hangingPunct="0">
              <a:spcBef>
                <a:spcPct val="0"/>
              </a:spcBef>
              <a:spcAft>
                <a:spcPct val="0"/>
              </a:spcAft>
              <a:buClrTx/>
              <a:buSzTx/>
              <a:buNone/>
            </a:pPr>
            <a:endParaRPr lang="en-US" altLang="en-US" sz="2900" dirty="0"/>
          </a:p>
          <a:p>
            <a:pPr marL="0" lvl="0" indent="0" algn="just" eaLnBrk="0" fontAlgn="base" hangingPunct="0">
              <a:spcBef>
                <a:spcPct val="0"/>
              </a:spcBef>
              <a:spcAft>
                <a:spcPct val="0"/>
              </a:spcAft>
              <a:buClrTx/>
              <a:buSzTx/>
              <a:buNone/>
            </a:pPr>
            <a:r>
              <a:rPr lang="en-US" altLang="en-US" sz="2900" dirty="0"/>
              <a:t>With these two large numbers, we can calculate n and ϕ(n).</a:t>
            </a:r>
          </a:p>
          <a:p>
            <a:pPr marL="0" lvl="0" indent="0" algn="just" eaLnBrk="0" fontAlgn="base" hangingPunct="0">
              <a:spcBef>
                <a:spcPct val="0"/>
              </a:spcBef>
              <a:spcAft>
                <a:spcPct val="0"/>
              </a:spcAft>
              <a:buClrTx/>
              <a:buSzTx/>
              <a:buNone/>
            </a:pPr>
            <a:endParaRPr lang="en-US" altLang="en-US" sz="2900" dirty="0"/>
          </a:p>
          <a:p>
            <a:pPr marL="0" lvl="0" indent="0" eaLnBrk="0" fontAlgn="base" hangingPunct="0">
              <a:spcBef>
                <a:spcPct val="0"/>
              </a:spcBef>
              <a:spcAft>
                <a:spcPct val="0"/>
              </a:spcAft>
              <a:buClrTx/>
              <a:buSzTx/>
              <a:buNone/>
            </a:pPr>
            <a:r>
              <a:rPr lang="en-US" altLang="en-US" sz="2900" b="1" dirty="0"/>
              <a:t>n(309 digit):</a:t>
            </a:r>
            <a:r>
              <a:rPr lang="en-US" altLang="en-US" sz="2900" dirty="0"/>
              <a:t/>
            </a:r>
            <a:br>
              <a:rPr lang="en-US" altLang="en-US" sz="2900" dirty="0"/>
            </a:br>
            <a:r>
              <a:rPr lang="en-US" altLang="en-US" sz="2900" dirty="0"/>
              <a:t>145906768007583323230186939349070635292401872375357164399581871019873438799005358938369571402670149802121818086292467422828157022922076746906543401224889672472407926969987100581290103199317858753663710862357656510507883714297115637342788911463535102712032765166518411726859837988672111837205085526346618740053</a:t>
            </a:r>
          </a:p>
          <a:p>
            <a:pPr marL="0" lvl="0" indent="0" algn="just" eaLnBrk="0" fontAlgn="base" hangingPunct="0">
              <a:spcBef>
                <a:spcPct val="0"/>
              </a:spcBef>
              <a:spcAft>
                <a:spcPct val="0"/>
              </a:spcAft>
              <a:buClrTx/>
              <a:buSzTx/>
              <a:buNone/>
            </a:pPr>
            <a:endParaRPr lang="en-US" altLang="en-US" sz="2900" dirty="0"/>
          </a:p>
          <a:p>
            <a:pPr marL="0" lvl="0" indent="0" eaLnBrk="0" fontAlgn="base" hangingPunct="0">
              <a:spcBef>
                <a:spcPct val="0"/>
              </a:spcBef>
              <a:spcAft>
                <a:spcPct val="0"/>
              </a:spcAft>
              <a:buClrTx/>
              <a:buSzTx/>
              <a:buNone/>
            </a:pPr>
            <a:r>
              <a:rPr lang="en-US" altLang="en-US" sz="2900" b="1" dirty="0"/>
              <a:t>ϕ(n)(309 digit):</a:t>
            </a:r>
            <a:r>
              <a:rPr lang="en-US" altLang="en-US" sz="2900" dirty="0"/>
              <a:t/>
            </a:r>
            <a:br>
              <a:rPr lang="en-US" altLang="en-US" sz="2900" dirty="0"/>
            </a:br>
            <a:r>
              <a:rPr lang="en-US" altLang="en-US" sz="2900" dirty="0"/>
              <a:t>145906768007583323230186939349070635292401872375357164399581871019873438799005358938369571402670149802121818086292467422828157022922076746906543401224889648313811232279966317301397777852365301547848273478871297222058587457152891606459269718119268971163555070802643999529549644116811947516513938184296683521280</a:t>
            </a:r>
          </a:p>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18</a:t>
            </a:fld>
            <a:endParaRPr lang="en-US" dirty="0"/>
          </a:p>
        </p:txBody>
      </p:sp>
      <p:sp>
        <p:nvSpPr>
          <p:cNvPr id="9" name="TextBox 8"/>
          <p:cNvSpPr txBox="1"/>
          <p:nvPr/>
        </p:nvSpPr>
        <p:spPr>
          <a:xfrm>
            <a:off x="685800" y="5936903"/>
            <a:ext cx="6935873" cy="369332"/>
          </a:xfrm>
          <a:prstGeom prst="rect">
            <a:avLst/>
          </a:prstGeom>
          <a:noFill/>
        </p:spPr>
        <p:txBody>
          <a:bodyPr wrap="none" rtlCol="0">
            <a:spAutoFit/>
          </a:bodyPr>
          <a:lstStyle/>
          <a:p>
            <a:r>
              <a:rPr lang="en-US" dirty="0"/>
              <a:t>Source: http://doctrina.org/How-RSA-Works-With-Examples.html</a:t>
            </a:r>
          </a:p>
        </p:txBody>
      </p:sp>
    </p:spTree>
    <p:extLst>
      <p:ext uri="{BB962C8B-B14F-4D97-AF65-F5344CB8AC3E}">
        <p14:creationId xmlns:p14="http://schemas.microsoft.com/office/powerpoint/2010/main" val="3331718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830803"/>
          </a:xfrm>
        </p:spPr>
        <p:txBody>
          <a:bodyPr>
            <a:normAutofit fontScale="90000"/>
          </a:bodyPr>
          <a:lstStyle/>
          <a:p>
            <a:r>
              <a:rPr lang="en-US" dirty="0"/>
              <a:t>Encrypt and Decrypt large numbers</a:t>
            </a:r>
          </a:p>
        </p:txBody>
      </p:sp>
      <p:sp>
        <p:nvSpPr>
          <p:cNvPr id="2" name="Content Placeholder 1"/>
          <p:cNvSpPr>
            <a:spLocks noGrp="1"/>
          </p:cNvSpPr>
          <p:nvPr>
            <p:ph idx="1"/>
          </p:nvPr>
        </p:nvSpPr>
        <p:spPr>
          <a:xfrm>
            <a:off x="457200" y="1038806"/>
            <a:ext cx="8229600" cy="4627796"/>
          </a:xfrm>
        </p:spPr>
        <p:txBody>
          <a:bodyPr>
            <a:normAutofit fontScale="85000" lnSpcReduction="20000"/>
          </a:bodyPr>
          <a:lstStyle/>
          <a:p>
            <a:pPr marL="0" lvl="0" indent="0" algn="just" eaLnBrk="0" fontAlgn="base" hangingPunct="0">
              <a:spcBef>
                <a:spcPct val="0"/>
              </a:spcBef>
              <a:spcAft>
                <a:spcPct val="0"/>
              </a:spcAft>
              <a:buClrTx/>
              <a:buSzTx/>
              <a:buNone/>
            </a:pPr>
            <a:r>
              <a:rPr lang="en-US" altLang="en-US" sz="3600" b="1" dirty="0"/>
              <a:t>Key Generation</a:t>
            </a:r>
          </a:p>
          <a:p>
            <a:pPr marL="0" lvl="0" indent="0" algn="just" eaLnBrk="0" fontAlgn="base" hangingPunct="0">
              <a:spcBef>
                <a:spcPct val="0"/>
              </a:spcBef>
              <a:spcAft>
                <a:spcPct val="0"/>
              </a:spcAft>
              <a:buClrTx/>
              <a:buSzTx/>
              <a:buNone/>
            </a:pPr>
            <a:endParaRPr lang="en-US" altLang="en-US" sz="3600" b="1" dirty="0"/>
          </a:p>
          <a:p>
            <a:pPr marL="0" lvl="0" indent="0" eaLnBrk="0" fontAlgn="base" hangingPunct="0">
              <a:spcBef>
                <a:spcPct val="0"/>
              </a:spcBef>
              <a:spcAft>
                <a:spcPct val="0"/>
              </a:spcAft>
              <a:buClrTx/>
              <a:buSzTx/>
              <a:buNone/>
            </a:pPr>
            <a:r>
              <a:rPr lang="en-US" altLang="en-US" sz="2800" b="1" dirty="0"/>
              <a:t>e-the  public key: </a:t>
            </a:r>
            <a:r>
              <a:rPr lang="en-US" altLang="en-US" sz="2800" dirty="0"/>
              <a:t/>
            </a:r>
            <a:br>
              <a:rPr lang="en-US" altLang="en-US" sz="2800" dirty="0"/>
            </a:br>
            <a:r>
              <a:rPr lang="en-US" altLang="en-US" sz="2800" dirty="0"/>
              <a:t>65537 has a </a:t>
            </a:r>
            <a:r>
              <a:rPr lang="en-US" altLang="en-US" sz="2800" dirty="0" err="1"/>
              <a:t>gcd</a:t>
            </a:r>
            <a:r>
              <a:rPr lang="en-US" altLang="en-US" sz="2800" dirty="0"/>
              <a:t> of 1 with ϕ(n), so lets use it as the public key. To calculate the private key, use Extended Euclidean Algorithm to find the multiplicative inverse with respect to ϕ(n).</a:t>
            </a:r>
          </a:p>
          <a:p>
            <a:pPr marL="0" lvl="0" indent="0" eaLnBrk="0" fontAlgn="base" hangingPunct="0">
              <a:spcBef>
                <a:spcPct val="0"/>
              </a:spcBef>
              <a:spcAft>
                <a:spcPct val="0"/>
              </a:spcAft>
              <a:buClrTx/>
              <a:buSzTx/>
              <a:buNone/>
            </a:pPr>
            <a:endParaRPr lang="en-US" altLang="en-US" sz="2800" dirty="0"/>
          </a:p>
          <a:p>
            <a:pPr marL="0" lvl="0" indent="0" algn="just" eaLnBrk="0" fontAlgn="base" hangingPunct="0">
              <a:spcBef>
                <a:spcPct val="0"/>
              </a:spcBef>
              <a:spcAft>
                <a:spcPct val="0"/>
              </a:spcAft>
              <a:buClrTx/>
              <a:buSzTx/>
              <a:buNone/>
            </a:pPr>
            <a:endParaRPr lang="en-US" altLang="en-US" sz="1200" b="1" dirty="0"/>
          </a:p>
          <a:p>
            <a:pPr marL="0" lvl="0" indent="0" eaLnBrk="0" fontAlgn="base" hangingPunct="0">
              <a:spcBef>
                <a:spcPct val="0"/>
              </a:spcBef>
              <a:spcAft>
                <a:spcPct val="0"/>
              </a:spcAft>
              <a:buClrTx/>
              <a:buSzTx/>
              <a:buNone/>
            </a:pPr>
            <a:r>
              <a:rPr lang="en-US" altLang="en-US" sz="2800" b="1" dirty="0"/>
              <a:t>d - the private key(308 digit)</a:t>
            </a:r>
            <a:r>
              <a:rPr lang="en-US" altLang="en-US" sz="2800" dirty="0"/>
              <a:t/>
            </a:r>
            <a:br>
              <a:rPr lang="en-US" altLang="en-US" sz="2800" dirty="0"/>
            </a:br>
            <a:r>
              <a:rPr lang="en-US" altLang="en-US" dirty="0"/>
              <a:t>89489425009274444368228545921773093919669586065884257445497854456487674839629818390934941973262879616797970608917283679875499331574161113854088813275488110588247193077582527278437906504015680623423550067240042466665654232383502922215493623289472138866445818789127946123407807725702626644091036502372545139713</a:t>
            </a:r>
          </a:p>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19</a:t>
            </a:fld>
            <a:endParaRPr lang="en-US" dirty="0"/>
          </a:p>
        </p:txBody>
      </p:sp>
      <p:sp>
        <p:nvSpPr>
          <p:cNvPr id="9" name="TextBox 8"/>
          <p:cNvSpPr txBox="1"/>
          <p:nvPr/>
        </p:nvSpPr>
        <p:spPr>
          <a:xfrm>
            <a:off x="457200" y="5756702"/>
            <a:ext cx="6935873" cy="369332"/>
          </a:xfrm>
          <a:prstGeom prst="rect">
            <a:avLst/>
          </a:prstGeom>
          <a:noFill/>
        </p:spPr>
        <p:txBody>
          <a:bodyPr wrap="none" rtlCol="0">
            <a:spAutoFit/>
          </a:bodyPr>
          <a:lstStyle/>
          <a:p>
            <a:r>
              <a:rPr lang="en-US" dirty="0"/>
              <a:t>Source: http://doctrina.org/How-RSA-Works-With-Examples.html</a:t>
            </a:r>
          </a:p>
        </p:txBody>
      </p:sp>
    </p:spTree>
    <p:extLst>
      <p:ext uri="{BB962C8B-B14F-4D97-AF65-F5344CB8AC3E}">
        <p14:creationId xmlns:p14="http://schemas.microsoft.com/office/powerpoint/2010/main" val="335349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C848-9D44-47B2-B563-710974B1BBF9}"/>
              </a:ext>
            </a:extLst>
          </p:cNvPr>
          <p:cNvSpPr>
            <a:spLocks noGrp="1"/>
          </p:cNvSpPr>
          <p:nvPr>
            <p:ph type="title"/>
          </p:nvPr>
        </p:nvSpPr>
        <p:spPr>
          <a:xfrm>
            <a:off x="838200" y="990600"/>
            <a:ext cx="8229600" cy="1143000"/>
          </a:xfrm>
        </p:spPr>
        <p:txBody>
          <a:bodyPr>
            <a:normAutofit fontScale="90000"/>
          </a:bodyPr>
          <a:lstStyle/>
          <a:p>
            <a:r>
              <a:rPr lang="en-IN" dirty="0"/>
              <a:t>History</a:t>
            </a:r>
            <a:br>
              <a:rPr lang="en-IN" dirty="0"/>
            </a:br>
            <a:endParaRPr lang="en-IN" dirty="0"/>
          </a:p>
        </p:txBody>
      </p:sp>
      <p:sp>
        <p:nvSpPr>
          <p:cNvPr id="3" name="Content Placeholder 2">
            <a:extLst>
              <a:ext uri="{FF2B5EF4-FFF2-40B4-BE49-F238E27FC236}">
                <a16:creationId xmlns:a16="http://schemas.microsoft.com/office/drawing/2014/main" id="{C13DBA48-8F19-4FC8-B502-CC6EFC68AC19}"/>
              </a:ext>
            </a:extLst>
          </p:cNvPr>
          <p:cNvSpPr>
            <a:spLocks noGrp="1"/>
          </p:cNvSpPr>
          <p:nvPr>
            <p:ph idx="1"/>
          </p:nvPr>
        </p:nvSpPr>
        <p:spPr/>
        <p:txBody>
          <a:bodyPr>
            <a:normAutofit fontScale="92500" lnSpcReduction="20000"/>
          </a:bodyPr>
          <a:lstStyle/>
          <a:p>
            <a:r>
              <a:rPr lang="en-IN" dirty="0"/>
              <a:t>RSA was first published in 1978 and was named after initial letters of the inventors Ronald L. </a:t>
            </a:r>
            <a:r>
              <a:rPr lang="en-IN" b="1" u="sng" dirty="0" err="1"/>
              <a:t>R</a:t>
            </a:r>
            <a:r>
              <a:rPr lang="en-IN" dirty="0" err="1"/>
              <a:t>ivest</a:t>
            </a:r>
            <a:r>
              <a:rPr lang="en-IN" dirty="0"/>
              <a:t>, Adi </a:t>
            </a:r>
            <a:r>
              <a:rPr lang="en-IN" b="1" u="sng" dirty="0"/>
              <a:t>S</a:t>
            </a:r>
            <a:r>
              <a:rPr lang="en-IN" dirty="0"/>
              <a:t>hamir and Leonard M. </a:t>
            </a:r>
            <a:r>
              <a:rPr lang="en-IN" b="1" u="sng" dirty="0" err="1"/>
              <a:t>A</a:t>
            </a:r>
            <a:r>
              <a:rPr lang="en-IN" dirty="0" err="1"/>
              <a:t>dleman</a:t>
            </a:r>
            <a:r>
              <a:rPr lang="en-IN" dirty="0"/>
              <a:t>.</a:t>
            </a:r>
          </a:p>
          <a:p>
            <a:r>
              <a:rPr lang="en-IN" dirty="0"/>
              <a:t>First published public key cryptosystem</a:t>
            </a:r>
          </a:p>
          <a:p>
            <a:r>
              <a:rPr lang="en-IN" dirty="0"/>
              <a:t>It is the most popular asymmetric cryptographic system and could be used either as asymmetric encryption system or digital signature system.</a:t>
            </a:r>
          </a:p>
          <a:p>
            <a:r>
              <a:rPr lang="en-IN" dirty="0"/>
              <a:t>Original idea goes back to Diffie and Hellman</a:t>
            </a:r>
          </a:p>
          <a:p>
            <a:r>
              <a:rPr lang="en-IN" dirty="0"/>
              <a:t>Ultimately, the algorithm’s security depends on computational difficulty involved in factoring very large composite integers.</a:t>
            </a:r>
          </a:p>
          <a:p>
            <a:pPr marL="0" indent="0">
              <a:buNone/>
            </a:pPr>
            <a:r>
              <a:rPr lang="en-IN" dirty="0"/>
              <a:t/>
            </a:r>
            <a:br>
              <a:rPr lang="en-IN" dirty="0"/>
            </a:br>
            <a:endParaRPr lang="en-IN" dirty="0"/>
          </a:p>
        </p:txBody>
      </p:sp>
      <p:sp>
        <p:nvSpPr>
          <p:cNvPr id="4" name="Slide Number Placeholder 3">
            <a:extLst>
              <a:ext uri="{FF2B5EF4-FFF2-40B4-BE49-F238E27FC236}">
                <a16:creationId xmlns:a16="http://schemas.microsoft.com/office/drawing/2014/main" id="{5B654F84-9179-471E-B722-174A6F594959}"/>
              </a:ext>
            </a:extLst>
          </p:cNvPr>
          <p:cNvSpPr>
            <a:spLocks noGrp="1"/>
          </p:cNvSpPr>
          <p:nvPr>
            <p:ph type="sldNum" sz="quarter" idx="12"/>
          </p:nvPr>
        </p:nvSpPr>
        <p:spPr/>
        <p:txBody>
          <a:bodyPr/>
          <a:lstStyle/>
          <a:p>
            <a:fld id="{BBDC9FA6-7505-4621-8027-94D019229848}" type="slidenum">
              <a:rPr lang="en-US" smtClean="0"/>
              <a:pPr/>
              <a:t>2</a:t>
            </a:fld>
            <a:endParaRPr lang="en-US" dirty="0"/>
          </a:p>
        </p:txBody>
      </p:sp>
      <p:sp>
        <p:nvSpPr>
          <p:cNvPr id="5" name="Rectangle 4">
            <a:extLst>
              <a:ext uri="{FF2B5EF4-FFF2-40B4-BE49-F238E27FC236}">
                <a16:creationId xmlns:a16="http://schemas.microsoft.com/office/drawing/2014/main" id="{58F71897-5CE7-422B-A3C1-CD893E79E3E2}"/>
              </a:ext>
            </a:extLst>
          </p:cNvPr>
          <p:cNvSpPr/>
          <p:nvPr/>
        </p:nvSpPr>
        <p:spPr>
          <a:xfrm>
            <a:off x="2286000" y="3105835"/>
            <a:ext cx="4572000" cy="646331"/>
          </a:xfrm>
          <a:prstGeom prst="rect">
            <a:avLst/>
          </a:prstGeom>
        </p:spPr>
        <p:txBody>
          <a:bodyPr>
            <a:spAutoFit/>
          </a:bodyPr>
          <a:lstStyle/>
          <a:p>
            <a:r>
              <a:rPr lang="en-IN" dirty="0">
                <a:solidFill>
                  <a:srgbClr val="000000"/>
                </a:solidFill>
                <a:latin typeface="Times New Roman" panose="02020603050405020304" pitchFamily="18" charset="0"/>
              </a:rPr>
              <a:t> </a:t>
            </a:r>
            <a:r>
              <a:rPr lang="en-IN" dirty="0"/>
              <a:t/>
            </a:r>
            <a:br>
              <a:rPr lang="en-IN" dirty="0"/>
            </a:br>
            <a:endParaRPr lang="en-IN" dirty="0"/>
          </a:p>
        </p:txBody>
      </p:sp>
    </p:spTree>
    <p:extLst>
      <p:ext uri="{BB962C8B-B14F-4D97-AF65-F5344CB8AC3E}">
        <p14:creationId xmlns:p14="http://schemas.microsoft.com/office/powerpoint/2010/main" val="1902788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a:t>Encrypt and Decrypt large numbers</a:t>
            </a:r>
          </a:p>
        </p:txBody>
      </p:sp>
      <p:sp>
        <p:nvSpPr>
          <p:cNvPr id="4" name="Content Placeholder 3"/>
          <p:cNvSpPr>
            <a:spLocks noGrp="1"/>
          </p:cNvSpPr>
          <p:nvPr>
            <p:ph idx="1"/>
          </p:nvPr>
        </p:nvSpPr>
        <p:spPr>
          <a:xfrm>
            <a:off x="457200" y="1247001"/>
            <a:ext cx="8229600" cy="5077599"/>
          </a:xfrm>
        </p:spPr>
        <p:txBody>
          <a:bodyPr>
            <a:normAutofit/>
          </a:bodyPr>
          <a:lstStyle/>
          <a:p>
            <a:r>
              <a:rPr lang="en-US" b="1" dirty="0"/>
              <a:t>Encryption/Decryption</a:t>
            </a:r>
          </a:p>
          <a:p>
            <a:r>
              <a:rPr lang="en-US" altLang="en-US" sz="2800" b="1" dirty="0"/>
              <a:t>Encryption</a:t>
            </a:r>
            <a:r>
              <a:rPr lang="en-US" altLang="en-US" sz="2800" dirty="0"/>
              <a:t>: </a:t>
            </a:r>
            <a:r>
              <a:rPr lang="en-US" altLang="en-US" sz="2000" dirty="0"/>
              <a:t>1976620216402300889624482718775150</a:t>
            </a:r>
            <a:r>
              <a:rPr lang="en-US" altLang="en-US" sz="2000" baseline="30000" dirty="0"/>
              <a:t>e </a:t>
            </a:r>
            <a:r>
              <a:rPr lang="en-US" altLang="en-US" sz="2000" dirty="0"/>
              <a:t>mod n</a:t>
            </a:r>
          </a:p>
          <a:p>
            <a:pPr marL="0" indent="0">
              <a:buNone/>
            </a:pPr>
            <a:endParaRPr lang="en-US" altLang="en-US" sz="2000" dirty="0"/>
          </a:p>
          <a:p>
            <a:pPr marL="0" indent="0">
              <a:buNone/>
            </a:pPr>
            <a:r>
              <a:rPr lang="en-US" altLang="en-US" sz="1200" dirty="0"/>
              <a:t/>
            </a:r>
            <a:br>
              <a:rPr lang="en-US" altLang="en-US" sz="1200" dirty="0"/>
            </a:br>
            <a:r>
              <a:rPr lang="en-US" sz="2000" i="1" dirty="0"/>
              <a:t>35052</a:t>
            </a:r>
            <a:r>
              <a:rPr lang="en-US" sz="2000" dirty="0"/>
              <a:t>1113386730266902124239370533285118807608115799816206428023466858106231098502359430490809733862411137840407947041939782153784997654130836464387847409523069325349451950801838615742252262188798272324539128205968864403775360824656817500744174591514854074458625110234722355608230534977915189288202722577</a:t>
            </a:r>
            <a:r>
              <a:rPr lang="en-US" sz="2000" i="1" dirty="0"/>
              <a:t>87786</a:t>
            </a:r>
            <a:r>
              <a:rPr lang="en-US" sz="2000" dirty="0"/>
              <a:t>(308 digit).</a:t>
            </a:r>
            <a:endParaRPr lang="en-US" altLang="en-US" sz="2000" dirty="0"/>
          </a:p>
          <a:p>
            <a:endParaRPr lang="en-US" b="1"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20</a:t>
            </a:fld>
            <a:endParaRPr lang="en-US" dirty="0"/>
          </a:p>
        </p:txBody>
      </p:sp>
      <p:sp>
        <p:nvSpPr>
          <p:cNvPr id="9" name="TextBox 8"/>
          <p:cNvSpPr txBox="1"/>
          <p:nvPr/>
        </p:nvSpPr>
        <p:spPr>
          <a:xfrm>
            <a:off x="762000" y="5955268"/>
            <a:ext cx="6935873" cy="369332"/>
          </a:xfrm>
          <a:prstGeom prst="rect">
            <a:avLst/>
          </a:prstGeom>
          <a:noFill/>
        </p:spPr>
        <p:txBody>
          <a:bodyPr wrap="none" rtlCol="0">
            <a:spAutoFit/>
          </a:bodyPr>
          <a:lstStyle/>
          <a:p>
            <a:r>
              <a:rPr lang="en-US" dirty="0"/>
              <a:t>Source: http://doctrina.org/How-RSA-Works-With-Examples.html</a:t>
            </a:r>
          </a:p>
        </p:txBody>
      </p:sp>
      <p:sp>
        <p:nvSpPr>
          <p:cNvPr id="2" name="Rectangle 1"/>
          <p:cNvSpPr>
            <a:spLocks noChangeArrowheads="1"/>
          </p:cNvSpPr>
          <p:nvPr/>
        </p:nvSpPr>
        <p:spPr bwMode="auto">
          <a:xfrm>
            <a:off x="366147" y="17965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6605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a:t>Encrypt and Decrypt large numbers</a:t>
            </a:r>
          </a:p>
        </p:txBody>
      </p:sp>
      <p:sp>
        <p:nvSpPr>
          <p:cNvPr id="4" name="Content Placeholder 3"/>
          <p:cNvSpPr>
            <a:spLocks noGrp="1"/>
          </p:cNvSpPr>
          <p:nvPr>
            <p:ph idx="1"/>
          </p:nvPr>
        </p:nvSpPr>
        <p:spPr>
          <a:xfrm>
            <a:off x="381000" y="1247001"/>
            <a:ext cx="8305800" cy="5077599"/>
          </a:xfrm>
        </p:spPr>
        <p:txBody>
          <a:bodyPr>
            <a:normAutofit/>
          </a:bodyPr>
          <a:lstStyle/>
          <a:p>
            <a:r>
              <a:rPr lang="en-US" b="1" dirty="0"/>
              <a:t>Encryption/Decryption</a:t>
            </a:r>
          </a:p>
          <a:p>
            <a:r>
              <a:rPr lang="en-US" b="1" dirty="0"/>
              <a:t>Decryption </a:t>
            </a:r>
            <a:r>
              <a:rPr lang="en-US" altLang="en-US" sz="2800" dirty="0"/>
              <a:t>: </a:t>
            </a:r>
          </a:p>
          <a:p>
            <a:endParaRPr lang="en-US" altLang="en-US" sz="2800" dirty="0"/>
          </a:p>
          <a:p>
            <a:pPr marL="0" indent="0">
              <a:buNone/>
            </a:pPr>
            <a:r>
              <a:rPr lang="en-US" altLang="en-US" sz="2000" i="1" dirty="0"/>
              <a:t>35052</a:t>
            </a:r>
            <a:r>
              <a:rPr lang="en-US" altLang="en-US" sz="2000" dirty="0"/>
              <a:t>1113386730266902124239370533285118807608115799816206428023466858106231098502359430490809733862411137840407947041939782153784997654130836464387847409523069325349451950801838615742252262188798272324539128205968864403775360824656817500744174591514854074458625110234722355608230534977915189288202722577</a:t>
            </a:r>
            <a:r>
              <a:rPr lang="en-US" altLang="en-US" sz="2000" i="1" dirty="0"/>
              <a:t>87786</a:t>
            </a:r>
            <a:r>
              <a:rPr lang="en-US" altLang="en-US" sz="1800" baseline="30000" dirty="0"/>
              <a:t>d </a:t>
            </a:r>
            <a:r>
              <a:rPr lang="en-US" altLang="en-US" sz="2400" dirty="0"/>
              <a:t>mod n</a:t>
            </a:r>
            <a:endParaRPr lang="en-US" b="1"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21</a:t>
            </a:fld>
            <a:endParaRPr lang="en-US" dirty="0"/>
          </a:p>
        </p:txBody>
      </p:sp>
      <p:sp>
        <p:nvSpPr>
          <p:cNvPr id="9" name="TextBox 8"/>
          <p:cNvSpPr txBox="1"/>
          <p:nvPr/>
        </p:nvSpPr>
        <p:spPr>
          <a:xfrm>
            <a:off x="762000" y="5955268"/>
            <a:ext cx="6935873" cy="369332"/>
          </a:xfrm>
          <a:prstGeom prst="rect">
            <a:avLst/>
          </a:prstGeom>
          <a:noFill/>
        </p:spPr>
        <p:txBody>
          <a:bodyPr wrap="none" rtlCol="0">
            <a:spAutoFit/>
          </a:bodyPr>
          <a:lstStyle/>
          <a:p>
            <a:r>
              <a:rPr lang="en-US" dirty="0"/>
              <a:t>Source: http://doctrina.org/How-RSA-Works-With-Examples.html</a:t>
            </a:r>
          </a:p>
        </p:txBody>
      </p:sp>
      <p:sp>
        <p:nvSpPr>
          <p:cNvPr id="2" name="Rectangle 1"/>
          <p:cNvSpPr>
            <a:spLocks noChangeArrowheads="1"/>
          </p:cNvSpPr>
          <p:nvPr/>
        </p:nvSpPr>
        <p:spPr bwMode="auto">
          <a:xfrm>
            <a:off x="366147" y="17965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779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a:t>Encrypt and Decrypt large numbers</a:t>
            </a:r>
          </a:p>
        </p:txBody>
      </p:sp>
      <p:sp>
        <p:nvSpPr>
          <p:cNvPr id="4" name="Content Placeholder 3"/>
          <p:cNvSpPr>
            <a:spLocks noGrp="1"/>
          </p:cNvSpPr>
          <p:nvPr>
            <p:ph idx="1"/>
          </p:nvPr>
        </p:nvSpPr>
        <p:spPr>
          <a:xfrm>
            <a:off x="457200" y="1247001"/>
            <a:ext cx="8229600" cy="5077599"/>
          </a:xfrm>
        </p:spPr>
        <p:txBody>
          <a:bodyPr>
            <a:normAutofit/>
          </a:bodyPr>
          <a:lstStyle/>
          <a:p>
            <a:r>
              <a:rPr lang="en-US" b="1" dirty="0"/>
              <a:t>A Real World Example</a:t>
            </a:r>
          </a:p>
          <a:p>
            <a:r>
              <a:rPr lang="en-US" dirty="0"/>
              <a:t>1976620216402300889624482718775150 (which is our plaintext "attack at dawn")</a:t>
            </a:r>
          </a:p>
          <a:p>
            <a:endParaRPr lang="en-US" dirty="0"/>
          </a:p>
          <a:p>
            <a:r>
              <a:rPr lang="en-US" dirty="0"/>
              <a:t>How large the numbers are that is used in the real world !!!</a:t>
            </a:r>
          </a:p>
        </p:txBody>
      </p:sp>
      <p:sp>
        <p:nvSpPr>
          <p:cNvPr id="7" name="Slide Number Placeholder 6"/>
          <p:cNvSpPr>
            <a:spLocks noGrp="1"/>
          </p:cNvSpPr>
          <p:nvPr>
            <p:ph type="sldNum" sz="quarter" idx="12"/>
          </p:nvPr>
        </p:nvSpPr>
        <p:spPr/>
        <p:txBody>
          <a:bodyPr/>
          <a:lstStyle/>
          <a:p>
            <a:fld id="{BBDC9FA6-7505-4621-8027-94D019229848}" type="slidenum">
              <a:rPr lang="en-US" smtClean="0"/>
              <a:pPr/>
              <a:t>22</a:t>
            </a:fld>
            <a:endParaRPr lang="en-US" dirty="0"/>
          </a:p>
        </p:txBody>
      </p:sp>
      <p:sp>
        <p:nvSpPr>
          <p:cNvPr id="9" name="TextBox 8"/>
          <p:cNvSpPr txBox="1"/>
          <p:nvPr/>
        </p:nvSpPr>
        <p:spPr>
          <a:xfrm>
            <a:off x="766781" y="5529471"/>
            <a:ext cx="7906164" cy="923330"/>
          </a:xfrm>
          <a:prstGeom prst="rect">
            <a:avLst/>
          </a:prstGeom>
          <a:noFill/>
        </p:spPr>
        <p:txBody>
          <a:bodyPr wrap="square" rtlCol="0">
            <a:spAutoFit/>
          </a:bodyPr>
          <a:lstStyle/>
          <a:p>
            <a:r>
              <a:rPr lang="en-US" dirty="0"/>
              <a:t>Source: http://doctrina.org/How-RSA-Works-With-Examples.html &amp; </a:t>
            </a:r>
          </a:p>
          <a:p>
            <a:r>
              <a:rPr lang="en-US" dirty="0"/>
              <a:t>https://gist.github.com/barrysteyn/4184435#file_convert_text_to_decimal.py</a:t>
            </a:r>
          </a:p>
          <a:p>
            <a:endParaRPr lang="en-US" dirty="0"/>
          </a:p>
        </p:txBody>
      </p:sp>
    </p:spTree>
    <p:extLst>
      <p:ext uri="{BB962C8B-B14F-4D97-AF65-F5344CB8AC3E}">
        <p14:creationId xmlns:p14="http://schemas.microsoft.com/office/powerpoint/2010/main" val="151963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a:t>Digital Signature</a:t>
            </a:r>
          </a:p>
        </p:txBody>
      </p:sp>
      <p:sp>
        <p:nvSpPr>
          <p:cNvPr id="4" name="Content Placeholder 3"/>
          <p:cNvSpPr>
            <a:spLocks noGrp="1"/>
          </p:cNvSpPr>
          <p:nvPr>
            <p:ph idx="1"/>
          </p:nvPr>
        </p:nvSpPr>
        <p:spPr>
          <a:xfrm>
            <a:off x="457200" y="1247001"/>
            <a:ext cx="8229600" cy="5077599"/>
          </a:xfrm>
        </p:spPr>
        <p:txBody>
          <a:bodyPr>
            <a:normAutofit/>
          </a:bodyPr>
          <a:lstStyle/>
          <a:p>
            <a:r>
              <a:rPr lang="en-US" dirty="0"/>
              <a:t>Equivalent to handwritten signature</a:t>
            </a:r>
          </a:p>
          <a:p>
            <a:r>
              <a:rPr lang="en-US" dirty="0"/>
              <a:t>An electronic verification of sender</a:t>
            </a:r>
          </a:p>
          <a:p>
            <a:r>
              <a:rPr lang="en-US" dirty="0"/>
              <a:t>Mainly 3 purpose</a:t>
            </a:r>
          </a:p>
          <a:p>
            <a:pPr marL="850392" lvl="1" indent="-457200">
              <a:buFont typeface="+mj-lt"/>
              <a:buAutoNum type="arabicParenR"/>
            </a:pPr>
            <a:r>
              <a:rPr lang="en-US" b="1" dirty="0"/>
              <a:t>Authentication</a:t>
            </a:r>
            <a:r>
              <a:rPr lang="en-US" dirty="0"/>
              <a:t>: the receiver find a reason to believe the message was created and sent by the original sender.</a:t>
            </a:r>
          </a:p>
          <a:p>
            <a:pPr marL="850392" lvl="1" indent="-457200">
              <a:buFont typeface="+mj-lt"/>
              <a:buAutoNum type="arabicParenR"/>
            </a:pPr>
            <a:r>
              <a:rPr lang="en-US" b="1" dirty="0"/>
              <a:t>Integrity: </a:t>
            </a:r>
            <a:r>
              <a:rPr lang="en-US" dirty="0"/>
              <a:t>a digital signature ensures that the message was not altered in transit</a:t>
            </a:r>
          </a:p>
          <a:p>
            <a:pPr marL="850392" lvl="1" indent="-457200">
              <a:buFont typeface="+mj-lt"/>
              <a:buAutoNum type="arabicParenR"/>
            </a:pPr>
            <a:r>
              <a:rPr lang="en-US" b="1" dirty="0"/>
              <a:t>Non-repudiation:</a:t>
            </a:r>
            <a:r>
              <a:rPr lang="en-US" dirty="0"/>
              <a:t> the sender cannot deny having sent the message later on. </a:t>
            </a:r>
          </a:p>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23</a:t>
            </a:fld>
            <a:endParaRPr lang="en-US" dirty="0"/>
          </a:p>
        </p:txBody>
      </p:sp>
    </p:spTree>
    <p:extLst>
      <p:ext uri="{BB962C8B-B14F-4D97-AF65-F5344CB8AC3E}">
        <p14:creationId xmlns:p14="http://schemas.microsoft.com/office/powerpoint/2010/main" val="1206299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a:t>Digital Signature</a:t>
            </a:r>
          </a:p>
        </p:txBody>
      </p:sp>
      <p:sp>
        <p:nvSpPr>
          <p:cNvPr id="4" name="Content Placeholder 3"/>
          <p:cNvSpPr>
            <a:spLocks noGrp="1"/>
          </p:cNvSpPr>
          <p:nvPr>
            <p:ph idx="1"/>
          </p:nvPr>
        </p:nvSpPr>
        <p:spPr>
          <a:xfrm>
            <a:off x="457200" y="1247001"/>
            <a:ext cx="8229600" cy="5077599"/>
          </a:xfrm>
        </p:spPr>
        <p:txBody>
          <a:bodyPr>
            <a:normAutofit lnSpcReduction="10000"/>
          </a:bodyPr>
          <a:lstStyle/>
          <a:p>
            <a:r>
              <a:rPr lang="en-US" dirty="0"/>
              <a:t>Digital signature uses asymmetric cryptography, which means public key algorithm is employed.</a:t>
            </a:r>
          </a:p>
          <a:p>
            <a:r>
              <a:rPr lang="en-US" dirty="0"/>
              <a:t>The </a:t>
            </a:r>
            <a:r>
              <a:rPr lang="en-US" dirty="0" err="1"/>
              <a:t>identiers</a:t>
            </a:r>
            <a:r>
              <a:rPr lang="en-US" dirty="0"/>
              <a:t> from are renamed as follows:</a:t>
            </a:r>
          </a:p>
          <a:p>
            <a:pPr marL="0" indent="0">
              <a:buNone/>
            </a:pPr>
            <a:r>
              <a:rPr lang="en-US" dirty="0"/>
              <a:t>	e → t; d → s:</a:t>
            </a:r>
          </a:p>
          <a:p>
            <a:r>
              <a:rPr lang="en-US" dirty="0"/>
              <a:t>Thus this holds:</a:t>
            </a:r>
          </a:p>
          <a:p>
            <a:r>
              <a:rPr lang="en-US" b="1" dirty="0"/>
              <a:t>Signing</a:t>
            </a:r>
            <a:r>
              <a:rPr lang="en-US" dirty="0"/>
              <a:t> is done by modular exponentiation with s.</a:t>
            </a:r>
          </a:p>
          <a:p>
            <a:pPr marL="0" indent="0" algn="ctr">
              <a:buNone/>
            </a:pPr>
            <a:r>
              <a:rPr lang="en-US" dirty="0"/>
              <a:t>For the plaintext block m: </a:t>
            </a:r>
            <a:r>
              <a:rPr lang="en-US" dirty="0" err="1"/>
              <a:t>m</a:t>
            </a:r>
            <a:r>
              <a:rPr lang="en-US" baseline="30000" dirty="0" err="1"/>
              <a:t>s</a:t>
            </a:r>
            <a:r>
              <a:rPr lang="en-US" dirty="0"/>
              <a:t> mod n.</a:t>
            </a:r>
          </a:p>
          <a:p>
            <a:r>
              <a:rPr lang="en-US" b="1" dirty="0"/>
              <a:t>Testing</a:t>
            </a:r>
            <a:r>
              <a:rPr lang="en-US" dirty="0"/>
              <a:t> is done by modular exponentiation of the signature with t and an appended comparison of the result with the corresponding text block.</a:t>
            </a:r>
          </a:p>
          <a:p>
            <a:pPr marL="0" indent="0">
              <a:buNone/>
            </a:pPr>
            <a:r>
              <a:rPr lang="en-US" dirty="0"/>
              <a:t>   For the plaintext block m with the signature </a:t>
            </a:r>
            <a:r>
              <a:rPr lang="en-US" dirty="0" err="1"/>
              <a:t>m</a:t>
            </a:r>
            <a:r>
              <a:rPr lang="en-US" baseline="30000" dirty="0" err="1"/>
              <a:t>s</a:t>
            </a:r>
            <a:r>
              <a:rPr lang="en-US" dirty="0"/>
              <a:t>: </a:t>
            </a:r>
          </a:p>
          <a:p>
            <a:pPr marL="0" indent="0" algn="ctr">
              <a:buNone/>
            </a:pPr>
            <a:r>
              <a:rPr lang="en-US" dirty="0"/>
              <a:t>(</a:t>
            </a:r>
            <a:r>
              <a:rPr lang="en-US" dirty="0" err="1"/>
              <a:t>m</a:t>
            </a:r>
            <a:r>
              <a:rPr lang="en-US" baseline="30000" dirty="0" err="1"/>
              <a:t>s</a:t>
            </a:r>
            <a:r>
              <a:rPr lang="en-US" dirty="0"/>
              <a:t>)</a:t>
            </a:r>
            <a:r>
              <a:rPr lang="en-US" baseline="30000" dirty="0"/>
              <a:t>t</a:t>
            </a:r>
            <a:r>
              <a:rPr lang="en-US" dirty="0"/>
              <a:t> mod n = m? “True” or “False”</a:t>
            </a:r>
          </a:p>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24</a:t>
            </a:fld>
            <a:endParaRPr lang="en-US" dirty="0"/>
          </a:p>
        </p:txBody>
      </p:sp>
    </p:spTree>
    <p:extLst>
      <p:ext uri="{BB962C8B-B14F-4D97-AF65-F5344CB8AC3E}">
        <p14:creationId xmlns:p14="http://schemas.microsoft.com/office/powerpoint/2010/main" val="237135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a:t>RSA as digital signature system</a:t>
            </a:r>
          </a:p>
        </p:txBody>
      </p:sp>
      <p:pic>
        <p:nvPicPr>
          <p:cNvPr id="2" name="Content Placeholder 1"/>
          <p:cNvPicPr>
            <a:picLocks noGrp="1" noChangeAspect="1"/>
          </p:cNvPicPr>
          <p:nvPr>
            <p:ph idx="1"/>
          </p:nvPr>
        </p:nvPicPr>
        <p:blipFill>
          <a:blip r:embed="rId2"/>
          <a:stretch>
            <a:fillRect/>
          </a:stretch>
        </p:blipFill>
        <p:spPr>
          <a:xfrm>
            <a:off x="228600" y="1066801"/>
            <a:ext cx="8610600" cy="4648200"/>
          </a:xfrm>
          <a:prstGeom prst="rect">
            <a:avLst/>
          </a:prstGeom>
        </p:spPr>
      </p:pic>
      <p:sp>
        <p:nvSpPr>
          <p:cNvPr id="7" name="Slide Number Placeholder 6"/>
          <p:cNvSpPr>
            <a:spLocks noGrp="1"/>
          </p:cNvSpPr>
          <p:nvPr>
            <p:ph type="sldNum" sz="quarter" idx="12"/>
          </p:nvPr>
        </p:nvSpPr>
        <p:spPr/>
        <p:txBody>
          <a:bodyPr/>
          <a:lstStyle/>
          <a:p>
            <a:fld id="{BBDC9FA6-7505-4621-8027-94D019229848}" type="slidenum">
              <a:rPr lang="en-US" smtClean="0"/>
              <a:pPr/>
              <a:t>25</a:t>
            </a:fld>
            <a:endParaRPr lang="en-US" dirty="0"/>
          </a:p>
        </p:txBody>
      </p:sp>
      <p:sp>
        <p:nvSpPr>
          <p:cNvPr id="9" name="TextBox 8"/>
          <p:cNvSpPr txBox="1"/>
          <p:nvPr/>
        </p:nvSpPr>
        <p:spPr>
          <a:xfrm>
            <a:off x="885825" y="5867400"/>
            <a:ext cx="7572374" cy="523220"/>
          </a:xfrm>
          <a:prstGeom prst="rect">
            <a:avLst/>
          </a:prstGeom>
          <a:noFill/>
        </p:spPr>
        <p:txBody>
          <a:bodyPr wrap="square" rtlCol="0">
            <a:spAutoFit/>
          </a:bodyPr>
          <a:lstStyle/>
          <a:p>
            <a:r>
              <a:rPr lang="en-US" sz="1400" dirty="0"/>
              <a:t>Source: Andreas </a:t>
            </a:r>
            <a:r>
              <a:rPr lang="en-US" sz="1400" dirty="0" err="1"/>
              <a:t>Pfitzmann</a:t>
            </a:r>
            <a:r>
              <a:rPr lang="en-US" sz="1400" dirty="0"/>
              <a:t>, Security in IT Networks: Multilateral Security in Distributed and by</a:t>
            </a:r>
          </a:p>
          <a:p>
            <a:r>
              <a:rPr lang="en-US" sz="1400" dirty="0"/>
              <a:t>Distributed Systems, February 27, 2012</a:t>
            </a:r>
          </a:p>
        </p:txBody>
      </p:sp>
    </p:spTree>
    <p:extLst>
      <p:ext uri="{BB962C8B-B14F-4D97-AF65-F5344CB8AC3E}">
        <p14:creationId xmlns:p14="http://schemas.microsoft.com/office/powerpoint/2010/main" val="4113458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a:t>RSA as digital signature system</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28357"/>
            <a:ext cx="8229600" cy="4687665"/>
          </a:xfrm>
        </p:spPr>
      </p:pic>
      <p:sp>
        <p:nvSpPr>
          <p:cNvPr id="7" name="Slide Number Placeholder 6"/>
          <p:cNvSpPr>
            <a:spLocks noGrp="1"/>
          </p:cNvSpPr>
          <p:nvPr>
            <p:ph type="sldNum" sz="quarter" idx="12"/>
          </p:nvPr>
        </p:nvSpPr>
        <p:spPr/>
        <p:txBody>
          <a:bodyPr/>
          <a:lstStyle/>
          <a:p>
            <a:fld id="{BBDC9FA6-7505-4621-8027-94D019229848}" type="slidenum">
              <a:rPr lang="en-US" smtClean="0"/>
              <a:pPr/>
              <a:t>26</a:t>
            </a:fld>
            <a:endParaRPr lang="en-US" dirty="0"/>
          </a:p>
        </p:txBody>
      </p:sp>
      <p:sp>
        <p:nvSpPr>
          <p:cNvPr id="9" name="TextBox 8"/>
          <p:cNvSpPr txBox="1"/>
          <p:nvPr/>
        </p:nvSpPr>
        <p:spPr>
          <a:xfrm>
            <a:off x="1724025" y="5816023"/>
            <a:ext cx="6200775" cy="523220"/>
          </a:xfrm>
          <a:prstGeom prst="rect">
            <a:avLst/>
          </a:prstGeom>
          <a:noFill/>
        </p:spPr>
        <p:txBody>
          <a:bodyPr wrap="square" rtlCol="0">
            <a:spAutoFit/>
          </a:bodyPr>
          <a:lstStyle/>
          <a:p>
            <a:r>
              <a:rPr lang="en-US" sz="1400" dirty="0"/>
              <a:t>Source: 1. https://docs.oracle.com/cd/E19396-01/817-7612/ax_crypt.html and  2. http://www.keyboardbanger.com/cryptography/</a:t>
            </a:r>
          </a:p>
        </p:txBody>
      </p:sp>
    </p:spTree>
    <p:extLst>
      <p:ext uri="{BB962C8B-B14F-4D97-AF65-F5344CB8AC3E}">
        <p14:creationId xmlns:p14="http://schemas.microsoft.com/office/powerpoint/2010/main" val="3735224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a:t>Applications</a:t>
            </a:r>
          </a:p>
        </p:txBody>
      </p:sp>
      <p:sp>
        <p:nvSpPr>
          <p:cNvPr id="4" name="Content Placeholder 3"/>
          <p:cNvSpPr>
            <a:spLocks noGrp="1"/>
          </p:cNvSpPr>
          <p:nvPr>
            <p:ph idx="1"/>
          </p:nvPr>
        </p:nvSpPr>
        <p:spPr>
          <a:xfrm>
            <a:off x="457200" y="1247001"/>
            <a:ext cx="8229600" cy="5077599"/>
          </a:xfrm>
        </p:spPr>
        <p:txBody>
          <a:bodyPr>
            <a:normAutofit fontScale="92500" lnSpcReduction="10000"/>
          </a:bodyPr>
          <a:lstStyle/>
          <a:p>
            <a:r>
              <a:rPr lang="en-US" dirty="0"/>
              <a:t>RSA is an asymmetric scheme. </a:t>
            </a:r>
          </a:p>
          <a:p>
            <a:r>
              <a:rPr lang="en-US" dirty="0"/>
              <a:t>So it is useful </a:t>
            </a:r>
          </a:p>
          <a:p>
            <a:r>
              <a:rPr lang="en-US" dirty="0"/>
              <a:t>two parties who have never met each other want to communicate securely. </a:t>
            </a:r>
          </a:p>
          <a:p>
            <a:pPr lvl="1"/>
            <a:r>
              <a:rPr lang="en-US" dirty="0"/>
              <a:t>someone wants to contact you, they use your published public key to encrypt the message, sends you the data, and you use your secret key (or private key) to decrypt its contents.</a:t>
            </a:r>
          </a:p>
          <a:p>
            <a:r>
              <a:rPr lang="en-US" dirty="0"/>
              <a:t>This is used regularly in web browsers, chat applications, email, VPNs, and any other types of communications that require securely sending data to servers or people you haven’t met before (or have for that matter.)</a:t>
            </a:r>
          </a:p>
          <a:p>
            <a:r>
              <a:rPr lang="en-US" dirty="0"/>
              <a:t>RSA is still more utilized daily job for e-mail signature, session key stipulation, electronic money, and so on.</a:t>
            </a:r>
          </a:p>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27</a:t>
            </a:fld>
            <a:endParaRPr lang="en-US" dirty="0"/>
          </a:p>
        </p:txBody>
      </p:sp>
    </p:spTree>
    <p:extLst>
      <p:ext uri="{BB962C8B-B14F-4D97-AF65-F5344CB8AC3E}">
        <p14:creationId xmlns:p14="http://schemas.microsoft.com/office/powerpoint/2010/main" val="1315716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99288"/>
            <a:ext cx="8229600" cy="667512"/>
          </a:xfrm>
        </p:spPr>
        <p:txBody>
          <a:bodyPr>
            <a:normAutofit fontScale="90000"/>
          </a:bodyPr>
          <a:lstStyle/>
          <a:p>
            <a:r>
              <a:rPr lang="en-US" dirty="0"/>
              <a:t>Common Confusion</a:t>
            </a:r>
          </a:p>
        </p:txBody>
      </p:sp>
      <p:sp>
        <p:nvSpPr>
          <p:cNvPr id="4" name="Content Placeholder 3"/>
          <p:cNvSpPr>
            <a:spLocks noGrp="1"/>
          </p:cNvSpPr>
          <p:nvPr>
            <p:ph idx="1"/>
          </p:nvPr>
        </p:nvSpPr>
        <p:spPr>
          <a:xfrm>
            <a:off x="457200" y="1247001"/>
            <a:ext cx="8229600" cy="5077599"/>
          </a:xfrm>
        </p:spPr>
        <p:txBody>
          <a:bodyPr>
            <a:normAutofit/>
          </a:bodyPr>
          <a:lstStyle/>
          <a:p>
            <a:r>
              <a:rPr lang="en-US" dirty="0"/>
              <a:t>Point out one confusion about digital signature</a:t>
            </a:r>
          </a:p>
          <a:p>
            <a:pPr lvl="1"/>
            <a:r>
              <a:rPr lang="en-US" dirty="0"/>
              <a:t>Using digital signatures does not encrypt the message itself.</a:t>
            </a:r>
          </a:p>
          <a:p>
            <a:pPr lvl="1"/>
            <a:r>
              <a:rPr lang="en-US" dirty="0"/>
              <a:t>Example, </a:t>
            </a:r>
          </a:p>
          <a:p>
            <a:pPr lvl="2"/>
            <a:r>
              <a:rPr lang="en-US" dirty="0"/>
              <a:t>Alice is sending her memo in plaintext. If she wanted to encrypt her memo, she would have to use Bob’s public key.</a:t>
            </a:r>
          </a:p>
          <a:p>
            <a:pPr lvl="2"/>
            <a:endParaRPr lang="en-US" dirty="0"/>
          </a:p>
          <a:p>
            <a:pPr lvl="1"/>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28</a:t>
            </a:fld>
            <a:endParaRPr lang="en-US" dirty="0"/>
          </a:p>
        </p:txBody>
      </p:sp>
    </p:spTree>
    <p:extLst>
      <p:ext uri="{BB962C8B-B14F-4D97-AF65-F5344CB8AC3E}">
        <p14:creationId xmlns:p14="http://schemas.microsoft.com/office/powerpoint/2010/main" val="1660857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2440" y="2438400"/>
            <a:ext cx="8229600" cy="1143000"/>
          </a:xfrm>
        </p:spPr>
        <p:txBody>
          <a:bodyPr/>
          <a:lstStyle/>
          <a:p>
            <a:pPr algn="ctr"/>
            <a:r>
              <a:rPr kumimoji="1" lang="en-US" altLang="zh-TW" b="1" dirty="0"/>
              <a:t>RSA Attacks and Prevention</a:t>
            </a:r>
            <a:endParaRPr kumimoji="1" lang="zh-TW" altLang="en-US" b="1" dirty="0"/>
          </a:p>
        </p:txBody>
      </p:sp>
      <p:sp>
        <p:nvSpPr>
          <p:cNvPr id="4" name="投影片編號版面配置區 3"/>
          <p:cNvSpPr>
            <a:spLocks noGrp="1"/>
          </p:cNvSpPr>
          <p:nvPr>
            <p:ph type="sldNum" sz="quarter" idx="12"/>
          </p:nvPr>
        </p:nvSpPr>
        <p:spPr/>
        <p:txBody>
          <a:bodyPr/>
          <a:lstStyle/>
          <a:p>
            <a:fld id="{BBDC9FA6-7505-4621-8027-94D019229848}" type="slidenum">
              <a:rPr lang="en-US" smtClean="0"/>
              <a:pPr/>
              <a:t>29</a:t>
            </a:fld>
            <a:endParaRPr lang="en-US" dirty="0"/>
          </a:p>
        </p:txBody>
      </p:sp>
    </p:spTree>
    <p:extLst>
      <p:ext uri="{BB962C8B-B14F-4D97-AF65-F5344CB8AC3E}">
        <p14:creationId xmlns:p14="http://schemas.microsoft.com/office/powerpoint/2010/main" val="138463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CE33-142C-4438-883C-B4EAF91AE959}"/>
              </a:ext>
            </a:extLst>
          </p:cNvPr>
          <p:cNvSpPr>
            <a:spLocks noGrp="1"/>
          </p:cNvSpPr>
          <p:nvPr>
            <p:ph type="title"/>
          </p:nvPr>
        </p:nvSpPr>
        <p:spPr>
          <a:xfrm>
            <a:off x="1825180" y="413287"/>
            <a:ext cx="6629400" cy="990600"/>
          </a:xfrm>
        </p:spPr>
        <p:txBody>
          <a:bodyPr>
            <a:normAutofit/>
          </a:bodyPr>
          <a:lstStyle/>
          <a:p>
            <a:r>
              <a:rPr lang="en-IN" dirty="0"/>
              <a:t>Encryption Comparison</a:t>
            </a:r>
          </a:p>
        </p:txBody>
      </p:sp>
      <p:pic>
        <p:nvPicPr>
          <p:cNvPr id="1026" name="Picture 2" descr="https://lh5.googleusercontent.com/CUrfWwYO0tYbNVOml4zEhL8KTdYaMPBpHpNIJQjbXbyW5clC6bDZCg84mtTu07YLLrM_3g15VJ2bxQlWh3-C9X_zPIZZyrUayDisDoZuINUUaoycb5fhl48a7C9Kx6FqpMDCouXlvXc">
            <a:extLst>
              <a:ext uri="{FF2B5EF4-FFF2-40B4-BE49-F238E27FC236}">
                <a16:creationId xmlns:a16="http://schemas.microsoft.com/office/drawing/2014/main" id="{ABE89912-DF9F-4750-9A58-83A1AABC3BC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614" t="7993" r="4227" b="3471"/>
          <a:stretch/>
        </p:blipFill>
        <p:spPr bwMode="auto">
          <a:xfrm>
            <a:off x="1524000" y="1536288"/>
            <a:ext cx="6685457" cy="524551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E0EC636-7899-4EF0-95D0-142A2164E57A}"/>
              </a:ext>
            </a:extLst>
          </p:cNvPr>
          <p:cNvSpPr>
            <a:spLocks noGrp="1"/>
          </p:cNvSpPr>
          <p:nvPr>
            <p:ph type="sldNum" sz="quarter" idx="12"/>
          </p:nvPr>
        </p:nvSpPr>
        <p:spPr/>
        <p:txBody>
          <a:bodyPr/>
          <a:lstStyle/>
          <a:p>
            <a:fld id="{BBDC9FA6-7505-4621-8027-94D019229848}" type="slidenum">
              <a:rPr lang="en-US" smtClean="0"/>
              <a:pPr/>
              <a:t>3</a:t>
            </a:fld>
            <a:endParaRPr lang="en-US" dirty="0"/>
          </a:p>
        </p:txBody>
      </p:sp>
    </p:spTree>
    <p:extLst>
      <p:ext uri="{BB962C8B-B14F-4D97-AF65-F5344CB8AC3E}">
        <p14:creationId xmlns:p14="http://schemas.microsoft.com/office/powerpoint/2010/main" val="4032096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2440" y="2438400"/>
            <a:ext cx="8229600" cy="1143000"/>
          </a:xfrm>
        </p:spPr>
        <p:txBody>
          <a:bodyPr/>
          <a:lstStyle/>
          <a:p>
            <a:pPr algn="ctr"/>
            <a:r>
              <a:rPr kumimoji="1" lang="en-US" altLang="zh-TW" b="1" dirty="0"/>
              <a:t>Attack by factorization</a:t>
            </a:r>
            <a:endParaRPr kumimoji="1" lang="zh-TW" altLang="en-US" b="1" dirty="0"/>
          </a:p>
        </p:txBody>
      </p:sp>
      <p:sp>
        <p:nvSpPr>
          <p:cNvPr id="4" name="投影片編號版面配置區 3"/>
          <p:cNvSpPr>
            <a:spLocks noGrp="1"/>
          </p:cNvSpPr>
          <p:nvPr>
            <p:ph type="sldNum" sz="quarter" idx="12"/>
          </p:nvPr>
        </p:nvSpPr>
        <p:spPr/>
        <p:txBody>
          <a:bodyPr/>
          <a:lstStyle/>
          <a:p>
            <a:fld id="{BBDC9FA6-7505-4621-8027-94D019229848}" type="slidenum">
              <a:rPr lang="en-US" smtClean="0"/>
              <a:pPr/>
              <a:t>30</a:t>
            </a:fld>
            <a:endParaRPr lang="en-US" dirty="0"/>
          </a:p>
        </p:txBody>
      </p:sp>
    </p:spTree>
    <p:extLst>
      <p:ext uri="{BB962C8B-B14F-4D97-AF65-F5344CB8AC3E}">
        <p14:creationId xmlns:p14="http://schemas.microsoft.com/office/powerpoint/2010/main" val="37506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Fermat's Factorization</a:t>
            </a:r>
            <a:endParaRPr kumimoji="1" lang="zh-TW" altLang="en-US" dirty="0"/>
          </a:p>
        </p:txBody>
      </p:sp>
      <p:sp>
        <p:nvSpPr>
          <p:cNvPr id="3" name="內容版面配置區 2"/>
          <p:cNvSpPr>
            <a:spLocks noGrp="1"/>
          </p:cNvSpPr>
          <p:nvPr>
            <p:ph idx="1"/>
          </p:nvPr>
        </p:nvSpPr>
        <p:spPr/>
        <p:txBody>
          <a:bodyPr/>
          <a:lstStyle/>
          <a:p>
            <a:r>
              <a:rPr lang="en-US" altLang="zh-TW" dirty="0"/>
              <a:t>For any positive odd number, it can be expressed in 		n</a:t>
            </a:r>
            <a:r>
              <a:rPr lang="mr-IN" altLang="zh-TW" dirty="0"/>
              <a:t>=a</a:t>
            </a:r>
            <a:r>
              <a:rPr lang="mr-IN" altLang="zh-TW" baseline="30000" dirty="0"/>
              <a:t>2</a:t>
            </a:r>
            <a:r>
              <a:rPr lang="mr-IN" altLang="zh-TW" dirty="0"/>
              <a:t>−b</a:t>
            </a:r>
            <a:r>
              <a:rPr lang="mr-IN" altLang="zh-TW" baseline="30000" dirty="0"/>
              <a:t>2</a:t>
            </a:r>
            <a:r>
              <a:rPr lang="en-US" altLang="zh-TW" baseline="30000" dirty="0"/>
              <a:t>,</a:t>
            </a:r>
            <a:r>
              <a:rPr lang="mr-IN" altLang="zh-TW" dirty="0"/>
              <a:t> </a:t>
            </a:r>
            <a:r>
              <a:rPr lang="en-US" altLang="zh-TW" dirty="0"/>
              <a:t>for a and b is integer</a:t>
            </a:r>
          </a:p>
          <a:p>
            <a:endParaRPr lang="en-US" altLang="zh-TW" dirty="0"/>
          </a:p>
          <a:p>
            <a:r>
              <a:rPr lang="en-US" altLang="zh-TW" dirty="0"/>
              <a:t>n=</a:t>
            </a:r>
            <a:r>
              <a:rPr lang="mr-IN" altLang="zh-TW" dirty="0"/>
              <a:t> a</a:t>
            </a:r>
            <a:r>
              <a:rPr lang="mr-IN" altLang="zh-TW" baseline="30000" dirty="0"/>
              <a:t>2</a:t>
            </a:r>
            <a:r>
              <a:rPr lang="mr-IN" altLang="zh-TW" dirty="0"/>
              <a:t>−b</a:t>
            </a:r>
            <a:r>
              <a:rPr lang="mr-IN" altLang="zh-TW" baseline="30000" dirty="0"/>
              <a:t>2</a:t>
            </a:r>
            <a:r>
              <a:rPr lang="en-US" altLang="zh-TW" baseline="30000" dirty="0"/>
              <a:t> </a:t>
            </a:r>
            <a:r>
              <a:rPr lang="en-US" altLang="zh-TW" dirty="0"/>
              <a:t>= (</a:t>
            </a:r>
            <a:r>
              <a:rPr lang="en-US" altLang="zh-TW" dirty="0" err="1"/>
              <a:t>a+b</a:t>
            </a:r>
            <a:r>
              <a:rPr lang="en-US" altLang="zh-TW" dirty="0"/>
              <a:t>)(a-b), then n is factorized</a:t>
            </a:r>
          </a:p>
          <a:p>
            <a:endParaRPr lang="en-US" altLang="zh-TW" dirty="0"/>
          </a:p>
          <a:p>
            <a:r>
              <a:rPr lang="en-US" altLang="zh-TW" dirty="0"/>
              <a:t>In RSA, n=</a:t>
            </a:r>
            <a:r>
              <a:rPr lang="en-US" altLang="zh-TW" dirty="0" err="1"/>
              <a:t>pq</a:t>
            </a:r>
            <a:r>
              <a:rPr lang="en-US" altLang="zh-TW" dirty="0"/>
              <a:t>. Find a and b so that find p=</a:t>
            </a:r>
            <a:r>
              <a:rPr lang="en-US" altLang="zh-TW" dirty="0" err="1"/>
              <a:t>a+b</a:t>
            </a:r>
            <a:r>
              <a:rPr lang="en-US" altLang="zh-TW" dirty="0"/>
              <a:t> and q=a-b</a:t>
            </a:r>
          </a:p>
        </p:txBody>
      </p:sp>
      <p:sp>
        <p:nvSpPr>
          <p:cNvPr id="4" name="投影片編號版面配置區 3"/>
          <p:cNvSpPr>
            <a:spLocks noGrp="1"/>
          </p:cNvSpPr>
          <p:nvPr>
            <p:ph type="sldNum" sz="quarter" idx="12"/>
          </p:nvPr>
        </p:nvSpPr>
        <p:spPr/>
        <p:txBody>
          <a:bodyPr/>
          <a:lstStyle/>
          <a:p>
            <a:fld id="{BBDC9FA6-7505-4621-8027-94D019229848}" type="slidenum">
              <a:rPr lang="en-US" smtClean="0"/>
              <a:pPr/>
              <a:t>31</a:t>
            </a:fld>
            <a:endParaRPr lang="en-US" dirty="0"/>
          </a:p>
        </p:txBody>
      </p:sp>
    </p:spTree>
    <p:extLst>
      <p:ext uri="{BB962C8B-B14F-4D97-AF65-F5344CB8AC3E}">
        <p14:creationId xmlns:p14="http://schemas.microsoft.com/office/powerpoint/2010/main" val="59532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Fermat's Factorization</a:t>
            </a:r>
            <a:endParaRPr kumimoji="1" lang="zh-TW" altLang="en-US" dirty="0"/>
          </a:p>
        </p:txBody>
      </p:sp>
      <p:sp>
        <p:nvSpPr>
          <p:cNvPr id="3" name="內容版面配置區 2"/>
          <p:cNvSpPr>
            <a:spLocks noGrp="1"/>
          </p:cNvSpPr>
          <p:nvPr>
            <p:ph idx="1"/>
          </p:nvPr>
        </p:nvSpPr>
        <p:spPr/>
        <p:txBody>
          <a:bodyPr/>
          <a:lstStyle/>
          <a:p>
            <a:r>
              <a:rPr lang="en-US" altLang="zh-TW" dirty="0"/>
              <a:t>As first trial for a,  try a= ⌊√n+1⌋ and calculate                               			b² = a²-n = ⌊√n+1⌋² - n</a:t>
            </a:r>
          </a:p>
          <a:p>
            <a:r>
              <a:rPr lang="en-US" altLang="zh-TW" dirty="0"/>
              <a:t>If b is a square number, we have the answer</a:t>
            </a:r>
          </a:p>
          <a:p>
            <a:r>
              <a:rPr lang="en-US" altLang="zh-TW" dirty="0"/>
              <a:t>If not, increase 1 by step until b is a square number</a:t>
            </a:r>
          </a:p>
          <a:p>
            <a:pPr lvl="7"/>
            <a:r>
              <a:rPr lang="en-US" altLang="zh-TW" dirty="0"/>
              <a:t>Step 1: b²  = ⌊√n+1⌋² - n</a:t>
            </a:r>
          </a:p>
          <a:p>
            <a:pPr lvl="7"/>
            <a:r>
              <a:rPr lang="en-US" altLang="zh-TW" dirty="0"/>
              <a:t>Step 2: b²  = (⌊√n+1⌋+1)² - n</a:t>
            </a:r>
          </a:p>
          <a:p>
            <a:pPr lvl="7"/>
            <a:r>
              <a:rPr lang="en-US" altLang="zh-TW" dirty="0"/>
              <a:t>Step 3: b²  = (⌊√n+1⌋+1+1)² - n</a:t>
            </a:r>
          </a:p>
          <a:p>
            <a:pPr lvl="7"/>
            <a:r>
              <a:rPr lang="en-US" altLang="zh-TW" dirty="0"/>
              <a:t>Step 4: b²  = (⌊√n+1⌋+1+1+1)² - n</a:t>
            </a:r>
          </a:p>
          <a:p>
            <a:pPr lvl="7"/>
            <a:r>
              <a:rPr lang="mr-IN" altLang="zh-TW" dirty="0"/>
              <a:t>……</a:t>
            </a:r>
            <a:r>
              <a:rPr lang="en-US" altLang="zh-TW" dirty="0"/>
              <a:t>.</a:t>
            </a:r>
          </a:p>
          <a:p>
            <a:pPr lvl="7"/>
            <a:endParaRPr lang="en-US" altLang="zh-TW" dirty="0"/>
          </a:p>
          <a:p>
            <a:r>
              <a:rPr lang="en-US" altLang="zh-TW" dirty="0"/>
              <a:t>Work efficient if p and q are differ litter from √n</a:t>
            </a:r>
          </a:p>
          <a:p>
            <a:pPr lvl="7"/>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fld id="{BBDC9FA6-7505-4621-8027-94D019229848}" type="slidenum">
              <a:rPr lang="en-US" smtClean="0"/>
              <a:pPr/>
              <a:t>32</a:t>
            </a:fld>
            <a:endParaRPr lang="en-US" dirty="0"/>
          </a:p>
        </p:txBody>
      </p:sp>
    </p:spTree>
    <p:extLst>
      <p:ext uri="{BB962C8B-B14F-4D97-AF65-F5344CB8AC3E}">
        <p14:creationId xmlns:p14="http://schemas.microsoft.com/office/powerpoint/2010/main" val="1972942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Fermat's Factorization</a:t>
            </a:r>
            <a:endParaRPr kumimoji="1" lang="zh-TW" altLang="en-US" dirty="0"/>
          </a:p>
        </p:txBody>
      </p:sp>
      <p:sp>
        <p:nvSpPr>
          <p:cNvPr id="3" name="內容版面配置區 2"/>
          <p:cNvSpPr>
            <a:spLocks noGrp="1"/>
          </p:cNvSpPr>
          <p:nvPr>
            <p:ph idx="1"/>
          </p:nvPr>
        </p:nvSpPr>
        <p:spPr/>
        <p:txBody>
          <a:bodyPr/>
          <a:lstStyle/>
          <a:p>
            <a:r>
              <a:rPr kumimoji="1" lang="en-US" altLang="zh-TW" dirty="0"/>
              <a:t>Let n=91,</a:t>
            </a:r>
          </a:p>
          <a:p>
            <a:pPr lvl="3"/>
            <a:r>
              <a:rPr lang="en-US" altLang="zh-TW" dirty="0"/>
              <a:t>a= ⌊√n+1⌋</a:t>
            </a:r>
            <a:r>
              <a:rPr kumimoji="1" lang="en-US" altLang="zh-TW" dirty="0"/>
              <a:t> = 10</a:t>
            </a:r>
          </a:p>
          <a:p>
            <a:pPr lvl="3"/>
            <a:r>
              <a:rPr lang="en-US" altLang="zh-TW" dirty="0"/>
              <a:t>b²  = ⌊√n+1⌋² - n = 100 </a:t>
            </a:r>
            <a:r>
              <a:rPr lang="mr-IN" altLang="zh-TW" dirty="0"/>
              <a:t>–</a:t>
            </a:r>
            <a:r>
              <a:rPr lang="en-US" altLang="zh-TW" dirty="0"/>
              <a:t> 91 =9</a:t>
            </a:r>
          </a:p>
          <a:p>
            <a:pPr lvl="3"/>
            <a:r>
              <a:rPr lang="en-US" altLang="zh-TW" dirty="0"/>
              <a:t>9 is a square number. b=3</a:t>
            </a:r>
          </a:p>
          <a:p>
            <a:pPr lvl="3"/>
            <a:r>
              <a:rPr lang="en-US" altLang="zh-TW" dirty="0"/>
              <a:t>n=(</a:t>
            </a:r>
            <a:r>
              <a:rPr lang="en-US" altLang="zh-TW" dirty="0" err="1"/>
              <a:t>a+b</a:t>
            </a:r>
            <a:r>
              <a:rPr lang="en-US" altLang="zh-TW" dirty="0"/>
              <a:t>)(a-b)=(10+3)(10-3)=13(7)</a:t>
            </a:r>
          </a:p>
          <a:p>
            <a:pPr lvl="3"/>
            <a:r>
              <a:rPr lang="en-US" altLang="zh-TW" dirty="0"/>
              <a:t>p=13, q=7</a:t>
            </a:r>
          </a:p>
          <a:p>
            <a:r>
              <a:rPr lang="en-US" altLang="zh-TW" dirty="0"/>
              <a:t>Let n=7(7907) = 55349, ⌊√n+1⌋ = 236, total 7672 steps</a:t>
            </a:r>
          </a:p>
          <a:p>
            <a:r>
              <a:rPr lang="en-US" altLang="zh-TW" dirty="0"/>
              <a:t>Fermat's method works quickly if the factors are near the root of the number, but otherwise, not so quickly, or even terribly slowly.</a:t>
            </a:r>
          </a:p>
          <a:p>
            <a:pPr lvl="3"/>
            <a:endParaRPr kumimoji="1" lang="zh-TW" altLang="en-US" dirty="0"/>
          </a:p>
        </p:txBody>
      </p:sp>
      <p:sp>
        <p:nvSpPr>
          <p:cNvPr id="4" name="投影片編號版面配置區 3"/>
          <p:cNvSpPr>
            <a:spLocks noGrp="1"/>
          </p:cNvSpPr>
          <p:nvPr>
            <p:ph type="sldNum" sz="quarter" idx="12"/>
          </p:nvPr>
        </p:nvSpPr>
        <p:spPr/>
        <p:txBody>
          <a:bodyPr/>
          <a:lstStyle/>
          <a:p>
            <a:fld id="{BBDC9FA6-7505-4621-8027-94D019229848}" type="slidenum">
              <a:rPr lang="en-US" smtClean="0"/>
              <a:pPr/>
              <a:t>33</a:t>
            </a:fld>
            <a:endParaRPr lang="en-US" dirty="0"/>
          </a:p>
        </p:txBody>
      </p:sp>
    </p:spTree>
    <p:extLst>
      <p:ext uri="{BB962C8B-B14F-4D97-AF65-F5344CB8AC3E}">
        <p14:creationId xmlns:p14="http://schemas.microsoft.com/office/powerpoint/2010/main" val="1756629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510775" y="3499850"/>
            <a:ext cx="8520600" cy="2072100"/>
          </a:xfrm>
          <a:prstGeom prst="rect">
            <a:avLst/>
          </a:prstGeom>
        </p:spPr>
        <p:txBody>
          <a:bodyPr spcFirstLastPara="1" vert="horz" wrap="square" lIns="91425" tIns="91425" rIns="91425" bIns="91425" anchor="b" anchorCtr="0">
            <a:noAutofit/>
            <a:scene3d>
              <a:camera prst="orthographicFront"/>
              <a:lightRig rig="freezing" dir="t">
                <a:rot lat="0" lon="0" rev="5640000"/>
              </a:lightRig>
            </a:scene3d>
            <a:sp3d prstMaterial="flat">
              <a:bevelT w="38100" h="38100"/>
              <a:contourClr>
                <a:schemeClr val="tx2"/>
              </a:contourClr>
            </a:sp3d>
          </a:bodyPr>
          <a:lstStyle/>
          <a:p>
            <a:pPr algn="l">
              <a:spcBef>
                <a:spcPts val="0"/>
              </a:spcBef>
            </a:pPr>
            <a:r>
              <a:rPr lang="ru" sz="2000" b="0" dirty="0">
                <a:solidFill>
                  <a:schemeClr val="tx1"/>
                </a:solidFill>
                <a:effectLst/>
                <a:latin typeface="+mn-lt"/>
              </a:rPr>
              <a:t>Module </a:t>
            </a:r>
            <a:r>
              <a:rPr lang="ru" sz="2000" dirty="0">
                <a:solidFill>
                  <a:srgbClr val="FF0000"/>
                </a:solidFill>
              </a:rPr>
              <a:t>n</a:t>
            </a:r>
            <a:r>
              <a:rPr lang="ru" sz="2000" b="0" dirty="0">
                <a:solidFill>
                  <a:schemeClr val="tx1"/>
                </a:solidFill>
                <a:effectLst/>
                <a:latin typeface="+mn-lt"/>
              </a:rPr>
              <a:t> should be selected with a restriction, where </a:t>
            </a:r>
            <a:r>
              <a:rPr lang="ru" sz="2000" dirty="0">
                <a:solidFill>
                  <a:srgbClr val="FF0000"/>
                </a:solidFill>
              </a:rPr>
              <a:t>n</a:t>
            </a:r>
            <a:r>
              <a:rPr lang="ru" sz="2000" b="0" dirty="0">
                <a:solidFill>
                  <a:schemeClr val="tx1"/>
                </a:solidFill>
                <a:effectLst/>
                <a:latin typeface="+mn-lt"/>
              </a:rPr>
              <a:t> cannot be factorized with two prime numbers of approximately the same size</a:t>
            </a:r>
            <a:endParaRPr sz="2000" b="0" dirty="0">
              <a:solidFill>
                <a:schemeClr val="tx1"/>
              </a:solidFill>
              <a:effectLst/>
              <a:latin typeface="+mn-lt"/>
            </a:endParaRPr>
          </a:p>
          <a:p>
            <a:pPr algn="l">
              <a:spcBef>
                <a:spcPts val="0"/>
              </a:spcBef>
            </a:pPr>
            <a:endParaRPr sz="2000" dirty="0">
              <a:solidFill>
                <a:schemeClr val="dk2"/>
              </a:solidFill>
            </a:endParaRPr>
          </a:p>
          <a:p>
            <a:pPr algn="l">
              <a:spcBef>
                <a:spcPts val="0"/>
              </a:spcBef>
              <a:buClr>
                <a:schemeClr val="dk1"/>
              </a:buClr>
              <a:buSzPts val="1100"/>
            </a:pPr>
            <a:r>
              <a:rPr lang="ru" sz="2000" dirty="0">
                <a:solidFill>
                  <a:srgbClr val="FF0000"/>
                </a:solidFill>
              </a:rPr>
              <a:t>p</a:t>
            </a:r>
            <a:r>
              <a:rPr lang="ru" sz="2000" dirty="0">
                <a:solidFill>
                  <a:schemeClr val="dk2"/>
                </a:solidFill>
              </a:rPr>
              <a:t> </a:t>
            </a:r>
            <a:r>
              <a:rPr lang="ru" sz="2000" b="0" dirty="0">
                <a:solidFill>
                  <a:schemeClr val="tx1"/>
                </a:solidFill>
                <a:effectLst/>
                <a:latin typeface="+mn-lt"/>
              </a:rPr>
              <a:t>and</a:t>
            </a:r>
            <a:r>
              <a:rPr lang="ru" sz="2000" dirty="0">
                <a:solidFill>
                  <a:schemeClr val="dk2"/>
                </a:solidFill>
              </a:rPr>
              <a:t> </a:t>
            </a:r>
            <a:r>
              <a:rPr lang="ru" sz="2000" dirty="0">
                <a:solidFill>
                  <a:srgbClr val="FF0000"/>
                </a:solidFill>
              </a:rPr>
              <a:t>q</a:t>
            </a:r>
            <a:r>
              <a:rPr lang="ru" sz="2000" dirty="0">
                <a:solidFill>
                  <a:schemeClr val="dk2"/>
                </a:solidFill>
              </a:rPr>
              <a:t> </a:t>
            </a:r>
            <a:r>
              <a:rPr lang="ru" sz="2000" b="0" dirty="0">
                <a:solidFill>
                  <a:schemeClr val="tx1"/>
                </a:solidFill>
                <a:effectLst/>
                <a:latin typeface="+mn-lt"/>
              </a:rPr>
              <a:t>should differ in length at least by a several digits</a:t>
            </a:r>
            <a:endParaRPr sz="2000" b="0" dirty="0">
              <a:solidFill>
                <a:schemeClr val="tx1"/>
              </a:solidFill>
              <a:effectLst/>
              <a:latin typeface="+mn-lt"/>
            </a:endParaRPr>
          </a:p>
          <a:p>
            <a:pPr marL="457200" indent="-355600" algn="l">
              <a:spcBef>
                <a:spcPts val="0"/>
              </a:spcBef>
              <a:buClr>
                <a:schemeClr val="dk2"/>
              </a:buClr>
              <a:buSzPts val="2000"/>
              <a:buChar char="-"/>
            </a:pPr>
            <a:r>
              <a:rPr lang="ru" sz="2000" dirty="0">
                <a:solidFill>
                  <a:srgbClr val="0000FF"/>
                </a:solidFill>
              </a:rPr>
              <a:t>|</a:t>
            </a:r>
            <a:r>
              <a:rPr lang="ru" sz="2000" dirty="0">
                <a:solidFill>
                  <a:srgbClr val="FF0000"/>
                </a:solidFill>
              </a:rPr>
              <a:t>p</a:t>
            </a:r>
            <a:r>
              <a:rPr lang="ru" sz="2000" dirty="0">
                <a:solidFill>
                  <a:srgbClr val="0000FF"/>
                </a:solidFill>
              </a:rPr>
              <a:t>| ≠ |</a:t>
            </a:r>
            <a:r>
              <a:rPr lang="ru" sz="2000" dirty="0">
                <a:solidFill>
                  <a:srgbClr val="FF0000"/>
                </a:solidFill>
              </a:rPr>
              <a:t>q</a:t>
            </a:r>
            <a:r>
              <a:rPr lang="ru" sz="2000" dirty="0">
                <a:solidFill>
                  <a:srgbClr val="0000FF"/>
                </a:solidFill>
              </a:rPr>
              <a:t>|</a:t>
            </a:r>
            <a:endParaRPr sz="2000" dirty="0">
              <a:solidFill>
                <a:schemeClr val="dk2"/>
              </a:solidFill>
            </a:endParaRPr>
          </a:p>
          <a:p>
            <a:pPr marL="457200" indent="-355600" algn="l">
              <a:spcBef>
                <a:spcPts val="0"/>
              </a:spcBef>
              <a:buClr>
                <a:schemeClr val="dk2"/>
              </a:buClr>
              <a:buSzPts val="2000"/>
              <a:buChar char="-"/>
            </a:pPr>
            <a:r>
              <a:rPr lang="ru" sz="2000" dirty="0">
                <a:solidFill>
                  <a:srgbClr val="FF0000"/>
                </a:solidFill>
              </a:rPr>
              <a:t>p</a:t>
            </a:r>
            <a:r>
              <a:rPr lang="ru" sz="2000" dirty="0">
                <a:solidFill>
                  <a:srgbClr val="0000FF"/>
                </a:solidFill>
              </a:rPr>
              <a:t> ≠ </a:t>
            </a:r>
            <a:r>
              <a:rPr lang="ru" sz="2000" dirty="0">
                <a:solidFill>
                  <a:srgbClr val="FF0000"/>
                </a:solidFill>
              </a:rPr>
              <a:t>q</a:t>
            </a:r>
            <a:endParaRPr sz="2000" dirty="0">
              <a:solidFill>
                <a:schemeClr val="dk2"/>
              </a:solidFill>
            </a:endParaRPr>
          </a:p>
        </p:txBody>
      </p:sp>
      <p:sp>
        <p:nvSpPr>
          <p:cNvPr id="79" name="Google Shape;79;p16"/>
          <p:cNvSpPr txBox="1"/>
          <p:nvPr/>
        </p:nvSpPr>
        <p:spPr>
          <a:xfrm>
            <a:off x="639587" y="983350"/>
            <a:ext cx="7358900" cy="605400"/>
          </a:xfrm>
          <a:prstGeom prst="rect">
            <a:avLst/>
          </a:prstGeom>
          <a:noFill/>
          <a:ln>
            <a:noFill/>
          </a:ln>
        </p:spPr>
        <p:txBody>
          <a:bodyPr spcFirstLastPara="1" wrap="square" lIns="91425" tIns="91425" rIns="91425" bIns="91425" anchor="ctr" anchorCtr="0">
            <a:noAutofit/>
          </a:bodyPr>
          <a:lstStyle/>
          <a:p>
            <a:pPr algn="ctr"/>
            <a:r>
              <a:rPr lang="ru" sz="3600" b="1" dirty="0">
                <a:solidFill>
                  <a:schemeClr val="tx2"/>
                </a:solidFill>
                <a:latin typeface="+mj-lt"/>
                <a:ea typeface="+mj-ea"/>
                <a:cs typeface="+mj-cs"/>
              </a:rPr>
              <a:t>Preventing from the Fermat’s attack</a:t>
            </a:r>
            <a:endParaRPr sz="3600" b="1" dirty="0">
              <a:solidFill>
                <a:schemeClr val="tx2"/>
              </a:solidFill>
              <a:latin typeface="+mj-lt"/>
              <a:ea typeface="+mj-ea"/>
              <a:cs typeface="+mj-cs"/>
            </a:endParaRPr>
          </a:p>
        </p:txBody>
      </p:sp>
      <p:sp>
        <p:nvSpPr>
          <p:cNvPr id="80" name="Google Shape;80;p16"/>
          <p:cNvSpPr/>
          <p:nvPr/>
        </p:nvSpPr>
        <p:spPr>
          <a:xfrm>
            <a:off x="1118550" y="1878586"/>
            <a:ext cx="6906900" cy="11061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ru" sz="2000" dirty="0"/>
              <a:t>Fermat’s Factorization method is only efficient </a:t>
            </a:r>
            <a:endParaRPr sz="2000" dirty="0"/>
          </a:p>
          <a:p>
            <a:pPr marL="1371600" indent="457200">
              <a:buClr>
                <a:schemeClr val="dk1"/>
              </a:buClr>
              <a:buSzPts val="1100"/>
            </a:pPr>
            <a:r>
              <a:rPr lang="ru" sz="2000" dirty="0"/>
              <a:t>when </a:t>
            </a:r>
            <a:r>
              <a:rPr lang="ru" sz="2200" dirty="0">
                <a:solidFill>
                  <a:srgbClr val="FF0000"/>
                </a:solidFill>
              </a:rPr>
              <a:t>p</a:t>
            </a:r>
            <a:r>
              <a:rPr lang="ru" sz="2200" dirty="0"/>
              <a:t> </a:t>
            </a:r>
            <a:r>
              <a:rPr lang="ru" sz="2200" dirty="0">
                <a:solidFill>
                  <a:srgbClr val="0000FF"/>
                </a:solidFill>
              </a:rPr>
              <a:t>≈</a:t>
            </a:r>
            <a:r>
              <a:rPr lang="ru" sz="2200" dirty="0"/>
              <a:t> </a:t>
            </a:r>
            <a:r>
              <a:rPr lang="ru" sz="2200" dirty="0">
                <a:solidFill>
                  <a:srgbClr val="FF0000"/>
                </a:solidFill>
              </a:rPr>
              <a:t>q</a:t>
            </a:r>
            <a:r>
              <a:rPr lang="ru" sz="2200" dirty="0"/>
              <a:t> </a:t>
            </a:r>
            <a:r>
              <a:rPr lang="ru" sz="2200" dirty="0">
                <a:solidFill>
                  <a:srgbClr val="0000FF"/>
                </a:solidFill>
              </a:rPr>
              <a:t>≈</a:t>
            </a:r>
            <a:r>
              <a:rPr lang="ru" sz="2200" dirty="0"/>
              <a:t> </a:t>
            </a:r>
            <a:r>
              <a:rPr lang="ru" sz="2200" dirty="0">
                <a:solidFill>
                  <a:srgbClr val="FF0000"/>
                </a:solidFill>
              </a:rPr>
              <a:t>√n</a:t>
            </a:r>
            <a:endParaRPr sz="2200" dirty="0">
              <a:solidFill>
                <a:srgbClr val="FF0000"/>
              </a:solidFill>
            </a:endParaRPr>
          </a:p>
        </p:txBody>
      </p:sp>
      <p:sp>
        <p:nvSpPr>
          <p:cNvPr id="2" name="Rectangle 1">
            <a:extLst>
              <a:ext uri="{FF2B5EF4-FFF2-40B4-BE49-F238E27FC236}">
                <a16:creationId xmlns:a16="http://schemas.microsoft.com/office/drawing/2014/main" id="{F8677F97-7B02-4B68-BCE4-E4E174A7FD57}"/>
              </a:ext>
            </a:extLst>
          </p:cNvPr>
          <p:cNvSpPr/>
          <p:nvPr/>
        </p:nvSpPr>
        <p:spPr>
          <a:xfrm>
            <a:off x="8418425" y="6477000"/>
            <a:ext cx="725575" cy="276999"/>
          </a:xfrm>
          <a:prstGeom prst="rect">
            <a:avLst/>
          </a:prstGeom>
        </p:spPr>
        <p:txBody>
          <a:bodyPr wrap="square">
            <a:spAutoFit/>
          </a:bodyPr>
          <a:lstStyle/>
          <a:p>
            <a:r>
              <a:rPr lang="en-IN" sz="1200" dirty="0">
                <a:solidFill>
                  <a:schemeClr val="tx2">
                    <a:shade val="90000"/>
                  </a:schemeClr>
                </a:solidFill>
              </a:rPr>
              <a:t>34</a:t>
            </a:r>
          </a:p>
        </p:txBody>
      </p:sp>
    </p:spTree>
    <p:extLst>
      <p:ext uri="{BB962C8B-B14F-4D97-AF65-F5344CB8AC3E}">
        <p14:creationId xmlns:p14="http://schemas.microsoft.com/office/powerpoint/2010/main" val="3200402527"/>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72440" y="2438400"/>
            <a:ext cx="8229600" cy="1143000"/>
          </a:xfrm>
        </p:spPr>
        <p:txBody>
          <a:bodyPr>
            <a:normAutofit fontScale="90000"/>
          </a:bodyPr>
          <a:lstStyle/>
          <a:p>
            <a:pPr algn="ctr"/>
            <a:r>
              <a:rPr kumimoji="1" lang="en-US" altLang="zh-TW" b="1" dirty="0"/>
              <a:t>Attack by RSA </a:t>
            </a:r>
            <a:r>
              <a:rPr lang="sk-SK" altLang="zh-TW" b="1" dirty="0"/>
              <a:t>multiplicative</a:t>
            </a:r>
            <a:r>
              <a:rPr lang="en-IN" altLang="zh-TW" b="1" dirty="0"/>
              <a:t> s</a:t>
            </a:r>
            <a:r>
              <a:rPr lang="sk-SK" altLang="zh-TW" b="1" dirty="0"/>
              <a:t>tructure</a:t>
            </a:r>
            <a:endParaRPr kumimoji="1" lang="zh-TW" altLang="en-US" b="1" dirty="0"/>
          </a:p>
        </p:txBody>
      </p:sp>
      <p:sp>
        <p:nvSpPr>
          <p:cNvPr id="4" name="投影片編號版面配置區 3"/>
          <p:cNvSpPr>
            <a:spLocks noGrp="1"/>
          </p:cNvSpPr>
          <p:nvPr>
            <p:ph type="sldNum" sz="quarter" idx="12"/>
          </p:nvPr>
        </p:nvSpPr>
        <p:spPr/>
        <p:txBody>
          <a:bodyPr/>
          <a:lstStyle/>
          <a:p>
            <a:fld id="{BBDC9FA6-7505-4621-8027-94D019229848}" type="slidenum">
              <a:rPr lang="en-US" smtClean="0"/>
              <a:pPr/>
              <a:t>35</a:t>
            </a:fld>
            <a:endParaRPr lang="en-US" dirty="0"/>
          </a:p>
        </p:txBody>
      </p:sp>
    </p:spTree>
    <p:extLst>
      <p:ext uri="{BB962C8B-B14F-4D97-AF65-F5344CB8AC3E}">
        <p14:creationId xmlns:p14="http://schemas.microsoft.com/office/powerpoint/2010/main" val="365917415"/>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RSA signature attack</a:t>
            </a:r>
            <a:endParaRPr kumimoji="1" lang="zh-TW" altLang="en-US" dirty="0"/>
          </a:p>
        </p:txBody>
      </p:sp>
      <p:sp>
        <p:nvSpPr>
          <p:cNvPr id="3" name="內容版面配置區 2"/>
          <p:cNvSpPr>
            <a:spLocks noGrp="1"/>
          </p:cNvSpPr>
          <p:nvPr>
            <p:ph idx="1"/>
          </p:nvPr>
        </p:nvSpPr>
        <p:spPr/>
        <p:txBody>
          <a:bodyPr/>
          <a:lstStyle/>
          <a:p>
            <a:r>
              <a:rPr kumimoji="1" lang="en-US" altLang="zh-TW" dirty="0"/>
              <a:t>Passive attack </a:t>
            </a:r>
            <a:r>
              <a:rPr kumimoji="1" lang="mr-IN" altLang="zh-TW" dirty="0"/>
              <a:t>–</a:t>
            </a:r>
            <a:r>
              <a:rPr kumimoji="1" lang="en-US" altLang="zh-TW" dirty="0"/>
              <a:t> attacker cannot specify the message he would like to have signature for.</a:t>
            </a:r>
          </a:p>
          <a:p>
            <a:r>
              <a:rPr kumimoji="1" lang="en-US" altLang="zh-TW" dirty="0"/>
              <a:t>Suppose plaintext </a:t>
            </a:r>
            <a:r>
              <a:rPr lang="sk-SK" altLang="zh-TW" dirty="0"/>
              <a:t>m1 ,  m2 and </a:t>
            </a:r>
            <a:r>
              <a:rPr lang="sk-SK" altLang="zh-TW" dirty="0" err="1"/>
              <a:t>its</a:t>
            </a:r>
            <a:r>
              <a:rPr lang="sk-SK" altLang="zh-TW" dirty="0"/>
              <a:t> </a:t>
            </a:r>
            <a:r>
              <a:rPr lang="sk-SK" altLang="zh-TW" dirty="0" err="1"/>
              <a:t>signature</a:t>
            </a:r>
            <a:r>
              <a:rPr lang="sk-SK" altLang="zh-TW" dirty="0"/>
              <a:t> m1ˢ and m2ˢ are </a:t>
            </a:r>
            <a:r>
              <a:rPr lang="sk-SK" altLang="zh-TW" dirty="0" err="1"/>
              <a:t>known</a:t>
            </a:r>
            <a:r>
              <a:rPr lang="sk-SK" altLang="zh-TW" dirty="0"/>
              <a:t> to </a:t>
            </a:r>
            <a:r>
              <a:rPr lang="sk-SK" altLang="zh-TW" dirty="0" err="1"/>
              <a:t>the</a:t>
            </a:r>
            <a:r>
              <a:rPr lang="sk-SK" altLang="zh-TW" dirty="0"/>
              <a:t> </a:t>
            </a:r>
            <a:r>
              <a:rPr lang="sk-SK" altLang="zh-TW" dirty="0" err="1"/>
              <a:t>attacker</a:t>
            </a:r>
            <a:r>
              <a:rPr lang="sk-SK" altLang="zh-TW" dirty="0"/>
              <a:t>.</a:t>
            </a:r>
          </a:p>
          <a:p>
            <a:r>
              <a:rPr lang="sk-SK" altLang="zh-TW" dirty="0" err="1"/>
              <a:t>Attacker</a:t>
            </a:r>
            <a:r>
              <a:rPr lang="sk-SK" altLang="zh-TW" dirty="0"/>
              <a:t> </a:t>
            </a:r>
            <a:r>
              <a:rPr lang="sk-SK" altLang="zh-TW" dirty="0" err="1"/>
              <a:t>can</a:t>
            </a:r>
            <a:r>
              <a:rPr lang="sk-SK" altLang="zh-TW" dirty="0"/>
              <a:t> </a:t>
            </a:r>
            <a:r>
              <a:rPr lang="sk-SK" altLang="zh-TW" dirty="0" err="1"/>
              <a:t>construct</a:t>
            </a:r>
            <a:r>
              <a:rPr lang="sk-SK" altLang="zh-TW" dirty="0"/>
              <a:t> a new </a:t>
            </a:r>
            <a:r>
              <a:rPr lang="sk-SK" altLang="zh-TW" dirty="0" err="1"/>
              <a:t>message</a:t>
            </a:r>
            <a:r>
              <a:rPr lang="sk-SK" altLang="zh-TW" dirty="0"/>
              <a:t> m3, </a:t>
            </a:r>
            <a:r>
              <a:rPr lang="sk-SK" altLang="zh-TW" dirty="0" err="1"/>
              <a:t>which</a:t>
            </a:r>
            <a:endParaRPr lang="sk-SK" altLang="zh-TW" dirty="0"/>
          </a:p>
          <a:p>
            <a:pPr lvl="4"/>
            <a:r>
              <a:rPr lang="sk-SK" altLang="zh-TW" dirty="0"/>
              <a:t>m3 = m1</a:t>
            </a:r>
            <a:r>
              <a:rPr lang="zh-TW" altLang="sk-SK" dirty="0"/>
              <a:t>・</a:t>
            </a:r>
            <a:r>
              <a:rPr lang="sk-SK" altLang="zh-TW" dirty="0"/>
              <a:t>m2 </a:t>
            </a:r>
            <a:r>
              <a:rPr lang="sk-SK" altLang="zh-TW" dirty="0" err="1"/>
              <a:t>mod</a:t>
            </a:r>
            <a:r>
              <a:rPr lang="sk-SK" altLang="zh-TW" dirty="0"/>
              <a:t> n</a:t>
            </a:r>
          </a:p>
          <a:p>
            <a:pPr lvl="4"/>
            <a:r>
              <a:rPr lang="sk-SK" altLang="zh-TW" dirty="0"/>
              <a:t>m3ˢ = (m1</a:t>
            </a:r>
            <a:r>
              <a:rPr lang="zh-TW" altLang="sk-SK" dirty="0"/>
              <a:t>・</a:t>
            </a:r>
            <a:r>
              <a:rPr lang="sk-SK" altLang="zh-TW" dirty="0"/>
              <a:t>m2)ᵈ </a:t>
            </a:r>
            <a:r>
              <a:rPr lang="sk-SK" altLang="zh-TW" dirty="0" err="1"/>
              <a:t>mod</a:t>
            </a:r>
            <a:r>
              <a:rPr lang="sk-SK" altLang="zh-TW" dirty="0"/>
              <a:t> n, d </a:t>
            </a:r>
            <a:r>
              <a:rPr lang="sk-SK" altLang="zh-TW" dirty="0" err="1"/>
              <a:t>is</a:t>
            </a:r>
            <a:r>
              <a:rPr lang="sk-SK" altLang="zh-TW" dirty="0"/>
              <a:t> </a:t>
            </a:r>
            <a:r>
              <a:rPr lang="sk-SK" altLang="zh-TW" dirty="0" err="1"/>
              <a:t>the</a:t>
            </a:r>
            <a:r>
              <a:rPr lang="sk-SK" altLang="zh-TW" dirty="0"/>
              <a:t> </a:t>
            </a:r>
            <a:r>
              <a:rPr lang="sk-SK" altLang="zh-TW" dirty="0" err="1"/>
              <a:t>private</a:t>
            </a:r>
            <a:r>
              <a:rPr lang="sk-SK" altLang="zh-TW" dirty="0"/>
              <a:t> </a:t>
            </a:r>
            <a:r>
              <a:rPr lang="sk-SK" altLang="zh-TW" dirty="0" err="1"/>
              <a:t>key</a:t>
            </a:r>
            <a:endParaRPr lang="sk-SK" altLang="zh-TW" dirty="0"/>
          </a:p>
          <a:p>
            <a:pPr lvl="4"/>
            <a:r>
              <a:rPr lang="sk-SK" altLang="zh-TW" dirty="0"/>
              <a:t>m3ˢ = m1ᵈ </a:t>
            </a:r>
            <a:r>
              <a:rPr lang="zh-TW" altLang="sk-SK" dirty="0"/>
              <a:t>・</a:t>
            </a:r>
            <a:r>
              <a:rPr lang="sk-SK" altLang="zh-TW" dirty="0"/>
              <a:t>m2ᵈ </a:t>
            </a:r>
            <a:r>
              <a:rPr lang="sk-SK" altLang="zh-TW" dirty="0" err="1"/>
              <a:t>mod</a:t>
            </a:r>
            <a:r>
              <a:rPr lang="sk-SK" altLang="zh-TW" dirty="0"/>
              <a:t> n</a:t>
            </a:r>
          </a:p>
          <a:p>
            <a:pPr lvl="4"/>
            <a:r>
              <a:rPr lang="sk-SK" altLang="zh-TW" dirty="0"/>
              <a:t>m3ˢ = m1ˢ</a:t>
            </a:r>
            <a:r>
              <a:rPr lang="zh-TW" altLang="sk-SK" dirty="0"/>
              <a:t>・</a:t>
            </a:r>
            <a:r>
              <a:rPr lang="sk-SK" altLang="zh-TW" dirty="0"/>
              <a:t>m2ˢ </a:t>
            </a:r>
            <a:r>
              <a:rPr lang="sk-SK" altLang="zh-TW" dirty="0" err="1"/>
              <a:t>mod</a:t>
            </a:r>
            <a:r>
              <a:rPr lang="sk-SK" altLang="zh-TW" dirty="0"/>
              <a:t> n</a:t>
            </a:r>
          </a:p>
        </p:txBody>
      </p:sp>
      <p:sp>
        <p:nvSpPr>
          <p:cNvPr id="4" name="投影片編號版面配置區 3"/>
          <p:cNvSpPr>
            <a:spLocks noGrp="1"/>
          </p:cNvSpPr>
          <p:nvPr>
            <p:ph type="sldNum" sz="quarter" idx="12"/>
          </p:nvPr>
        </p:nvSpPr>
        <p:spPr/>
        <p:txBody>
          <a:bodyPr/>
          <a:lstStyle/>
          <a:p>
            <a:fld id="{BBDC9FA6-7505-4621-8027-94D019229848}" type="slidenum">
              <a:rPr lang="en-US" smtClean="0"/>
              <a:pPr/>
              <a:t>36</a:t>
            </a:fld>
            <a:endParaRPr lang="en-US" dirty="0"/>
          </a:p>
        </p:txBody>
      </p:sp>
    </p:spTree>
    <p:extLst>
      <p:ext uri="{BB962C8B-B14F-4D97-AF65-F5344CB8AC3E}">
        <p14:creationId xmlns:p14="http://schemas.microsoft.com/office/powerpoint/2010/main" val="1138914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RSA signature attack</a:t>
            </a:r>
            <a:endParaRPr kumimoji="1" lang="zh-TW" altLang="en-US" dirty="0"/>
          </a:p>
        </p:txBody>
      </p:sp>
      <p:sp>
        <p:nvSpPr>
          <p:cNvPr id="3" name="內容版面配置區 2"/>
          <p:cNvSpPr>
            <a:spLocks noGrp="1"/>
          </p:cNvSpPr>
          <p:nvPr>
            <p:ph idx="1"/>
          </p:nvPr>
        </p:nvSpPr>
        <p:spPr/>
        <p:txBody>
          <a:bodyPr/>
          <a:lstStyle/>
          <a:p>
            <a:r>
              <a:rPr kumimoji="1" lang="en-US" altLang="zh-TW" dirty="0"/>
              <a:t>Active attack </a:t>
            </a:r>
            <a:r>
              <a:rPr kumimoji="1" lang="mr-IN" altLang="zh-TW" dirty="0"/>
              <a:t>–</a:t>
            </a:r>
            <a:r>
              <a:rPr kumimoji="1" lang="en-US" altLang="zh-TW" dirty="0"/>
              <a:t> attacker specifies a message and have its signature</a:t>
            </a:r>
          </a:p>
          <a:p>
            <a:r>
              <a:rPr kumimoji="1" lang="en-US" altLang="zh-TW" dirty="0"/>
              <a:t>Active attack by Judy Moore</a:t>
            </a:r>
          </a:p>
          <a:p>
            <a:pPr lvl="3"/>
            <a:r>
              <a:rPr kumimoji="1" lang="en-US" altLang="zh-TW" dirty="0"/>
              <a:t>Attacker picks a plain text m3 of his own choice</a:t>
            </a:r>
          </a:p>
          <a:p>
            <a:pPr lvl="3"/>
            <a:r>
              <a:rPr kumimoji="1" lang="en-US" altLang="zh-TW" dirty="0"/>
              <a:t>He picks a random number r which </a:t>
            </a:r>
            <a:r>
              <a:rPr lang="en-US" altLang="zh-TW" dirty="0"/>
              <a:t>1≤r&lt;n and r has for mod n a multiplicative inverse r</a:t>
            </a:r>
            <a:r>
              <a:rPr kumimoji="1" lang="en-US" altLang="zh-TW" dirty="0"/>
              <a:t> ⁻¹</a:t>
            </a:r>
          </a:p>
          <a:p>
            <a:pPr lvl="3"/>
            <a:r>
              <a:rPr kumimoji="1" lang="en-US" altLang="zh-TW" dirty="0"/>
              <a:t>He calculates m2 = m3﹒</a:t>
            </a:r>
            <a:r>
              <a:rPr lang="en-US" altLang="zh-TW" dirty="0"/>
              <a:t> r</a:t>
            </a:r>
            <a:r>
              <a:rPr kumimoji="1" lang="en-US" altLang="zh-TW" dirty="0"/>
              <a:t>ᵗ mod n</a:t>
            </a:r>
          </a:p>
          <a:p>
            <a:pPr lvl="3"/>
            <a:r>
              <a:rPr kumimoji="1" lang="en-US" altLang="zh-TW" dirty="0"/>
              <a:t>He has m2 signed and receives m2</a:t>
            </a:r>
            <a:r>
              <a:rPr lang="sk-SK" altLang="zh-TW" dirty="0" err="1"/>
              <a:t>ˢ</a:t>
            </a:r>
            <a:endParaRPr lang="sk-SK" altLang="zh-TW" dirty="0"/>
          </a:p>
          <a:p>
            <a:pPr lvl="3"/>
            <a:r>
              <a:rPr lang="sk-SK" altLang="zh-TW" dirty="0"/>
              <a:t>He </a:t>
            </a:r>
            <a:r>
              <a:rPr lang="sk-SK" altLang="zh-TW" dirty="0" err="1"/>
              <a:t>calculates</a:t>
            </a:r>
            <a:r>
              <a:rPr lang="sk-SK" altLang="zh-TW" dirty="0"/>
              <a:t> m3ˢ=m2ˢ</a:t>
            </a:r>
            <a:r>
              <a:rPr kumimoji="1" lang="en-US" altLang="zh-TW" dirty="0"/>
              <a:t>﹒</a:t>
            </a:r>
            <a:r>
              <a:rPr lang="en-US" altLang="zh-TW" dirty="0"/>
              <a:t> </a:t>
            </a:r>
            <a:r>
              <a:rPr lang="en-US" altLang="zh-TW" dirty="0" err="1"/>
              <a:t>r⁻ˢ</a:t>
            </a:r>
            <a:r>
              <a:rPr kumimoji="1" lang="en-US" altLang="zh-TW" dirty="0"/>
              <a:t>ᵗ mod n = </a:t>
            </a:r>
            <a:r>
              <a:rPr lang="sk-SK" altLang="zh-TW" dirty="0"/>
              <a:t>m2ˢ</a:t>
            </a:r>
            <a:r>
              <a:rPr kumimoji="1" lang="en-US" altLang="zh-TW" dirty="0"/>
              <a:t>﹒</a:t>
            </a:r>
            <a:r>
              <a:rPr lang="en-US" altLang="zh-TW" dirty="0"/>
              <a:t> r</a:t>
            </a:r>
            <a:r>
              <a:rPr kumimoji="1" lang="en-US" altLang="zh-TW" dirty="0"/>
              <a:t>⁻¹ mod n </a:t>
            </a:r>
            <a:endParaRPr kumimoji="1" lang="zh-TW" altLang="en-US" dirty="0"/>
          </a:p>
        </p:txBody>
      </p:sp>
      <p:sp>
        <p:nvSpPr>
          <p:cNvPr id="4" name="投影片編號版面配置區 3"/>
          <p:cNvSpPr>
            <a:spLocks noGrp="1"/>
          </p:cNvSpPr>
          <p:nvPr>
            <p:ph type="sldNum" sz="quarter" idx="12"/>
          </p:nvPr>
        </p:nvSpPr>
        <p:spPr/>
        <p:txBody>
          <a:bodyPr/>
          <a:lstStyle/>
          <a:p>
            <a:fld id="{BBDC9FA6-7505-4621-8027-94D019229848}" type="slidenum">
              <a:rPr lang="en-US" smtClean="0"/>
              <a:pPr/>
              <a:t>37</a:t>
            </a:fld>
            <a:endParaRPr lang="en-US" dirty="0"/>
          </a:p>
        </p:txBody>
      </p:sp>
    </p:spTree>
    <p:extLst>
      <p:ext uri="{BB962C8B-B14F-4D97-AF65-F5344CB8AC3E}">
        <p14:creationId xmlns:p14="http://schemas.microsoft.com/office/powerpoint/2010/main" val="1378049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Shape 53"/>
        <p:cNvGrpSpPr/>
        <p:nvPr/>
      </p:nvGrpSpPr>
      <p:grpSpPr>
        <a:xfrm>
          <a:off x="0" y="0"/>
          <a:ext cx="0" cy="0"/>
          <a:chOff x="0" y="0"/>
          <a:chExt cx="0" cy="0"/>
        </a:xfrm>
      </p:grpSpPr>
      <p:sp>
        <p:nvSpPr>
          <p:cNvPr id="54" name="Google Shape;54;p13"/>
          <p:cNvSpPr txBox="1"/>
          <p:nvPr/>
        </p:nvSpPr>
        <p:spPr>
          <a:xfrm>
            <a:off x="174200" y="932350"/>
            <a:ext cx="8186000" cy="945900"/>
          </a:xfrm>
          <a:prstGeom prst="rect">
            <a:avLst/>
          </a:prstGeom>
          <a:noFill/>
          <a:ln>
            <a:noFill/>
          </a:ln>
        </p:spPr>
        <p:txBody>
          <a:bodyPr spcFirstLastPara="1" wrap="square" lIns="91425" tIns="91425" rIns="91425" bIns="91425" anchor="ctr" anchorCtr="0">
            <a:noAutofit/>
          </a:bodyPr>
          <a:lstStyle/>
          <a:p>
            <a:pPr lvl="2">
              <a:buClr>
                <a:schemeClr val="dk1"/>
              </a:buClr>
              <a:buSzPts val="1100"/>
            </a:pPr>
            <a:r>
              <a:rPr lang="ru" sz="3600" b="1" dirty="0">
                <a:solidFill>
                  <a:schemeClr val="tx2"/>
                </a:solidFill>
                <a:latin typeface="+mj-lt"/>
              </a:rPr>
              <a:t>Preventing attacks based on the </a:t>
            </a:r>
            <a:endParaRPr lang="en-IN" sz="3600" b="1" dirty="0">
              <a:solidFill>
                <a:schemeClr val="tx2"/>
              </a:solidFill>
              <a:latin typeface="+mj-lt"/>
            </a:endParaRPr>
          </a:p>
          <a:p>
            <a:pPr lvl="2">
              <a:buClr>
                <a:schemeClr val="dk1"/>
              </a:buClr>
              <a:buSzPts val="1100"/>
            </a:pPr>
            <a:r>
              <a:rPr lang="en-IN" sz="3600" b="1" dirty="0">
                <a:solidFill>
                  <a:schemeClr val="tx2"/>
                </a:solidFill>
                <a:latin typeface="+mj-lt"/>
              </a:rPr>
              <a:t>	</a:t>
            </a:r>
            <a:r>
              <a:rPr lang="ru" sz="3600" b="1" dirty="0">
                <a:solidFill>
                  <a:schemeClr val="tx2"/>
                </a:solidFill>
                <a:latin typeface="+mj-lt"/>
              </a:rPr>
              <a:t>multiplicative  property</a:t>
            </a:r>
            <a:endParaRPr sz="3600" b="1" dirty="0">
              <a:solidFill>
                <a:schemeClr val="tx2"/>
              </a:solidFill>
              <a:latin typeface="+mj-lt"/>
            </a:endParaRPr>
          </a:p>
          <a:p>
            <a:pPr lvl="2" algn="ctr"/>
            <a:endParaRPr sz="3600" b="1" dirty="0">
              <a:solidFill>
                <a:schemeClr val="tx2"/>
              </a:solidFill>
              <a:latin typeface="+mj-lt"/>
            </a:endParaRPr>
          </a:p>
        </p:txBody>
      </p:sp>
      <p:sp>
        <p:nvSpPr>
          <p:cNvPr id="55" name="Google Shape;55;p13"/>
          <p:cNvSpPr txBox="1"/>
          <p:nvPr/>
        </p:nvSpPr>
        <p:spPr>
          <a:xfrm>
            <a:off x="827324" y="3053625"/>
            <a:ext cx="7700975" cy="2548200"/>
          </a:xfrm>
          <a:prstGeom prst="rect">
            <a:avLst/>
          </a:prstGeom>
          <a:noFill/>
          <a:ln>
            <a:noFill/>
          </a:ln>
        </p:spPr>
        <p:txBody>
          <a:bodyPr spcFirstLastPara="1" wrap="square" lIns="91425" tIns="91425" rIns="91425" bIns="91425" anchor="t" anchorCtr="0">
            <a:noAutofit/>
          </a:bodyPr>
          <a:lstStyle/>
          <a:p>
            <a:pPr marL="457200" indent="-342900">
              <a:buSzPts val="1800"/>
              <a:buChar char="-"/>
            </a:pPr>
            <a:r>
              <a:rPr lang="ru" sz="2000" dirty="0">
                <a:solidFill>
                  <a:srgbClr val="FF0000"/>
                </a:solidFill>
              </a:rPr>
              <a:t>Collision-resistant hash function</a:t>
            </a:r>
            <a:r>
              <a:rPr lang="ru" sz="2000" dirty="0"/>
              <a:t> make the multiplicative structure attack practically impossible</a:t>
            </a:r>
            <a:endParaRPr sz="2000" dirty="0"/>
          </a:p>
          <a:p>
            <a:endParaRPr sz="2000" dirty="0"/>
          </a:p>
          <a:p>
            <a:pPr marL="457200" indent="-342900">
              <a:buSzPts val="1800"/>
              <a:buChar char="-"/>
            </a:pPr>
            <a:r>
              <a:rPr lang="ru" sz="2000" dirty="0"/>
              <a:t>For a digital signature system create the signature only from the</a:t>
            </a:r>
            <a:r>
              <a:rPr lang="en-IN" sz="2000" dirty="0"/>
              <a:t> </a:t>
            </a:r>
            <a:r>
              <a:rPr lang="ru" sz="2000" dirty="0"/>
              <a:t>hashes, not from the plaintext, because for hash function h holds</a:t>
            </a:r>
            <a:endParaRPr sz="2000" dirty="0"/>
          </a:p>
          <a:p>
            <a:pPr marL="1371600" indent="457200"/>
            <a:r>
              <a:rPr lang="ru" sz="2000" dirty="0">
                <a:solidFill>
                  <a:srgbClr val="0000FF"/>
                </a:solidFill>
              </a:rPr>
              <a:t>h(m₁)  · h(m₂)   ≠  (h(m₁) · h(m₂))</a:t>
            </a:r>
            <a:endParaRPr sz="2000" dirty="0">
              <a:solidFill>
                <a:srgbClr val="0000FF"/>
              </a:solidFill>
            </a:endParaRPr>
          </a:p>
          <a:p>
            <a:endParaRPr sz="2000" dirty="0"/>
          </a:p>
          <a:p>
            <a:pPr marL="457200" indent="-342900">
              <a:buSzPts val="1800"/>
              <a:buChar char="-"/>
            </a:pPr>
            <a:r>
              <a:rPr lang="ru" sz="2000" dirty="0"/>
              <a:t>It is hard to find a message </a:t>
            </a:r>
            <a:r>
              <a:rPr lang="ru" sz="2000" dirty="0">
                <a:solidFill>
                  <a:srgbClr val="FF0000"/>
                </a:solidFill>
              </a:rPr>
              <a:t>m</a:t>
            </a:r>
            <a:r>
              <a:rPr lang="ru" sz="2000" dirty="0"/>
              <a:t> such that </a:t>
            </a:r>
            <a:r>
              <a:rPr lang="ru" sz="2000" dirty="0">
                <a:solidFill>
                  <a:srgbClr val="0000FF"/>
                </a:solidFill>
              </a:rPr>
              <a:t>h(m) = h(m₁) · h(m₂)</a:t>
            </a:r>
            <a:endParaRPr sz="2000" dirty="0">
              <a:solidFill>
                <a:srgbClr val="0000FF"/>
              </a:solidFill>
            </a:endParaRPr>
          </a:p>
          <a:p>
            <a:endParaRPr sz="2000" dirty="0"/>
          </a:p>
        </p:txBody>
      </p:sp>
      <p:sp>
        <p:nvSpPr>
          <p:cNvPr id="56" name="Google Shape;56;p13"/>
          <p:cNvSpPr/>
          <p:nvPr/>
        </p:nvSpPr>
        <p:spPr>
          <a:xfrm>
            <a:off x="1111100" y="1878250"/>
            <a:ext cx="7417200" cy="94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ru" sz="2000" dirty="0">
                <a:solidFill>
                  <a:schemeClr val="dk1"/>
                </a:solidFill>
              </a:rPr>
              <a:t>RSA can be protected against multiplicative attacks: </a:t>
            </a:r>
            <a:r>
              <a:rPr lang="ru" sz="2000" dirty="0">
                <a:solidFill>
                  <a:srgbClr val="0000FF"/>
                </a:solidFill>
              </a:rPr>
              <a:t>passive</a:t>
            </a:r>
            <a:r>
              <a:rPr lang="ru" sz="2000" dirty="0">
                <a:solidFill>
                  <a:schemeClr val="dk1"/>
                </a:solidFill>
              </a:rPr>
              <a:t> and </a:t>
            </a:r>
            <a:r>
              <a:rPr lang="ru" sz="2000" dirty="0">
                <a:solidFill>
                  <a:srgbClr val="0000FF"/>
                </a:solidFill>
              </a:rPr>
              <a:t>Judy Moore</a:t>
            </a:r>
            <a:r>
              <a:rPr lang="ru" sz="2000" dirty="0">
                <a:solidFill>
                  <a:schemeClr val="dk1"/>
                </a:solidFill>
              </a:rPr>
              <a:t>, by using a </a:t>
            </a:r>
            <a:r>
              <a:rPr lang="ru" sz="2000" dirty="0">
                <a:solidFill>
                  <a:srgbClr val="FF0000"/>
                </a:solidFill>
              </a:rPr>
              <a:t>hash function</a:t>
            </a:r>
            <a:r>
              <a:rPr lang="ru" sz="2000" dirty="0">
                <a:solidFill>
                  <a:schemeClr val="dk1"/>
                </a:solidFill>
              </a:rPr>
              <a:t>:</a:t>
            </a:r>
            <a:endParaRPr sz="2000" dirty="0">
              <a:solidFill>
                <a:schemeClr val="dk1"/>
              </a:solidFill>
            </a:endParaRPr>
          </a:p>
        </p:txBody>
      </p:sp>
      <p:pic>
        <p:nvPicPr>
          <p:cNvPr id="57" name="Google Shape;57;p13"/>
          <p:cNvPicPr preferRelativeResize="0"/>
          <p:nvPr/>
        </p:nvPicPr>
        <p:blipFill>
          <a:blip r:embed="rId4">
            <a:alphaModFix/>
          </a:blip>
          <a:stretch>
            <a:fillRect/>
          </a:stretch>
        </p:blipFill>
        <p:spPr>
          <a:xfrm>
            <a:off x="3352800" y="4945427"/>
            <a:ext cx="72925" cy="95050"/>
          </a:xfrm>
          <a:prstGeom prst="rect">
            <a:avLst/>
          </a:prstGeom>
          <a:noFill/>
          <a:ln>
            <a:noFill/>
          </a:ln>
        </p:spPr>
      </p:pic>
      <p:pic>
        <p:nvPicPr>
          <p:cNvPr id="58" name="Google Shape;58;p13"/>
          <p:cNvPicPr preferRelativeResize="0"/>
          <p:nvPr/>
        </p:nvPicPr>
        <p:blipFill>
          <a:blip r:embed="rId4">
            <a:alphaModFix/>
          </a:blip>
          <a:stretch>
            <a:fillRect/>
          </a:stretch>
        </p:blipFill>
        <p:spPr>
          <a:xfrm>
            <a:off x="4267200" y="4953000"/>
            <a:ext cx="72925" cy="95050"/>
          </a:xfrm>
          <a:prstGeom prst="rect">
            <a:avLst/>
          </a:prstGeom>
          <a:noFill/>
          <a:ln>
            <a:noFill/>
          </a:ln>
        </p:spPr>
      </p:pic>
      <p:pic>
        <p:nvPicPr>
          <p:cNvPr id="59" name="Google Shape;59;p13"/>
          <p:cNvPicPr preferRelativeResize="0"/>
          <p:nvPr/>
        </p:nvPicPr>
        <p:blipFill>
          <a:blip r:embed="rId4">
            <a:alphaModFix/>
          </a:blip>
          <a:stretch>
            <a:fillRect/>
          </a:stretch>
        </p:blipFill>
        <p:spPr>
          <a:xfrm>
            <a:off x="6397749" y="4953000"/>
            <a:ext cx="72925" cy="95050"/>
          </a:xfrm>
          <a:prstGeom prst="rect">
            <a:avLst/>
          </a:prstGeom>
          <a:noFill/>
          <a:ln>
            <a:noFill/>
          </a:ln>
        </p:spPr>
      </p:pic>
      <p:sp>
        <p:nvSpPr>
          <p:cNvPr id="2" name="Rectangle 1">
            <a:extLst>
              <a:ext uri="{FF2B5EF4-FFF2-40B4-BE49-F238E27FC236}">
                <a16:creationId xmlns:a16="http://schemas.microsoft.com/office/drawing/2014/main" id="{121F50D5-4DC5-4330-BD29-F23031C3804F}"/>
              </a:ext>
            </a:extLst>
          </p:cNvPr>
          <p:cNvSpPr/>
          <p:nvPr/>
        </p:nvSpPr>
        <p:spPr>
          <a:xfrm>
            <a:off x="8433103" y="6515590"/>
            <a:ext cx="412292" cy="261610"/>
          </a:xfrm>
          <a:prstGeom prst="rect">
            <a:avLst/>
          </a:prstGeom>
        </p:spPr>
        <p:txBody>
          <a:bodyPr wrap="square">
            <a:spAutoFit/>
          </a:bodyPr>
          <a:lstStyle/>
          <a:p>
            <a:r>
              <a:rPr lang="en-IN" sz="1100" dirty="0">
                <a:solidFill>
                  <a:schemeClr val="tx2">
                    <a:shade val="90000"/>
                  </a:schemeClr>
                </a:solidFill>
              </a:rPr>
              <a:t>38</a:t>
            </a:r>
          </a:p>
        </p:txBody>
      </p:sp>
    </p:spTree>
    <p:extLst>
      <p:ext uri="{BB962C8B-B14F-4D97-AF65-F5344CB8AC3E}">
        <p14:creationId xmlns:p14="http://schemas.microsoft.com/office/powerpoint/2010/main" val="3144828327"/>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Shape 63"/>
        <p:cNvGrpSpPr/>
        <p:nvPr/>
      </p:nvGrpSpPr>
      <p:grpSpPr>
        <a:xfrm>
          <a:off x="0" y="0"/>
          <a:ext cx="0" cy="0"/>
          <a:chOff x="0" y="0"/>
          <a:chExt cx="0" cy="0"/>
        </a:xfrm>
      </p:grpSpPr>
      <p:sp>
        <p:nvSpPr>
          <p:cNvPr id="64" name="Google Shape;64;p14"/>
          <p:cNvSpPr txBox="1"/>
          <p:nvPr/>
        </p:nvSpPr>
        <p:spPr>
          <a:xfrm>
            <a:off x="796950" y="5822825"/>
            <a:ext cx="7550100" cy="606000"/>
          </a:xfrm>
          <a:prstGeom prst="rect">
            <a:avLst/>
          </a:prstGeom>
          <a:noFill/>
          <a:ln>
            <a:noFill/>
          </a:ln>
        </p:spPr>
        <p:txBody>
          <a:bodyPr spcFirstLastPara="1" wrap="square" lIns="91425" tIns="91425" rIns="91425" bIns="91425" anchor="t" anchorCtr="0">
            <a:noAutofit/>
          </a:bodyPr>
          <a:lstStyle/>
          <a:p>
            <a:pPr marL="457200" indent="-317500">
              <a:buSzPts val="1400"/>
              <a:buChar char="-"/>
            </a:pPr>
            <a:r>
              <a:rPr lang="ru" dirty="0"/>
              <a:t>Hash function </a:t>
            </a:r>
            <a:r>
              <a:rPr lang="ru" dirty="0">
                <a:solidFill>
                  <a:srgbClr val="0000FF"/>
                </a:solidFill>
              </a:rPr>
              <a:t>h </a:t>
            </a:r>
            <a:r>
              <a:rPr lang="ru" dirty="0"/>
              <a:t>is applied to the text block before the modular exponentiation.</a:t>
            </a:r>
            <a:endParaRPr dirty="0"/>
          </a:p>
          <a:p>
            <a:endParaRPr dirty="0"/>
          </a:p>
        </p:txBody>
      </p:sp>
      <p:pic>
        <p:nvPicPr>
          <p:cNvPr id="65" name="Google Shape;65;p14"/>
          <p:cNvPicPr preferRelativeResize="0"/>
          <p:nvPr/>
        </p:nvPicPr>
        <p:blipFill>
          <a:blip r:embed="rId4">
            <a:alphaModFix/>
          </a:blip>
          <a:stretch>
            <a:fillRect/>
          </a:stretch>
        </p:blipFill>
        <p:spPr>
          <a:xfrm>
            <a:off x="796950" y="1202600"/>
            <a:ext cx="8089125" cy="4512400"/>
          </a:xfrm>
          <a:prstGeom prst="rect">
            <a:avLst/>
          </a:prstGeom>
          <a:noFill/>
          <a:ln>
            <a:noFill/>
          </a:ln>
        </p:spPr>
      </p:pic>
      <p:sp>
        <p:nvSpPr>
          <p:cNvPr id="66" name="Google Shape;66;p14"/>
          <p:cNvSpPr txBox="1"/>
          <p:nvPr/>
        </p:nvSpPr>
        <p:spPr>
          <a:xfrm>
            <a:off x="457200" y="774500"/>
            <a:ext cx="4191000" cy="978100"/>
          </a:xfrm>
          <a:prstGeom prst="rect">
            <a:avLst/>
          </a:prstGeom>
          <a:noFill/>
          <a:ln>
            <a:noFill/>
          </a:ln>
        </p:spPr>
        <p:txBody>
          <a:bodyPr spcFirstLastPara="1" wrap="square" lIns="91425" tIns="91425" rIns="91425" bIns="91425" anchor="t" anchorCtr="0">
            <a:noAutofit/>
          </a:bodyPr>
          <a:lstStyle/>
          <a:p>
            <a:r>
              <a:rPr lang="ru" sz="2800" b="1" dirty="0">
                <a:solidFill>
                  <a:schemeClr val="tx2"/>
                </a:solidFill>
                <a:latin typeface="+mj-lt"/>
              </a:rPr>
              <a:t>Secure usage of RSA as a digital signature system</a:t>
            </a:r>
            <a:endParaRPr sz="2800" b="1" dirty="0">
              <a:solidFill>
                <a:schemeClr val="tx2"/>
              </a:solidFill>
              <a:latin typeface="+mj-lt"/>
            </a:endParaRPr>
          </a:p>
        </p:txBody>
      </p:sp>
      <p:sp>
        <p:nvSpPr>
          <p:cNvPr id="5" name="Rectangle 4">
            <a:extLst>
              <a:ext uri="{FF2B5EF4-FFF2-40B4-BE49-F238E27FC236}">
                <a16:creationId xmlns:a16="http://schemas.microsoft.com/office/drawing/2014/main" id="{4D863706-202C-40E7-AFC5-5780A636B1EC}"/>
              </a:ext>
            </a:extLst>
          </p:cNvPr>
          <p:cNvSpPr/>
          <p:nvPr/>
        </p:nvSpPr>
        <p:spPr>
          <a:xfrm>
            <a:off x="8433103" y="6515590"/>
            <a:ext cx="412292" cy="261610"/>
          </a:xfrm>
          <a:prstGeom prst="rect">
            <a:avLst/>
          </a:prstGeom>
        </p:spPr>
        <p:txBody>
          <a:bodyPr wrap="square">
            <a:spAutoFit/>
          </a:bodyPr>
          <a:lstStyle/>
          <a:p>
            <a:r>
              <a:rPr lang="en-IN" sz="1100" dirty="0">
                <a:solidFill>
                  <a:schemeClr val="tx2">
                    <a:shade val="90000"/>
                  </a:schemeClr>
                </a:solidFill>
              </a:rPr>
              <a:t>39</a:t>
            </a:r>
          </a:p>
        </p:txBody>
      </p:sp>
    </p:spTree>
    <p:extLst>
      <p:ext uri="{BB962C8B-B14F-4D97-AF65-F5344CB8AC3E}">
        <p14:creationId xmlns:p14="http://schemas.microsoft.com/office/powerpoint/2010/main" val="89241625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9415-C2CB-481B-891B-D47209E58D9E}"/>
              </a:ext>
            </a:extLst>
          </p:cNvPr>
          <p:cNvSpPr>
            <a:spLocks noGrp="1"/>
          </p:cNvSpPr>
          <p:nvPr>
            <p:ph type="title"/>
          </p:nvPr>
        </p:nvSpPr>
        <p:spPr/>
        <p:txBody>
          <a:bodyPr/>
          <a:lstStyle/>
          <a:p>
            <a:r>
              <a:rPr lang="en-IN" dirty="0"/>
              <a:t>How does it work?</a:t>
            </a:r>
          </a:p>
        </p:txBody>
      </p:sp>
      <p:sp>
        <p:nvSpPr>
          <p:cNvPr id="3" name="Content Placeholder 2">
            <a:extLst>
              <a:ext uri="{FF2B5EF4-FFF2-40B4-BE49-F238E27FC236}">
                <a16:creationId xmlns:a16="http://schemas.microsoft.com/office/drawing/2014/main" id="{DFD74CD6-023B-427A-A164-91B7948FA4E4}"/>
              </a:ext>
            </a:extLst>
          </p:cNvPr>
          <p:cNvSpPr>
            <a:spLocks noGrp="1"/>
          </p:cNvSpPr>
          <p:nvPr>
            <p:ph idx="1"/>
          </p:nvPr>
        </p:nvSpPr>
        <p:spPr/>
        <p:txBody>
          <a:bodyPr/>
          <a:lstStyle/>
          <a:p>
            <a:r>
              <a:rPr lang="en-IN" dirty="0"/>
              <a:t>Encryption is using the public key, </a:t>
            </a:r>
          </a:p>
          <a:p>
            <a:pPr marL="0" indent="0">
              <a:buNone/>
            </a:pPr>
            <a:r>
              <a:rPr lang="en-IN" dirty="0"/>
              <a:t>	and for a plaintext </a:t>
            </a:r>
            <a:r>
              <a:rPr lang="nl-NL" dirty="0"/>
              <a:t>m in Z</a:t>
            </a:r>
            <a:r>
              <a:rPr lang="nl-NL" baseline="-25000" dirty="0"/>
              <a:t>n</a:t>
            </a:r>
            <a:r>
              <a:rPr lang="nl-NL" dirty="0"/>
              <a:t>: c = m</a:t>
            </a:r>
            <a:r>
              <a:rPr lang="nl-NL" baseline="30000" dirty="0"/>
              <a:t>e</a:t>
            </a:r>
            <a:r>
              <a:rPr lang="nl-NL" dirty="0"/>
              <a:t> mod n</a:t>
            </a:r>
          </a:p>
          <a:p>
            <a:pPr marL="0" indent="0">
              <a:buNone/>
            </a:pPr>
            <a:r>
              <a:rPr lang="nl-NL" dirty="0"/>
              <a:t>	where (e,n) is the public key</a:t>
            </a:r>
          </a:p>
          <a:p>
            <a:pPr marL="0" indent="0">
              <a:buNone/>
            </a:pPr>
            <a:endParaRPr lang="en-IN" dirty="0"/>
          </a:p>
          <a:p>
            <a:r>
              <a:rPr lang="en-IN" dirty="0"/>
              <a:t>Decryption is using the private key, </a:t>
            </a:r>
          </a:p>
          <a:p>
            <a:pPr marL="0" indent="0">
              <a:buNone/>
            </a:pPr>
            <a:r>
              <a:rPr lang="en-IN" dirty="0"/>
              <a:t>	and for a cipher-text c</a:t>
            </a:r>
            <a:r>
              <a:rPr lang="nl-NL" dirty="0"/>
              <a:t> in Z</a:t>
            </a:r>
            <a:r>
              <a:rPr lang="nl-NL" baseline="-25000" dirty="0"/>
              <a:t>n</a:t>
            </a:r>
            <a:r>
              <a:rPr lang="nl-NL" dirty="0"/>
              <a:t>: m = c</a:t>
            </a:r>
            <a:r>
              <a:rPr lang="nl-NL" baseline="30000" dirty="0"/>
              <a:t>d</a:t>
            </a:r>
            <a:r>
              <a:rPr lang="nl-NL" dirty="0"/>
              <a:t> mod n</a:t>
            </a:r>
          </a:p>
          <a:p>
            <a:pPr marL="0" indent="0">
              <a:buNone/>
            </a:pPr>
            <a:r>
              <a:rPr lang="nl-NL" dirty="0"/>
              <a:t>	where d is the private key</a:t>
            </a:r>
          </a:p>
          <a:p>
            <a:pPr marL="0" indent="0">
              <a:buNone/>
            </a:pPr>
            <a:endParaRPr lang="nl-NL" dirty="0"/>
          </a:p>
          <a:p>
            <a:pPr marL="0" indent="0">
              <a:buNone/>
            </a:pPr>
            <a:endParaRPr lang="en-IN" dirty="0"/>
          </a:p>
        </p:txBody>
      </p:sp>
      <p:sp>
        <p:nvSpPr>
          <p:cNvPr id="4" name="Slide Number Placeholder 3">
            <a:extLst>
              <a:ext uri="{FF2B5EF4-FFF2-40B4-BE49-F238E27FC236}">
                <a16:creationId xmlns:a16="http://schemas.microsoft.com/office/drawing/2014/main" id="{34E9CC23-1B36-4AC7-93A5-7FA215CF3060}"/>
              </a:ext>
            </a:extLst>
          </p:cNvPr>
          <p:cNvSpPr>
            <a:spLocks noGrp="1"/>
          </p:cNvSpPr>
          <p:nvPr>
            <p:ph type="sldNum" sz="quarter" idx="12"/>
          </p:nvPr>
        </p:nvSpPr>
        <p:spPr/>
        <p:txBody>
          <a:bodyPr/>
          <a:lstStyle/>
          <a:p>
            <a:fld id="{BBDC9FA6-7505-4621-8027-94D019229848}" type="slidenum">
              <a:rPr lang="en-US" smtClean="0"/>
              <a:pPr/>
              <a:t>4</a:t>
            </a:fld>
            <a:endParaRPr lang="en-US" dirty="0"/>
          </a:p>
        </p:txBody>
      </p:sp>
    </p:spTree>
    <p:extLst>
      <p:ext uri="{BB962C8B-B14F-4D97-AF65-F5344CB8AC3E}">
        <p14:creationId xmlns:p14="http://schemas.microsoft.com/office/powerpoint/2010/main" val="3867752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Shape 70"/>
        <p:cNvGrpSpPr/>
        <p:nvPr/>
      </p:nvGrpSpPr>
      <p:grpSpPr>
        <a:xfrm>
          <a:off x="0" y="0"/>
          <a:ext cx="0" cy="0"/>
          <a:chOff x="0" y="0"/>
          <a:chExt cx="0" cy="0"/>
        </a:xfrm>
      </p:grpSpPr>
      <p:sp>
        <p:nvSpPr>
          <p:cNvPr id="71" name="Google Shape;71;p15"/>
          <p:cNvSpPr txBox="1"/>
          <p:nvPr/>
        </p:nvSpPr>
        <p:spPr>
          <a:xfrm>
            <a:off x="563100" y="5945806"/>
            <a:ext cx="8017800" cy="856200"/>
          </a:xfrm>
          <a:prstGeom prst="rect">
            <a:avLst/>
          </a:prstGeom>
          <a:noFill/>
          <a:ln>
            <a:noFill/>
          </a:ln>
        </p:spPr>
        <p:txBody>
          <a:bodyPr spcFirstLastPara="1" wrap="square" lIns="91425" tIns="91425" rIns="91425" bIns="91425" anchor="t" anchorCtr="0">
            <a:noAutofit/>
          </a:bodyPr>
          <a:lstStyle/>
          <a:p>
            <a:pPr marL="457200" indent="-317500">
              <a:buSzPts val="1400"/>
              <a:buChar char="-"/>
            </a:pPr>
            <a:r>
              <a:rPr lang="ru" dirty="0"/>
              <a:t>Hash function </a:t>
            </a:r>
            <a:r>
              <a:rPr lang="ru" dirty="0">
                <a:solidFill>
                  <a:srgbClr val="0000FF"/>
                </a:solidFill>
              </a:rPr>
              <a:t>h </a:t>
            </a:r>
            <a:r>
              <a:rPr lang="ru" dirty="0">
                <a:solidFill>
                  <a:schemeClr val="dk1"/>
                </a:solidFill>
              </a:rPr>
              <a:t>is</a:t>
            </a:r>
            <a:r>
              <a:rPr lang="ru" dirty="0"/>
              <a:t> applied on the prepended random number and the plaintext block</a:t>
            </a:r>
            <a:endParaRPr dirty="0"/>
          </a:p>
        </p:txBody>
      </p:sp>
      <p:pic>
        <p:nvPicPr>
          <p:cNvPr id="72" name="Google Shape;72;p15"/>
          <p:cNvPicPr preferRelativeResize="0"/>
          <p:nvPr/>
        </p:nvPicPr>
        <p:blipFill>
          <a:blip r:embed="rId4">
            <a:alphaModFix/>
          </a:blip>
          <a:stretch>
            <a:fillRect/>
          </a:stretch>
        </p:blipFill>
        <p:spPr>
          <a:xfrm>
            <a:off x="1009357" y="838200"/>
            <a:ext cx="7848600" cy="4887628"/>
          </a:xfrm>
          <a:prstGeom prst="rect">
            <a:avLst/>
          </a:prstGeom>
          <a:noFill/>
          <a:ln>
            <a:noFill/>
          </a:ln>
        </p:spPr>
      </p:pic>
      <p:sp>
        <p:nvSpPr>
          <p:cNvPr id="73" name="Google Shape;73;p15"/>
          <p:cNvSpPr txBox="1"/>
          <p:nvPr/>
        </p:nvSpPr>
        <p:spPr>
          <a:xfrm>
            <a:off x="289560" y="838200"/>
            <a:ext cx="7339200" cy="856200"/>
          </a:xfrm>
          <a:prstGeom prst="rect">
            <a:avLst/>
          </a:prstGeom>
          <a:noFill/>
          <a:ln>
            <a:noFill/>
          </a:ln>
        </p:spPr>
        <p:txBody>
          <a:bodyPr spcFirstLastPara="1" wrap="square" lIns="91425" tIns="91425" rIns="91425" bIns="91425" anchor="t" anchorCtr="0">
            <a:noAutofit/>
          </a:bodyPr>
          <a:lstStyle/>
          <a:p>
            <a:r>
              <a:rPr lang="ru" sz="2400" b="1" dirty="0">
                <a:solidFill>
                  <a:schemeClr val="tx2"/>
                </a:solidFill>
                <a:latin typeface="+mj-lt"/>
              </a:rPr>
              <a:t>Secure usage of RSA as an</a:t>
            </a:r>
            <a:endParaRPr lang="en-IN" sz="2400" b="1" dirty="0">
              <a:solidFill>
                <a:schemeClr val="tx2"/>
              </a:solidFill>
              <a:latin typeface="+mj-lt"/>
            </a:endParaRPr>
          </a:p>
          <a:p>
            <a:r>
              <a:rPr lang="ru" sz="2400" b="1" dirty="0">
                <a:solidFill>
                  <a:schemeClr val="tx2"/>
                </a:solidFill>
                <a:latin typeface="+mj-lt"/>
              </a:rPr>
              <a:t>asymmetric encryption system</a:t>
            </a:r>
            <a:endParaRPr sz="2400" b="1" dirty="0">
              <a:solidFill>
                <a:schemeClr val="tx2"/>
              </a:solidFill>
              <a:latin typeface="+mj-lt"/>
            </a:endParaRPr>
          </a:p>
          <a:p>
            <a:pPr indent="457200"/>
            <a:endParaRPr sz="2400" b="1" dirty="0">
              <a:solidFill>
                <a:schemeClr val="tx2"/>
              </a:solidFill>
              <a:latin typeface="+mj-lt"/>
            </a:endParaRPr>
          </a:p>
        </p:txBody>
      </p:sp>
      <p:sp>
        <p:nvSpPr>
          <p:cNvPr id="5" name="Rectangle 4">
            <a:extLst>
              <a:ext uri="{FF2B5EF4-FFF2-40B4-BE49-F238E27FC236}">
                <a16:creationId xmlns:a16="http://schemas.microsoft.com/office/drawing/2014/main" id="{13512A46-F593-42BA-A33E-17E08F9C62AF}"/>
              </a:ext>
            </a:extLst>
          </p:cNvPr>
          <p:cNvSpPr/>
          <p:nvPr/>
        </p:nvSpPr>
        <p:spPr>
          <a:xfrm>
            <a:off x="8433103" y="6515590"/>
            <a:ext cx="412292" cy="261610"/>
          </a:xfrm>
          <a:prstGeom prst="rect">
            <a:avLst/>
          </a:prstGeom>
        </p:spPr>
        <p:txBody>
          <a:bodyPr wrap="square">
            <a:spAutoFit/>
          </a:bodyPr>
          <a:lstStyle/>
          <a:p>
            <a:r>
              <a:rPr lang="en-IN" sz="1100" dirty="0">
                <a:solidFill>
                  <a:schemeClr val="tx2">
                    <a:shade val="90000"/>
                  </a:schemeClr>
                </a:solidFill>
              </a:rPr>
              <a:t>40</a:t>
            </a:r>
          </a:p>
        </p:txBody>
      </p:sp>
    </p:spTree>
    <p:extLst>
      <p:ext uri="{BB962C8B-B14F-4D97-AF65-F5344CB8AC3E}">
        <p14:creationId xmlns:p14="http://schemas.microsoft.com/office/powerpoint/2010/main" val="444211321"/>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Other RSA attacks</a:t>
            </a:r>
            <a:endParaRPr kumimoji="1" lang="zh-TW" altLang="en-US" dirty="0"/>
          </a:p>
        </p:txBody>
      </p:sp>
      <p:sp>
        <p:nvSpPr>
          <p:cNvPr id="3" name="內容版面配置區 2"/>
          <p:cNvSpPr>
            <a:spLocks noGrp="1"/>
          </p:cNvSpPr>
          <p:nvPr>
            <p:ph idx="1"/>
          </p:nvPr>
        </p:nvSpPr>
        <p:spPr/>
        <p:txBody>
          <a:bodyPr/>
          <a:lstStyle/>
          <a:p>
            <a:r>
              <a:rPr lang="en-US" altLang="zh-TW" b="1" dirty="0"/>
              <a:t>Timing attacks</a:t>
            </a:r>
          </a:p>
          <a:p>
            <a:pPr lvl="1"/>
            <a:r>
              <a:rPr lang="en-US" altLang="zh-TW" dirty="0"/>
              <a:t>determine a private key by keeping track of how long a computer takes to decipher messages </a:t>
            </a:r>
          </a:p>
          <a:p>
            <a:pPr lvl="1"/>
            <a:r>
              <a:rPr lang="en-US" altLang="zh-TW" dirty="0"/>
              <a:t>Analog: burglar guessing the combination of a safe by observing how long it takes for someone to turn the dial from number to number </a:t>
            </a:r>
          </a:p>
        </p:txBody>
      </p:sp>
      <p:sp>
        <p:nvSpPr>
          <p:cNvPr id="4" name="投影片編號版面配置區 3"/>
          <p:cNvSpPr>
            <a:spLocks noGrp="1"/>
          </p:cNvSpPr>
          <p:nvPr>
            <p:ph type="sldNum" sz="quarter" idx="12"/>
          </p:nvPr>
        </p:nvSpPr>
        <p:spPr/>
        <p:txBody>
          <a:bodyPr/>
          <a:lstStyle/>
          <a:p>
            <a:fld id="{BBDC9FA6-7505-4621-8027-94D019229848}" type="slidenum">
              <a:rPr lang="en-US" smtClean="0"/>
              <a:pPr/>
              <a:t>41</a:t>
            </a:fld>
            <a:endParaRPr lang="en-US" dirty="0"/>
          </a:p>
        </p:txBody>
      </p:sp>
    </p:spTree>
    <p:extLst>
      <p:ext uri="{BB962C8B-B14F-4D97-AF65-F5344CB8AC3E}">
        <p14:creationId xmlns:p14="http://schemas.microsoft.com/office/powerpoint/2010/main" val="280055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Shape 111"/>
        <p:cNvGrpSpPr/>
        <p:nvPr/>
      </p:nvGrpSpPr>
      <p:grpSpPr>
        <a:xfrm>
          <a:off x="0" y="0"/>
          <a:ext cx="0" cy="0"/>
          <a:chOff x="0" y="0"/>
          <a:chExt cx="0" cy="0"/>
        </a:xfrm>
      </p:grpSpPr>
      <p:sp>
        <p:nvSpPr>
          <p:cNvPr id="112" name="Google Shape;112;p21"/>
          <p:cNvSpPr txBox="1">
            <a:spLocks noGrp="1"/>
          </p:cNvSpPr>
          <p:nvPr>
            <p:ph type="ctrTitle"/>
          </p:nvPr>
        </p:nvSpPr>
        <p:spPr>
          <a:xfrm>
            <a:off x="457200" y="1752600"/>
            <a:ext cx="8520600" cy="3642600"/>
          </a:xfrm>
          <a:prstGeom prst="rect">
            <a:avLst/>
          </a:prstGeom>
        </p:spPr>
        <p:txBody>
          <a:bodyPr spcFirstLastPara="1" vert="horz" wrap="square" lIns="91425" tIns="91425" rIns="91425" bIns="91425" anchor="b" anchorCtr="0">
            <a:noAutofit/>
            <a:scene3d>
              <a:camera prst="orthographicFront"/>
              <a:lightRig rig="freezing" dir="t">
                <a:rot lat="0" lon="0" rev="5640000"/>
              </a:lightRig>
            </a:scene3d>
            <a:sp3d prstMaterial="flat">
              <a:bevelT w="38100" h="38100"/>
              <a:contourClr>
                <a:schemeClr val="tx2"/>
              </a:contourClr>
            </a:sp3d>
          </a:bodyPr>
          <a:lstStyle/>
          <a:p>
            <a:pPr algn="l">
              <a:spcBef>
                <a:spcPts val="0"/>
              </a:spcBef>
            </a:pPr>
            <a:r>
              <a:rPr lang="ru" sz="2000" b="0" dirty="0">
                <a:solidFill>
                  <a:schemeClr val="tx1"/>
                </a:solidFill>
                <a:effectLst/>
                <a:latin typeface="+mn-lt"/>
              </a:rPr>
              <a:t>1. Constant exponentiation time: Ensure that all exponentiations take the same amount of time before returning a result.</a:t>
            </a:r>
            <a:endParaRPr sz="2000" b="0" dirty="0">
              <a:solidFill>
                <a:schemeClr val="tx1"/>
              </a:solidFill>
              <a:effectLst/>
              <a:latin typeface="+mn-lt"/>
            </a:endParaRPr>
          </a:p>
          <a:p>
            <a:pPr marL="457200" indent="-342900" algn="l">
              <a:spcBef>
                <a:spcPts val="0"/>
              </a:spcBef>
              <a:buClr>
                <a:schemeClr val="dk2"/>
              </a:buClr>
              <a:buSzPts val="1800"/>
              <a:buChar char="-"/>
            </a:pPr>
            <a:r>
              <a:rPr lang="ru" sz="2000" b="0" dirty="0">
                <a:solidFill>
                  <a:schemeClr val="tx1"/>
                </a:solidFill>
                <a:effectLst/>
                <a:latin typeface="+mn-lt"/>
              </a:rPr>
              <a:t>degrade performance</a:t>
            </a:r>
            <a:endParaRPr sz="2000" b="0" dirty="0">
              <a:solidFill>
                <a:schemeClr val="tx1"/>
              </a:solidFill>
              <a:effectLst/>
              <a:latin typeface="+mn-lt"/>
            </a:endParaRPr>
          </a:p>
          <a:p>
            <a:pPr algn="l">
              <a:spcBef>
                <a:spcPts val="0"/>
              </a:spcBef>
            </a:pPr>
            <a:endParaRPr sz="2000" b="0" dirty="0">
              <a:solidFill>
                <a:schemeClr val="tx1"/>
              </a:solidFill>
              <a:effectLst/>
              <a:latin typeface="+mn-lt"/>
            </a:endParaRPr>
          </a:p>
          <a:p>
            <a:pPr algn="l">
              <a:spcBef>
                <a:spcPts val="0"/>
              </a:spcBef>
            </a:pPr>
            <a:r>
              <a:rPr lang="ru" sz="2000" b="0" dirty="0">
                <a:solidFill>
                  <a:schemeClr val="tx1"/>
                </a:solidFill>
                <a:effectLst/>
                <a:latin typeface="+mn-lt"/>
              </a:rPr>
              <a:t>2. Random delay: adding a random delay to the exponentiation algorithm to confuse the timing attack.</a:t>
            </a:r>
            <a:endParaRPr sz="2000" b="0" dirty="0">
              <a:solidFill>
                <a:schemeClr val="tx1"/>
              </a:solidFill>
              <a:effectLst/>
              <a:latin typeface="+mn-lt"/>
            </a:endParaRPr>
          </a:p>
          <a:p>
            <a:pPr algn="l">
              <a:spcBef>
                <a:spcPts val="0"/>
              </a:spcBef>
            </a:pPr>
            <a:r>
              <a:rPr lang="ru" sz="2000" b="0" dirty="0">
                <a:solidFill>
                  <a:schemeClr val="tx1"/>
                </a:solidFill>
                <a:effectLst/>
                <a:latin typeface="+mn-lt"/>
              </a:rPr>
              <a:t>  -</a:t>
            </a:r>
            <a:r>
              <a:rPr lang="en-IN" sz="2000" b="0" dirty="0">
                <a:solidFill>
                  <a:schemeClr val="tx1"/>
                </a:solidFill>
                <a:effectLst/>
                <a:latin typeface="+mn-lt"/>
              </a:rPr>
              <a:t>   </a:t>
            </a:r>
            <a:r>
              <a:rPr lang="ru" sz="2000" b="0" dirty="0">
                <a:solidFill>
                  <a:schemeClr val="tx1"/>
                </a:solidFill>
                <a:effectLst/>
                <a:latin typeface="+mn-lt"/>
              </a:rPr>
              <a:t>if defenders don’t add enough noise, attackers could still succeed</a:t>
            </a:r>
            <a:endParaRPr sz="2000" b="0" dirty="0">
              <a:solidFill>
                <a:schemeClr val="tx1"/>
              </a:solidFill>
              <a:effectLst/>
              <a:latin typeface="+mn-lt"/>
            </a:endParaRPr>
          </a:p>
          <a:p>
            <a:pPr algn="l">
              <a:spcBef>
                <a:spcPts val="0"/>
              </a:spcBef>
            </a:pPr>
            <a:endParaRPr sz="2000" b="0" dirty="0">
              <a:solidFill>
                <a:schemeClr val="tx1"/>
              </a:solidFill>
              <a:effectLst/>
              <a:latin typeface="+mn-lt"/>
            </a:endParaRPr>
          </a:p>
          <a:p>
            <a:pPr algn="l">
              <a:spcBef>
                <a:spcPts val="0"/>
              </a:spcBef>
            </a:pPr>
            <a:r>
              <a:rPr lang="ru" sz="2000" b="0" dirty="0">
                <a:solidFill>
                  <a:schemeClr val="tx1"/>
                </a:solidFill>
                <a:effectLst/>
                <a:latin typeface="+mn-lt"/>
              </a:rPr>
              <a:t>3. Blinding: multiply the ciphertext by a random number before performing exponentiation.</a:t>
            </a:r>
            <a:endParaRPr sz="2000" b="0" dirty="0">
              <a:solidFill>
                <a:schemeClr val="tx1"/>
              </a:solidFill>
              <a:effectLst/>
              <a:latin typeface="+mn-lt"/>
            </a:endParaRPr>
          </a:p>
          <a:p>
            <a:pPr algn="l">
              <a:spcBef>
                <a:spcPts val="0"/>
              </a:spcBef>
            </a:pPr>
            <a:r>
              <a:rPr lang="ru" sz="2000" b="0" dirty="0">
                <a:solidFill>
                  <a:schemeClr val="tx1"/>
                </a:solidFill>
                <a:effectLst/>
                <a:latin typeface="+mn-lt"/>
              </a:rPr>
              <a:t> -</a:t>
            </a:r>
            <a:r>
              <a:rPr lang="en-IN" sz="2000" b="0" dirty="0">
                <a:solidFill>
                  <a:schemeClr val="tx1"/>
                </a:solidFill>
                <a:effectLst/>
                <a:latin typeface="+mn-lt"/>
              </a:rPr>
              <a:t>    </a:t>
            </a:r>
            <a:r>
              <a:rPr lang="ru" sz="2000" b="0" dirty="0">
                <a:solidFill>
                  <a:schemeClr val="tx1"/>
                </a:solidFill>
                <a:effectLst/>
                <a:latin typeface="+mn-lt"/>
              </a:rPr>
              <a:t>prevents the bit-by-bit analysis essential to the timing attack</a:t>
            </a:r>
            <a:endParaRPr sz="2000" b="0" dirty="0">
              <a:solidFill>
                <a:schemeClr val="tx1"/>
              </a:solidFill>
              <a:effectLst/>
              <a:latin typeface="+mn-lt"/>
            </a:endParaRPr>
          </a:p>
        </p:txBody>
      </p:sp>
      <p:sp>
        <p:nvSpPr>
          <p:cNvPr id="113" name="Google Shape;113;p21"/>
          <p:cNvSpPr txBox="1"/>
          <p:nvPr/>
        </p:nvSpPr>
        <p:spPr>
          <a:xfrm>
            <a:off x="228600" y="857400"/>
            <a:ext cx="6934350" cy="605400"/>
          </a:xfrm>
          <a:prstGeom prst="rect">
            <a:avLst/>
          </a:prstGeom>
          <a:noFill/>
          <a:ln>
            <a:noFill/>
          </a:ln>
        </p:spPr>
        <p:txBody>
          <a:bodyPr spcFirstLastPara="1" wrap="square" lIns="91425" tIns="91425" rIns="91425" bIns="91425" anchor="ctr" anchorCtr="0">
            <a:noAutofit/>
          </a:bodyPr>
          <a:lstStyle/>
          <a:p>
            <a:pPr algn="ctr"/>
            <a:r>
              <a:rPr lang="ru" sz="3200" b="1" dirty="0">
                <a:solidFill>
                  <a:schemeClr val="tx2"/>
                </a:solidFill>
                <a:latin typeface="+mj-lt"/>
              </a:rPr>
              <a:t>Countermeasures from Timing Attack</a:t>
            </a:r>
            <a:endParaRPr sz="3200" b="1" dirty="0">
              <a:solidFill>
                <a:schemeClr val="tx2"/>
              </a:solidFill>
              <a:latin typeface="+mj-lt"/>
            </a:endParaRPr>
          </a:p>
        </p:txBody>
      </p:sp>
      <p:sp>
        <p:nvSpPr>
          <p:cNvPr id="4" name="Rectangle 3">
            <a:extLst>
              <a:ext uri="{FF2B5EF4-FFF2-40B4-BE49-F238E27FC236}">
                <a16:creationId xmlns:a16="http://schemas.microsoft.com/office/drawing/2014/main" id="{5FA0ADDB-60D3-4FCE-AF42-3C1EB105A481}"/>
              </a:ext>
            </a:extLst>
          </p:cNvPr>
          <p:cNvSpPr/>
          <p:nvPr/>
        </p:nvSpPr>
        <p:spPr>
          <a:xfrm>
            <a:off x="8433103" y="6515590"/>
            <a:ext cx="412292" cy="261610"/>
          </a:xfrm>
          <a:prstGeom prst="rect">
            <a:avLst/>
          </a:prstGeom>
        </p:spPr>
        <p:txBody>
          <a:bodyPr wrap="square">
            <a:spAutoFit/>
          </a:bodyPr>
          <a:lstStyle/>
          <a:p>
            <a:r>
              <a:rPr lang="en-IN" sz="1100" dirty="0">
                <a:solidFill>
                  <a:schemeClr val="tx2">
                    <a:shade val="90000"/>
                  </a:schemeClr>
                </a:solidFill>
              </a:rPr>
              <a:t>42</a:t>
            </a:r>
          </a:p>
        </p:txBody>
      </p:sp>
    </p:spTree>
    <p:extLst>
      <p:ext uri="{BB962C8B-B14F-4D97-AF65-F5344CB8AC3E}">
        <p14:creationId xmlns:p14="http://schemas.microsoft.com/office/powerpoint/2010/main" val="157965629"/>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Other RSA attacks</a:t>
            </a:r>
            <a:endParaRPr kumimoji="1" lang="zh-TW" altLang="en-US" dirty="0"/>
          </a:p>
        </p:txBody>
      </p:sp>
      <p:sp>
        <p:nvSpPr>
          <p:cNvPr id="3" name="內容版面配置區 2"/>
          <p:cNvSpPr>
            <a:spLocks noGrp="1"/>
          </p:cNvSpPr>
          <p:nvPr>
            <p:ph idx="1"/>
          </p:nvPr>
        </p:nvSpPr>
        <p:spPr/>
        <p:txBody>
          <a:bodyPr>
            <a:normAutofit/>
          </a:bodyPr>
          <a:lstStyle/>
          <a:p>
            <a:r>
              <a:rPr lang="en-US" altLang="zh-TW" b="1" dirty="0"/>
              <a:t>Fault-based attacks</a:t>
            </a:r>
          </a:p>
          <a:p>
            <a:pPr lvl="1"/>
            <a:r>
              <a:rPr lang="en-US" altLang="zh-TW" dirty="0"/>
              <a:t>Attack the processor that generates the RSA signature by reducing the power supply</a:t>
            </a:r>
          </a:p>
          <a:p>
            <a:pPr lvl="1"/>
            <a:r>
              <a:rPr lang="en-US" altLang="zh-TW" dirty="0"/>
              <a:t>Software produces wrong signature</a:t>
            </a:r>
          </a:p>
          <a:p>
            <a:pPr lvl="1"/>
            <a:r>
              <a:rPr lang="en-US" altLang="zh-TW" dirty="0"/>
              <a:t>Attacker analyze the wrong signature and recover the private key</a:t>
            </a:r>
          </a:p>
        </p:txBody>
      </p:sp>
      <p:sp>
        <p:nvSpPr>
          <p:cNvPr id="4" name="投影片編號版面配置區 3"/>
          <p:cNvSpPr>
            <a:spLocks noGrp="1"/>
          </p:cNvSpPr>
          <p:nvPr>
            <p:ph type="sldNum" sz="quarter" idx="12"/>
          </p:nvPr>
        </p:nvSpPr>
        <p:spPr/>
        <p:txBody>
          <a:bodyPr/>
          <a:lstStyle/>
          <a:p>
            <a:fld id="{BBDC9FA6-7505-4621-8027-94D019229848}" type="slidenum">
              <a:rPr lang="en-US" smtClean="0"/>
              <a:pPr/>
              <a:t>43</a:t>
            </a:fld>
            <a:endParaRPr lang="en-US" dirty="0"/>
          </a:p>
        </p:txBody>
      </p:sp>
    </p:spTree>
    <p:extLst>
      <p:ext uri="{BB962C8B-B14F-4D97-AF65-F5344CB8AC3E}">
        <p14:creationId xmlns:p14="http://schemas.microsoft.com/office/powerpoint/2010/main" val="1258857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Shape 105"/>
        <p:cNvGrpSpPr/>
        <p:nvPr/>
      </p:nvGrpSpPr>
      <p:grpSpPr>
        <a:xfrm>
          <a:off x="0" y="0"/>
          <a:ext cx="0" cy="0"/>
          <a:chOff x="0" y="0"/>
          <a:chExt cx="0" cy="0"/>
        </a:xfrm>
      </p:grpSpPr>
      <p:sp>
        <p:nvSpPr>
          <p:cNvPr id="106" name="Google Shape;106;p20"/>
          <p:cNvSpPr txBox="1">
            <a:spLocks noGrp="1"/>
          </p:cNvSpPr>
          <p:nvPr>
            <p:ph type="ctrTitle"/>
          </p:nvPr>
        </p:nvSpPr>
        <p:spPr>
          <a:xfrm>
            <a:off x="311700" y="2362200"/>
            <a:ext cx="8520600" cy="2810075"/>
          </a:xfrm>
          <a:prstGeom prst="rect">
            <a:avLst/>
          </a:prstGeom>
        </p:spPr>
        <p:txBody>
          <a:bodyPr spcFirstLastPara="1" vert="horz" wrap="square" lIns="91425" tIns="91425" rIns="91425" bIns="91425" anchor="b" anchorCtr="0">
            <a:noAutofit/>
            <a:scene3d>
              <a:camera prst="orthographicFront"/>
              <a:lightRig rig="freezing" dir="t">
                <a:rot lat="0" lon="0" rev="5640000"/>
              </a:lightRig>
            </a:scene3d>
            <a:sp3d prstMaterial="flat">
              <a:bevelT w="38100" h="38100"/>
              <a:contourClr>
                <a:schemeClr val="tx2"/>
              </a:contourClr>
            </a:sp3d>
          </a:bodyPr>
          <a:lstStyle/>
          <a:p>
            <a:pPr marL="457200" indent="-355600" algn="l">
              <a:spcBef>
                <a:spcPts val="0"/>
              </a:spcBef>
              <a:buClr>
                <a:schemeClr val="dk2"/>
              </a:buClr>
              <a:buSzPts val="2000"/>
              <a:buChar char="■"/>
            </a:pPr>
            <a:r>
              <a:rPr lang="ru" sz="2000" b="0" dirty="0">
                <a:solidFill>
                  <a:schemeClr val="tx1"/>
                </a:solidFill>
                <a:effectLst/>
                <a:latin typeface="+mn-lt"/>
              </a:rPr>
              <a:t>requires that the attacker have physical access to the target machine and that the attacker is able to directly control the input power to the processor</a:t>
            </a:r>
            <a:endParaRPr sz="2000" b="0" dirty="0">
              <a:solidFill>
                <a:schemeClr val="tx1"/>
              </a:solidFill>
              <a:effectLst/>
              <a:latin typeface="+mn-lt"/>
            </a:endParaRPr>
          </a:p>
          <a:p>
            <a:pPr marL="457200" algn="l">
              <a:spcBef>
                <a:spcPts val="0"/>
              </a:spcBef>
            </a:pPr>
            <a:endParaRPr sz="2000" b="0" dirty="0">
              <a:solidFill>
                <a:schemeClr val="tx1"/>
              </a:solidFill>
              <a:effectLst/>
              <a:latin typeface="+mn-lt"/>
            </a:endParaRPr>
          </a:p>
          <a:p>
            <a:pPr marL="457200" indent="-355600" algn="l">
              <a:spcBef>
                <a:spcPts val="0"/>
              </a:spcBef>
              <a:buClr>
                <a:schemeClr val="dk2"/>
              </a:buClr>
              <a:buSzPts val="2000"/>
              <a:buChar char="■"/>
            </a:pPr>
            <a:r>
              <a:rPr lang="ru" sz="2000" b="0" dirty="0">
                <a:solidFill>
                  <a:schemeClr val="tx1"/>
                </a:solidFill>
                <a:effectLst/>
                <a:latin typeface="+mn-lt"/>
              </a:rPr>
              <a:t>controlling the AC power is not enough, also need a control to the power supply on the chip</a:t>
            </a:r>
            <a:endParaRPr sz="2000" b="0" dirty="0">
              <a:solidFill>
                <a:schemeClr val="tx1"/>
              </a:solidFill>
              <a:effectLst/>
              <a:latin typeface="+mn-lt"/>
            </a:endParaRPr>
          </a:p>
          <a:p>
            <a:pPr algn="l">
              <a:spcBef>
                <a:spcPts val="0"/>
              </a:spcBef>
            </a:pPr>
            <a:endParaRPr sz="2000" b="0" dirty="0">
              <a:solidFill>
                <a:schemeClr val="tx1"/>
              </a:solidFill>
              <a:effectLst/>
              <a:latin typeface="+mn-lt"/>
            </a:endParaRPr>
          </a:p>
        </p:txBody>
      </p:sp>
      <p:sp>
        <p:nvSpPr>
          <p:cNvPr id="107" name="Google Shape;107;p20"/>
          <p:cNvSpPr txBox="1"/>
          <p:nvPr/>
        </p:nvSpPr>
        <p:spPr>
          <a:xfrm>
            <a:off x="0" y="1383025"/>
            <a:ext cx="7317900" cy="605400"/>
          </a:xfrm>
          <a:prstGeom prst="rect">
            <a:avLst/>
          </a:prstGeom>
          <a:noFill/>
          <a:ln>
            <a:noFill/>
          </a:ln>
        </p:spPr>
        <p:txBody>
          <a:bodyPr spcFirstLastPara="1" wrap="square" lIns="91425" tIns="91425" rIns="91425" bIns="91425" anchor="ctr" anchorCtr="0">
            <a:noAutofit/>
          </a:bodyPr>
          <a:lstStyle/>
          <a:p>
            <a:pPr algn="ctr"/>
            <a:r>
              <a:rPr lang="ru" sz="3200" b="1" dirty="0">
                <a:solidFill>
                  <a:schemeClr val="tx2"/>
                </a:solidFill>
                <a:latin typeface="+mj-lt"/>
              </a:rPr>
              <a:t>Fault-Based attack is a not a real threat</a:t>
            </a:r>
            <a:endParaRPr sz="3200" b="1" dirty="0">
              <a:solidFill>
                <a:schemeClr val="tx2"/>
              </a:solidFill>
              <a:latin typeface="+mj-lt"/>
            </a:endParaRPr>
          </a:p>
        </p:txBody>
      </p:sp>
      <p:sp>
        <p:nvSpPr>
          <p:cNvPr id="4" name="Rectangle 3">
            <a:extLst>
              <a:ext uri="{FF2B5EF4-FFF2-40B4-BE49-F238E27FC236}">
                <a16:creationId xmlns:a16="http://schemas.microsoft.com/office/drawing/2014/main" id="{0FEFF1C2-D117-44A5-94E6-3B6CADF4AEB0}"/>
              </a:ext>
            </a:extLst>
          </p:cNvPr>
          <p:cNvSpPr/>
          <p:nvPr/>
        </p:nvSpPr>
        <p:spPr>
          <a:xfrm>
            <a:off x="8433103" y="6515590"/>
            <a:ext cx="412292" cy="261610"/>
          </a:xfrm>
          <a:prstGeom prst="rect">
            <a:avLst/>
          </a:prstGeom>
        </p:spPr>
        <p:txBody>
          <a:bodyPr wrap="square">
            <a:spAutoFit/>
          </a:bodyPr>
          <a:lstStyle/>
          <a:p>
            <a:r>
              <a:rPr lang="en-IN" sz="1100" dirty="0">
                <a:solidFill>
                  <a:schemeClr val="tx2">
                    <a:shade val="90000"/>
                  </a:schemeClr>
                </a:solidFill>
              </a:rPr>
              <a:t>44</a:t>
            </a:r>
          </a:p>
        </p:txBody>
      </p:sp>
    </p:spTree>
    <p:extLst>
      <p:ext uri="{BB962C8B-B14F-4D97-AF65-F5344CB8AC3E}">
        <p14:creationId xmlns:p14="http://schemas.microsoft.com/office/powerpoint/2010/main" val="3344397622"/>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Shape 84"/>
        <p:cNvGrpSpPr/>
        <p:nvPr/>
      </p:nvGrpSpPr>
      <p:grpSpPr>
        <a:xfrm>
          <a:off x="0" y="0"/>
          <a:ext cx="0" cy="0"/>
          <a:chOff x="0" y="0"/>
          <a:chExt cx="0" cy="0"/>
        </a:xfrm>
      </p:grpSpPr>
      <p:sp>
        <p:nvSpPr>
          <p:cNvPr id="85" name="Google Shape;85;p17"/>
          <p:cNvSpPr txBox="1">
            <a:spLocks noGrp="1"/>
          </p:cNvSpPr>
          <p:nvPr>
            <p:ph type="ctrTitle"/>
          </p:nvPr>
        </p:nvSpPr>
        <p:spPr>
          <a:xfrm>
            <a:off x="319687" y="3200400"/>
            <a:ext cx="8702775" cy="2710500"/>
          </a:xfrm>
          <a:prstGeom prst="rect">
            <a:avLst/>
          </a:prstGeom>
        </p:spPr>
        <p:txBody>
          <a:bodyPr spcFirstLastPara="1" vert="horz" wrap="square" lIns="91425" tIns="91425" rIns="91425" bIns="91425" anchor="b" anchorCtr="0">
            <a:noAutofit/>
            <a:scene3d>
              <a:camera prst="orthographicFront"/>
              <a:lightRig rig="freezing" dir="t">
                <a:rot lat="0" lon="0" rev="5640000"/>
              </a:lightRig>
            </a:scene3d>
            <a:sp3d prstMaterial="flat">
              <a:bevelT w="38100" h="38100"/>
              <a:contourClr>
                <a:schemeClr val="tx2"/>
              </a:contourClr>
            </a:sp3d>
          </a:bodyPr>
          <a:lstStyle/>
          <a:p>
            <a:pPr algn="l">
              <a:spcBef>
                <a:spcPts val="0"/>
              </a:spcBef>
            </a:pPr>
            <a:r>
              <a:rPr lang="ru" sz="2000" b="0" dirty="0">
                <a:solidFill>
                  <a:schemeClr val="tx1"/>
                </a:solidFill>
                <a:effectLst/>
                <a:latin typeface="+mn-lt"/>
              </a:rPr>
              <a:t>The most common choice is </a:t>
            </a:r>
            <a:r>
              <a:rPr lang="ru" sz="2000" b="0" dirty="0">
                <a:solidFill>
                  <a:srgbClr val="0000FF"/>
                </a:solidFill>
                <a:effectLst/>
                <a:latin typeface="+mn-lt"/>
              </a:rPr>
              <a:t>65537 (2¹⁶ + 1)</a:t>
            </a:r>
            <a:r>
              <a:rPr lang="ru" sz="2000" b="0" dirty="0">
                <a:solidFill>
                  <a:schemeClr val="dk2"/>
                </a:solidFill>
                <a:effectLst/>
                <a:latin typeface="+mn-lt"/>
              </a:rPr>
              <a:t>; </a:t>
            </a:r>
            <a:r>
              <a:rPr lang="ru" sz="2000" b="0" dirty="0">
                <a:solidFill>
                  <a:schemeClr val="tx1"/>
                </a:solidFill>
                <a:effectLst/>
                <a:latin typeface="+mn-lt"/>
              </a:rPr>
              <a:t>other popular choices are </a:t>
            </a:r>
            <a:r>
              <a:rPr lang="ru" sz="2000" b="0" dirty="0">
                <a:solidFill>
                  <a:srgbClr val="0000FF"/>
                </a:solidFill>
                <a:effectLst/>
                <a:latin typeface="+mn-lt"/>
              </a:rPr>
              <a:t>3</a:t>
            </a:r>
            <a:r>
              <a:rPr lang="ru" sz="2000" b="0" dirty="0">
                <a:solidFill>
                  <a:schemeClr val="tx1"/>
                </a:solidFill>
                <a:effectLst/>
                <a:latin typeface="+mn-lt"/>
              </a:rPr>
              <a:t> and </a:t>
            </a:r>
            <a:r>
              <a:rPr lang="ru" sz="2000" b="0" dirty="0">
                <a:solidFill>
                  <a:srgbClr val="0000FF"/>
                </a:solidFill>
                <a:effectLst/>
                <a:latin typeface="+mn-lt"/>
              </a:rPr>
              <a:t>17.</a:t>
            </a:r>
            <a:endParaRPr sz="2000" b="0" dirty="0">
              <a:solidFill>
                <a:srgbClr val="0000FF"/>
              </a:solidFill>
              <a:effectLst/>
              <a:latin typeface="+mn-lt"/>
            </a:endParaRPr>
          </a:p>
          <a:p>
            <a:pPr marL="1828800" indent="457200" algn="l">
              <a:spcBef>
                <a:spcPts val="0"/>
              </a:spcBef>
            </a:pPr>
            <a:endParaRPr sz="2000" b="0" dirty="0">
              <a:solidFill>
                <a:srgbClr val="0000FF"/>
              </a:solidFill>
              <a:effectLst/>
              <a:latin typeface="+mn-lt"/>
            </a:endParaRPr>
          </a:p>
          <a:p>
            <a:pPr marL="1828800" indent="457200" algn="l">
              <a:spcBef>
                <a:spcPts val="0"/>
              </a:spcBef>
            </a:pPr>
            <a:r>
              <a:rPr lang="ru" sz="2000" b="0" dirty="0">
                <a:solidFill>
                  <a:srgbClr val="0000FF"/>
                </a:solidFill>
                <a:effectLst/>
                <a:latin typeface="+mn-lt"/>
              </a:rPr>
              <a:t>011, 10001, </a:t>
            </a:r>
            <a:r>
              <a:rPr lang="ru" sz="2000" b="0" dirty="0">
                <a:solidFill>
                  <a:srgbClr val="0000FF"/>
                </a:solidFill>
                <a:effectLst/>
                <a:highlight>
                  <a:srgbClr val="FFFFFF"/>
                </a:highlight>
                <a:latin typeface="+mn-lt"/>
              </a:rPr>
              <a:t>10000000000000001</a:t>
            </a:r>
            <a:endParaRPr sz="2000" b="0" dirty="0">
              <a:solidFill>
                <a:srgbClr val="0000FF"/>
              </a:solidFill>
              <a:effectLst/>
              <a:latin typeface="+mn-lt"/>
            </a:endParaRPr>
          </a:p>
          <a:p>
            <a:pPr algn="l">
              <a:spcBef>
                <a:spcPts val="0"/>
              </a:spcBef>
            </a:pPr>
            <a:endParaRPr sz="2000" b="0" dirty="0">
              <a:solidFill>
                <a:srgbClr val="0000FF"/>
              </a:solidFill>
              <a:effectLst/>
              <a:latin typeface="+mn-lt"/>
            </a:endParaRPr>
          </a:p>
          <a:p>
            <a:pPr algn="l">
              <a:spcBef>
                <a:spcPts val="0"/>
              </a:spcBef>
            </a:pPr>
            <a:r>
              <a:rPr lang="ru" sz="2000" b="0" dirty="0">
                <a:solidFill>
                  <a:schemeClr val="tx1"/>
                </a:solidFill>
                <a:effectLst/>
                <a:latin typeface="+mn-lt"/>
              </a:rPr>
              <a:t>These choices has only two </a:t>
            </a:r>
            <a:r>
              <a:rPr lang="ru" sz="2000" dirty="0">
                <a:solidFill>
                  <a:srgbClr val="FF0000"/>
                </a:solidFill>
                <a:effectLst/>
                <a:latin typeface="+mn-lt"/>
              </a:rPr>
              <a:t>1 bits</a:t>
            </a:r>
            <a:r>
              <a:rPr lang="ru" sz="2000" b="0" dirty="0">
                <a:solidFill>
                  <a:schemeClr val="tx1"/>
                </a:solidFill>
                <a:effectLst/>
                <a:latin typeface="+mn-lt"/>
              </a:rPr>
              <a:t>, so the number of multiplications required to perform exponentiation is minimized.</a:t>
            </a:r>
            <a:endParaRPr sz="2000" b="0" dirty="0">
              <a:solidFill>
                <a:schemeClr val="tx1"/>
              </a:solidFill>
              <a:effectLst/>
              <a:latin typeface="+mn-lt"/>
            </a:endParaRPr>
          </a:p>
          <a:p>
            <a:pPr algn="l">
              <a:spcBef>
                <a:spcPts val="0"/>
              </a:spcBef>
            </a:pPr>
            <a:endParaRPr sz="2000" b="0" dirty="0">
              <a:solidFill>
                <a:schemeClr val="dk2"/>
              </a:solidFill>
              <a:effectLst/>
              <a:latin typeface="+mn-lt"/>
            </a:endParaRPr>
          </a:p>
        </p:txBody>
      </p:sp>
      <p:sp>
        <p:nvSpPr>
          <p:cNvPr id="86" name="Google Shape;86;p17"/>
          <p:cNvSpPr txBox="1"/>
          <p:nvPr/>
        </p:nvSpPr>
        <p:spPr>
          <a:xfrm>
            <a:off x="1012125" y="685800"/>
            <a:ext cx="7317900" cy="605400"/>
          </a:xfrm>
          <a:prstGeom prst="rect">
            <a:avLst/>
          </a:prstGeom>
          <a:noFill/>
          <a:ln>
            <a:noFill/>
          </a:ln>
        </p:spPr>
        <p:txBody>
          <a:bodyPr spcFirstLastPara="1" wrap="square" lIns="91425" tIns="91425" rIns="91425" bIns="91425" anchor="ctr" anchorCtr="0">
            <a:noAutofit/>
          </a:bodyPr>
          <a:lstStyle/>
          <a:p>
            <a:pPr algn="ctr"/>
            <a:r>
              <a:rPr lang="ru" sz="3200" dirty="0">
                <a:solidFill>
                  <a:schemeClr val="tx2"/>
                </a:solidFill>
                <a:latin typeface="+mj-lt"/>
              </a:rPr>
              <a:t>Efficient operation using the Public Key </a:t>
            </a:r>
            <a:r>
              <a:rPr lang="ru" sz="3200" b="1" dirty="0">
                <a:solidFill>
                  <a:srgbClr val="FF0000"/>
                </a:solidFill>
                <a:latin typeface="+mj-lt"/>
              </a:rPr>
              <a:t>e</a:t>
            </a:r>
            <a:endParaRPr sz="3200" b="1" dirty="0">
              <a:solidFill>
                <a:srgbClr val="FF0000"/>
              </a:solidFill>
              <a:latin typeface="+mj-lt"/>
            </a:endParaRPr>
          </a:p>
        </p:txBody>
      </p:sp>
      <p:sp>
        <p:nvSpPr>
          <p:cNvPr id="87" name="Google Shape;87;p17"/>
          <p:cNvSpPr/>
          <p:nvPr/>
        </p:nvSpPr>
        <p:spPr>
          <a:xfrm>
            <a:off x="752175" y="1828800"/>
            <a:ext cx="7837800" cy="100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ru" sz="2000" dirty="0"/>
              <a:t>To speed up the operation of the RSA algorithm using the public key, a specific choice of </a:t>
            </a:r>
            <a:r>
              <a:rPr lang="ru" sz="2000" b="1" dirty="0">
                <a:solidFill>
                  <a:srgbClr val="FF0000"/>
                </a:solidFill>
              </a:rPr>
              <a:t>e</a:t>
            </a:r>
            <a:r>
              <a:rPr lang="ru" sz="2000" dirty="0">
                <a:solidFill>
                  <a:schemeClr val="dk2"/>
                </a:solidFill>
              </a:rPr>
              <a:t> </a:t>
            </a:r>
            <a:r>
              <a:rPr lang="ru" sz="2000" dirty="0"/>
              <a:t>is usually made.</a:t>
            </a:r>
            <a:endParaRPr sz="2000" dirty="0"/>
          </a:p>
        </p:txBody>
      </p:sp>
      <p:sp>
        <p:nvSpPr>
          <p:cNvPr id="5" name="Rectangle 4">
            <a:extLst>
              <a:ext uri="{FF2B5EF4-FFF2-40B4-BE49-F238E27FC236}">
                <a16:creationId xmlns:a16="http://schemas.microsoft.com/office/drawing/2014/main" id="{122A1B06-FB7C-4A99-95F9-74F00DDDC0E7}"/>
              </a:ext>
            </a:extLst>
          </p:cNvPr>
          <p:cNvSpPr/>
          <p:nvPr/>
        </p:nvSpPr>
        <p:spPr>
          <a:xfrm>
            <a:off x="8433103" y="6515590"/>
            <a:ext cx="412292" cy="261610"/>
          </a:xfrm>
          <a:prstGeom prst="rect">
            <a:avLst/>
          </a:prstGeom>
        </p:spPr>
        <p:txBody>
          <a:bodyPr wrap="square">
            <a:spAutoFit/>
          </a:bodyPr>
          <a:lstStyle/>
          <a:p>
            <a:r>
              <a:rPr lang="en-IN" sz="1100" dirty="0">
                <a:solidFill>
                  <a:schemeClr val="tx2">
                    <a:shade val="90000"/>
                  </a:schemeClr>
                </a:solidFill>
              </a:rPr>
              <a:t>45</a:t>
            </a: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Shape 91"/>
        <p:cNvGrpSpPr/>
        <p:nvPr/>
      </p:nvGrpSpPr>
      <p:grpSpPr>
        <a:xfrm>
          <a:off x="0" y="0"/>
          <a:ext cx="0" cy="0"/>
          <a:chOff x="0" y="0"/>
          <a:chExt cx="0" cy="0"/>
        </a:xfrm>
      </p:grpSpPr>
      <p:sp>
        <p:nvSpPr>
          <p:cNvPr id="92" name="Google Shape;92;p18"/>
          <p:cNvSpPr txBox="1"/>
          <p:nvPr/>
        </p:nvSpPr>
        <p:spPr>
          <a:xfrm>
            <a:off x="533400" y="947650"/>
            <a:ext cx="7317900" cy="605400"/>
          </a:xfrm>
          <a:prstGeom prst="rect">
            <a:avLst/>
          </a:prstGeom>
          <a:noFill/>
          <a:ln>
            <a:noFill/>
          </a:ln>
        </p:spPr>
        <p:txBody>
          <a:bodyPr spcFirstLastPara="1" wrap="square" lIns="91425" tIns="91425" rIns="91425" bIns="91425" anchor="ctr" anchorCtr="0">
            <a:noAutofit/>
          </a:bodyPr>
          <a:lstStyle/>
          <a:p>
            <a:pPr algn="ctr"/>
            <a:r>
              <a:rPr lang="ru" sz="3200" b="1" dirty="0">
                <a:solidFill>
                  <a:schemeClr val="tx2"/>
                </a:solidFill>
                <a:latin typeface="+mj-lt"/>
              </a:rPr>
              <a:t>Corollary of Chinese Remainder Theorem</a:t>
            </a:r>
            <a:endParaRPr sz="3200" b="1" dirty="0">
              <a:solidFill>
                <a:schemeClr val="tx2"/>
              </a:solidFill>
              <a:latin typeface="+mj-lt"/>
            </a:endParaRPr>
          </a:p>
        </p:txBody>
      </p:sp>
      <p:sp>
        <p:nvSpPr>
          <p:cNvPr id="93" name="Google Shape;93;p18"/>
          <p:cNvSpPr txBox="1"/>
          <p:nvPr/>
        </p:nvSpPr>
        <p:spPr>
          <a:xfrm>
            <a:off x="813137" y="1981200"/>
            <a:ext cx="7825225" cy="919500"/>
          </a:xfrm>
          <a:prstGeom prst="rect">
            <a:avLst/>
          </a:prstGeom>
          <a:noFill/>
          <a:ln>
            <a:noFill/>
          </a:ln>
        </p:spPr>
        <p:txBody>
          <a:bodyPr spcFirstLastPara="1" wrap="square" lIns="91425" tIns="91425" rIns="91425" bIns="91425" anchor="t" anchorCtr="0">
            <a:noAutofit/>
          </a:bodyPr>
          <a:lstStyle/>
          <a:p>
            <a:r>
              <a:rPr lang="ru" sz="2000" dirty="0"/>
              <a:t>Let </a:t>
            </a:r>
            <a:r>
              <a:rPr lang="ru" sz="2000" dirty="0">
                <a:solidFill>
                  <a:srgbClr val="0000FF"/>
                </a:solidFill>
              </a:rPr>
              <a:t>p = p₁ * p₂ * … * pₖ</a:t>
            </a:r>
            <a:r>
              <a:rPr lang="ru" sz="2000" dirty="0"/>
              <a:t>, where </a:t>
            </a:r>
            <a:r>
              <a:rPr lang="ru" sz="2000" dirty="0">
                <a:solidFill>
                  <a:srgbClr val="0000FF"/>
                </a:solidFill>
              </a:rPr>
              <a:t>pᵢ</a:t>
            </a:r>
            <a:r>
              <a:rPr lang="ru" sz="2000" dirty="0"/>
              <a:t> - pairwise mutually prime numbers,</a:t>
            </a:r>
            <a:endParaRPr sz="2000" dirty="0"/>
          </a:p>
          <a:p>
            <a:r>
              <a:rPr lang="ru" sz="2000" dirty="0">
                <a:solidFill>
                  <a:srgbClr val="FF0000"/>
                </a:solidFill>
              </a:rPr>
              <a:t>a</a:t>
            </a:r>
            <a:r>
              <a:rPr lang="ru" sz="2000" dirty="0"/>
              <a:t> is an arbitrary integer (0 &lt;= </a:t>
            </a:r>
            <a:r>
              <a:rPr lang="ru" sz="2000" dirty="0">
                <a:solidFill>
                  <a:srgbClr val="FF0000"/>
                </a:solidFill>
              </a:rPr>
              <a:t>a</a:t>
            </a:r>
            <a:r>
              <a:rPr lang="ru" sz="2000" dirty="0"/>
              <a:t> &lt; </a:t>
            </a:r>
            <a:r>
              <a:rPr lang="ru" sz="2000" dirty="0">
                <a:solidFill>
                  <a:srgbClr val="0000FF"/>
                </a:solidFill>
              </a:rPr>
              <a:t>p</a:t>
            </a:r>
            <a:r>
              <a:rPr lang="ru" sz="2000" dirty="0"/>
              <a:t>)</a:t>
            </a:r>
            <a:endParaRPr sz="2000" dirty="0"/>
          </a:p>
        </p:txBody>
      </p:sp>
      <p:sp>
        <p:nvSpPr>
          <p:cNvPr id="94" name="Google Shape;94;p18"/>
          <p:cNvSpPr txBox="1"/>
          <p:nvPr/>
        </p:nvSpPr>
        <p:spPr>
          <a:xfrm>
            <a:off x="2209800" y="3276600"/>
            <a:ext cx="4487375" cy="3074084"/>
          </a:xfrm>
          <a:prstGeom prst="rect">
            <a:avLst/>
          </a:prstGeom>
          <a:noFill/>
          <a:ln>
            <a:noFill/>
          </a:ln>
        </p:spPr>
        <p:txBody>
          <a:bodyPr spcFirstLastPara="1" wrap="square" lIns="91425" tIns="91425" rIns="91425" bIns="91425" anchor="t" anchorCtr="0">
            <a:noAutofit/>
          </a:bodyPr>
          <a:lstStyle/>
          <a:p>
            <a:r>
              <a:rPr lang="ru" sz="2000" dirty="0"/>
              <a:t>	       </a:t>
            </a:r>
            <a:r>
              <a:rPr lang="ru" sz="2200" dirty="0">
                <a:solidFill>
                  <a:srgbClr val="0000FF"/>
                </a:solidFill>
              </a:rPr>
              <a:t>x = </a:t>
            </a:r>
            <a:r>
              <a:rPr lang="ru" sz="2200" dirty="0">
                <a:solidFill>
                  <a:srgbClr val="FF0000"/>
                </a:solidFill>
              </a:rPr>
              <a:t>a</a:t>
            </a:r>
            <a:r>
              <a:rPr lang="ru" sz="2200" dirty="0">
                <a:solidFill>
                  <a:srgbClr val="0000FF"/>
                </a:solidFill>
              </a:rPr>
              <a:t> (mod p)</a:t>
            </a:r>
            <a:endParaRPr sz="2200" dirty="0">
              <a:solidFill>
                <a:srgbClr val="0000FF"/>
              </a:solidFill>
            </a:endParaRPr>
          </a:p>
          <a:p>
            <a:endParaRPr sz="2000" dirty="0"/>
          </a:p>
          <a:p>
            <a:r>
              <a:rPr lang="ru" dirty="0"/>
              <a:t>   is equivalent to the system of equations:</a:t>
            </a:r>
            <a:endParaRPr dirty="0"/>
          </a:p>
          <a:p>
            <a:endParaRPr sz="2000" dirty="0"/>
          </a:p>
          <a:p>
            <a:pPr marL="457200" indent="457200"/>
            <a:r>
              <a:rPr lang="en-IN" sz="2200" dirty="0">
                <a:solidFill>
                  <a:srgbClr val="0000FF"/>
                </a:solidFill>
              </a:rPr>
              <a:t> </a:t>
            </a:r>
            <a:r>
              <a:rPr lang="ru" sz="2200" dirty="0">
                <a:solidFill>
                  <a:srgbClr val="0000FF"/>
                </a:solidFill>
              </a:rPr>
              <a:t>x = </a:t>
            </a:r>
            <a:r>
              <a:rPr lang="ru" sz="2200" dirty="0">
                <a:solidFill>
                  <a:srgbClr val="FF0000"/>
                </a:solidFill>
              </a:rPr>
              <a:t>a</a:t>
            </a:r>
            <a:r>
              <a:rPr lang="ru" sz="2200" dirty="0">
                <a:solidFill>
                  <a:srgbClr val="0000FF"/>
                </a:solidFill>
              </a:rPr>
              <a:t> (mod p₁),</a:t>
            </a:r>
            <a:endParaRPr sz="2200" dirty="0">
              <a:solidFill>
                <a:srgbClr val="0000FF"/>
              </a:solidFill>
            </a:endParaRPr>
          </a:p>
          <a:p>
            <a:pPr marL="457200"/>
            <a:r>
              <a:rPr lang="ru" sz="2200" dirty="0"/>
              <a:t>      </a:t>
            </a:r>
            <a:r>
              <a:rPr lang="en-IN" sz="2200" dirty="0"/>
              <a:t> </a:t>
            </a:r>
            <a:r>
              <a:rPr lang="ru" sz="2200" dirty="0"/>
              <a:t> …....,</a:t>
            </a:r>
            <a:endParaRPr sz="2200" dirty="0"/>
          </a:p>
          <a:p>
            <a:pPr marL="457200" indent="457200"/>
            <a:r>
              <a:rPr lang="en-IN" sz="2200" dirty="0">
                <a:solidFill>
                  <a:srgbClr val="0000FF"/>
                </a:solidFill>
              </a:rPr>
              <a:t> </a:t>
            </a:r>
            <a:r>
              <a:rPr lang="ru" sz="2200" dirty="0">
                <a:solidFill>
                  <a:srgbClr val="0000FF"/>
                </a:solidFill>
              </a:rPr>
              <a:t>x = </a:t>
            </a:r>
            <a:r>
              <a:rPr lang="ru" sz="2200" dirty="0">
                <a:solidFill>
                  <a:srgbClr val="FF0000"/>
                </a:solidFill>
              </a:rPr>
              <a:t>a</a:t>
            </a:r>
            <a:r>
              <a:rPr lang="ru" sz="2200" dirty="0">
                <a:solidFill>
                  <a:srgbClr val="0000FF"/>
                </a:solidFill>
              </a:rPr>
              <a:t> (mod pₖ)</a:t>
            </a:r>
            <a:endParaRPr sz="2200" dirty="0">
              <a:solidFill>
                <a:srgbClr val="0000FF"/>
              </a:solidFill>
            </a:endParaRPr>
          </a:p>
        </p:txBody>
      </p:sp>
      <p:pic>
        <p:nvPicPr>
          <p:cNvPr id="95" name="Google Shape;95;p18"/>
          <p:cNvPicPr preferRelativeResize="0"/>
          <p:nvPr/>
        </p:nvPicPr>
        <p:blipFill>
          <a:blip r:embed="rId4">
            <a:alphaModFix/>
          </a:blip>
          <a:stretch>
            <a:fillRect/>
          </a:stretch>
        </p:blipFill>
        <p:spPr>
          <a:xfrm>
            <a:off x="2667000" y="4572000"/>
            <a:ext cx="381000" cy="1035650"/>
          </a:xfrm>
          <a:prstGeom prst="rect">
            <a:avLst/>
          </a:prstGeom>
          <a:noFill/>
          <a:ln>
            <a:noFill/>
          </a:ln>
        </p:spPr>
      </p:pic>
      <p:sp>
        <p:nvSpPr>
          <p:cNvPr id="6" name="Rectangle 5">
            <a:extLst>
              <a:ext uri="{FF2B5EF4-FFF2-40B4-BE49-F238E27FC236}">
                <a16:creationId xmlns:a16="http://schemas.microsoft.com/office/drawing/2014/main" id="{3C6EC579-43DC-4B3C-82A3-B2107E97B46B}"/>
              </a:ext>
            </a:extLst>
          </p:cNvPr>
          <p:cNvSpPr/>
          <p:nvPr/>
        </p:nvSpPr>
        <p:spPr>
          <a:xfrm>
            <a:off x="8433103" y="6515590"/>
            <a:ext cx="412292" cy="261610"/>
          </a:xfrm>
          <a:prstGeom prst="rect">
            <a:avLst/>
          </a:prstGeom>
        </p:spPr>
        <p:txBody>
          <a:bodyPr wrap="square">
            <a:spAutoFit/>
          </a:bodyPr>
          <a:lstStyle/>
          <a:p>
            <a:r>
              <a:rPr lang="en-IN" sz="1100" dirty="0">
                <a:solidFill>
                  <a:schemeClr val="tx2">
                    <a:shade val="90000"/>
                  </a:schemeClr>
                </a:solidFill>
              </a:rPr>
              <a:t>46</a:t>
            </a: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Shape 99"/>
        <p:cNvGrpSpPr/>
        <p:nvPr/>
      </p:nvGrpSpPr>
      <p:grpSpPr>
        <a:xfrm>
          <a:off x="0" y="0"/>
          <a:ext cx="0" cy="0"/>
          <a:chOff x="0" y="0"/>
          <a:chExt cx="0" cy="0"/>
        </a:xfrm>
      </p:grpSpPr>
      <p:sp>
        <p:nvSpPr>
          <p:cNvPr id="100" name="Google Shape;100;p19"/>
          <p:cNvSpPr txBox="1">
            <a:spLocks noGrp="1"/>
          </p:cNvSpPr>
          <p:nvPr>
            <p:ph type="ctrTitle"/>
          </p:nvPr>
        </p:nvSpPr>
        <p:spPr>
          <a:xfrm>
            <a:off x="533400" y="1774465"/>
            <a:ext cx="8520600" cy="4267200"/>
          </a:xfrm>
          <a:prstGeom prst="rect">
            <a:avLst/>
          </a:prstGeom>
        </p:spPr>
        <p:txBody>
          <a:bodyPr spcFirstLastPara="1" vert="horz" wrap="square" lIns="91425" tIns="91425" rIns="91425" bIns="91425" anchor="b" anchorCtr="0">
            <a:noAutofit/>
            <a:scene3d>
              <a:camera prst="orthographicFront"/>
              <a:lightRig rig="freezing" dir="t">
                <a:rot lat="0" lon="0" rev="5640000"/>
              </a:lightRig>
            </a:scene3d>
            <a:sp3d prstMaterial="flat">
              <a:bevelT w="38100" h="38100"/>
              <a:contourClr>
                <a:schemeClr val="tx2"/>
              </a:contourClr>
            </a:sp3d>
          </a:bodyPr>
          <a:lstStyle/>
          <a:p>
            <a:pPr algn="l">
              <a:spcBef>
                <a:spcPts val="0"/>
              </a:spcBef>
            </a:pPr>
            <a:endParaRPr sz="2200" b="0" dirty="0">
              <a:solidFill>
                <a:schemeClr val="dk2"/>
              </a:solidFill>
              <a:effectLst/>
            </a:endParaRPr>
          </a:p>
          <a:p>
            <a:pPr marL="457200" indent="-342900" algn="l">
              <a:spcBef>
                <a:spcPts val="0"/>
              </a:spcBef>
              <a:buSzPts val="1800"/>
              <a:buChar char="-"/>
            </a:pPr>
            <a:r>
              <a:rPr lang="ru" sz="2200" b="0" dirty="0">
                <a:solidFill>
                  <a:schemeClr val="tx1"/>
                </a:solidFill>
                <a:effectLst/>
              </a:rPr>
              <a:t>Suppose users </a:t>
            </a:r>
            <a:r>
              <a:rPr lang="ru" sz="2200" b="0" dirty="0">
                <a:solidFill>
                  <a:srgbClr val="0000FF"/>
                </a:solidFill>
                <a:effectLst/>
              </a:rPr>
              <a:t>U₁, U₂, U</a:t>
            </a:r>
            <a:r>
              <a:rPr lang="ru" sz="2200" b="0" dirty="0">
                <a:solidFill>
                  <a:schemeClr val="tx1"/>
                </a:solidFill>
                <a:effectLst/>
              </a:rPr>
              <a:t>₃ use value </a:t>
            </a:r>
            <a:r>
              <a:rPr lang="ru" sz="2200" b="0" dirty="0">
                <a:solidFill>
                  <a:srgbClr val="FF0000"/>
                </a:solidFill>
                <a:effectLst/>
              </a:rPr>
              <a:t>e</a:t>
            </a:r>
            <a:r>
              <a:rPr lang="ru" sz="2200" b="0" dirty="0">
                <a:solidFill>
                  <a:schemeClr val="dk2"/>
                </a:solidFill>
                <a:effectLst/>
              </a:rPr>
              <a:t> = </a:t>
            </a:r>
            <a:r>
              <a:rPr lang="ru" sz="2200" b="0" dirty="0">
                <a:solidFill>
                  <a:srgbClr val="FF0000"/>
                </a:solidFill>
                <a:effectLst/>
              </a:rPr>
              <a:t>3</a:t>
            </a:r>
            <a:endParaRPr sz="2200" b="0" dirty="0">
              <a:solidFill>
                <a:srgbClr val="FF0000"/>
              </a:solidFill>
              <a:effectLst/>
            </a:endParaRPr>
          </a:p>
          <a:p>
            <a:pPr marL="457200" indent="-342900" algn="l">
              <a:spcBef>
                <a:spcPts val="0"/>
              </a:spcBef>
              <a:buSzPts val="1800"/>
              <a:buChar char="-"/>
            </a:pPr>
            <a:r>
              <a:rPr lang="ru" sz="2200" b="0" dirty="0">
                <a:solidFill>
                  <a:srgbClr val="0000FF"/>
                </a:solidFill>
                <a:effectLst/>
              </a:rPr>
              <a:t>n₁, n₂, n₃</a:t>
            </a:r>
            <a:r>
              <a:rPr lang="ru" sz="2200" b="0" dirty="0">
                <a:solidFill>
                  <a:schemeClr val="dk2"/>
                </a:solidFill>
                <a:effectLst/>
              </a:rPr>
              <a:t> </a:t>
            </a:r>
            <a:r>
              <a:rPr lang="ru" sz="2200" b="0" dirty="0">
                <a:solidFill>
                  <a:schemeClr val="tx1"/>
                </a:solidFill>
                <a:effectLst/>
              </a:rPr>
              <a:t>are unique values</a:t>
            </a:r>
            <a:endParaRPr sz="2200" b="0" dirty="0">
              <a:solidFill>
                <a:schemeClr val="tx1"/>
              </a:solidFill>
              <a:effectLst/>
            </a:endParaRPr>
          </a:p>
          <a:p>
            <a:pPr marL="914400" indent="-342900" algn="l">
              <a:spcBef>
                <a:spcPts val="0"/>
              </a:spcBef>
              <a:buClr>
                <a:srgbClr val="434343"/>
              </a:buClr>
              <a:buSzPts val="1800"/>
              <a:buAutoNum type="arabicParenR"/>
            </a:pPr>
            <a:r>
              <a:rPr lang="ru" sz="2200" b="0" dirty="0">
                <a:solidFill>
                  <a:schemeClr val="tx1"/>
                </a:solidFill>
                <a:effectLst/>
              </a:rPr>
              <a:t>Attacker sends encrypted message M to all three users</a:t>
            </a:r>
            <a:endParaRPr sz="2200" b="0" dirty="0">
              <a:solidFill>
                <a:schemeClr val="tx1"/>
              </a:solidFill>
              <a:effectLst/>
            </a:endParaRPr>
          </a:p>
          <a:p>
            <a:pPr marL="914400" indent="-342900" algn="l">
              <a:spcBef>
                <a:spcPts val="0"/>
              </a:spcBef>
              <a:buClr>
                <a:srgbClr val="434343"/>
              </a:buClr>
              <a:buSzPts val="1800"/>
              <a:buAutoNum type="arabicParenR"/>
            </a:pPr>
            <a:r>
              <a:rPr lang="ru" sz="2200" b="0" dirty="0">
                <a:solidFill>
                  <a:schemeClr val="tx1"/>
                </a:solidFill>
                <a:effectLst/>
              </a:rPr>
              <a:t>Attacker observes ciphertexts:</a:t>
            </a:r>
            <a:endParaRPr sz="2200" b="0" dirty="0">
              <a:solidFill>
                <a:schemeClr val="tx1"/>
              </a:solidFill>
              <a:effectLst/>
            </a:endParaRPr>
          </a:p>
          <a:p>
            <a:pPr marL="1371600" algn="l">
              <a:spcBef>
                <a:spcPts val="0"/>
              </a:spcBef>
            </a:pPr>
            <a:r>
              <a:rPr lang="ru" sz="2200" b="0" dirty="0">
                <a:solidFill>
                  <a:srgbClr val="0000FF"/>
                </a:solidFill>
                <a:effectLst/>
              </a:rPr>
              <a:t>C₁ = M</a:t>
            </a:r>
            <a:r>
              <a:rPr lang="ru" sz="2200" b="0" dirty="0">
                <a:solidFill>
                  <a:srgbClr val="FF0000"/>
                </a:solidFill>
                <a:effectLst/>
              </a:rPr>
              <a:t>³</a:t>
            </a:r>
            <a:r>
              <a:rPr lang="ru" sz="2200" b="0" dirty="0">
                <a:solidFill>
                  <a:srgbClr val="0000FF"/>
                </a:solidFill>
                <a:effectLst/>
              </a:rPr>
              <a:t>(mod n₁)</a:t>
            </a:r>
            <a:r>
              <a:rPr lang="ru" sz="2200" b="0" dirty="0">
                <a:solidFill>
                  <a:schemeClr val="dk2"/>
                </a:solidFill>
                <a:effectLst/>
              </a:rPr>
              <a:t>, </a:t>
            </a:r>
            <a:r>
              <a:rPr lang="ru" sz="2200" b="0" dirty="0">
                <a:solidFill>
                  <a:srgbClr val="0000FF"/>
                </a:solidFill>
                <a:effectLst/>
              </a:rPr>
              <a:t>C₂ = M</a:t>
            </a:r>
            <a:r>
              <a:rPr lang="ru" sz="2200" b="0" dirty="0">
                <a:solidFill>
                  <a:srgbClr val="FF0000"/>
                </a:solidFill>
                <a:effectLst/>
              </a:rPr>
              <a:t>³</a:t>
            </a:r>
            <a:r>
              <a:rPr lang="ru" sz="2200" b="0" dirty="0">
                <a:solidFill>
                  <a:srgbClr val="0000FF"/>
                </a:solidFill>
                <a:effectLst/>
              </a:rPr>
              <a:t>(mod n₂)</a:t>
            </a:r>
            <a:r>
              <a:rPr lang="ru" sz="2200" b="0" dirty="0">
                <a:solidFill>
                  <a:schemeClr val="dk2"/>
                </a:solidFill>
                <a:effectLst/>
              </a:rPr>
              <a:t>, and </a:t>
            </a:r>
            <a:r>
              <a:rPr lang="ru" sz="2200" b="0" dirty="0">
                <a:solidFill>
                  <a:srgbClr val="0000FF"/>
                </a:solidFill>
                <a:effectLst/>
              </a:rPr>
              <a:t>C₃ = M</a:t>
            </a:r>
            <a:r>
              <a:rPr lang="ru" sz="2200" b="0" dirty="0">
                <a:solidFill>
                  <a:srgbClr val="FF0000"/>
                </a:solidFill>
                <a:effectLst/>
              </a:rPr>
              <a:t>³</a:t>
            </a:r>
            <a:r>
              <a:rPr lang="ru" sz="2200" b="0" dirty="0">
                <a:solidFill>
                  <a:srgbClr val="0000FF"/>
                </a:solidFill>
                <a:effectLst/>
              </a:rPr>
              <a:t>(mod n₃).</a:t>
            </a:r>
            <a:endParaRPr sz="2200" b="0" dirty="0">
              <a:solidFill>
                <a:srgbClr val="0000FF"/>
              </a:solidFill>
              <a:effectLst/>
            </a:endParaRPr>
          </a:p>
          <a:p>
            <a:pPr indent="457200" algn="l">
              <a:spcBef>
                <a:spcPts val="0"/>
              </a:spcBef>
            </a:pPr>
            <a:endParaRPr sz="2200" b="0" dirty="0">
              <a:solidFill>
                <a:schemeClr val="dk2"/>
              </a:solidFill>
              <a:effectLst/>
            </a:endParaRPr>
          </a:p>
          <a:p>
            <a:pPr indent="457200" algn="l">
              <a:spcBef>
                <a:spcPts val="0"/>
              </a:spcBef>
            </a:pPr>
            <a:r>
              <a:rPr lang="ru" sz="2200" b="0" dirty="0">
                <a:solidFill>
                  <a:schemeClr val="tx1"/>
                </a:solidFill>
                <a:effectLst/>
              </a:rPr>
              <a:t>With Chinese Remainder Theorem: </a:t>
            </a:r>
            <a:r>
              <a:rPr lang="ru" sz="2200" b="0" dirty="0">
                <a:solidFill>
                  <a:srgbClr val="0000FF"/>
                </a:solidFill>
                <a:effectLst/>
              </a:rPr>
              <a:t>mod (n₁*n₂*n₃).</a:t>
            </a:r>
            <a:endParaRPr sz="2200" b="0" dirty="0">
              <a:solidFill>
                <a:srgbClr val="0000FF"/>
              </a:solidFill>
              <a:effectLst/>
            </a:endParaRPr>
          </a:p>
          <a:p>
            <a:pPr indent="457200" algn="l">
              <a:spcBef>
                <a:spcPts val="0"/>
              </a:spcBef>
            </a:pPr>
            <a:r>
              <a:rPr lang="ru" sz="2200" b="0" dirty="0">
                <a:solidFill>
                  <a:schemeClr val="tx1"/>
                </a:solidFill>
                <a:effectLst/>
              </a:rPr>
              <a:t>Since,</a:t>
            </a:r>
            <a:r>
              <a:rPr lang="ru" sz="2200" b="0" dirty="0">
                <a:solidFill>
                  <a:schemeClr val="dk2"/>
                </a:solidFill>
                <a:effectLst/>
              </a:rPr>
              <a:t> </a:t>
            </a:r>
            <a:r>
              <a:rPr lang="ru" sz="2200" b="0" dirty="0">
                <a:solidFill>
                  <a:srgbClr val="0000FF"/>
                </a:solidFill>
                <a:effectLst/>
              </a:rPr>
              <a:t>M</a:t>
            </a:r>
            <a:r>
              <a:rPr lang="ru" sz="2200" b="0" dirty="0">
                <a:solidFill>
                  <a:schemeClr val="dk2"/>
                </a:solidFill>
                <a:effectLst/>
              </a:rPr>
              <a:t> </a:t>
            </a:r>
            <a:r>
              <a:rPr lang="ru" sz="2200" b="0" dirty="0">
                <a:solidFill>
                  <a:schemeClr val="tx1"/>
                </a:solidFill>
                <a:effectLst/>
              </a:rPr>
              <a:t>is less than each of </a:t>
            </a:r>
            <a:r>
              <a:rPr lang="ru" sz="2200" b="0" dirty="0">
                <a:solidFill>
                  <a:srgbClr val="0000FF"/>
                </a:solidFill>
                <a:effectLst/>
              </a:rPr>
              <a:t>n₁, n₂, n₃</a:t>
            </a:r>
            <a:r>
              <a:rPr lang="ru" sz="2200" b="0" dirty="0">
                <a:solidFill>
                  <a:schemeClr val="dk2"/>
                </a:solidFill>
                <a:effectLst/>
              </a:rPr>
              <a:t>; </a:t>
            </a:r>
            <a:r>
              <a:rPr lang="en-IN" sz="2200" b="0" dirty="0">
                <a:solidFill>
                  <a:schemeClr val="dk2"/>
                </a:solidFill>
                <a:effectLst/>
              </a:rPr>
              <a:t>  </a:t>
            </a:r>
            <a:r>
              <a:rPr lang="ru" sz="2200" b="0" i="1" dirty="0">
                <a:solidFill>
                  <a:srgbClr val="000000"/>
                </a:solidFill>
                <a:effectLst/>
              </a:rPr>
              <a:t>=&gt;</a:t>
            </a:r>
            <a:r>
              <a:rPr lang="ru" sz="2200" b="0" dirty="0">
                <a:solidFill>
                  <a:srgbClr val="000000"/>
                </a:solidFill>
                <a:effectLst/>
              </a:rPr>
              <a:t> </a:t>
            </a:r>
            <a:r>
              <a:rPr lang="en-IN" sz="2200" b="0" dirty="0">
                <a:solidFill>
                  <a:srgbClr val="000000"/>
                </a:solidFill>
                <a:effectLst/>
              </a:rPr>
              <a:t>  </a:t>
            </a:r>
            <a:r>
              <a:rPr lang="ru" sz="2200" b="0" dirty="0">
                <a:solidFill>
                  <a:srgbClr val="0000FF"/>
                </a:solidFill>
                <a:effectLst/>
              </a:rPr>
              <a:t>M³ &lt; n₁*n₂*n₃.</a:t>
            </a:r>
            <a:endParaRPr sz="2200" b="0" dirty="0">
              <a:solidFill>
                <a:srgbClr val="0000FF"/>
              </a:solidFill>
              <a:effectLst/>
            </a:endParaRPr>
          </a:p>
          <a:p>
            <a:pPr indent="457200" algn="l">
              <a:spcBef>
                <a:spcPts val="0"/>
              </a:spcBef>
            </a:pPr>
            <a:r>
              <a:rPr lang="ru" sz="2200" b="0" dirty="0">
                <a:solidFill>
                  <a:schemeClr val="tx1"/>
                </a:solidFill>
                <a:effectLst/>
              </a:rPr>
              <a:t>Accordingly, the attacker need only compute the cube root of </a:t>
            </a:r>
            <a:r>
              <a:rPr lang="ru" sz="2200" b="0" dirty="0">
                <a:solidFill>
                  <a:srgbClr val="0000FF"/>
                </a:solidFill>
                <a:effectLst/>
              </a:rPr>
              <a:t>M³</a:t>
            </a:r>
            <a:r>
              <a:rPr lang="ru" sz="2200" b="0" dirty="0">
                <a:solidFill>
                  <a:schemeClr val="tx1"/>
                </a:solidFill>
                <a:effectLst/>
              </a:rPr>
              <a:t>.</a:t>
            </a:r>
            <a:endParaRPr sz="2200" b="0" dirty="0">
              <a:solidFill>
                <a:schemeClr val="tx1"/>
              </a:solidFill>
              <a:effectLst/>
            </a:endParaRPr>
          </a:p>
          <a:p>
            <a:pPr indent="457200" algn="l">
              <a:spcBef>
                <a:spcPts val="0"/>
              </a:spcBef>
            </a:pPr>
            <a:endParaRPr sz="2200" b="0" dirty="0">
              <a:solidFill>
                <a:schemeClr val="tx1"/>
              </a:solidFill>
              <a:effectLst/>
            </a:endParaRPr>
          </a:p>
          <a:p>
            <a:pPr indent="457200" algn="l">
              <a:spcBef>
                <a:spcPts val="0"/>
              </a:spcBef>
            </a:pPr>
            <a:r>
              <a:rPr lang="ru" sz="2200" dirty="0">
                <a:solidFill>
                  <a:schemeClr val="tx1"/>
                </a:solidFill>
                <a:effectLst/>
              </a:rPr>
              <a:t>Countermeasure:</a:t>
            </a:r>
            <a:endParaRPr sz="2200" dirty="0">
              <a:solidFill>
                <a:schemeClr val="tx1"/>
              </a:solidFill>
              <a:effectLst/>
            </a:endParaRPr>
          </a:p>
          <a:p>
            <a:pPr marL="914400" indent="-342900" algn="l">
              <a:spcBef>
                <a:spcPts val="0"/>
              </a:spcBef>
              <a:buClr>
                <a:srgbClr val="434343"/>
              </a:buClr>
              <a:buSzPts val="1800"/>
              <a:buChar char="-"/>
            </a:pPr>
            <a:r>
              <a:rPr lang="ru" sz="2200" b="0" dirty="0">
                <a:solidFill>
                  <a:schemeClr val="tx1"/>
                </a:solidFill>
                <a:effectLst/>
              </a:rPr>
              <a:t>adding a unique pseudorandom bit string as padding to each instance of </a:t>
            </a:r>
            <a:r>
              <a:rPr lang="ru" sz="2200" b="0" dirty="0">
                <a:solidFill>
                  <a:srgbClr val="0000FF"/>
                </a:solidFill>
                <a:effectLst/>
              </a:rPr>
              <a:t>M</a:t>
            </a:r>
            <a:r>
              <a:rPr lang="ru" sz="2200" b="0" dirty="0">
                <a:solidFill>
                  <a:schemeClr val="tx1"/>
                </a:solidFill>
                <a:effectLst/>
              </a:rPr>
              <a:t> to be encrypted.</a:t>
            </a:r>
            <a:endParaRPr sz="2200" b="0" dirty="0">
              <a:solidFill>
                <a:schemeClr val="tx1"/>
              </a:solidFill>
              <a:effectLst/>
            </a:endParaRPr>
          </a:p>
        </p:txBody>
      </p:sp>
      <p:sp>
        <p:nvSpPr>
          <p:cNvPr id="101" name="Google Shape;101;p19"/>
          <p:cNvSpPr txBox="1"/>
          <p:nvPr/>
        </p:nvSpPr>
        <p:spPr>
          <a:xfrm>
            <a:off x="437750" y="858947"/>
            <a:ext cx="8268500" cy="605400"/>
          </a:xfrm>
          <a:prstGeom prst="rect">
            <a:avLst/>
          </a:prstGeom>
          <a:noFill/>
          <a:ln>
            <a:noFill/>
          </a:ln>
        </p:spPr>
        <p:txBody>
          <a:bodyPr spcFirstLastPara="1" wrap="square" lIns="91425" tIns="91425" rIns="91425" bIns="91425" anchor="ctr" anchorCtr="0">
            <a:noAutofit/>
          </a:bodyPr>
          <a:lstStyle/>
          <a:p>
            <a:pPr algn="ctr"/>
            <a:r>
              <a:rPr lang="ru" sz="2800" b="1" dirty="0">
                <a:solidFill>
                  <a:schemeClr val="tx2"/>
                </a:solidFill>
                <a:latin typeface="+mj-lt"/>
              </a:rPr>
              <a:t>Johan Håstad attack on small for </a:t>
            </a:r>
            <a:r>
              <a:rPr lang="ru" sz="2800" b="1" dirty="0">
                <a:solidFill>
                  <a:srgbClr val="FF0000"/>
                </a:solidFill>
                <a:latin typeface="+mj-lt"/>
              </a:rPr>
              <a:t>e</a:t>
            </a:r>
            <a:r>
              <a:rPr lang="ru" sz="2800" b="1" dirty="0">
                <a:solidFill>
                  <a:schemeClr val="tx2"/>
                </a:solidFill>
                <a:latin typeface="+mj-lt"/>
              </a:rPr>
              <a:t> encryption system</a:t>
            </a:r>
            <a:endParaRPr sz="2800" b="1" dirty="0">
              <a:solidFill>
                <a:schemeClr val="tx2"/>
              </a:solidFill>
              <a:latin typeface="+mj-lt"/>
            </a:endParaRPr>
          </a:p>
        </p:txBody>
      </p:sp>
      <p:sp>
        <p:nvSpPr>
          <p:cNvPr id="4" name="Rectangle 3">
            <a:extLst>
              <a:ext uri="{FF2B5EF4-FFF2-40B4-BE49-F238E27FC236}">
                <a16:creationId xmlns:a16="http://schemas.microsoft.com/office/drawing/2014/main" id="{4D455972-0E18-43D9-96D9-987074B2CD21}"/>
              </a:ext>
            </a:extLst>
          </p:cNvPr>
          <p:cNvSpPr/>
          <p:nvPr/>
        </p:nvSpPr>
        <p:spPr>
          <a:xfrm>
            <a:off x="8433103" y="6515590"/>
            <a:ext cx="412292" cy="261610"/>
          </a:xfrm>
          <a:prstGeom prst="rect">
            <a:avLst/>
          </a:prstGeom>
        </p:spPr>
        <p:txBody>
          <a:bodyPr wrap="square">
            <a:spAutoFit/>
          </a:bodyPr>
          <a:lstStyle/>
          <a:p>
            <a:r>
              <a:rPr lang="en-IN" sz="1100" dirty="0">
                <a:solidFill>
                  <a:schemeClr val="tx2">
                    <a:shade val="90000"/>
                  </a:schemeClr>
                </a:solidFill>
              </a:rPr>
              <a:t>47</a:t>
            </a: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743200" y="699701"/>
            <a:ext cx="2895601" cy="1268972"/>
          </a:xfrm>
        </p:spPr>
        <p:txBody>
          <a:bodyPr/>
          <a:lstStyle/>
          <a:p>
            <a:r>
              <a:rPr lang="en-US" sz="4400" dirty="0"/>
              <a:t>Exercise</a:t>
            </a:r>
          </a:p>
        </p:txBody>
      </p:sp>
      <p:sp>
        <p:nvSpPr>
          <p:cNvPr id="3" name="Content Placeholder 2"/>
          <p:cNvSpPr>
            <a:spLocks noGrp="1"/>
          </p:cNvSpPr>
          <p:nvPr>
            <p:ph sz="quarter" idx="2"/>
          </p:nvPr>
        </p:nvSpPr>
        <p:spPr>
          <a:xfrm>
            <a:off x="1752600" y="2003842"/>
            <a:ext cx="5715000" cy="4352508"/>
          </a:xfrm>
        </p:spPr>
        <p:txBody>
          <a:bodyPr>
            <a:noAutofit/>
          </a:bodyPr>
          <a:lstStyle/>
          <a:p>
            <a:pPr marL="0" indent="0">
              <a:buNone/>
            </a:pPr>
            <a:r>
              <a:rPr lang="en-US" sz="3200" dirty="0"/>
              <a:t>Let p = 3; q = 11 so n = 33</a:t>
            </a:r>
          </a:p>
          <a:p>
            <a:pPr marL="0" indent="0">
              <a:buNone/>
            </a:pPr>
            <a:r>
              <a:rPr lang="en-US" sz="3200" dirty="0"/>
              <a:t>Let e = 3; </a:t>
            </a:r>
          </a:p>
          <a:p>
            <a:pPr marL="0" indent="0">
              <a:buNone/>
            </a:pPr>
            <a:r>
              <a:rPr lang="en-US" sz="3200" dirty="0"/>
              <a:t>	Find d?</a:t>
            </a:r>
          </a:p>
          <a:p>
            <a:pPr marL="0" indent="0">
              <a:buNone/>
            </a:pPr>
            <a:r>
              <a:rPr lang="en-US" sz="3200" dirty="0"/>
              <a:t>	Encrypt with m=4</a:t>
            </a:r>
          </a:p>
          <a:p>
            <a:pPr marL="0" indent="0">
              <a:buNone/>
            </a:pPr>
            <a:r>
              <a:rPr lang="en-US" sz="3200" dirty="0"/>
              <a:t>	and decrypt the same 	message using above 	keys.</a:t>
            </a:r>
          </a:p>
        </p:txBody>
      </p:sp>
      <p:sp>
        <p:nvSpPr>
          <p:cNvPr id="7" name="Slide Number Placeholder 6"/>
          <p:cNvSpPr>
            <a:spLocks noGrp="1"/>
          </p:cNvSpPr>
          <p:nvPr>
            <p:ph type="sldNum" sz="quarter" idx="12"/>
          </p:nvPr>
        </p:nvSpPr>
        <p:spPr/>
        <p:txBody>
          <a:bodyPr/>
          <a:lstStyle/>
          <a:p>
            <a:fld id="{BBDC9FA6-7505-4621-8027-94D019229848}" type="slidenum">
              <a:rPr lang="en-US" smtClean="0"/>
              <a:pPr/>
              <a:t>48</a:t>
            </a:fld>
            <a:endParaRPr lang="en-US" dirty="0"/>
          </a:p>
        </p:txBody>
      </p:sp>
    </p:spTree>
    <p:extLst>
      <p:ext uri="{BB962C8B-B14F-4D97-AF65-F5344CB8AC3E}">
        <p14:creationId xmlns:p14="http://schemas.microsoft.com/office/powerpoint/2010/main" val="2632173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4908" y="362158"/>
            <a:ext cx="2365375" cy="773110"/>
          </a:xfrm>
        </p:spPr>
        <p:txBody>
          <a:bodyPr>
            <a:normAutofit fontScale="90000"/>
          </a:bodyPr>
          <a:lstStyle/>
          <a:p>
            <a:r>
              <a:rPr lang="en-US" b="1" dirty="0"/>
              <a:t>Solution</a:t>
            </a:r>
            <a:endParaRPr lang="en-US" sz="4000" dirty="0"/>
          </a:p>
        </p:txBody>
      </p:sp>
      <p:sp>
        <p:nvSpPr>
          <p:cNvPr id="5" name="Text Placeholder 4"/>
          <p:cNvSpPr>
            <a:spLocks noGrp="1"/>
          </p:cNvSpPr>
          <p:nvPr>
            <p:ph type="body" idx="1"/>
          </p:nvPr>
        </p:nvSpPr>
        <p:spPr>
          <a:xfrm>
            <a:off x="530225" y="1097849"/>
            <a:ext cx="4040188" cy="659352"/>
          </a:xfrm>
        </p:spPr>
        <p:txBody>
          <a:bodyPr/>
          <a:lstStyle/>
          <a:p>
            <a:r>
              <a:rPr lang="en-US" dirty="0"/>
              <a:t>Key generation: </a:t>
            </a:r>
          </a:p>
        </p:txBody>
      </p:sp>
      <p:sp>
        <p:nvSpPr>
          <p:cNvPr id="3" name="Content Placeholder 2"/>
          <p:cNvSpPr>
            <a:spLocks noGrp="1"/>
          </p:cNvSpPr>
          <p:nvPr>
            <p:ph sz="quarter" idx="2"/>
          </p:nvPr>
        </p:nvSpPr>
        <p:spPr>
          <a:xfrm>
            <a:off x="457200" y="1600200"/>
            <a:ext cx="3581400" cy="4760120"/>
          </a:xfrm>
        </p:spPr>
        <p:txBody>
          <a:bodyPr>
            <a:normAutofit/>
          </a:bodyPr>
          <a:lstStyle/>
          <a:p>
            <a:pPr marL="0" indent="0">
              <a:buNone/>
            </a:pPr>
            <a:r>
              <a:rPr lang="en-US" dirty="0"/>
              <a:t>Let p = 3; q = 11 so n = 33</a:t>
            </a:r>
          </a:p>
          <a:p>
            <a:pPr marL="0" indent="0">
              <a:buNone/>
            </a:pPr>
            <a:r>
              <a:rPr lang="pt-BR" dirty="0"/>
              <a:t>So </a:t>
            </a:r>
            <a:r>
              <a:rPr lang="az-Cyrl-AZ" dirty="0"/>
              <a:t>ф</a:t>
            </a:r>
            <a:r>
              <a:rPr lang="pt-BR" dirty="0"/>
              <a:t>(n) = (p - 1) · (q - 1) = 20</a:t>
            </a:r>
          </a:p>
          <a:p>
            <a:pPr marL="0" indent="0">
              <a:buNone/>
            </a:pPr>
            <a:r>
              <a:rPr lang="en-US" dirty="0"/>
              <a:t>Let e = 3; </a:t>
            </a:r>
          </a:p>
          <a:p>
            <a:pPr marL="0" indent="0">
              <a:buNone/>
            </a:pPr>
            <a:r>
              <a:rPr lang="en-US" dirty="0"/>
              <a:t>verify if </a:t>
            </a:r>
            <a:r>
              <a:rPr lang="en-US" dirty="0" err="1"/>
              <a:t>gcd</a:t>
            </a:r>
            <a:r>
              <a:rPr lang="en-US" dirty="0"/>
              <a:t>(3,20)=1. (Euclidean algorithm). </a:t>
            </a:r>
          </a:p>
          <a:p>
            <a:pPr marL="0" indent="0">
              <a:buNone/>
            </a:pPr>
            <a:r>
              <a:rPr lang="en-US" dirty="0"/>
              <a:t>Desired d = e</a:t>
            </a:r>
            <a:r>
              <a:rPr lang="en-US" baseline="30000" dirty="0"/>
              <a:t>-1</a:t>
            </a:r>
            <a:r>
              <a:rPr lang="en-US" dirty="0"/>
              <a:t> mod </a:t>
            </a:r>
            <a:r>
              <a:rPr lang="az-Cyrl-AZ" dirty="0"/>
              <a:t>ф</a:t>
            </a:r>
            <a:r>
              <a:rPr lang="en-US" dirty="0"/>
              <a:t>(n) so 3</a:t>
            </a:r>
            <a:r>
              <a:rPr lang="en-US" baseline="30000" dirty="0"/>
              <a:t>-1</a:t>
            </a:r>
            <a:r>
              <a:rPr lang="en-US" dirty="0"/>
              <a:t>mod 20. </a:t>
            </a:r>
          </a:p>
          <a:p>
            <a:pPr marL="0" indent="0">
              <a:buNone/>
            </a:pPr>
            <a:r>
              <a:rPr lang="en-US" dirty="0"/>
              <a:t>With Euclidean extended algorithm d = 7.</a:t>
            </a:r>
          </a:p>
        </p:txBody>
      </p:sp>
      <p:sp>
        <p:nvSpPr>
          <p:cNvPr id="10" name="Content Placeholder 9"/>
          <p:cNvSpPr>
            <a:spLocks noGrp="1"/>
          </p:cNvSpPr>
          <p:nvPr>
            <p:ph sz="quarter" idx="4"/>
          </p:nvPr>
        </p:nvSpPr>
        <p:spPr>
          <a:xfrm>
            <a:off x="4038600" y="1279419"/>
            <a:ext cx="4648201" cy="5080902"/>
          </a:xfrm>
        </p:spPr>
        <p:txBody>
          <a:bodyPr>
            <a:normAutofit lnSpcReduction="10000"/>
          </a:bodyPr>
          <a:lstStyle/>
          <a:p>
            <a:pPr marL="0" indent="0">
              <a:buNone/>
            </a:pPr>
            <a:r>
              <a:rPr lang="en-US" b="1" dirty="0"/>
              <a:t>Euclidean extended algorithm </a:t>
            </a:r>
            <a:r>
              <a:rPr lang="en-US" dirty="0"/>
              <a:t>: </a:t>
            </a:r>
          </a:p>
          <a:p>
            <a:r>
              <a:rPr lang="en-US" dirty="0"/>
              <a:t>Calculate the </a:t>
            </a:r>
            <a:r>
              <a:rPr lang="en-US" dirty="0" err="1"/>
              <a:t>multiplicate</a:t>
            </a:r>
            <a:r>
              <a:rPr lang="en-US" dirty="0"/>
              <a:t> inverse of e for the residue class ring of </a:t>
            </a:r>
            <a:r>
              <a:rPr lang="az-Cyrl-AZ" dirty="0"/>
              <a:t>ф</a:t>
            </a:r>
            <a:r>
              <a:rPr lang="pt-BR" dirty="0"/>
              <a:t>(n) </a:t>
            </a:r>
            <a:r>
              <a:rPr lang="en-US" dirty="0"/>
              <a:t>to get c with </a:t>
            </a:r>
          </a:p>
          <a:p>
            <a:pPr lvl="1"/>
            <a:r>
              <a:rPr lang="en-US" dirty="0"/>
              <a:t>d ·e </a:t>
            </a:r>
            <a:r>
              <a:rPr lang="en-US" b="1" dirty="0"/>
              <a:t> ≡ </a:t>
            </a:r>
            <a:r>
              <a:rPr lang="en-US" dirty="0"/>
              <a:t>1 mod</a:t>
            </a:r>
            <a:r>
              <a:rPr lang="az-Cyrl-AZ" dirty="0"/>
              <a:t> ф</a:t>
            </a:r>
            <a:r>
              <a:rPr lang="pt-BR" dirty="0"/>
              <a:t>(n)</a:t>
            </a:r>
            <a:r>
              <a:rPr lang="en-US" dirty="0"/>
              <a:t> </a:t>
            </a:r>
          </a:p>
          <a:p>
            <a:pPr marL="393192" lvl="1" indent="0">
              <a:buNone/>
            </a:pPr>
            <a:r>
              <a:rPr lang="en-US" dirty="0"/>
              <a:t>is equivalent to </a:t>
            </a:r>
          </a:p>
          <a:p>
            <a:pPr lvl="1"/>
            <a:r>
              <a:rPr lang="en-US" dirty="0"/>
              <a:t>d ·c + k ·</a:t>
            </a:r>
            <a:r>
              <a:rPr lang="pt-BR" dirty="0"/>
              <a:t> </a:t>
            </a:r>
            <a:r>
              <a:rPr lang="az-Cyrl-AZ" dirty="0"/>
              <a:t>ф</a:t>
            </a:r>
            <a:r>
              <a:rPr lang="pt-BR" dirty="0"/>
              <a:t>(n) </a:t>
            </a:r>
            <a:r>
              <a:rPr lang="en-US" dirty="0"/>
              <a:t>= 1 = </a:t>
            </a:r>
            <a:r>
              <a:rPr lang="en-US" dirty="0" err="1"/>
              <a:t>gcd</a:t>
            </a:r>
            <a:r>
              <a:rPr lang="en-US" dirty="0"/>
              <a:t>(c,</a:t>
            </a:r>
            <a:r>
              <a:rPr lang="pt-BR" dirty="0"/>
              <a:t> </a:t>
            </a:r>
            <a:r>
              <a:rPr lang="az-Cyrl-AZ" dirty="0"/>
              <a:t>ф</a:t>
            </a:r>
            <a:r>
              <a:rPr lang="pt-BR" dirty="0"/>
              <a:t>(n)</a:t>
            </a:r>
            <a:r>
              <a:rPr lang="en-US" dirty="0"/>
              <a:t>) </a:t>
            </a:r>
          </a:p>
          <a:p>
            <a:r>
              <a:rPr lang="en-US" dirty="0"/>
              <a:t>Calculation:</a:t>
            </a:r>
          </a:p>
          <a:p>
            <a:pPr>
              <a:buFont typeface="Wingdings" panose="05000000000000000000" pitchFamily="2" charset="2"/>
              <a:buChar char="Ø"/>
            </a:pPr>
            <a:r>
              <a:rPr lang="en-US" dirty="0"/>
              <a:t>20=6.3+2</a:t>
            </a:r>
          </a:p>
          <a:p>
            <a:pPr>
              <a:buFont typeface="Wingdings" panose="05000000000000000000" pitchFamily="2" charset="2"/>
              <a:buChar char="Ø"/>
            </a:pPr>
            <a:r>
              <a:rPr lang="en-US" dirty="0"/>
              <a:t>3=1.2+1</a:t>
            </a:r>
          </a:p>
          <a:p>
            <a:pPr>
              <a:buFont typeface="Wingdings" panose="05000000000000000000" pitchFamily="2" charset="2"/>
              <a:buChar char="Ø"/>
            </a:pPr>
            <a:r>
              <a:rPr lang="en-US" dirty="0"/>
              <a:t>Or, we can write,</a:t>
            </a:r>
          </a:p>
          <a:p>
            <a:pPr>
              <a:buFont typeface="Wingdings" panose="05000000000000000000" pitchFamily="2" charset="2"/>
              <a:buChar char="Ø"/>
            </a:pPr>
            <a:r>
              <a:rPr lang="en-US" dirty="0"/>
              <a:t>1=3-1.2=3-1(20-6.3)=7.3+(-1).20</a:t>
            </a:r>
          </a:p>
          <a:p>
            <a:pPr>
              <a:buFont typeface="Wingdings" panose="05000000000000000000" pitchFamily="2" charset="2"/>
              <a:buChar char="Ø"/>
            </a:pPr>
            <a:r>
              <a:rPr lang="en-US" dirty="0"/>
              <a:t>So that, it satisfy the equation, then d=7.</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49</a:t>
            </a:fld>
            <a:endParaRPr lang="en-US" dirty="0"/>
          </a:p>
        </p:txBody>
      </p:sp>
      <p:cxnSp>
        <p:nvCxnSpPr>
          <p:cNvPr id="11" name="Straight Connector 10"/>
          <p:cNvCxnSpPr/>
          <p:nvPr/>
        </p:nvCxnSpPr>
        <p:spPr>
          <a:xfrm flipH="1">
            <a:off x="3990109" y="1279419"/>
            <a:ext cx="796" cy="41515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4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68E6-E68D-471B-84DE-12CFFEF7EBC5}"/>
              </a:ext>
            </a:extLst>
          </p:cNvPr>
          <p:cNvSpPr>
            <a:spLocks noGrp="1"/>
          </p:cNvSpPr>
          <p:nvPr>
            <p:ph type="title"/>
          </p:nvPr>
        </p:nvSpPr>
        <p:spPr>
          <a:xfrm>
            <a:off x="477129" y="990600"/>
            <a:ext cx="8229600" cy="1143000"/>
          </a:xfrm>
        </p:spPr>
        <p:txBody>
          <a:bodyPr>
            <a:normAutofit fontScale="90000"/>
          </a:bodyPr>
          <a:lstStyle/>
          <a:p>
            <a:r>
              <a:rPr lang="en-IN" dirty="0"/>
              <a:t>RSA Algorithm for Public Key generation</a:t>
            </a:r>
          </a:p>
        </p:txBody>
      </p:sp>
      <p:sp>
        <p:nvSpPr>
          <p:cNvPr id="3" name="Content Placeholder 2">
            <a:extLst>
              <a:ext uri="{FF2B5EF4-FFF2-40B4-BE49-F238E27FC236}">
                <a16:creationId xmlns:a16="http://schemas.microsoft.com/office/drawing/2014/main" id="{F6DA92E1-7B83-495D-8055-38F20E760398}"/>
              </a:ext>
            </a:extLst>
          </p:cNvPr>
          <p:cNvSpPr>
            <a:spLocks noGrp="1"/>
          </p:cNvSpPr>
          <p:nvPr>
            <p:ph idx="1"/>
          </p:nvPr>
        </p:nvSpPr>
        <p:spPr>
          <a:xfrm>
            <a:off x="457200" y="2252169"/>
            <a:ext cx="8229600" cy="4389120"/>
          </a:xfrm>
        </p:spPr>
        <p:txBody>
          <a:bodyPr/>
          <a:lstStyle/>
          <a:p>
            <a:r>
              <a:rPr lang="en-IN" dirty="0"/>
              <a:t>Select 2 prime numbers p and q, such that p </a:t>
            </a:r>
            <a:r>
              <a:rPr lang="en-IN" b="1" dirty="0"/>
              <a:t>≠ </a:t>
            </a:r>
            <a:r>
              <a:rPr lang="en-IN" dirty="0"/>
              <a:t>q and |p| ≈ |q|</a:t>
            </a:r>
          </a:p>
          <a:p>
            <a:r>
              <a:rPr lang="en-IN" dirty="0"/>
              <a:t>Calculate n= </a:t>
            </a:r>
            <a:r>
              <a:rPr lang="en-IN" dirty="0" err="1"/>
              <a:t>p.q</a:t>
            </a:r>
            <a:endParaRPr lang="en-IN" dirty="0"/>
          </a:p>
          <a:p>
            <a:r>
              <a:rPr lang="en-IN" dirty="0"/>
              <a:t>Calculate </a:t>
            </a:r>
            <a:r>
              <a:rPr lang="el-GR" i="1" dirty="0"/>
              <a:t>φ</a:t>
            </a:r>
            <a:r>
              <a:rPr lang="el-GR" dirty="0"/>
              <a:t>(</a:t>
            </a:r>
            <a:r>
              <a:rPr lang="en-IN" dirty="0"/>
              <a:t>n) = </a:t>
            </a:r>
            <a:r>
              <a:rPr lang="el-GR" i="1" dirty="0"/>
              <a:t>φ</a:t>
            </a:r>
            <a:r>
              <a:rPr lang="en-IN" dirty="0"/>
              <a:t>(</a:t>
            </a:r>
            <a:r>
              <a:rPr lang="en-IN" dirty="0" err="1"/>
              <a:t>p.q</a:t>
            </a:r>
            <a:r>
              <a:rPr lang="en-IN" dirty="0"/>
              <a:t>) = </a:t>
            </a:r>
            <a:r>
              <a:rPr lang="el-GR" i="1" dirty="0"/>
              <a:t>φ</a:t>
            </a:r>
            <a:r>
              <a:rPr lang="en-IN" dirty="0"/>
              <a:t>(p).</a:t>
            </a:r>
            <a:r>
              <a:rPr lang="el-GR" i="1" dirty="0"/>
              <a:t>φ</a:t>
            </a:r>
            <a:r>
              <a:rPr lang="en-IN" dirty="0"/>
              <a:t>(q) =(p-1)(q-1) where </a:t>
            </a:r>
            <a:r>
              <a:rPr lang="el-GR" i="1" dirty="0"/>
              <a:t>φ</a:t>
            </a:r>
            <a:r>
              <a:rPr lang="en-IN" i="1" dirty="0"/>
              <a:t> </a:t>
            </a:r>
            <a:r>
              <a:rPr lang="en-IN" dirty="0"/>
              <a:t>is the Euler’s totient.</a:t>
            </a:r>
          </a:p>
          <a:p>
            <a:r>
              <a:rPr lang="en-IN" dirty="0"/>
              <a:t>Select e such that 3≤e&lt;</a:t>
            </a:r>
            <a:r>
              <a:rPr lang="el-GR" i="1" dirty="0"/>
              <a:t>φ</a:t>
            </a:r>
            <a:r>
              <a:rPr lang="en-IN" i="1" dirty="0"/>
              <a:t>(</a:t>
            </a:r>
            <a:r>
              <a:rPr lang="en-IN" dirty="0"/>
              <a:t>n) and </a:t>
            </a:r>
            <a:r>
              <a:rPr lang="en-IN" dirty="0" err="1"/>
              <a:t>gcd</a:t>
            </a:r>
            <a:r>
              <a:rPr lang="en-IN" dirty="0"/>
              <a:t>(e,</a:t>
            </a:r>
            <a:r>
              <a:rPr lang="el-GR" i="1" dirty="0"/>
              <a:t>φ</a:t>
            </a:r>
            <a:r>
              <a:rPr lang="en-IN" dirty="0"/>
              <a:t>(n))=1, i.e., e is invertible to mod</a:t>
            </a:r>
            <a:r>
              <a:rPr lang="el-GR" i="1" dirty="0"/>
              <a:t> φ</a:t>
            </a:r>
            <a:r>
              <a:rPr lang="en-IN" dirty="0"/>
              <a:t>(n)</a:t>
            </a:r>
          </a:p>
          <a:p>
            <a:pPr marL="0" indent="0">
              <a:buNone/>
            </a:pPr>
            <a:r>
              <a:rPr lang="en-IN" dirty="0"/>
              <a:t>	(</a:t>
            </a:r>
            <a:r>
              <a:rPr lang="en-IN" dirty="0" err="1"/>
              <a:t>e,n</a:t>
            </a:r>
            <a:r>
              <a:rPr lang="en-IN" dirty="0"/>
              <a:t>) can be published as public keys</a:t>
            </a:r>
          </a:p>
        </p:txBody>
      </p:sp>
      <p:sp>
        <p:nvSpPr>
          <p:cNvPr id="4" name="Slide Number Placeholder 3">
            <a:extLst>
              <a:ext uri="{FF2B5EF4-FFF2-40B4-BE49-F238E27FC236}">
                <a16:creationId xmlns:a16="http://schemas.microsoft.com/office/drawing/2014/main" id="{52E8C575-6FEE-4130-8188-4E3653764001}"/>
              </a:ext>
            </a:extLst>
          </p:cNvPr>
          <p:cNvSpPr>
            <a:spLocks noGrp="1"/>
          </p:cNvSpPr>
          <p:nvPr>
            <p:ph type="sldNum" sz="quarter" idx="12"/>
          </p:nvPr>
        </p:nvSpPr>
        <p:spPr/>
        <p:txBody>
          <a:bodyPr/>
          <a:lstStyle/>
          <a:p>
            <a:fld id="{BBDC9FA6-7505-4621-8027-94D019229848}" type="slidenum">
              <a:rPr lang="en-US" smtClean="0"/>
              <a:pPr/>
              <a:t>5</a:t>
            </a:fld>
            <a:endParaRPr lang="en-US" dirty="0"/>
          </a:p>
        </p:txBody>
      </p:sp>
    </p:spTree>
    <p:extLst>
      <p:ext uri="{BB962C8B-B14F-4D97-AF65-F5344CB8AC3E}">
        <p14:creationId xmlns:p14="http://schemas.microsoft.com/office/powerpoint/2010/main" val="10073828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81000"/>
            <a:ext cx="2132008" cy="773110"/>
          </a:xfrm>
        </p:spPr>
        <p:txBody>
          <a:bodyPr>
            <a:normAutofit fontScale="90000"/>
          </a:bodyPr>
          <a:lstStyle/>
          <a:p>
            <a:r>
              <a:rPr lang="en-US" b="1" dirty="0"/>
              <a:t>Solution</a:t>
            </a:r>
            <a:endParaRPr lang="en-US" sz="4000" dirty="0"/>
          </a:p>
        </p:txBody>
      </p:sp>
      <p:sp>
        <p:nvSpPr>
          <p:cNvPr id="3" name="Content Placeholder 2"/>
          <p:cNvSpPr>
            <a:spLocks noGrp="1"/>
          </p:cNvSpPr>
          <p:nvPr>
            <p:ph sz="quarter" idx="2"/>
          </p:nvPr>
        </p:nvSpPr>
        <p:spPr>
          <a:xfrm>
            <a:off x="457200" y="1600200"/>
            <a:ext cx="3581400" cy="4760120"/>
          </a:xfrm>
        </p:spPr>
        <p:txBody>
          <a:bodyPr>
            <a:normAutofit/>
          </a:bodyPr>
          <a:lstStyle/>
          <a:p>
            <a:pPr marL="0" indent="0">
              <a:buNone/>
            </a:pPr>
            <a:r>
              <a:rPr lang="en-US" b="1" dirty="0"/>
              <a:t>Encryption</a:t>
            </a:r>
            <a:r>
              <a:rPr lang="en-US" dirty="0"/>
              <a:t>: </a:t>
            </a:r>
          </a:p>
          <a:p>
            <a:pPr marL="0" indent="0">
              <a:buNone/>
            </a:pPr>
            <a:r>
              <a:rPr lang="en-US" dirty="0"/>
              <a:t>Let the plaintext m = </a:t>
            </a:r>
            <a:r>
              <a:rPr lang="en-US" b="1" dirty="0"/>
              <a:t>4</a:t>
            </a:r>
            <a:r>
              <a:rPr lang="en-US" dirty="0"/>
              <a:t>. </a:t>
            </a:r>
          </a:p>
          <a:p>
            <a:pPr marL="0" indent="0">
              <a:buNone/>
            </a:pPr>
            <a:r>
              <a:rPr lang="en-US" dirty="0"/>
              <a:t>The according cipher text C = 4</a:t>
            </a:r>
            <a:r>
              <a:rPr lang="en-US" baseline="30000" dirty="0"/>
              <a:t>3 </a:t>
            </a:r>
            <a:r>
              <a:rPr lang="da-DK" dirty="0"/>
              <a:t>= </a:t>
            </a:r>
            <a:r>
              <a:rPr lang="en-US" dirty="0"/>
              <a:t>64</a:t>
            </a:r>
            <a:r>
              <a:rPr lang="da-DK" dirty="0"/>
              <a:t> = </a:t>
            </a:r>
            <a:r>
              <a:rPr lang="da-DK" b="1" dirty="0"/>
              <a:t>31</a:t>
            </a:r>
            <a:r>
              <a:rPr lang="da-DK" dirty="0"/>
              <a:t> mod 33.</a:t>
            </a:r>
          </a:p>
        </p:txBody>
      </p:sp>
      <p:sp>
        <p:nvSpPr>
          <p:cNvPr id="10" name="Content Placeholder 9"/>
          <p:cNvSpPr>
            <a:spLocks noGrp="1"/>
          </p:cNvSpPr>
          <p:nvPr>
            <p:ph sz="quarter" idx="4"/>
          </p:nvPr>
        </p:nvSpPr>
        <p:spPr>
          <a:xfrm>
            <a:off x="4038600" y="1600201"/>
            <a:ext cx="4648201" cy="4760120"/>
          </a:xfrm>
        </p:spPr>
        <p:txBody>
          <a:bodyPr>
            <a:normAutofit/>
          </a:bodyPr>
          <a:lstStyle/>
          <a:p>
            <a:pPr marL="0" indent="0">
              <a:buNone/>
            </a:pPr>
            <a:r>
              <a:rPr lang="en-US" b="1" dirty="0"/>
              <a:t>Decryption</a:t>
            </a:r>
            <a:r>
              <a:rPr lang="en-US" dirty="0"/>
              <a:t>: </a:t>
            </a:r>
          </a:p>
          <a:p>
            <a:pPr marL="0" indent="0">
              <a:buNone/>
            </a:pPr>
            <a:r>
              <a:rPr lang="en-US" dirty="0"/>
              <a:t>C</a:t>
            </a:r>
            <a:r>
              <a:rPr lang="en-US" baseline="30000" dirty="0"/>
              <a:t>d</a:t>
            </a:r>
            <a:r>
              <a:rPr lang="en-US" dirty="0"/>
              <a:t>= 31</a:t>
            </a:r>
            <a:r>
              <a:rPr lang="en-US" baseline="30000" dirty="0"/>
              <a:t>7</a:t>
            </a:r>
            <a:r>
              <a:rPr lang="en-US" dirty="0"/>
              <a:t>= (-2)</a:t>
            </a:r>
            <a:r>
              <a:rPr lang="en-US" baseline="30000" dirty="0"/>
              <a:t>7</a:t>
            </a:r>
            <a:r>
              <a:rPr lang="en-US" dirty="0"/>
              <a:t>= -128 = -4.33+4 </a:t>
            </a:r>
          </a:p>
          <a:p>
            <a:pPr marL="0" indent="0">
              <a:buNone/>
            </a:pPr>
            <a:r>
              <a:rPr lang="en-US" dirty="0"/>
              <a:t>    = </a:t>
            </a:r>
            <a:r>
              <a:rPr lang="en-US" b="1" dirty="0"/>
              <a:t>4</a:t>
            </a:r>
            <a:r>
              <a:rPr lang="en-US" dirty="0"/>
              <a:t> mod 33 </a:t>
            </a:r>
          </a:p>
          <a:p>
            <a:pPr marL="0" indent="0">
              <a:buNone/>
            </a:pPr>
            <a:r>
              <a:rPr lang="en-US" dirty="0"/>
              <a:t>what is indeed the plaintext.</a:t>
            </a:r>
          </a:p>
          <a:p>
            <a:r>
              <a:rPr lang="en-US" dirty="0"/>
              <a:t>Note: 4.33 mod 33=0</a:t>
            </a:r>
          </a:p>
        </p:txBody>
      </p:sp>
      <p:sp>
        <p:nvSpPr>
          <p:cNvPr id="7" name="Slide Number Placeholder 6"/>
          <p:cNvSpPr>
            <a:spLocks noGrp="1"/>
          </p:cNvSpPr>
          <p:nvPr>
            <p:ph type="sldNum" sz="quarter" idx="12"/>
          </p:nvPr>
        </p:nvSpPr>
        <p:spPr/>
        <p:txBody>
          <a:bodyPr/>
          <a:lstStyle/>
          <a:p>
            <a:fld id="{BBDC9FA6-7505-4621-8027-94D019229848}" type="slidenum">
              <a:rPr lang="en-US" smtClean="0"/>
              <a:pPr/>
              <a:t>50</a:t>
            </a:fld>
            <a:endParaRPr lang="en-US" dirty="0"/>
          </a:p>
        </p:txBody>
      </p:sp>
      <p:cxnSp>
        <p:nvCxnSpPr>
          <p:cNvPr id="11" name="Straight Connector 10"/>
          <p:cNvCxnSpPr/>
          <p:nvPr/>
        </p:nvCxnSpPr>
        <p:spPr>
          <a:xfrm flipH="1">
            <a:off x="3990109" y="1279419"/>
            <a:ext cx="796" cy="41515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603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4000" b="1" i="1" dirty="0"/>
              <a:t>Bibliography</a:t>
            </a:r>
            <a:endParaRPr lang="en-US" sz="4000" dirty="0"/>
          </a:p>
        </p:txBody>
      </p:sp>
      <p:sp>
        <p:nvSpPr>
          <p:cNvPr id="3" name="Content Placeholder 2"/>
          <p:cNvSpPr>
            <a:spLocks noGrp="1"/>
          </p:cNvSpPr>
          <p:nvPr>
            <p:ph idx="1"/>
          </p:nvPr>
        </p:nvSpPr>
        <p:spPr>
          <a:xfrm>
            <a:off x="457200" y="914400"/>
            <a:ext cx="8229600" cy="5410200"/>
          </a:xfrm>
        </p:spPr>
        <p:txBody>
          <a:bodyPr>
            <a:normAutofit fontScale="62500" lnSpcReduction="20000"/>
          </a:bodyPr>
          <a:lstStyle/>
          <a:p>
            <a:pPr algn="just"/>
            <a:r>
              <a:rPr lang="en-US" dirty="0"/>
              <a:t>[1] Online: A Toy Example of RSA Encryption, https://thatsmaths.com/2016/08/11/a-toy-example-of-rsa-encryption/, Retrieved 25th November, 2018</a:t>
            </a:r>
          </a:p>
          <a:p>
            <a:pPr algn="just"/>
            <a:r>
              <a:rPr lang="en-US" dirty="0"/>
              <a:t>[2] Online: How RSA Works With Examples, http://doctrina.org/How-RSA-Works-With-Examples.html, Retrieved 25th November, 2018</a:t>
            </a:r>
          </a:p>
          <a:p>
            <a:pPr algn="just"/>
            <a:r>
              <a:rPr lang="en-US" dirty="0"/>
              <a:t>[3] Online: Alexander Katz, Aloysius Ng, Patrick Bourg, RSA Encryption, https://brilliant.org/wiki/rsa-encryption/, Retrieved 25th November, 2018</a:t>
            </a:r>
          </a:p>
          <a:p>
            <a:pPr algn="just"/>
            <a:r>
              <a:rPr lang="en-US" dirty="0"/>
              <a:t>[4] Online: Public-key cryptography, https://en.wikipedia.org/wiki/Public-key_cryptography, Retrieved 26th November, 2018</a:t>
            </a:r>
          </a:p>
          <a:p>
            <a:pPr algn="just"/>
            <a:r>
              <a:rPr lang="en-US" dirty="0"/>
              <a:t>[5] Online: RSA (cryptosystem), https://en.wikipedia.org/wiki/RSA_ (cryptosystem), Retrieved 26th November, 2018</a:t>
            </a:r>
          </a:p>
          <a:p>
            <a:pPr algn="just"/>
            <a:r>
              <a:rPr lang="en-US" dirty="0"/>
              <a:t>[6] Online: Euclidean algorithm, https://en.wikipedia.org/wiki/Euclidean_ algorithm, Retrieved 27th November, 2018</a:t>
            </a:r>
          </a:p>
          <a:p>
            <a:pPr algn="just"/>
            <a:r>
              <a:rPr lang="en-US" dirty="0"/>
              <a:t>[7] Online: Euclidean,  Algorithm, http://mathworld.wolfram.com/Euclidean Algorithm.html, Retrieved 27th November, 2018</a:t>
            </a:r>
          </a:p>
          <a:p>
            <a:pPr algn="just"/>
            <a:r>
              <a:rPr lang="en-US" dirty="0"/>
              <a:t>[8] Online: Equivalence Class, http://mathworld.wolfram.com/Equivalence Class.html, Retrieved 27th November, 2018</a:t>
            </a:r>
          </a:p>
          <a:p>
            <a:pPr algn="just"/>
            <a:r>
              <a:rPr lang="en-US" dirty="0"/>
              <a:t>[9]Online: Where is RSA encryption used?, https://www.quora.com/Where-is-RSA-encryption-used, Retrieved 27th November, 2018</a:t>
            </a:r>
          </a:p>
          <a:p>
            <a:r>
              <a:rPr lang="en-US" dirty="0"/>
              <a:t>[10] </a:t>
            </a:r>
            <a:r>
              <a:rPr lang="en-US" sz="2800" dirty="0"/>
              <a:t>Andreas </a:t>
            </a:r>
            <a:r>
              <a:rPr lang="en-US" sz="2800" dirty="0" err="1"/>
              <a:t>Pfitzmann</a:t>
            </a:r>
            <a:r>
              <a:rPr lang="en-US" sz="2800" dirty="0"/>
              <a:t>, Security in IT Networks: Multilateral Security in Distributed and by Distributed Systems, published February 27, 2012</a:t>
            </a:r>
          </a:p>
          <a:p>
            <a:r>
              <a:rPr lang="en-US" sz="2800" dirty="0"/>
              <a:t>[11] </a:t>
            </a:r>
            <a:r>
              <a:rPr lang="en-US" sz="2800" dirty="0" err="1"/>
              <a:t>Christof</a:t>
            </a:r>
            <a:r>
              <a:rPr lang="en-US" sz="2800" dirty="0"/>
              <a:t> </a:t>
            </a:r>
            <a:r>
              <a:rPr lang="en-US" sz="2800" dirty="0" err="1"/>
              <a:t>Paar</a:t>
            </a:r>
            <a:r>
              <a:rPr lang="en-US" sz="2800" dirty="0"/>
              <a:t> and Jan </a:t>
            </a:r>
            <a:r>
              <a:rPr lang="en-US" sz="2800" dirty="0" err="1"/>
              <a:t>Pelzl</a:t>
            </a:r>
            <a:r>
              <a:rPr lang="en-US" sz="2800" dirty="0"/>
              <a:t>, Understanding Cryptography, Chapter 7 – The RSA Cryptosystem, published December 7, 2010</a:t>
            </a:r>
          </a:p>
          <a:p>
            <a:pPr algn="just"/>
            <a:endParaRPr lang="en-US" dirty="0"/>
          </a:p>
          <a:p>
            <a:pPr algn="just"/>
            <a:endParaRPr lang="en-US" dirty="0"/>
          </a:p>
          <a:p>
            <a:pPr algn="just"/>
            <a:endParaRPr lang="en-US"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51</a:t>
            </a:fld>
            <a:endParaRPr lang="en-US" dirty="0"/>
          </a:p>
        </p:txBody>
      </p:sp>
    </p:spTree>
    <p:extLst>
      <p:ext uri="{BB962C8B-B14F-4D97-AF65-F5344CB8AC3E}">
        <p14:creationId xmlns:p14="http://schemas.microsoft.com/office/powerpoint/2010/main" val="30709817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81300"/>
            <a:ext cx="8229600" cy="838200"/>
          </a:xfrm>
        </p:spPr>
        <p:txBody>
          <a:bodyPr>
            <a:noAutofit/>
          </a:bodyPr>
          <a:lstStyle/>
          <a:p>
            <a:pPr algn="ctr"/>
            <a:r>
              <a:rPr lang="en-US" sz="6600" b="1" i="1" dirty="0"/>
              <a:t>Thank You! </a:t>
            </a:r>
            <a:r>
              <a:rPr lang="en-US" sz="6600" b="1" i="1" dirty="0">
                <a:sym typeface="Wingdings" panose="05000000000000000000" pitchFamily="2" charset="2"/>
              </a:rPr>
              <a:t></a:t>
            </a:r>
            <a:r>
              <a:rPr lang="en-US" sz="6600" b="1" i="1" dirty="0"/>
              <a:t> </a:t>
            </a:r>
            <a:endParaRPr lang="en-US" sz="6600" dirty="0"/>
          </a:p>
        </p:txBody>
      </p:sp>
      <p:sp>
        <p:nvSpPr>
          <p:cNvPr id="7" name="Slide Number Placeholder 6"/>
          <p:cNvSpPr>
            <a:spLocks noGrp="1"/>
          </p:cNvSpPr>
          <p:nvPr>
            <p:ph type="sldNum" sz="quarter" idx="12"/>
          </p:nvPr>
        </p:nvSpPr>
        <p:spPr/>
        <p:txBody>
          <a:bodyPr/>
          <a:lstStyle/>
          <a:p>
            <a:fld id="{BBDC9FA6-7505-4621-8027-94D019229848}" type="slidenum">
              <a:rPr lang="en-US" smtClean="0"/>
              <a:pPr/>
              <a:t>52</a:t>
            </a:fld>
            <a:endParaRPr lang="en-US" dirty="0"/>
          </a:p>
        </p:txBody>
      </p:sp>
    </p:spTree>
    <p:extLst>
      <p:ext uri="{BB962C8B-B14F-4D97-AF65-F5344CB8AC3E}">
        <p14:creationId xmlns:p14="http://schemas.microsoft.com/office/powerpoint/2010/main" val="189547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1554-9D2E-408E-A5A9-2E8EFD48178C}"/>
              </a:ext>
            </a:extLst>
          </p:cNvPr>
          <p:cNvSpPr>
            <a:spLocks noGrp="1"/>
          </p:cNvSpPr>
          <p:nvPr>
            <p:ph type="title"/>
          </p:nvPr>
        </p:nvSpPr>
        <p:spPr/>
        <p:txBody>
          <a:bodyPr/>
          <a:lstStyle/>
          <a:p>
            <a:r>
              <a:rPr lang="en-IN" dirty="0"/>
              <a:t>Private Key generation</a:t>
            </a:r>
          </a:p>
        </p:txBody>
      </p:sp>
      <p:sp>
        <p:nvSpPr>
          <p:cNvPr id="3" name="Content Placeholder 2">
            <a:extLst>
              <a:ext uri="{FF2B5EF4-FFF2-40B4-BE49-F238E27FC236}">
                <a16:creationId xmlns:a16="http://schemas.microsoft.com/office/drawing/2014/main" id="{70D381F4-0F9F-4870-873A-03F3707BA7BC}"/>
              </a:ext>
            </a:extLst>
          </p:cNvPr>
          <p:cNvSpPr>
            <a:spLocks noGrp="1"/>
          </p:cNvSpPr>
          <p:nvPr>
            <p:ph idx="1"/>
          </p:nvPr>
        </p:nvSpPr>
        <p:spPr/>
        <p:txBody>
          <a:bodyPr/>
          <a:lstStyle/>
          <a:p>
            <a:r>
              <a:rPr lang="en-IN" dirty="0"/>
              <a:t>Calculate d, which is the multiplicative inverse of e modulo </a:t>
            </a:r>
            <a:r>
              <a:rPr lang="en-IN" i="1" dirty="0"/>
              <a:t>φ</a:t>
            </a:r>
            <a:r>
              <a:rPr lang="en-IN" dirty="0"/>
              <a:t>(n), i.e.,   </a:t>
            </a:r>
          </a:p>
          <a:p>
            <a:pPr marL="0" indent="0">
              <a:buNone/>
            </a:pPr>
            <a:r>
              <a:rPr lang="en-IN" dirty="0"/>
              <a:t>	</a:t>
            </a:r>
            <a:r>
              <a:rPr lang="en-IN" dirty="0" err="1"/>
              <a:t>e.d</a:t>
            </a:r>
            <a:r>
              <a:rPr lang="en-IN" dirty="0"/>
              <a:t> ≡ 1 </a:t>
            </a:r>
            <a:r>
              <a:rPr lang="en-IN" dirty="0" err="1"/>
              <a:t>mod</a:t>
            </a:r>
            <a:r>
              <a:rPr lang="en-IN" i="1" dirty="0" err="1"/>
              <a:t>φ</a:t>
            </a:r>
            <a:r>
              <a:rPr lang="en-IN" dirty="0"/>
              <a:t>(n) which means</a:t>
            </a:r>
          </a:p>
          <a:p>
            <a:pPr marL="0" indent="0">
              <a:buNone/>
            </a:pPr>
            <a:r>
              <a:rPr lang="en-IN" dirty="0"/>
              <a:t>	</a:t>
            </a:r>
            <a:r>
              <a:rPr lang="en-IN" dirty="0" err="1"/>
              <a:t>e.d</a:t>
            </a:r>
            <a:r>
              <a:rPr lang="en-IN" dirty="0"/>
              <a:t> +k. </a:t>
            </a:r>
            <a:r>
              <a:rPr lang="en-IN" i="1" dirty="0"/>
              <a:t>φ</a:t>
            </a:r>
            <a:r>
              <a:rPr lang="en-IN" dirty="0"/>
              <a:t>(n) = 1 = </a:t>
            </a:r>
            <a:r>
              <a:rPr lang="en-IN" dirty="0" err="1"/>
              <a:t>gcd</a:t>
            </a:r>
            <a:r>
              <a:rPr lang="en-IN" dirty="0"/>
              <a:t>(e, </a:t>
            </a:r>
            <a:r>
              <a:rPr lang="en-IN" i="1" dirty="0"/>
              <a:t>φ</a:t>
            </a:r>
            <a:r>
              <a:rPr lang="en-IN" dirty="0"/>
              <a:t>(n)) </a:t>
            </a:r>
          </a:p>
          <a:p>
            <a:pPr marL="0" indent="0">
              <a:buNone/>
            </a:pPr>
            <a:endParaRPr lang="en-IN" dirty="0"/>
          </a:p>
          <a:p>
            <a:pPr marL="0" indent="0">
              <a:buNone/>
            </a:pPr>
            <a:r>
              <a:rPr lang="en-IN" dirty="0"/>
              <a:t>For solving this and getting the value of d, we use the extended Euclidean algorithm</a:t>
            </a:r>
          </a:p>
          <a:p>
            <a:endParaRPr lang="en-IN" dirty="0"/>
          </a:p>
        </p:txBody>
      </p:sp>
      <p:sp>
        <p:nvSpPr>
          <p:cNvPr id="4" name="Slide Number Placeholder 3">
            <a:extLst>
              <a:ext uri="{FF2B5EF4-FFF2-40B4-BE49-F238E27FC236}">
                <a16:creationId xmlns:a16="http://schemas.microsoft.com/office/drawing/2014/main" id="{9AB365DF-F3CE-4AD6-A647-295D9D1BA5FE}"/>
              </a:ext>
            </a:extLst>
          </p:cNvPr>
          <p:cNvSpPr>
            <a:spLocks noGrp="1"/>
          </p:cNvSpPr>
          <p:nvPr>
            <p:ph type="sldNum" sz="quarter" idx="12"/>
          </p:nvPr>
        </p:nvSpPr>
        <p:spPr/>
        <p:txBody>
          <a:bodyPr/>
          <a:lstStyle/>
          <a:p>
            <a:fld id="{BBDC9FA6-7505-4621-8027-94D019229848}" type="slidenum">
              <a:rPr lang="en-US" smtClean="0"/>
              <a:pPr/>
              <a:t>6</a:t>
            </a:fld>
            <a:endParaRPr lang="en-US" dirty="0"/>
          </a:p>
        </p:txBody>
      </p:sp>
    </p:spTree>
    <p:extLst>
      <p:ext uri="{BB962C8B-B14F-4D97-AF65-F5344CB8AC3E}">
        <p14:creationId xmlns:p14="http://schemas.microsoft.com/office/powerpoint/2010/main" val="266581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C242-AE1B-43D4-B2EC-AA8123E37F04}"/>
              </a:ext>
            </a:extLst>
          </p:cNvPr>
          <p:cNvSpPr>
            <a:spLocks noGrp="1"/>
          </p:cNvSpPr>
          <p:nvPr>
            <p:ph type="title"/>
          </p:nvPr>
        </p:nvSpPr>
        <p:spPr>
          <a:xfrm>
            <a:off x="571500" y="948563"/>
            <a:ext cx="8229600" cy="986917"/>
          </a:xfrm>
        </p:spPr>
        <p:txBody>
          <a:bodyPr>
            <a:normAutofit fontScale="90000"/>
          </a:bodyPr>
          <a:lstStyle/>
          <a:p>
            <a:r>
              <a:rPr lang="en-IN" dirty="0"/>
              <a:t>Example using Extended Euclidean Algorithm</a:t>
            </a:r>
          </a:p>
        </p:txBody>
      </p:sp>
      <p:sp>
        <p:nvSpPr>
          <p:cNvPr id="3" name="Content Placeholder 2">
            <a:extLst>
              <a:ext uri="{FF2B5EF4-FFF2-40B4-BE49-F238E27FC236}">
                <a16:creationId xmlns:a16="http://schemas.microsoft.com/office/drawing/2014/main" id="{97FC5885-5182-48A4-AAFB-BC4DA2A85E01}"/>
              </a:ext>
            </a:extLst>
          </p:cNvPr>
          <p:cNvSpPr>
            <a:spLocks noGrp="1"/>
          </p:cNvSpPr>
          <p:nvPr>
            <p:ph idx="1"/>
          </p:nvPr>
        </p:nvSpPr>
        <p:spPr>
          <a:xfrm>
            <a:off x="457200" y="1935480"/>
            <a:ext cx="8458200" cy="4420870"/>
          </a:xfrm>
        </p:spPr>
        <p:txBody>
          <a:bodyPr>
            <a:normAutofit/>
          </a:bodyPr>
          <a:lstStyle/>
          <a:p>
            <a:r>
              <a:rPr lang="en-IN" sz="2400" dirty="0"/>
              <a:t>Consider p=7, q=17. Then n= 119 and </a:t>
            </a:r>
            <a:r>
              <a:rPr lang="el-GR" sz="2400" i="1" dirty="0"/>
              <a:t>φ</a:t>
            </a:r>
            <a:r>
              <a:rPr lang="en-IN" sz="2400" dirty="0"/>
              <a:t>(n) = (6)(16) = 96</a:t>
            </a:r>
          </a:p>
          <a:p>
            <a:r>
              <a:rPr lang="en-IN" sz="2400" dirty="0"/>
              <a:t>Choose e=11 such that </a:t>
            </a:r>
            <a:r>
              <a:rPr lang="en-IN" sz="2400" dirty="0" err="1"/>
              <a:t>gcd</a:t>
            </a:r>
            <a:r>
              <a:rPr lang="en-IN" sz="2400" dirty="0"/>
              <a:t>(11,96)=1</a:t>
            </a:r>
          </a:p>
          <a:p>
            <a:endParaRPr lang="en-IN" sz="2400" dirty="0"/>
          </a:p>
          <a:p>
            <a:pPr marL="0" indent="0">
              <a:lnSpc>
                <a:spcPct val="115000"/>
              </a:lnSpc>
              <a:spcAft>
                <a:spcPts val="1000"/>
              </a:spcAft>
              <a:buNone/>
            </a:pPr>
            <a:r>
              <a:rPr lang="en-IN" sz="2400" dirty="0">
                <a:solidFill>
                  <a:srgbClr val="00B0F0"/>
                </a:solidFill>
                <a:latin typeface="Arial" panose="020B0604020202020204" pitchFamily="34" charset="0"/>
                <a:ea typeface="Times New Roman" panose="02020603050405020304" pitchFamily="18" charset="0"/>
                <a:cs typeface="Times New Roman" panose="02020603050405020304" pitchFamily="18" charset="0"/>
              </a:rPr>
              <a:t>96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8 . </a:t>
            </a:r>
            <a:r>
              <a:rPr lang="en-IN" sz="2400" dirty="0">
                <a:solidFill>
                  <a:srgbClr val="77933C"/>
                </a:solidFill>
                <a:latin typeface="Arial" panose="020B0604020202020204" pitchFamily="34" charset="0"/>
                <a:ea typeface="Times New Roman" panose="02020603050405020304" pitchFamily="18" charset="0"/>
                <a:cs typeface="Times New Roman" panose="02020603050405020304" pitchFamily="18" charset="0"/>
              </a:rPr>
              <a:t>11</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8                 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r>
              <a:rPr lang="en-IN" sz="2400" dirty="0">
                <a:solidFill>
                  <a:srgbClr val="00B0F0"/>
                </a:solidFill>
                <a:latin typeface="Arial" panose="020B0604020202020204" pitchFamily="34" charset="0"/>
                <a:ea typeface="Times New Roman" panose="02020603050405020304" pitchFamily="18" charset="0"/>
                <a:cs typeface="Times New Roman" panose="02020603050405020304" pitchFamily="18" charset="0"/>
              </a:rPr>
              <a:t>φ</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 = s1 . </a:t>
            </a:r>
            <a:r>
              <a:rPr lang="en-IN" sz="2400" dirty="0">
                <a:solidFill>
                  <a:srgbClr val="77933C"/>
                </a:solidFill>
                <a:latin typeface="Arial" panose="020B0604020202020204" pitchFamily="34" charset="0"/>
                <a:ea typeface="Times New Roman" panose="02020603050405020304" pitchFamily="18" charset="0"/>
                <a:cs typeface="Times New Roman" panose="02020603050405020304" pitchFamily="18" charset="0"/>
              </a:rPr>
              <a:t>e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r1</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2400" dirty="0">
                <a:solidFill>
                  <a:srgbClr val="77933C"/>
                </a:solidFill>
                <a:latin typeface="Arial" panose="020B0604020202020204" pitchFamily="34" charset="0"/>
                <a:ea typeface="Times New Roman" panose="02020603050405020304" pitchFamily="18" charset="0"/>
                <a:cs typeface="Times New Roman" panose="02020603050405020304" pitchFamily="18" charset="0"/>
              </a:rPr>
              <a:t>11</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1 .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8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FFC000"/>
                </a:solidFill>
                <a:latin typeface="Arial" panose="020B0604020202020204" pitchFamily="34" charset="0"/>
                <a:ea typeface="Times New Roman" panose="02020603050405020304" pitchFamily="18" charset="0"/>
                <a:cs typeface="Times New Roman" panose="02020603050405020304" pitchFamily="18" charset="0"/>
              </a:rPr>
              <a:t>3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r>
              <a:rPr lang="en-IN" sz="2400" dirty="0">
                <a:solidFill>
                  <a:srgbClr val="77933C"/>
                </a:solidFill>
                <a:latin typeface="Arial" panose="020B0604020202020204" pitchFamily="34" charset="0"/>
                <a:ea typeface="Times New Roman" panose="02020603050405020304" pitchFamily="18" charset="0"/>
                <a:cs typeface="Times New Roman" panose="02020603050405020304" pitchFamily="18" charset="0"/>
              </a:rPr>
              <a:t>e</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s2 .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r1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FFC000"/>
                </a:solidFill>
                <a:latin typeface="Arial" panose="020B0604020202020204" pitchFamily="34" charset="0"/>
                <a:ea typeface="Times New Roman" panose="02020603050405020304" pitchFamily="18" charset="0"/>
                <a:cs typeface="Times New Roman" panose="02020603050405020304" pitchFamily="18" charset="0"/>
              </a:rPr>
              <a:t>r2</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marL="0" indent="0">
              <a:lnSpc>
                <a:spcPct val="115000"/>
              </a:lnSpc>
              <a:spcAft>
                <a:spcPts val="1000"/>
              </a:spcAft>
              <a:buNone/>
            </a:pPr>
            <a:r>
              <a:rPr lang="en-IN"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8</a:t>
            </a:r>
            <a:r>
              <a:rPr lang="en-IN"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 2 . </a:t>
            </a:r>
            <a:r>
              <a:rPr lang="en-IN" sz="2400" dirty="0">
                <a:solidFill>
                  <a:srgbClr val="FFC000"/>
                </a:solidFill>
                <a:latin typeface="Arial" panose="020B0604020202020204" pitchFamily="34" charset="0"/>
                <a:ea typeface="Times New Roman" panose="02020603050405020304" pitchFamily="18" charset="0"/>
                <a:cs typeface="Arial" panose="020B0604020202020204" pitchFamily="34" charset="0"/>
              </a:rPr>
              <a:t>3 </a:t>
            </a:r>
            <a:r>
              <a:rPr lang="en-IN"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sz="2400" dirty="0">
                <a:solidFill>
                  <a:srgbClr val="604A7B"/>
                </a:solidFill>
                <a:latin typeface="Arial" panose="020B0604020202020204" pitchFamily="34" charset="0"/>
                <a:ea typeface="Times New Roman" panose="02020603050405020304" pitchFamily="18" charset="0"/>
                <a:cs typeface="Arial" panose="020B0604020202020204" pitchFamily="34" charset="0"/>
              </a:rPr>
              <a:t>2                      </a:t>
            </a:r>
            <a:r>
              <a:rPr lang="en-IN"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r1 </a:t>
            </a:r>
            <a:r>
              <a:rPr lang="en-IN"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s3 . </a:t>
            </a:r>
            <a:r>
              <a:rPr lang="en-IN" sz="2400" dirty="0">
                <a:solidFill>
                  <a:srgbClr val="FFC000"/>
                </a:solidFill>
                <a:latin typeface="Arial" panose="020B0604020202020204" pitchFamily="34" charset="0"/>
                <a:ea typeface="Times New Roman" panose="02020603050405020304" pitchFamily="18" charset="0"/>
                <a:cs typeface="Arial" panose="020B0604020202020204" pitchFamily="34" charset="0"/>
              </a:rPr>
              <a:t>r2 </a:t>
            </a:r>
            <a:r>
              <a:rPr lang="en-IN"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sz="2400" dirty="0">
                <a:solidFill>
                  <a:srgbClr val="604A7B"/>
                </a:solidFill>
                <a:latin typeface="Arial" panose="020B0604020202020204" pitchFamily="34" charset="0"/>
                <a:ea typeface="Times New Roman" panose="02020603050405020304" pitchFamily="18" charset="0"/>
                <a:cs typeface="Arial" panose="020B0604020202020204" pitchFamily="34" charset="0"/>
              </a:rPr>
              <a:t>r3</a:t>
            </a:r>
            <a:r>
              <a:rPr lang="en-IN"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IN" sz="2400" dirty="0">
              <a:latin typeface="Arial" panose="020B0604020202020204" pitchFamily="34" charset="0"/>
              <a:ea typeface="Calibri" panose="020F0502020204030204" pitchFamily="34" charset="0"/>
              <a:cs typeface="Arial" panose="020B0604020202020204" pitchFamily="34" charset="0"/>
            </a:endParaRPr>
          </a:p>
          <a:p>
            <a:pPr marL="0" indent="0">
              <a:lnSpc>
                <a:spcPct val="115000"/>
              </a:lnSpc>
              <a:spcAft>
                <a:spcPts val="1000"/>
              </a:spcAft>
              <a:buNone/>
            </a:pPr>
            <a:r>
              <a:rPr lang="en-IN" sz="2400" dirty="0">
                <a:solidFill>
                  <a:srgbClr val="FFC000"/>
                </a:solidFill>
                <a:latin typeface="Arial" panose="020B0604020202020204" pitchFamily="34" charset="0"/>
                <a:ea typeface="Times New Roman" panose="02020603050405020304" pitchFamily="18" charset="0"/>
                <a:cs typeface="Arial" panose="020B0604020202020204" pitchFamily="34" charset="0"/>
              </a:rPr>
              <a:t>3 </a:t>
            </a:r>
            <a:r>
              <a:rPr lang="en-IN" sz="2400" dirty="0">
                <a:solidFill>
                  <a:srgbClr val="604A7B"/>
                </a:solidFill>
                <a:latin typeface="Arial" panose="020B0604020202020204" pitchFamily="34" charset="0"/>
                <a:ea typeface="Times New Roman" panose="02020603050405020304" pitchFamily="18" charset="0"/>
                <a:cs typeface="Arial" panose="020B0604020202020204" pitchFamily="34" charset="0"/>
              </a:rPr>
              <a:t> </a:t>
            </a:r>
            <a:r>
              <a:rPr lang="en-IN"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1 . </a:t>
            </a:r>
            <a:r>
              <a:rPr lang="en-IN" sz="2400" dirty="0">
                <a:solidFill>
                  <a:srgbClr val="604A7B"/>
                </a:solidFill>
                <a:latin typeface="Arial" panose="020B0604020202020204" pitchFamily="34" charset="0"/>
                <a:ea typeface="Times New Roman" panose="02020603050405020304" pitchFamily="18" charset="0"/>
                <a:cs typeface="Arial" panose="020B0604020202020204" pitchFamily="34" charset="0"/>
              </a:rPr>
              <a:t>2 </a:t>
            </a:r>
            <a:r>
              <a:rPr lang="en-IN"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sz="2400" dirty="0">
                <a:solidFill>
                  <a:srgbClr val="FF00FF"/>
                </a:solidFill>
                <a:latin typeface="Arial" panose="020B0604020202020204" pitchFamily="34" charset="0"/>
                <a:ea typeface="Times New Roman" panose="02020603050405020304" pitchFamily="18" charset="0"/>
                <a:cs typeface="Arial" panose="020B0604020202020204" pitchFamily="34" charset="0"/>
              </a:rPr>
              <a:t>1</a:t>
            </a:r>
            <a:r>
              <a:rPr lang="en-IN"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sz="2400" dirty="0">
                <a:solidFill>
                  <a:srgbClr val="FFC000"/>
                </a:solidFill>
                <a:latin typeface="Arial" panose="020B0604020202020204" pitchFamily="34" charset="0"/>
                <a:ea typeface="Times New Roman" panose="02020603050405020304" pitchFamily="18" charset="0"/>
                <a:cs typeface="Arial" panose="020B0604020202020204" pitchFamily="34" charset="0"/>
              </a:rPr>
              <a:t>r2 </a:t>
            </a:r>
            <a:r>
              <a:rPr lang="en-IN"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IN"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s4 . </a:t>
            </a:r>
            <a:r>
              <a:rPr lang="en-IN" sz="2400" dirty="0">
                <a:solidFill>
                  <a:srgbClr val="604A7B"/>
                </a:solidFill>
                <a:latin typeface="Arial" panose="020B0604020202020204" pitchFamily="34" charset="0"/>
                <a:ea typeface="Times New Roman" panose="02020603050405020304" pitchFamily="18" charset="0"/>
                <a:cs typeface="Arial" panose="020B0604020202020204" pitchFamily="34" charset="0"/>
              </a:rPr>
              <a:t>r3 + </a:t>
            </a:r>
            <a:r>
              <a:rPr lang="en-IN" sz="2400" dirty="0">
                <a:solidFill>
                  <a:srgbClr val="FF00FF"/>
                </a:solidFill>
                <a:latin typeface="Arial" panose="020B0604020202020204" pitchFamily="34" charset="0"/>
                <a:ea typeface="Times New Roman" panose="02020603050405020304" pitchFamily="18" charset="0"/>
                <a:cs typeface="Arial" panose="020B0604020202020204" pitchFamily="34" charset="0"/>
              </a:rPr>
              <a:t>r4</a:t>
            </a:r>
            <a:r>
              <a:rPr lang="en-IN"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IN" sz="2400" dirty="0">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F848CD4-5D6E-4E43-9CEA-CE27A801E665}"/>
              </a:ext>
            </a:extLst>
          </p:cNvPr>
          <p:cNvSpPr>
            <a:spLocks noGrp="1"/>
          </p:cNvSpPr>
          <p:nvPr>
            <p:ph type="sldNum" sz="quarter" idx="12"/>
          </p:nvPr>
        </p:nvSpPr>
        <p:spPr/>
        <p:txBody>
          <a:bodyPr/>
          <a:lstStyle/>
          <a:p>
            <a:fld id="{BBDC9FA6-7505-4621-8027-94D019229848}" type="slidenum">
              <a:rPr lang="en-US" smtClean="0"/>
              <a:pPr/>
              <a:t>7</a:t>
            </a:fld>
            <a:endParaRPr lang="en-US" dirty="0"/>
          </a:p>
        </p:txBody>
      </p:sp>
    </p:spTree>
    <p:extLst>
      <p:ext uri="{BB962C8B-B14F-4D97-AF65-F5344CB8AC3E}">
        <p14:creationId xmlns:p14="http://schemas.microsoft.com/office/powerpoint/2010/main" val="406490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92A0A-11B5-42E2-BE9E-6FC1BB377CD9}"/>
              </a:ext>
            </a:extLst>
          </p:cNvPr>
          <p:cNvSpPr>
            <a:spLocks noGrp="1"/>
          </p:cNvSpPr>
          <p:nvPr>
            <p:ph idx="1"/>
          </p:nvPr>
        </p:nvSpPr>
        <p:spPr>
          <a:xfrm>
            <a:off x="304800" y="990600"/>
            <a:ext cx="8534400" cy="5486400"/>
          </a:xfrm>
        </p:spPr>
        <p:txBody>
          <a:bodyPr>
            <a:normAutofit fontScale="92500" lnSpcReduction="10000"/>
          </a:bodyPr>
          <a:lstStyle/>
          <a:p>
            <a:pPr>
              <a:lnSpc>
                <a:spcPct val="115000"/>
              </a:lnSpc>
              <a:spcAft>
                <a:spcPts val="1000"/>
              </a:spcAft>
            </a:pP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Now resolve all equations step by step in the reverse order as follows: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2400" dirty="0">
                <a:solidFill>
                  <a:srgbClr val="FF00FF"/>
                </a:solidFill>
                <a:latin typeface="Arial" panose="020B0604020202020204" pitchFamily="34" charset="0"/>
                <a:ea typeface="Times New Roman" panose="02020603050405020304" pitchFamily="18" charset="0"/>
                <a:cs typeface="Times New Roman" panose="02020603050405020304" pitchFamily="18" charset="0"/>
              </a:rPr>
              <a:t>1</a:t>
            </a:r>
            <a:r>
              <a:rPr lang="en-IN" sz="2400" dirty="0">
                <a:solidFill>
                  <a:srgbClr val="604A7B"/>
                </a:solidFill>
                <a:latin typeface="Arial" panose="020B0604020202020204" pitchFamily="34" charset="0"/>
                <a:ea typeface="Times New Roman" panose="02020603050405020304" pitchFamily="18" charset="0"/>
                <a:cs typeface="Times New Roman" panose="02020603050405020304" pitchFamily="18" charset="0"/>
              </a:rPr>
              <a:t> = </a:t>
            </a:r>
            <a:r>
              <a:rPr lang="en-IN" sz="2400" dirty="0">
                <a:solidFill>
                  <a:srgbClr val="FFC000"/>
                </a:solidFill>
                <a:latin typeface="Arial" panose="020B0604020202020204" pitchFamily="34" charset="0"/>
                <a:ea typeface="Times New Roman" panose="02020603050405020304" pitchFamily="18" charset="0"/>
                <a:cs typeface="Times New Roman" panose="02020603050405020304" pitchFamily="18" charset="0"/>
              </a:rPr>
              <a:t>3 </a:t>
            </a:r>
            <a:r>
              <a:rPr lang="en-IN" sz="2400" dirty="0">
                <a:solidFill>
                  <a:srgbClr val="604A7B"/>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- 1 . </a:t>
            </a:r>
            <a:r>
              <a:rPr lang="en-IN" sz="2400" dirty="0">
                <a:solidFill>
                  <a:srgbClr val="604A7B"/>
                </a:solidFill>
                <a:latin typeface="Arial" panose="020B0604020202020204" pitchFamily="34" charset="0"/>
                <a:ea typeface="Times New Roman" panose="02020603050405020304" pitchFamily="18" charset="0"/>
                <a:cs typeface="Times New Roman" panose="02020603050405020304" pitchFamily="18" charset="0"/>
              </a:rPr>
              <a:t>2</a:t>
            </a:r>
            <a:r>
              <a:rPr lang="en-IN" sz="2400" dirty="0">
                <a:solidFill>
                  <a:srgbClr val="FFC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r>
              <a:rPr lang="en-IN" sz="2400" dirty="0">
                <a:solidFill>
                  <a:srgbClr val="FF00FF"/>
                </a:solidFill>
                <a:latin typeface="Arial" panose="020B0604020202020204" pitchFamily="34" charset="0"/>
                <a:ea typeface="Times New Roman" panose="02020603050405020304" pitchFamily="18" charset="0"/>
                <a:cs typeface="Times New Roman" panose="02020603050405020304" pitchFamily="18" charset="0"/>
              </a:rPr>
              <a:t>r4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FFC000"/>
                </a:solidFill>
                <a:latin typeface="Arial" panose="020B0604020202020204" pitchFamily="34" charset="0"/>
                <a:ea typeface="Times New Roman" panose="02020603050405020304" pitchFamily="18" charset="0"/>
                <a:cs typeface="Times New Roman" panose="02020603050405020304" pitchFamily="18" charset="0"/>
              </a:rPr>
              <a:t>r2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s4 . </a:t>
            </a:r>
            <a:r>
              <a:rPr lang="en-IN" sz="2400" dirty="0">
                <a:solidFill>
                  <a:srgbClr val="604A7B"/>
                </a:solidFill>
                <a:latin typeface="Arial" panose="020B0604020202020204" pitchFamily="34" charset="0"/>
                <a:ea typeface="Times New Roman" panose="02020603050405020304" pitchFamily="18" charset="0"/>
                <a:cs typeface="Times New Roman" panose="02020603050405020304" pitchFamily="18" charset="0"/>
              </a:rPr>
              <a:t>r3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2400" dirty="0">
                <a:solidFill>
                  <a:srgbClr val="FF00FF"/>
                </a:solidFill>
                <a:latin typeface="Arial" panose="020B0604020202020204" pitchFamily="34" charset="0"/>
                <a:ea typeface="Times New Roman" panose="02020603050405020304" pitchFamily="18" charset="0"/>
                <a:cs typeface="Times New Roman" panose="02020603050405020304" pitchFamily="18" charset="0"/>
              </a:rPr>
              <a:t>1</a:t>
            </a:r>
            <a:r>
              <a:rPr lang="en-IN" sz="2400" dirty="0">
                <a:solidFill>
                  <a:srgbClr val="604A7B"/>
                </a:solidFill>
                <a:latin typeface="Arial" panose="020B0604020202020204" pitchFamily="34" charset="0"/>
                <a:ea typeface="Times New Roman" panose="02020603050405020304" pitchFamily="18" charset="0"/>
                <a:cs typeface="Times New Roman" panose="02020603050405020304" pitchFamily="18" charset="0"/>
              </a:rPr>
              <a:t> = </a:t>
            </a:r>
            <a:r>
              <a:rPr lang="en-IN" sz="2400" dirty="0">
                <a:solidFill>
                  <a:srgbClr val="FFC000"/>
                </a:solidFill>
                <a:latin typeface="Arial" panose="020B0604020202020204" pitchFamily="34" charset="0"/>
                <a:ea typeface="Times New Roman" panose="02020603050405020304" pitchFamily="18" charset="0"/>
                <a:cs typeface="Times New Roman" panose="02020603050405020304" pitchFamily="18" charset="0"/>
              </a:rPr>
              <a:t>3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1 . (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8</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- 2 . </a:t>
            </a:r>
            <a:r>
              <a:rPr lang="en-IN" sz="2400" dirty="0">
                <a:solidFill>
                  <a:srgbClr val="FFC000"/>
                </a:solidFill>
                <a:latin typeface="Arial" panose="020B0604020202020204" pitchFamily="34" charset="0"/>
                <a:ea typeface="Times New Roman" panose="02020603050405020304" pitchFamily="18" charset="0"/>
                <a:cs typeface="Times New Roman" panose="02020603050405020304" pitchFamily="18" charset="0"/>
              </a:rPr>
              <a:t>3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FF00FF"/>
                </a:solidFill>
                <a:latin typeface="Arial" panose="020B0604020202020204" pitchFamily="34" charset="0"/>
                <a:ea typeface="Times New Roman" panose="02020603050405020304" pitchFamily="18" charset="0"/>
                <a:cs typeface="Times New Roman" panose="02020603050405020304" pitchFamily="18" charset="0"/>
              </a:rPr>
              <a:t>r4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FFC000"/>
                </a:solidFill>
                <a:latin typeface="Arial" panose="020B0604020202020204" pitchFamily="34" charset="0"/>
                <a:ea typeface="Times New Roman" panose="02020603050405020304" pitchFamily="18" charset="0"/>
                <a:cs typeface="Times New Roman" panose="02020603050405020304" pitchFamily="18" charset="0"/>
              </a:rPr>
              <a:t>r2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- 1. (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r1</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- 2 . </a:t>
            </a:r>
            <a:r>
              <a:rPr lang="en-IN" sz="2400" dirty="0">
                <a:solidFill>
                  <a:srgbClr val="FFC000"/>
                </a:solidFill>
                <a:latin typeface="Arial" panose="020B0604020202020204" pitchFamily="34" charset="0"/>
                <a:ea typeface="Times New Roman" panose="02020603050405020304" pitchFamily="18" charset="0"/>
                <a:cs typeface="Times New Roman" panose="02020603050405020304" pitchFamily="18" charset="0"/>
              </a:rPr>
              <a:t>r2</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marL="0" indent="0">
              <a:lnSpc>
                <a:spcPct val="115000"/>
              </a:lnSpc>
              <a:spcAft>
                <a:spcPts val="1000"/>
              </a:spcAft>
              <a:buNone/>
            </a:pPr>
            <a:r>
              <a:rPr lang="en-IN" sz="2400" dirty="0">
                <a:solidFill>
                  <a:srgbClr val="FF00FF"/>
                </a:solidFill>
                <a:latin typeface="Arial" panose="020B0604020202020204" pitchFamily="34" charset="0"/>
                <a:ea typeface="Times New Roman" panose="02020603050405020304" pitchFamily="18" charset="0"/>
                <a:cs typeface="Times New Roman" panose="02020603050405020304" pitchFamily="18" charset="0"/>
              </a:rPr>
              <a:t>1</a:t>
            </a:r>
            <a:r>
              <a:rPr lang="en-IN" sz="2400" dirty="0">
                <a:solidFill>
                  <a:srgbClr val="604A7B"/>
                </a:solidFill>
                <a:latin typeface="Arial" panose="020B0604020202020204" pitchFamily="34" charset="0"/>
                <a:ea typeface="Times New Roman" panose="02020603050405020304" pitchFamily="18" charset="0"/>
                <a:cs typeface="Times New Roman" panose="02020603050405020304" pitchFamily="18" charset="0"/>
              </a:rPr>
              <a:t> =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3. </a:t>
            </a:r>
            <a:r>
              <a:rPr lang="en-IN" sz="2400" dirty="0">
                <a:solidFill>
                  <a:srgbClr val="FFC000"/>
                </a:solidFill>
                <a:latin typeface="Arial" panose="020B0604020202020204" pitchFamily="34" charset="0"/>
                <a:ea typeface="Times New Roman" panose="02020603050405020304" pitchFamily="18" charset="0"/>
                <a:cs typeface="Times New Roman" panose="02020603050405020304" pitchFamily="18" charset="0"/>
              </a:rPr>
              <a:t>3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1 .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8</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FF00FF"/>
                </a:solidFill>
                <a:latin typeface="Arial" panose="020B0604020202020204" pitchFamily="34" charset="0"/>
                <a:ea typeface="Times New Roman" panose="02020603050405020304" pitchFamily="18" charset="0"/>
                <a:cs typeface="Times New Roman" panose="02020603050405020304" pitchFamily="18" charset="0"/>
              </a:rPr>
              <a:t>r4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3 . </a:t>
            </a:r>
            <a:r>
              <a:rPr lang="en-IN" sz="2400" dirty="0">
                <a:solidFill>
                  <a:srgbClr val="FFC000"/>
                </a:solidFill>
                <a:latin typeface="Arial" panose="020B0604020202020204" pitchFamily="34" charset="0"/>
                <a:ea typeface="Times New Roman" panose="02020603050405020304" pitchFamily="18" charset="0"/>
                <a:cs typeface="Times New Roman" panose="02020603050405020304" pitchFamily="18" charset="0"/>
              </a:rPr>
              <a:t>r2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- 1.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r1</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2400" dirty="0">
                <a:solidFill>
                  <a:srgbClr val="FF00FF"/>
                </a:solidFill>
                <a:latin typeface="Arial" panose="020B0604020202020204" pitchFamily="34" charset="0"/>
                <a:ea typeface="Times New Roman" panose="02020603050405020304" pitchFamily="18" charset="0"/>
                <a:cs typeface="Times New Roman" panose="02020603050405020304" pitchFamily="18" charset="0"/>
              </a:rPr>
              <a:t>1</a:t>
            </a:r>
            <a:r>
              <a:rPr lang="en-IN" sz="2400" dirty="0">
                <a:solidFill>
                  <a:srgbClr val="604A7B"/>
                </a:solidFill>
                <a:latin typeface="Arial" panose="020B0604020202020204" pitchFamily="34" charset="0"/>
                <a:ea typeface="Times New Roman" panose="02020603050405020304" pitchFamily="18" charset="0"/>
                <a:cs typeface="Times New Roman" panose="02020603050405020304" pitchFamily="18" charset="0"/>
              </a:rPr>
              <a:t> =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3.(</a:t>
            </a:r>
            <a:r>
              <a:rPr lang="en-IN" sz="2400" dirty="0">
                <a:solidFill>
                  <a:srgbClr val="77933C"/>
                </a:solidFill>
                <a:latin typeface="Arial" panose="020B0604020202020204" pitchFamily="34" charset="0"/>
                <a:ea typeface="Times New Roman" panose="02020603050405020304" pitchFamily="18" charset="0"/>
                <a:cs typeface="Times New Roman" panose="02020603050405020304" pitchFamily="18" charset="0"/>
              </a:rPr>
              <a:t>11</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- 1 .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8</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FFC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1 .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8</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FF00FF"/>
                </a:solidFill>
                <a:latin typeface="Arial" panose="020B0604020202020204" pitchFamily="34" charset="0"/>
                <a:ea typeface="Times New Roman" panose="02020603050405020304" pitchFamily="18" charset="0"/>
                <a:cs typeface="Times New Roman" panose="02020603050405020304" pitchFamily="18" charset="0"/>
              </a:rPr>
              <a:t>r4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3 . (</a:t>
            </a:r>
            <a:r>
              <a:rPr lang="en-IN" sz="2400" dirty="0">
                <a:solidFill>
                  <a:srgbClr val="77933C"/>
                </a:solidFill>
                <a:latin typeface="Arial" panose="020B0604020202020204" pitchFamily="34" charset="0"/>
                <a:ea typeface="Times New Roman" panose="02020603050405020304" pitchFamily="18" charset="0"/>
                <a:cs typeface="Times New Roman" panose="02020603050405020304" pitchFamily="18" charset="0"/>
              </a:rPr>
              <a:t>e</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- 1 .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r1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r>
              <a:rPr lang="en-IN" sz="2400" dirty="0">
                <a:solidFill>
                  <a:srgbClr val="FFC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- 1.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r1</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2400" dirty="0">
                <a:solidFill>
                  <a:srgbClr val="FF00FF"/>
                </a:solidFill>
                <a:latin typeface="Arial" panose="020B0604020202020204" pitchFamily="34" charset="0"/>
                <a:ea typeface="Times New Roman" panose="02020603050405020304" pitchFamily="18" charset="0"/>
                <a:cs typeface="Times New Roman" panose="02020603050405020304" pitchFamily="18" charset="0"/>
              </a:rPr>
              <a:t>1</a:t>
            </a:r>
            <a:r>
              <a:rPr lang="en-IN" sz="2400" dirty="0">
                <a:solidFill>
                  <a:srgbClr val="604A7B"/>
                </a:solidFill>
                <a:latin typeface="Arial" panose="020B0604020202020204" pitchFamily="34" charset="0"/>
                <a:ea typeface="Times New Roman" panose="02020603050405020304" pitchFamily="18" charset="0"/>
                <a:cs typeface="Times New Roman" panose="02020603050405020304" pitchFamily="18" charset="0"/>
              </a:rPr>
              <a:t> =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3.</a:t>
            </a:r>
            <a:r>
              <a:rPr lang="en-IN" sz="2400" dirty="0">
                <a:solidFill>
                  <a:srgbClr val="77933C"/>
                </a:solidFill>
                <a:latin typeface="Arial" panose="020B0604020202020204" pitchFamily="34" charset="0"/>
                <a:ea typeface="Times New Roman" panose="02020603050405020304" pitchFamily="18" charset="0"/>
                <a:cs typeface="Times New Roman" panose="02020603050405020304" pitchFamily="18" charset="0"/>
              </a:rPr>
              <a:t>11</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- 4.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8</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FF00FF"/>
                </a:solidFill>
                <a:latin typeface="Arial" panose="020B0604020202020204" pitchFamily="34" charset="0"/>
                <a:ea typeface="Times New Roman" panose="02020603050405020304" pitchFamily="18" charset="0"/>
                <a:cs typeface="Times New Roman" panose="02020603050405020304" pitchFamily="18" charset="0"/>
              </a:rPr>
              <a:t>r4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3 . </a:t>
            </a:r>
            <a:r>
              <a:rPr lang="en-IN" sz="2400" dirty="0">
                <a:solidFill>
                  <a:srgbClr val="77933C"/>
                </a:solidFill>
                <a:latin typeface="Arial" panose="020B0604020202020204" pitchFamily="34" charset="0"/>
                <a:ea typeface="Times New Roman" panose="02020603050405020304" pitchFamily="18" charset="0"/>
                <a:cs typeface="Times New Roman" panose="02020603050405020304" pitchFamily="18" charset="0"/>
              </a:rPr>
              <a:t>e</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- 4. </a:t>
            </a:r>
            <a:r>
              <a:rPr lang="en-IN" sz="24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r1</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2400" dirty="0">
                <a:solidFill>
                  <a:srgbClr val="FF00FF"/>
                </a:solidFill>
                <a:latin typeface="Arial" panose="020B0604020202020204" pitchFamily="34" charset="0"/>
                <a:ea typeface="Times New Roman" panose="02020603050405020304" pitchFamily="18" charset="0"/>
                <a:cs typeface="Times New Roman" panose="02020603050405020304" pitchFamily="18" charset="0"/>
              </a:rPr>
              <a:t>1</a:t>
            </a:r>
            <a:r>
              <a:rPr lang="en-IN" sz="2400" dirty="0">
                <a:solidFill>
                  <a:srgbClr val="604A7B"/>
                </a:solidFill>
                <a:latin typeface="Arial" panose="020B0604020202020204" pitchFamily="34" charset="0"/>
                <a:ea typeface="Times New Roman" panose="02020603050405020304" pitchFamily="18" charset="0"/>
                <a:cs typeface="Times New Roman" panose="02020603050405020304" pitchFamily="18" charset="0"/>
              </a:rPr>
              <a:t> =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3.</a:t>
            </a:r>
            <a:r>
              <a:rPr lang="en-IN" sz="2400" dirty="0">
                <a:solidFill>
                  <a:srgbClr val="77933C"/>
                </a:solidFill>
                <a:latin typeface="Arial" panose="020B0604020202020204" pitchFamily="34" charset="0"/>
                <a:ea typeface="Times New Roman" panose="02020603050405020304" pitchFamily="18" charset="0"/>
                <a:cs typeface="Times New Roman" panose="02020603050405020304" pitchFamily="18" charset="0"/>
              </a:rPr>
              <a:t>11</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- 4. (</a:t>
            </a:r>
            <a:r>
              <a:rPr lang="en-IN" sz="2400" dirty="0">
                <a:solidFill>
                  <a:srgbClr val="00B0F0"/>
                </a:solidFill>
                <a:latin typeface="Arial" panose="020B0604020202020204" pitchFamily="34" charset="0"/>
                <a:ea typeface="Times New Roman" panose="02020603050405020304" pitchFamily="18" charset="0"/>
                <a:cs typeface="Times New Roman" panose="02020603050405020304" pitchFamily="18" charset="0"/>
              </a:rPr>
              <a:t>96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- 8 . </a:t>
            </a:r>
            <a:r>
              <a:rPr lang="en-IN" sz="2400" dirty="0">
                <a:solidFill>
                  <a:srgbClr val="77933C"/>
                </a:solidFill>
                <a:latin typeface="Arial" panose="020B0604020202020204" pitchFamily="34" charset="0"/>
                <a:ea typeface="Times New Roman" panose="02020603050405020304" pitchFamily="18" charset="0"/>
                <a:cs typeface="Times New Roman" panose="02020603050405020304" pitchFamily="18" charset="0"/>
              </a:rPr>
              <a:t>11</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FF00FF"/>
                </a:solidFill>
                <a:latin typeface="Arial" panose="020B0604020202020204" pitchFamily="34" charset="0"/>
                <a:ea typeface="Times New Roman" panose="02020603050405020304" pitchFamily="18" charset="0"/>
                <a:cs typeface="Times New Roman" panose="02020603050405020304" pitchFamily="18" charset="0"/>
              </a:rPr>
              <a:t>r4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3 . </a:t>
            </a:r>
            <a:r>
              <a:rPr lang="en-IN" sz="2400" dirty="0">
                <a:solidFill>
                  <a:srgbClr val="77933C"/>
                </a:solidFill>
                <a:latin typeface="Arial" panose="020B0604020202020204" pitchFamily="34" charset="0"/>
                <a:ea typeface="Times New Roman" panose="02020603050405020304" pitchFamily="18" charset="0"/>
                <a:cs typeface="Times New Roman" panose="02020603050405020304" pitchFamily="18" charset="0"/>
              </a:rPr>
              <a:t>e</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- 4.(</a:t>
            </a:r>
            <a:r>
              <a:rPr lang="en-IN" sz="2400" dirty="0">
                <a:solidFill>
                  <a:srgbClr val="00B0F0"/>
                </a:solidFill>
                <a:latin typeface="Arial" panose="020B0604020202020204" pitchFamily="34" charset="0"/>
                <a:ea typeface="Times New Roman" panose="02020603050405020304" pitchFamily="18" charset="0"/>
                <a:cs typeface="Times New Roman" panose="02020603050405020304" pitchFamily="18" charset="0"/>
              </a:rPr>
              <a:t>φ</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 - 8. </a:t>
            </a:r>
            <a:r>
              <a:rPr lang="en-IN" sz="2400" dirty="0">
                <a:solidFill>
                  <a:srgbClr val="77933C"/>
                </a:solidFill>
                <a:latin typeface="Arial" panose="020B0604020202020204" pitchFamily="34" charset="0"/>
                <a:ea typeface="Times New Roman" panose="02020603050405020304" pitchFamily="18" charset="0"/>
                <a:cs typeface="Times New Roman" panose="02020603050405020304" pitchFamily="18" charset="0"/>
              </a:rPr>
              <a:t>e</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2400" dirty="0">
                <a:solidFill>
                  <a:srgbClr val="FF00FF"/>
                </a:solidFill>
                <a:latin typeface="Arial" panose="020B0604020202020204" pitchFamily="34" charset="0"/>
                <a:ea typeface="Times New Roman" panose="02020603050405020304" pitchFamily="18" charset="0"/>
                <a:cs typeface="Times New Roman" panose="02020603050405020304" pitchFamily="18" charset="0"/>
              </a:rPr>
              <a:t>1</a:t>
            </a:r>
            <a:r>
              <a:rPr lang="en-IN" sz="2400" dirty="0">
                <a:solidFill>
                  <a:srgbClr val="604A7B"/>
                </a:solidFill>
                <a:latin typeface="Arial" panose="020B0604020202020204" pitchFamily="34" charset="0"/>
                <a:ea typeface="Times New Roman" panose="02020603050405020304" pitchFamily="18" charset="0"/>
                <a:cs typeface="Times New Roman" panose="02020603050405020304" pitchFamily="18" charset="0"/>
              </a:rPr>
              <a:t> =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35.</a:t>
            </a:r>
            <a:r>
              <a:rPr lang="en-IN" sz="2400" dirty="0">
                <a:solidFill>
                  <a:srgbClr val="77933C"/>
                </a:solidFill>
                <a:latin typeface="Arial" panose="020B0604020202020204" pitchFamily="34" charset="0"/>
                <a:ea typeface="Times New Roman" panose="02020603050405020304" pitchFamily="18" charset="0"/>
                <a:cs typeface="Times New Roman" panose="02020603050405020304" pitchFamily="18" charset="0"/>
              </a:rPr>
              <a:t>11</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- 4.</a:t>
            </a:r>
            <a:r>
              <a:rPr lang="en-IN" sz="2400" dirty="0">
                <a:solidFill>
                  <a:srgbClr val="00B0F0"/>
                </a:solidFill>
                <a:latin typeface="Arial" panose="020B0604020202020204" pitchFamily="34" charset="0"/>
                <a:ea typeface="Times New Roman" panose="02020603050405020304" pitchFamily="18" charset="0"/>
                <a:cs typeface="Times New Roman" panose="02020603050405020304" pitchFamily="18" charset="0"/>
              </a:rPr>
              <a:t>96                    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r>
              <a:rPr lang="en-IN" sz="2400" dirty="0">
                <a:solidFill>
                  <a:srgbClr val="FF00FF"/>
                </a:solidFill>
                <a:latin typeface="Arial" panose="020B0604020202020204" pitchFamily="34" charset="0"/>
                <a:ea typeface="Times New Roman" panose="02020603050405020304" pitchFamily="18" charset="0"/>
                <a:cs typeface="Times New Roman" panose="02020603050405020304" pitchFamily="18" charset="0"/>
              </a:rPr>
              <a:t>r4  </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35 . </a:t>
            </a:r>
            <a:r>
              <a:rPr lang="en-IN" sz="2400" dirty="0">
                <a:solidFill>
                  <a:srgbClr val="77933C"/>
                </a:solidFill>
                <a:latin typeface="Arial" panose="020B0604020202020204" pitchFamily="34" charset="0"/>
                <a:ea typeface="Times New Roman" panose="02020603050405020304" pitchFamily="18" charset="0"/>
                <a:cs typeface="Times New Roman" panose="02020603050405020304" pitchFamily="18" charset="0"/>
              </a:rPr>
              <a:t>e</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- 4.</a:t>
            </a:r>
            <a:r>
              <a:rPr lang="en-IN" sz="2400" dirty="0">
                <a:solidFill>
                  <a:srgbClr val="00B0F0"/>
                </a:solidFill>
                <a:latin typeface="Arial" panose="020B0604020202020204" pitchFamily="34" charset="0"/>
                <a:ea typeface="Times New Roman" panose="02020603050405020304" pitchFamily="18" charset="0"/>
                <a:cs typeface="Times New Roman" panose="02020603050405020304" pitchFamily="18" charset="0"/>
              </a:rPr>
              <a:t>φ</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15000"/>
              </a:lnSpc>
              <a:spcAft>
                <a:spcPts val="1600"/>
              </a:spcAft>
              <a:buNone/>
            </a:pPr>
            <a:r>
              <a:rPr lang="en-IN" sz="240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e . d + k . φ</a:t>
            </a:r>
            <a:r>
              <a:rPr lang="en-I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 = 1, which means </a:t>
            </a:r>
            <a:r>
              <a:rPr lang="en-IN" sz="240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d = </a:t>
            </a:r>
            <a:r>
              <a:rPr lang="en-IN" sz="2400"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35</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A7C09E9-CF46-47B2-A539-25129B90B586}"/>
              </a:ext>
            </a:extLst>
          </p:cNvPr>
          <p:cNvSpPr>
            <a:spLocks noGrp="1"/>
          </p:cNvSpPr>
          <p:nvPr>
            <p:ph type="sldNum" sz="quarter" idx="12"/>
          </p:nvPr>
        </p:nvSpPr>
        <p:spPr/>
        <p:txBody>
          <a:bodyPr/>
          <a:lstStyle/>
          <a:p>
            <a:fld id="{BBDC9FA6-7505-4621-8027-94D019229848}" type="slidenum">
              <a:rPr lang="en-US" smtClean="0"/>
              <a:pPr/>
              <a:t>8</a:t>
            </a:fld>
            <a:endParaRPr lang="en-US" dirty="0"/>
          </a:p>
        </p:txBody>
      </p:sp>
    </p:spTree>
    <p:extLst>
      <p:ext uri="{BB962C8B-B14F-4D97-AF65-F5344CB8AC3E}">
        <p14:creationId xmlns:p14="http://schemas.microsoft.com/office/powerpoint/2010/main" val="3599478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EAB8-8515-4B5B-B4C2-A9E8C8BE1B99}"/>
              </a:ext>
            </a:extLst>
          </p:cNvPr>
          <p:cNvSpPr>
            <a:spLocks noGrp="1"/>
          </p:cNvSpPr>
          <p:nvPr>
            <p:ph type="title"/>
          </p:nvPr>
        </p:nvSpPr>
        <p:spPr/>
        <p:txBody>
          <a:bodyPr>
            <a:noAutofit/>
          </a:bodyPr>
          <a:lstStyle/>
          <a:p>
            <a:r>
              <a:rPr lang="en-IN" sz="4000" dirty="0"/>
              <a:t>Proof of Correctness of RSA Cryptosystem</a:t>
            </a:r>
          </a:p>
        </p:txBody>
      </p:sp>
      <p:sp>
        <p:nvSpPr>
          <p:cNvPr id="3" name="Content Placeholder 2">
            <a:extLst>
              <a:ext uri="{FF2B5EF4-FFF2-40B4-BE49-F238E27FC236}">
                <a16:creationId xmlns:a16="http://schemas.microsoft.com/office/drawing/2014/main" id="{5C5D5074-5E88-4D07-A676-19F4550C6DDC}"/>
              </a:ext>
            </a:extLst>
          </p:cNvPr>
          <p:cNvSpPr>
            <a:spLocks noGrp="1"/>
          </p:cNvSpPr>
          <p:nvPr>
            <p:ph idx="1"/>
          </p:nvPr>
        </p:nvSpPr>
        <p:spPr/>
        <p:txBody>
          <a:bodyPr>
            <a:normAutofit lnSpcReduction="10000"/>
          </a:bodyPr>
          <a:lstStyle/>
          <a:p>
            <a:r>
              <a:rPr lang="en-IN" dirty="0"/>
              <a:t>Claim: For all m ∈ Z</a:t>
            </a:r>
            <a:r>
              <a:rPr lang="en-IN" baseline="-25000" dirty="0"/>
              <a:t>n </a:t>
            </a:r>
            <a:r>
              <a:rPr lang="en-IN" dirty="0"/>
              <a:t>holds (m</a:t>
            </a:r>
            <a:r>
              <a:rPr lang="en-IN" baseline="30000" dirty="0"/>
              <a:t>e</a:t>
            </a:r>
            <a:r>
              <a:rPr lang="en-IN" dirty="0"/>
              <a:t>)</a:t>
            </a:r>
            <a:r>
              <a:rPr lang="en-IN" baseline="30000" dirty="0"/>
              <a:t>d</a:t>
            </a:r>
            <a:r>
              <a:rPr lang="en-IN" dirty="0"/>
              <a:t>  ≡ m</a:t>
            </a:r>
            <a:r>
              <a:rPr lang="en-IN" baseline="30000" dirty="0"/>
              <a:t>ed</a:t>
            </a:r>
            <a:r>
              <a:rPr lang="en-IN" dirty="0"/>
              <a:t> ≡ </a:t>
            </a:r>
          </a:p>
          <a:p>
            <a:pPr marL="0" indent="0">
              <a:buNone/>
            </a:pPr>
            <a:r>
              <a:rPr lang="en-IN" dirty="0"/>
              <a:t>	(m</a:t>
            </a:r>
            <a:r>
              <a:rPr lang="en-IN" baseline="30000" dirty="0"/>
              <a:t>d</a:t>
            </a:r>
            <a:r>
              <a:rPr lang="en-IN" dirty="0"/>
              <a:t>)</a:t>
            </a:r>
            <a:r>
              <a:rPr lang="en-IN" baseline="30000" dirty="0"/>
              <a:t>e</a:t>
            </a:r>
            <a:r>
              <a:rPr lang="en-IN" dirty="0"/>
              <a:t> ≡ m mod n</a:t>
            </a:r>
            <a:r>
              <a:rPr lang="en-IN" baseline="-25000" dirty="0"/>
              <a:t> </a:t>
            </a:r>
          </a:p>
          <a:p>
            <a:r>
              <a:rPr lang="en-IN" dirty="0"/>
              <a:t>Proof : The first two congruence signs are valid within the calculation of congruences. Third’s validity is as follows:</a:t>
            </a:r>
          </a:p>
          <a:p>
            <a:pPr marL="0" indent="0">
              <a:buNone/>
            </a:pPr>
            <a:r>
              <a:rPr lang="en-IN" dirty="0"/>
              <a:t> 	As per assumption, </a:t>
            </a:r>
            <a:r>
              <a:rPr lang="en-IN" dirty="0" err="1"/>
              <a:t>e.d</a:t>
            </a:r>
            <a:r>
              <a:rPr lang="en-IN" dirty="0"/>
              <a:t> ≡ 1 mod </a:t>
            </a:r>
            <a:r>
              <a:rPr lang="en-IN" i="1" dirty="0"/>
              <a:t>φ</a:t>
            </a:r>
            <a:r>
              <a:rPr lang="en-IN" dirty="0"/>
              <a:t>(n)</a:t>
            </a:r>
          </a:p>
          <a:p>
            <a:pPr marL="0" indent="0">
              <a:buNone/>
            </a:pPr>
            <a:r>
              <a:rPr lang="en-IN" dirty="0"/>
              <a:t>	where </a:t>
            </a:r>
            <a:r>
              <a:rPr lang="en-IN" i="1" dirty="0"/>
              <a:t>φ</a:t>
            </a:r>
            <a:r>
              <a:rPr lang="en-IN" dirty="0"/>
              <a:t>(n) =(p-1) (q-1) and since</a:t>
            </a:r>
          </a:p>
          <a:p>
            <a:pPr marL="0" indent="0">
              <a:buNone/>
            </a:pPr>
            <a:r>
              <a:rPr lang="en-IN" dirty="0"/>
              <a:t>	a ≡ b mod (</a:t>
            </a:r>
            <a:r>
              <a:rPr lang="en-IN" dirty="0" err="1"/>
              <a:t>c.d</a:t>
            </a:r>
            <a:r>
              <a:rPr lang="en-IN" dirty="0"/>
              <a:t>) =&gt; a ≡ b mod c and a ≡ b mod d</a:t>
            </a:r>
          </a:p>
          <a:p>
            <a:pPr marL="0" indent="0">
              <a:buNone/>
            </a:pPr>
            <a:r>
              <a:rPr lang="en-IN" dirty="0"/>
              <a:t>	</a:t>
            </a:r>
          </a:p>
          <a:p>
            <a:pPr marL="0" indent="0">
              <a:buNone/>
            </a:pPr>
            <a:r>
              <a:rPr lang="en-IN" dirty="0"/>
              <a:t>So, </a:t>
            </a:r>
            <a:r>
              <a:rPr lang="en-IN" dirty="0" err="1"/>
              <a:t>e.d</a:t>
            </a:r>
            <a:r>
              <a:rPr lang="en-IN" dirty="0"/>
              <a:t> ≡ 1 mod (p-1) and </a:t>
            </a:r>
            <a:r>
              <a:rPr lang="en-IN" dirty="0" err="1"/>
              <a:t>e.d</a:t>
            </a:r>
            <a:r>
              <a:rPr lang="en-IN" dirty="0"/>
              <a:t> ≡ 1 mod (q-1) </a:t>
            </a:r>
          </a:p>
        </p:txBody>
      </p:sp>
      <p:sp>
        <p:nvSpPr>
          <p:cNvPr id="4" name="Slide Number Placeholder 3">
            <a:extLst>
              <a:ext uri="{FF2B5EF4-FFF2-40B4-BE49-F238E27FC236}">
                <a16:creationId xmlns:a16="http://schemas.microsoft.com/office/drawing/2014/main" id="{947CB180-CFD2-438E-8D07-811A264E57C4}"/>
              </a:ext>
            </a:extLst>
          </p:cNvPr>
          <p:cNvSpPr>
            <a:spLocks noGrp="1"/>
          </p:cNvSpPr>
          <p:nvPr>
            <p:ph type="sldNum" sz="quarter" idx="12"/>
          </p:nvPr>
        </p:nvSpPr>
        <p:spPr/>
        <p:txBody>
          <a:bodyPr/>
          <a:lstStyle/>
          <a:p>
            <a:fld id="{BBDC9FA6-7505-4621-8027-94D019229848}" type="slidenum">
              <a:rPr lang="en-US" smtClean="0"/>
              <a:pPr/>
              <a:t>9</a:t>
            </a:fld>
            <a:endParaRPr lang="en-US" dirty="0"/>
          </a:p>
        </p:txBody>
      </p:sp>
    </p:spTree>
    <p:extLst>
      <p:ext uri="{BB962C8B-B14F-4D97-AF65-F5344CB8AC3E}">
        <p14:creationId xmlns:p14="http://schemas.microsoft.com/office/powerpoint/2010/main" val="3065209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0.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7.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8.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9.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3819</TotalTime>
  <Words>2534</Words>
  <Application>Microsoft Office PowerPoint</Application>
  <PresentationFormat>On-screen Show (4:3)</PresentationFormat>
  <Paragraphs>449</Paragraphs>
  <Slides>52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微軟正黑體</vt:lpstr>
      <vt:lpstr>Arial</vt:lpstr>
      <vt:lpstr>Calibri</vt:lpstr>
      <vt:lpstr>Constantia</vt:lpstr>
      <vt:lpstr>Mangal</vt:lpstr>
      <vt:lpstr>新細明體</vt:lpstr>
      <vt:lpstr>Times New Roman</vt:lpstr>
      <vt:lpstr>Wingdings</vt:lpstr>
      <vt:lpstr>Wingdings 2</vt:lpstr>
      <vt:lpstr>Flow</vt:lpstr>
      <vt:lpstr>Asymmetric encryption and digital signatures using RSA</vt:lpstr>
      <vt:lpstr>History </vt:lpstr>
      <vt:lpstr>Encryption Comparison</vt:lpstr>
      <vt:lpstr>How does it work?</vt:lpstr>
      <vt:lpstr>RSA Algorithm for Public Key generation</vt:lpstr>
      <vt:lpstr>Private Key generation</vt:lpstr>
      <vt:lpstr>Example using Extended Euclidean Algorithm</vt:lpstr>
      <vt:lpstr>PowerPoint Presentation</vt:lpstr>
      <vt:lpstr>Proof of Correctness of RSA Cryptosystem</vt:lpstr>
      <vt:lpstr>PowerPoint Presentation</vt:lpstr>
      <vt:lpstr>PowerPoint Presentation</vt:lpstr>
      <vt:lpstr>Encryption/ Decryption, Digital Signatures</vt:lpstr>
      <vt:lpstr>Encryption and Decryption</vt:lpstr>
      <vt:lpstr>Encryption and Decryption</vt:lpstr>
      <vt:lpstr>Example: RSA with small numbers</vt:lpstr>
      <vt:lpstr>Example: RSA with small numbers</vt:lpstr>
      <vt:lpstr>Encrypt and Decrypt large numbers</vt:lpstr>
      <vt:lpstr>Encrypt and Decrypt large numbers</vt:lpstr>
      <vt:lpstr>Encrypt and Decrypt large numbers</vt:lpstr>
      <vt:lpstr>Encrypt and Decrypt large numbers</vt:lpstr>
      <vt:lpstr>Encrypt and Decrypt large numbers</vt:lpstr>
      <vt:lpstr>Encrypt and Decrypt large numbers</vt:lpstr>
      <vt:lpstr>Digital Signature</vt:lpstr>
      <vt:lpstr>Digital Signature</vt:lpstr>
      <vt:lpstr>RSA as digital signature system</vt:lpstr>
      <vt:lpstr>RSA as digital signature system</vt:lpstr>
      <vt:lpstr>Applications</vt:lpstr>
      <vt:lpstr>Common Confusion</vt:lpstr>
      <vt:lpstr>RSA Attacks and Prevention</vt:lpstr>
      <vt:lpstr>Attack by factorization</vt:lpstr>
      <vt:lpstr>Fermat's Factorization</vt:lpstr>
      <vt:lpstr>Fermat's Factorization</vt:lpstr>
      <vt:lpstr>Fermat's Factorization</vt:lpstr>
      <vt:lpstr>Module n should be selected with a restriction, where n cannot be factorized with two prime numbers of approximately the same size  p and q should differ in length at least by a several digits |p| ≠ |q| p ≠ q</vt:lpstr>
      <vt:lpstr>Attack by RSA multiplicative structure</vt:lpstr>
      <vt:lpstr>RSA signature attack</vt:lpstr>
      <vt:lpstr>RSA signature attack</vt:lpstr>
      <vt:lpstr>PowerPoint Presentation</vt:lpstr>
      <vt:lpstr>PowerPoint Presentation</vt:lpstr>
      <vt:lpstr>PowerPoint Presentation</vt:lpstr>
      <vt:lpstr>Other RSA attacks</vt:lpstr>
      <vt:lpstr>1. Constant exponentiation time: Ensure that all exponentiations take the same amount of time before returning a result. degrade performance  2. Random delay: adding a random delay to the exponentiation algorithm to confuse the timing attack.   -   if defenders don’t add enough noise, attackers could still succeed  3. Blinding: multiply the ciphertext by a random number before performing exponentiation.  -    prevents the bit-by-bit analysis essential to the timing attack</vt:lpstr>
      <vt:lpstr>Other RSA attacks</vt:lpstr>
      <vt:lpstr>requires that the attacker have physical access to the target machine and that the attacker is able to directly control the input power to the processor  controlling the AC power is not enough, also need a control to the power supply on the chip </vt:lpstr>
      <vt:lpstr>The most common choice is 65537 (2¹⁶ + 1); other popular choices are 3 and 17.  011, 10001, 10000000000000001  These choices has only two 1 bits, so the number of multiplications required to perform exponentiation is minimized. </vt:lpstr>
      <vt:lpstr>PowerPoint Presentation</vt:lpstr>
      <vt:lpstr> Suppose users U₁, U₂, U₃ use value e = 3 n₁, n₂, n₃ are unique values Attacker sends encrypted message M to all three users Attacker observes ciphertexts: C₁ = M³(mod n₁), C₂ = M³(mod n₂), and C₃ = M³(mod n₃).  With Chinese Remainder Theorem: mod (n₁*n₂*n₃). Since, M is less than each of n₁, n₂, n₃;   =&gt;   M³ &lt; n₁*n₂*n₃. Accordingly, the attacker need only compute the cube root of M³.  Countermeasure: adding a unique pseudorandom bit string as padding to each instance of M to be encrypted.</vt:lpstr>
      <vt:lpstr>PowerPoint Presentation</vt:lpstr>
      <vt:lpstr>Solution</vt:lpstr>
      <vt:lpstr>Solution</vt:lpstr>
      <vt:lpstr>Bibliography</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remond</dc:creator>
  <cp:lastModifiedBy>Windows User</cp:lastModifiedBy>
  <cp:revision>290</cp:revision>
  <dcterms:created xsi:type="dcterms:W3CDTF">2017-12-29T22:35:39Z</dcterms:created>
  <dcterms:modified xsi:type="dcterms:W3CDTF">2020-06-02T17:22:31Z</dcterms:modified>
</cp:coreProperties>
</file>