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7" r:id="rId2"/>
    <p:sldId id="258" r:id="rId3"/>
    <p:sldId id="290" r:id="rId4"/>
    <p:sldId id="289" r:id="rId5"/>
    <p:sldId id="291" r:id="rId6"/>
    <p:sldId id="295" r:id="rId7"/>
    <p:sldId id="294" r:id="rId8"/>
    <p:sldId id="296" r:id="rId9"/>
    <p:sldId id="298" r:id="rId10"/>
    <p:sldId id="299" r:id="rId11"/>
    <p:sldId id="300" r:id="rId12"/>
    <p:sldId id="302" r:id="rId13"/>
    <p:sldId id="292" r:id="rId14"/>
    <p:sldId id="297" r:id="rId15"/>
    <p:sldId id="301" r:id="rId16"/>
    <p:sldId id="293" r:id="rId17"/>
    <p:sldId id="303" r:id="rId18"/>
    <p:sldId id="306" r:id="rId19"/>
    <p:sldId id="304"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4AE4E-E8BF-4D7E-AC2F-41DC886E4FD6}" type="datetimeFigureOut">
              <a:rPr lang="en-US" smtClean="0"/>
              <a:t>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6BB6A-5327-45AE-8103-6B41981F3303}" type="slidenum">
              <a:rPr lang="en-US" smtClean="0"/>
              <a:t>‹#›</a:t>
            </a:fld>
            <a:endParaRPr lang="en-US"/>
          </a:p>
        </p:txBody>
      </p:sp>
    </p:spTree>
    <p:extLst>
      <p:ext uri="{BB962C8B-B14F-4D97-AF65-F5344CB8AC3E}">
        <p14:creationId xmlns:p14="http://schemas.microsoft.com/office/powerpoint/2010/main" val="244042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AA2DD9-18DA-4EB5-8917-C86B8394B441}" type="datetime1">
              <a:rPr lang="en-US" smtClean="0"/>
              <a:t>12/7/2018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7FCED-E660-4F7C-A2C6-FF7279EF59A2}"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601AC-6164-498F-A8CA-BAFCFBF043B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145F9B-1285-4277-94FD-813F3567403E}"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863B81-A49A-4E45-844A-7177E0D5E07E}"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9F98B8-5DF5-45C3-B660-CB061585B8E8}"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C6661F-1316-4060-AAA8-C1B50DD61E8A}"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A9595A-2923-494B-AFC1-63E354E248BD}"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3385-8DFC-41CB-8291-00D0DBC9B087}"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8BC67-CE52-4E17-B321-84C92D43E084}"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FCE00B-FEA0-40B2-A843-8FCACFE8148B}"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BDC9FA6-7505-4621-8027-94D01922984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2208DD-3E8F-41AF-A902-66D64C5919E1}" type="datetime1">
              <a:rPr lang="en-US" smtClean="0"/>
              <a:t>12/7/2018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DC9FA6-7505-4621-8027-94D01922984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15192"/>
            <a:ext cx="8458200" cy="1143000"/>
          </a:xfrm>
        </p:spPr>
        <p:txBody>
          <a:bodyPr>
            <a:normAutofit fontScale="90000"/>
          </a:bodyPr>
          <a:lstStyle/>
          <a:p>
            <a:pPr algn="ctr"/>
            <a:r>
              <a:rPr lang="en-US" sz="4000" dirty="0"/>
              <a:t>Asymmetric encryption and digital signatures using RSA</a:t>
            </a:r>
            <a:endParaRPr lang="en-US" dirty="0"/>
          </a:p>
        </p:txBody>
      </p:sp>
      <p:sp>
        <p:nvSpPr>
          <p:cNvPr id="3" name="Content Placeholder 2"/>
          <p:cNvSpPr>
            <a:spLocks noGrp="1"/>
          </p:cNvSpPr>
          <p:nvPr>
            <p:ph idx="1"/>
          </p:nvPr>
        </p:nvSpPr>
        <p:spPr/>
        <p:txBody>
          <a:bodyPr>
            <a:normAutofit/>
          </a:bodyPr>
          <a:lstStyle/>
          <a:p>
            <a:pPr algn="ctr">
              <a:buNone/>
            </a:pPr>
            <a:endParaRPr lang="en-GB" b="1" dirty="0" smtClean="0"/>
          </a:p>
          <a:p>
            <a:pPr algn="ctr">
              <a:buNone/>
            </a:pPr>
            <a:r>
              <a:rPr lang="en-US" b="1" dirty="0"/>
              <a:t>Software </a:t>
            </a:r>
            <a:r>
              <a:rPr lang="en-US" b="1" dirty="0" smtClean="0"/>
              <a:t>Security </a:t>
            </a:r>
          </a:p>
          <a:p>
            <a:pPr algn="ctr">
              <a:buNone/>
            </a:pPr>
            <a:r>
              <a:rPr lang="en-US" b="1" dirty="0" smtClean="0"/>
              <a:t>Presentation </a:t>
            </a:r>
            <a:r>
              <a:rPr lang="en-GB" b="1" dirty="0" smtClean="0"/>
              <a:t> </a:t>
            </a:r>
            <a:endParaRPr lang="en-US" dirty="0" smtClean="0"/>
          </a:p>
          <a:p>
            <a:pPr algn="ctr">
              <a:buNone/>
            </a:pPr>
            <a:r>
              <a:rPr lang="en-GB" b="1" dirty="0" smtClean="0"/>
              <a:t> </a:t>
            </a:r>
            <a:endParaRPr lang="en-US" dirty="0" smtClean="0"/>
          </a:p>
          <a:p>
            <a:pPr algn="ctr">
              <a:buNone/>
            </a:pPr>
            <a:endParaRPr lang="en-GB" dirty="0" smtClean="0"/>
          </a:p>
          <a:p>
            <a:pPr algn="ctr">
              <a:buNone/>
            </a:pPr>
            <a:r>
              <a:rPr lang="en-GB" dirty="0" err="1" smtClean="0"/>
              <a:t>Siddique</a:t>
            </a:r>
            <a:r>
              <a:rPr lang="en-GB" dirty="0" smtClean="0"/>
              <a:t> Reza Khan</a:t>
            </a:r>
            <a:endParaRPr lang="en-US" dirty="0" smtClean="0"/>
          </a:p>
          <a:p>
            <a:pPr algn="ctr">
              <a:buNone/>
            </a:pPr>
            <a:r>
              <a:rPr lang="en-GB" dirty="0" smtClean="0"/>
              <a:t>MSc in Cyber Security </a:t>
            </a:r>
            <a:endParaRPr lang="en-US" dirty="0" smtClean="0"/>
          </a:p>
          <a:p>
            <a:pPr algn="ctr">
              <a:buNone/>
            </a:pPr>
            <a:r>
              <a:rPr lang="en-GB" dirty="0" smtClean="0"/>
              <a:t>Matrikel-Nr.:</a:t>
            </a:r>
            <a:r>
              <a:rPr lang="en-GB" dirty="0" smtClean="0">
                <a:latin typeface="+mj-lt"/>
              </a:rPr>
              <a:t>3846259</a:t>
            </a:r>
            <a:endParaRPr lang="en-US" dirty="0" smtClean="0">
              <a:latin typeface="+mj-lt"/>
            </a:endParaRPr>
          </a:p>
          <a:p>
            <a:pPr algn="ctr">
              <a:buNone/>
            </a:pPr>
            <a:r>
              <a:rPr lang="en-GB" dirty="0" smtClean="0">
                <a:latin typeface="+mj-lt"/>
              </a:rPr>
              <a:t>10.12.2019</a:t>
            </a:r>
            <a:endParaRPr lang="en-US" dirty="0" smtClean="0">
              <a:latin typeface="+mj-lt"/>
            </a:endParaRPr>
          </a:p>
          <a:p>
            <a:pPr>
              <a:buNone/>
            </a:pPr>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523904"/>
            <a:ext cx="3429000" cy="571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a:t>
            </a:r>
            <a:r>
              <a:rPr lang="en-US" dirty="0" smtClean="0"/>
              <a:t>ncrypt and Decrypt </a:t>
            </a:r>
            <a:r>
              <a:rPr lang="en-US" dirty="0"/>
              <a:t>large numbers</a:t>
            </a:r>
          </a:p>
        </p:txBody>
      </p:sp>
      <p:sp>
        <p:nvSpPr>
          <p:cNvPr id="4" name="Content Placeholder 3"/>
          <p:cNvSpPr>
            <a:spLocks noGrp="1"/>
          </p:cNvSpPr>
          <p:nvPr>
            <p:ph idx="1"/>
          </p:nvPr>
        </p:nvSpPr>
        <p:spPr>
          <a:xfrm>
            <a:off x="381000" y="1247001"/>
            <a:ext cx="8305800" cy="5077599"/>
          </a:xfrm>
        </p:spPr>
        <p:txBody>
          <a:bodyPr>
            <a:normAutofit/>
          </a:bodyPr>
          <a:lstStyle/>
          <a:p>
            <a:r>
              <a:rPr lang="en-US" b="1" dirty="0" smtClean="0"/>
              <a:t>Encryption/Decryption</a:t>
            </a:r>
          </a:p>
          <a:p>
            <a:r>
              <a:rPr lang="en-US" b="1" dirty="0"/>
              <a:t>Decryption </a:t>
            </a:r>
            <a:r>
              <a:rPr lang="en-US" altLang="en-US" sz="2800" dirty="0" smtClean="0"/>
              <a:t>: </a:t>
            </a:r>
          </a:p>
          <a:p>
            <a:endParaRPr lang="en-US" altLang="en-US" sz="2800" dirty="0" smtClean="0"/>
          </a:p>
          <a:p>
            <a:pPr marL="0" indent="0">
              <a:buNone/>
            </a:pPr>
            <a:r>
              <a:rPr lang="en-US" altLang="en-US" sz="2000" i="1" dirty="0" smtClean="0"/>
              <a:t>35052</a:t>
            </a:r>
            <a:r>
              <a:rPr lang="en-US" altLang="en-US" sz="2000" dirty="0" smtClean="0"/>
              <a:t>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a:t>
            </a:r>
            <a:r>
              <a:rPr lang="en-US" altLang="en-US" sz="2000" i="1" dirty="0" smtClean="0"/>
              <a:t>87786</a:t>
            </a:r>
            <a:r>
              <a:rPr lang="en-US" altLang="en-US" sz="1800" baseline="30000" dirty="0" smtClean="0"/>
              <a:t>d </a:t>
            </a:r>
            <a:r>
              <a:rPr lang="en-US" altLang="en-US" sz="2400" dirty="0" smtClean="0"/>
              <a:t>mod n</a:t>
            </a:r>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10</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762000" y="5955268"/>
            <a:ext cx="6935873" cy="369332"/>
          </a:xfrm>
          <a:prstGeom prst="rect">
            <a:avLst/>
          </a:prstGeom>
          <a:noFill/>
        </p:spPr>
        <p:txBody>
          <a:bodyPr wrap="none" rtlCol="0">
            <a:spAutoFit/>
          </a:bodyPr>
          <a:lstStyle/>
          <a:p>
            <a:r>
              <a:rPr lang="en-US" dirty="0" smtClean="0"/>
              <a:t>Source: http</a:t>
            </a:r>
            <a:r>
              <a:rPr lang="en-US" dirty="0"/>
              <a:t>://doctrina.org/How-RSA-Works-With-Examples.html</a:t>
            </a:r>
          </a:p>
        </p:txBody>
      </p:sp>
      <p:sp>
        <p:nvSpPr>
          <p:cNvPr id="2" name="Rectangle 1"/>
          <p:cNvSpPr>
            <a:spLocks noChangeArrowheads="1"/>
          </p:cNvSpPr>
          <p:nvPr/>
        </p:nvSpPr>
        <p:spPr bwMode="auto">
          <a:xfrm>
            <a:off x="366147" y="1796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77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a:t>
            </a:r>
            <a:r>
              <a:rPr lang="en-US" dirty="0" smtClean="0"/>
              <a:t>ncrypt and Decrypt </a:t>
            </a:r>
            <a:r>
              <a:rPr lang="en-US" dirty="0"/>
              <a:t>large numbers</a:t>
            </a:r>
          </a:p>
        </p:txBody>
      </p:sp>
      <p:sp>
        <p:nvSpPr>
          <p:cNvPr id="4" name="Content Placeholder 3"/>
          <p:cNvSpPr>
            <a:spLocks noGrp="1"/>
          </p:cNvSpPr>
          <p:nvPr>
            <p:ph idx="1"/>
          </p:nvPr>
        </p:nvSpPr>
        <p:spPr>
          <a:xfrm>
            <a:off x="457200" y="1247001"/>
            <a:ext cx="8229600" cy="5077599"/>
          </a:xfrm>
        </p:spPr>
        <p:txBody>
          <a:bodyPr>
            <a:normAutofit/>
          </a:bodyPr>
          <a:lstStyle/>
          <a:p>
            <a:r>
              <a:rPr lang="en-US" b="1" dirty="0"/>
              <a:t>A Real World Example</a:t>
            </a:r>
          </a:p>
          <a:p>
            <a:r>
              <a:rPr lang="en-US" dirty="0"/>
              <a:t>1976620216402300889624482718775150 (which is our plaintext "attack at dawn</a:t>
            </a:r>
            <a:r>
              <a:rPr lang="en-US" dirty="0" smtClean="0"/>
              <a:t>")</a:t>
            </a:r>
          </a:p>
          <a:p>
            <a:endParaRPr lang="en-US" dirty="0" smtClean="0"/>
          </a:p>
          <a:p>
            <a:r>
              <a:rPr lang="en-US" dirty="0" smtClean="0"/>
              <a:t>How </a:t>
            </a:r>
            <a:r>
              <a:rPr lang="en-US" dirty="0"/>
              <a:t>large the numbers are that is used in the real </a:t>
            </a:r>
            <a:r>
              <a:rPr lang="en-US" dirty="0" smtClean="0"/>
              <a:t>world !!!</a:t>
            </a:r>
          </a:p>
        </p:txBody>
      </p:sp>
      <p:sp>
        <p:nvSpPr>
          <p:cNvPr id="7" name="Slide Number Placeholder 6"/>
          <p:cNvSpPr>
            <a:spLocks noGrp="1"/>
          </p:cNvSpPr>
          <p:nvPr>
            <p:ph type="sldNum" sz="quarter" idx="12"/>
          </p:nvPr>
        </p:nvSpPr>
        <p:spPr/>
        <p:txBody>
          <a:bodyPr/>
          <a:lstStyle/>
          <a:p>
            <a:fld id="{BBDC9FA6-7505-4621-8027-94D019229848}" type="slidenum">
              <a:rPr lang="en-US" smtClean="0"/>
              <a:pPr/>
              <a:t>11</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766781" y="5529471"/>
            <a:ext cx="7906164" cy="923330"/>
          </a:xfrm>
          <a:prstGeom prst="rect">
            <a:avLst/>
          </a:prstGeom>
          <a:noFill/>
        </p:spPr>
        <p:txBody>
          <a:bodyPr wrap="square" rtlCol="0">
            <a:spAutoFit/>
          </a:bodyPr>
          <a:lstStyle/>
          <a:p>
            <a:r>
              <a:rPr lang="en-US" dirty="0" smtClean="0"/>
              <a:t>Source: http</a:t>
            </a:r>
            <a:r>
              <a:rPr lang="en-US" dirty="0"/>
              <a:t>://</a:t>
            </a:r>
            <a:r>
              <a:rPr lang="en-US" dirty="0" smtClean="0"/>
              <a:t>doctrina.org/How-RSA-Works-With-Examples.html &amp; </a:t>
            </a:r>
          </a:p>
          <a:p>
            <a:r>
              <a:rPr lang="en-US" dirty="0"/>
              <a:t>https://gist.github.com/barrysteyn/4184435#file_convert_text_to_decimal.py</a:t>
            </a:r>
          </a:p>
          <a:p>
            <a:endParaRPr lang="en-US" dirty="0"/>
          </a:p>
        </p:txBody>
      </p:sp>
    </p:spTree>
    <p:extLst>
      <p:ext uri="{BB962C8B-B14F-4D97-AF65-F5344CB8AC3E}">
        <p14:creationId xmlns:p14="http://schemas.microsoft.com/office/powerpoint/2010/main" val="151963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smtClean="0"/>
              <a:t>Digital Signature</a:t>
            </a:r>
            <a:endParaRPr lang="en-US" dirty="0"/>
          </a:p>
        </p:txBody>
      </p:sp>
      <p:sp>
        <p:nvSpPr>
          <p:cNvPr id="4" name="Content Placeholder 3"/>
          <p:cNvSpPr>
            <a:spLocks noGrp="1"/>
          </p:cNvSpPr>
          <p:nvPr>
            <p:ph idx="1"/>
          </p:nvPr>
        </p:nvSpPr>
        <p:spPr>
          <a:xfrm>
            <a:off x="457200" y="1247001"/>
            <a:ext cx="8229600" cy="5077599"/>
          </a:xfrm>
        </p:spPr>
        <p:txBody>
          <a:bodyPr>
            <a:normAutofit/>
          </a:bodyPr>
          <a:lstStyle/>
          <a:p>
            <a:r>
              <a:rPr lang="en-US" dirty="0" smtClean="0"/>
              <a:t>Equivalent to handwritten signature</a:t>
            </a:r>
          </a:p>
          <a:p>
            <a:r>
              <a:rPr lang="en-US" dirty="0" smtClean="0"/>
              <a:t>An electronic verification of sender</a:t>
            </a:r>
          </a:p>
          <a:p>
            <a:r>
              <a:rPr lang="en-US" dirty="0" smtClean="0"/>
              <a:t>Mainly 3 purpose</a:t>
            </a:r>
          </a:p>
          <a:p>
            <a:pPr marL="850392" lvl="1" indent="-457200">
              <a:buFont typeface="+mj-lt"/>
              <a:buAutoNum type="arabicParenR"/>
            </a:pPr>
            <a:r>
              <a:rPr lang="en-US" b="1" dirty="0" smtClean="0"/>
              <a:t>Authentication</a:t>
            </a:r>
            <a:r>
              <a:rPr lang="en-US" dirty="0" smtClean="0"/>
              <a:t>: the receiver find a reason to believe the message was created and sent by the original sender.</a:t>
            </a:r>
          </a:p>
          <a:p>
            <a:pPr marL="850392" lvl="1" indent="-457200">
              <a:buFont typeface="+mj-lt"/>
              <a:buAutoNum type="arabicParenR"/>
            </a:pPr>
            <a:r>
              <a:rPr lang="en-US" b="1" dirty="0" smtClean="0"/>
              <a:t>Integrity: </a:t>
            </a:r>
            <a:r>
              <a:rPr lang="en-US" dirty="0" smtClean="0"/>
              <a:t>a digital signature ensures that the message was not altered in transit</a:t>
            </a:r>
          </a:p>
          <a:p>
            <a:pPr marL="850392" lvl="1" indent="-457200">
              <a:buFont typeface="+mj-lt"/>
              <a:buAutoNum type="arabicParenR"/>
            </a:pPr>
            <a:r>
              <a:rPr lang="en-US" b="1" dirty="0" smtClean="0"/>
              <a:t>Non-repudiation:</a:t>
            </a:r>
            <a:r>
              <a:rPr lang="en-US" dirty="0" smtClean="0"/>
              <a:t> the sender cannot deny having sent the message later on. </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12</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206299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smtClean="0"/>
              <a:t>Digital Signature</a:t>
            </a:r>
            <a:endParaRPr lang="en-US" dirty="0"/>
          </a:p>
        </p:txBody>
      </p:sp>
      <p:sp>
        <p:nvSpPr>
          <p:cNvPr id="4" name="Content Placeholder 3"/>
          <p:cNvSpPr>
            <a:spLocks noGrp="1"/>
          </p:cNvSpPr>
          <p:nvPr>
            <p:ph idx="1"/>
          </p:nvPr>
        </p:nvSpPr>
        <p:spPr>
          <a:xfrm>
            <a:off x="457200" y="1247001"/>
            <a:ext cx="8229600" cy="5077599"/>
          </a:xfrm>
        </p:spPr>
        <p:txBody>
          <a:bodyPr>
            <a:normAutofit lnSpcReduction="10000"/>
          </a:bodyPr>
          <a:lstStyle/>
          <a:p>
            <a:r>
              <a:rPr lang="en-US" dirty="0" smtClean="0"/>
              <a:t>Digital signature uses asymmetric cryptography, which means public key algorithm is employed.</a:t>
            </a:r>
          </a:p>
          <a:p>
            <a:r>
              <a:rPr lang="en-US" dirty="0" smtClean="0"/>
              <a:t>The </a:t>
            </a:r>
            <a:r>
              <a:rPr lang="en-US" dirty="0" err="1"/>
              <a:t>identiers</a:t>
            </a:r>
            <a:r>
              <a:rPr lang="en-US" dirty="0"/>
              <a:t> from </a:t>
            </a:r>
            <a:r>
              <a:rPr lang="en-US" dirty="0" smtClean="0"/>
              <a:t>are </a:t>
            </a:r>
            <a:r>
              <a:rPr lang="en-US" dirty="0"/>
              <a:t>renamed as follows:</a:t>
            </a:r>
          </a:p>
          <a:p>
            <a:pPr marL="0" indent="0">
              <a:buNone/>
            </a:pPr>
            <a:r>
              <a:rPr lang="en-US" dirty="0" smtClean="0"/>
              <a:t>	e </a:t>
            </a:r>
            <a:r>
              <a:rPr lang="en-US" dirty="0"/>
              <a:t>→ t; d → s:</a:t>
            </a:r>
          </a:p>
          <a:p>
            <a:r>
              <a:rPr lang="en-US" dirty="0"/>
              <a:t>Thus this holds:</a:t>
            </a:r>
          </a:p>
          <a:p>
            <a:r>
              <a:rPr lang="en-US" b="1" dirty="0"/>
              <a:t>Signing</a:t>
            </a:r>
            <a:r>
              <a:rPr lang="en-US" dirty="0"/>
              <a:t> is done by modular exponentiation with </a:t>
            </a:r>
            <a:r>
              <a:rPr lang="en-US" dirty="0" smtClean="0"/>
              <a:t>s.</a:t>
            </a:r>
          </a:p>
          <a:p>
            <a:pPr marL="0" indent="0" algn="ctr">
              <a:buNone/>
            </a:pPr>
            <a:r>
              <a:rPr lang="en-US" dirty="0" smtClean="0"/>
              <a:t>For </a:t>
            </a:r>
            <a:r>
              <a:rPr lang="en-US" dirty="0"/>
              <a:t>the plaintext block m: </a:t>
            </a:r>
            <a:r>
              <a:rPr lang="en-US" dirty="0" err="1" smtClean="0"/>
              <a:t>m</a:t>
            </a:r>
            <a:r>
              <a:rPr lang="en-US" baseline="30000" dirty="0" err="1" smtClean="0"/>
              <a:t>s</a:t>
            </a:r>
            <a:r>
              <a:rPr lang="en-US" dirty="0" smtClean="0"/>
              <a:t> mod n.</a:t>
            </a:r>
            <a:endParaRPr lang="en-US" dirty="0"/>
          </a:p>
          <a:p>
            <a:r>
              <a:rPr lang="en-US" b="1" dirty="0"/>
              <a:t>Testing</a:t>
            </a:r>
            <a:r>
              <a:rPr lang="en-US" dirty="0"/>
              <a:t> is done by modular exponentiation of the signature with t and </a:t>
            </a:r>
            <a:r>
              <a:rPr lang="en-US" dirty="0" smtClean="0"/>
              <a:t>an appended </a:t>
            </a:r>
            <a:r>
              <a:rPr lang="en-US" dirty="0"/>
              <a:t>comparison of the result with the corresponding text block.</a:t>
            </a:r>
          </a:p>
          <a:p>
            <a:pPr marL="0" indent="0">
              <a:buNone/>
            </a:pPr>
            <a:r>
              <a:rPr lang="en-US" dirty="0"/>
              <a:t> </a:t>
            </a:r>
            <a:r>
              <a:rPr lang="en-US" dirty="0" smtClean="0"/>
              <a:t>  For </a:t>
            </a:r>
            <a:r>
              <a:rPr lang="en-US" dirty="0"/>
              <a:t>the plaintext block m with the signature </a:t>
            </a:r>
            <a:r>
              <a:rPr lang="en-US" dirty="0" err="1" smtClean="0"/>
              <a:t>m</a:t>
            </a:r>
            <a:r>
              <a:rPr lang="en-US" baseline="30000" dirty="0" err="1" smtClean="0"/>
              <a:t>s</a:t>
            </a:r>
            <a:r>
              <a:rPr lang="en-US" dirty="0" smtClean="0"/>
              <a:t>: </a:t>
            </a:r>
          </a:p>
          <a:p>
            <a:pPr marL="0" indent="0" algn="ctr">
              <a:buNone/>
            </a:pPr>
            <a:r>
              <a:rPr lang="en-US" dirty="0" smtClean="0"/>
              <a:t>(</a:t>
            </a:r>
            <a:r>
              <a:rPr lang="en-US" dirty="0" err="1" smtClean="0"/>
              <a:t>m</a:t>
            </a:r>
            <a:r>
              <a:rPr lang="en-US" baseline="30000" dirty="0" err="1" smtClean="0"/>
              <a:t>s</a:t>
            </a:r>
            <a:r>
              <a:rPr lang="en-US" dirty="0" smtClean="0"/>
              <a:t>)</a:t>
            </a:r>
            <a:r>
              <a:rPr lang="en-US" baseline="30000" dirty="0" smtClean="0"/>
              <a:t>t</a:t>
            </a:r>
            <a:r>
              <a:rPr lang="en-US" dirty="0" smtClean="0"/>
              <a:t> mod </a:t>
            </a:r>
            <a:r>
              <a:rPr lang="en-US" dirty="0"/>
              <a:t>n = m</a:t>
            </a:r>
            <a:r>
              <a:rPr lang="en-US" dirty="0" smtClean="0"/>
              <a:t>? “True” or “False”</a:t>
            </a:r>
            <a:endParaRPr lang="en-US" dirty="0"/>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13</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3713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RSA as digital signature system</a:t>
            </a:r>
          </a:p>
        </p:txBody>
      </p:sp>
      <p:pic>
        <p:nvPicPr>
          <p:cNvPr id="2" name="Content Placeholder 1"/>
          <p:cNvPicPr>
            <a:picLocks noGrp="1" noChangeAspect="1"/>
          </p:cNvPicPr>
          <p:nvPr>
            <p:ph idx="1"/>
          </p:nvPr>
        </p:nvPicPr>
        <p:blipFill>
          <a:blip r:embed="rId2"/>
          <a:stretch>
            <a:fillRect/>
          </a:stretch>
        </p:blipFill>
        <p:spPr>
          <a:xfrm>
            <a:off x="228600" y="1066801"/>
            <a:ext cx="8610600" cy="4648200"/>
          </a:xfrm>
          <a:prstGeom prst="rect">
            <a:avLst/>
          </a:prstGeom>
        </p:spPr>
      </p:pic>
      <p:sp>
        <p:nvSpPr>
          <p:cNvPr id="7" name="Slide Number Placeholder 6"/>
          <p:cNvSpPr>
            <a:spLocks noGrp="1"/>
          </p:cNvSpPr>
          <p:nvPr>
            <p:ph type="sldNum" sz="quarter" idx="12"/>
          </p:nvPr>
        </p:nvSpPr>
        <p:spPr/>
        <p:txBody>
          <a:bodyPr/>
          <a:lstStyle/>
          <a:p>
            <a:fld id="{BBDC9FA6-7505-4621-8027-94D019229848}" type="slidenum">
              <a:rPr lang="en-US" smtClean="0"/>
              <a:pPr/>
              <a:t>14</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885825" y="5867400"/>
            <a:ext cx="7572374" cy="523220"/>
          </a:xfrm>
          <a:prstGeom prst="rect">
            <a:avLst/>
          </a:prstGeom>
          <a:noFill/>
        </p:spPr>
        <p:txBody>
          <a:bodyPr wrap="square" rtlCol="0">
            <a:spAutoFit/>
          </a:bodyPr>
          <a:lstStyle/>
          <a:p>
            <a:r>
              <a:rPr lang="en-US" sz="1400" dirty="0" smtClean="0"/>
              <a:t>Source: </a:t>
            </a:r>
            <a:r>
              <a:rPr lang="en-US" sz="1400" dirty="0"/>
              <a:t>Andreas </a:t>
            </a:r>
            <a:r>
              <a:rPr lang="en-US" sz="1400" dirty="0" err="1" smtClean="0"/>
              <a:t>Pfitzmann</a:t>
            </a:r>
            <a:r>
              <a:rPr lang="en-US" sz="1400" dirty="0" smtClean="0"/>
              <a:t>, Security </a:t>
            </a:r>
            <a:r>
              <a:rPr lang="en-US" sz="1400" dirty="0"/>
              <a:t>in IT </a:t>
            </a:r>
            <a:r>
              <a:rPr lang="en-US" sz="1400" dirty="0" smtClean="0"/>
              <a:t>Networks: Multilateral </a:t>
            </a:r>
            <a:r>
              <a:rPr lang="en-US" sz="1400" dirty="0"/>
              <a:t>Security in Distributed and by</a:t>
            </a:r>
          </a:p>
          <a:p>
            <a:r>
              <a:rPr lang="en-US" sz="1400" dirty="0"/>
              <a:t>Distributed </a:t>
            </a:r>
            <a:r>
              <a:rPr lang="en-US" sz="1400" dirty="0" smtClean="0"/>
              <a:t>Systems, </a:t>
            </a:r>
            <a:r>
              <a:rPr lang="en-US" sz="1400" dirty="0"/>
              <a:t>February 27, 2012</a:t>
            </a:r>
          </a:p>
        </p:txBody>
      </p:sp>
    </p:spTree>
    <p:extLst>
      <p:ext uri="{BB962C8B-B14F-4D97-AF65-F5344CB8AC3E}">
        <p14:creationId xmlns:p14="http://schemas.microsoft.com/office/powerpoint/2010/main" val="4113458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RSA as digital signature system</a:t>
            </a:r>
          </a:p>
        </p:txBody>
      </p:sp>
      <p:sp>
        <p:nvSpPr>
          <p:cNvPr id="7" name="Slide Number Placeholder 6"/>
          <p:cNvSpPr>
            <a:spLocks noGrp="1"/>
          </p:cNvSpPr>
          <p:nvPr>
            <p:ph type="sldNum" sz="quarter" idx="12"/>
          </p:nvPr>
        </p:nvSpPr>
        <p:spPr/>
        <p:txBody>
          <a:bodyPr/>
          <a:lstStyle/>
          <a:p>
            <a:fld id="{BBDC9FA6-7505-4621-8027-94D019229848}" type="slidenum">
              <a:rPr lang="en-US" smtClean="0"/>
              <a:pPr/>
              <a:t>15</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1724025" y="5816023"/>
            <a:ext cx="6200775" cy="523220"/>
          </a:xfrm>
          <a:prstGeom prst="rect">
            <a:avLst/>
          </a:prstGeom>
          <a:noFill/>
        </p:spPr>
        <p:txBody>
          <a:bodyPr wrap="square" rtlCol="0">
            <a:spAutoFit/>
          </a:bodyPr>
          <a:lstStyle/>
          <a:p>
            <a:r>
              <a:rPr lang="en-US" sz="1400" dirty="0" smtClean="0"/>
              <a:t>Source: 1. </a:t>
            </a:r>
            <a:r>
              <a:rPr lang="en-US" sz="1400" dirty="0"/>
              <a:t>https://docs.oracle.com/cd/E19396-01/817-7612/ax_crypt.html and </a:t>
            </a:r>
            <a:r>
              <a:rPr lang="en-US" sz="1400" dirty="0" smtClean="0"/>
              <a:t> 2. http</a:t>
            </a:r>
            <a:r>
              <a:rPr lang="en-US" sz="1400" dirty="0"/>
              <a:t>://www.keyboardbanger.com/cryptography/</a:t>
            </a: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128357"/>
            <a:ext cx="8229600" cy="4687665"/>
          </a:xfrm>
        </p:spPr>
      </p:pic>
    </p:spTree>
    <p:extLst>
      <p:ext uri="{BB962C8B-B14F-4D97-AF65-F5344CB8AC3E}">
        <p14:creationId xmlns:p14="http://schemas.microsoft.com/office/powerpoint/2010/main" val="3735224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A</a:t>
            </a:r>
            <a:r>
              <a:rPr lang="en-US" dirty="0" smtClean="0"/>
              <a:t>pplications</a:t>
            </a:r>
            <a:endParaRPr lang="en-US" dirty="0"/>
          </a:p>
        </p:txBody>
      </p:sp>
      <p:sp>
        <p:nvSpPr>
          <p:cNvPr id="4" name="Content Placeholder 3"/>
          <p:cNvSpPr>
            <a:spLocks noGrp="1"/>
          </p:cNvSpPr>
          <p:nvPr>
            <p:ph idx="1"/>
          </p:nvPr>
        </p:nvSpPr>
        <p:spPr>
          <a:xfrm>
            <a:off x="457200" y="1247001"/>
            <a:ext cx="8229600" cy="5077599"/>
          </a:xfrm>
        </p:spPr>
        <p:txBody>
          <a:bodyPr>
            <a:normAutofit fontScale="92500" lnSpcReduction="10000"/>
          </a:bodyPr>
          <a:lstStyle/>
          <a:p>
            <a:r>
              <a:rPr lang="en-US" dirty="0"/>
              <a:t>RSA is an asymmetric scheme. </a:t>
            </a:r>
            <a:endParaRPr lang="en-US" dirty="0" smtClean="0"/>
          </a:p>
          <a:p>
            <a:r>
              <a:rPr lang="en-US" dirty="0" smtClean="0"/>
              <a:t>So </a:t>
            </a:r>
            <a:r>
              <a:rPr lang="en-US" dirty="0"/>
              <a:t>it is useful </a:t>
            </a:r>
            <a:endParaRPr lang="en-US" dirty="0" smtClean="0"/>
          </a:p>
          <a:p>
            <a:r>
              <a:rPr lang="en-US" dirty="0" smtClean="0"/>
              <a:t>two </a:t>
            </a:r>
            <a:r>
              <a:rPr lang="en-US" dirty="0"/>
              <a:t>parties who have never met each other want to communicate securely. </a:t>
            </a:r>
            <a:endParaRPr lang="en-US" dirty="0" smtClean="0"/>
          </a:p>
          <a:p>
            <a:pPr lvl="1"/>
            <a:r>
              <a:rPr lang="en-US" dirty="0" smtClean="0"/>
              <a:t>someone </a:t>
            </a:r>
            <a:r>
              <a:rPr lang="en-US" dirty="0"/>
              <a:t>wants to contact you, they use your published public key to encrypt the message, sends you the data, and you use your secret key (or private key) to decrypt its contents.</a:t>
            </a:r>
          </a:p>
          <a:p>
            <a:r>
              <a:rPr lang="en-US" dirty="0"/>
              <a:t>This is used regularly in web browsers, chat applications, email, VPNs, and any other types of communications that require securely sending data to servers or people you haven’t met before (or have for that matter</a:t>
            </a:r>
            <a:r>
              <a:rPr lang="en-US" dirty="0" smtClean="0"/>
              <a:t>.)</a:t>
            </a:r>
          </a:p>
          <a:p>
            <a:r>
              <a:rPr lang="en-US" dirty="0"/>
              <a:t>RSA is still more utilized </a:t>
            </a:r>
            <a:r>
              <a:rPr lang="en-US" dirty="0" smtClean="0"/>
              <a:t>daily </a:t>
            </a:r>
            <a:r>
              <a:rPr lang="en-US" dirty="0"/>
              <a:t>job for e-mail signature, session key stipulation, electronic money, and so on.</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16</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31571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smtClean="0"/>
              <a:t>Common Confusion</a:t>
            </a:r>
            <a:endParaRPr lang="en-US" dirty="0"/>
          </a:p>
        </p:txBody>
      </p:sp>
      <p:sp>
        <p:nvSpPr>
          <p:cNvPr id="4" name="Content Placeholder 3"/>
          <p:cNvSpPr>
            <a:spLocks noGrp="1"/>
          </p:cNvSpPr>
          <p:nvPr>
            <p:ph idx="1"/>
          </p:nvPr>
        </p:nvSpPr>
        <p:spPr>
          <a:xfrm>
            <a:off x="457200" y="1247001"/>
            <a:ext cx="8229600" cy="5077599"/>
          </a:xfrm>
        </p:spPr>
        <p:txBody>
          <a:bodyPr>
            <a:normAutofit/>
          </a:bodyPr>
          <a:lstStyle/>
          <a:p>
            <a:r>
              <a:rPr lang="en-US" dirty="0" smtClean="0"/>
              <a:t>Point out one confusion about digital signature</a:t>
            </a:r>
          </a:p>
          <a:p>
            <a:pPr lvl="1"/>
            <a:r>
              <a:rPr lang="en-US" dirty="0" smtClean="0"/>
              <a:t>Using digital signatures does not encrypt the message itself.</a:t>
            </a:r>
          </a:p>
          <a:p>
            <a:pPr lvl="1"/>
            <a:r>
              <a:rPr lang="en-US" dirty="0" smtClean="0"/>
              <a:t>Example, </a:t>
            </a:r>
          </a:p>
          <a:p>
            <a:pPr lvl="2"/>
            <a:r>
              <a:rPr lang="en-US" dirty="0" smtClean="0"/>
              <a:t>Alice </a:t>
            </a:r>
            <a:r>
              <a:rPr lang="en-US" dirty="0" smtClean="0"/>
              <a:t>is sending </a:t>
            </a:r>
            <a:r>
              <a:rPr lang="en-US" dirty="0" smtClean="0"/>
              <a:t>her</a:t>
            </a:r>
            <a:r>
              <a:rPr lang="en-US" dirty="0" smtClean="0"/>
              <a:t> </a:t>
            </a:r>
            <a:r>
              <a:rPr lang="en-US" dirty="0" smtClean="0"/>
              <a:t>memo in plaintext. If </a:t>
            </a:r>
            <a:r>
              <a:rPr lang="en-US" dirty="0" smtClean="0"/>
              <a:t>she </a:t>
            </a:r>
            <a:r>
              <a:rPr lang="en-US" dirty="0" smtClean="0"/>
              <a:t>wanted to encrypt </a:t>
            </a:r>
            <a:r>
              <a:rPr lang="en-US" dirty="0" smtClean="0"/>
              <a:t>her </a:t>
            </a:r>
            <a:r>
              <a:rPr lang="en-US" dirty="0" smtClean="0"/>
              <a:t>memo, </a:t>
            </a:r>
            <a:r>
              <a:rPr lang="en-US" dirty="0" smtClean="0"/>
              <a:t>she </a:t>
            </a:r>
            <a:r>
              <a:rPr lang="en-US" dirty="0" smtClean="0"/>
              <a:t>would have to use </a:t>
            </a:r>
            <a:r>
              <a:rPr lang="en-US" dirty="0" smtClean="0"/>
              <a:t>Bob</a:t>
            </a:r>
            <a:r>
              <a:rPr lang="en-US" dirty="0" smtClean="0"/>
              <a:t>’s </a:t>
            </a:r>
            <a:r>
              <a:rPr lang="en-US" dirty="0" smtClean="0"/>
              <a:t>public key.</a:t>
            </a:r>
          </a:p>
          <a:p>
            <a:pPr lvl="2"/>
            <a:endParaRPr lang="en-US" dirty="0" smtClean="0"/>
          </a:p>
          <a:p>
            <a:pPr lvl="1"/>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17</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60857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smtClean="0"/>
              <a:t>Key </a:t>
            </a:r>
            <a:r>
              <a:rPr lang="en-US" dirty="0"/>
              <a:t>generation: </a:t>
            </a:r>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dirty="0" smtClean="0"/>
              <a:t>Let </a:t>
            </a:r>
            <a:r>
              <a:rPr lang="en-US" dirty="0"/>
              <a:t>p = 3</a:t>
            </a:r>
            <a:r>
              <a:rPr lang="en-US" dirty="0" smtClean="0"/>
              <a:t>; </a:t>
            </a:r>
            <a:r>
              <a:rPr lang="en-US" dirty="0"/>
              <a:t>q = </a:t>
            </a:r>
            <a:r>
              <a:rPr lang="en-US" dirty="0" smtClean="0"/>
              <a:t>11 </a:t>
            </a:r>
            <a:r>
              <a:rPr lang="en-US" dirty="0"/>
              <a:t>so n = </a:t>
            </a:r>
            <a:r>
              <a:rPr lang="en-US" dirty="0" smtClean="0"/>
              <a:t>33</a:t>
            </a:r>
            <a:endParaRPr lang="en-US" dirty="0"/>
          </a:p>
          <a:p>
            <a:pPr marL="0" indent="0">
              <a:buNone/>
            </a:pPr>
            <a:r>
              <a:rPr lang="pt-BR" dirty="0"/>
              <a:t>So </a:t>
            </a:r>
            <a:r>
              <a:rPr lang="az-Cyrl-AZ" dirty="0"/>
              <a:t>ф</a:t>
            </a:r>
            <a:r>
              <a:rPr lang="pt-BR" dirty="0" smtClean="0"/>
              <a:t>(n</a:t>
            </a:r>
            <a:r>
              <a:rPr lang="pt-BR" dirty="0"/>
              <a:t>) = (p - 1) · (q - 1) = 2</a:t>
            </a:r>
            <a:r>
              <a:rPr lang="pt-BR" dirty="0" smtClean="0"/>
              <a:t>0</a:t>
            </a:r>
            <a:endParaRPr lang="pt-BR" dirty="0"/>
          </a:p>
          <a:p>
            <a:pPr marL="0" indent="0">
              <a:buNone/>
            </a:pPr>
            <a:r>
              <a:rPr lang="en-US" dirty="0"/>
              <a:t>Let </a:t>
            </a:r>
            <a:r>
              <a:rPr lang="en-US" dirty="0" smtClean="0"/>
              <a:t>e </a:t>
            </a:r>
            <a:r>
              <a:rPr lang="en-US" dirty="0"/>
              <a:t>= 3</a:t>
            </a:r>
            <a:r>
              <a:rPr lang="en-US" dirty="0" smtClean="0"/>
              <a:t>; </a:t>
            </a:r>
          </a:p>
          <a:p>
            <a:pPr marL="0" indent="0">
              <a:buNone/>
            </a:pPr>
            <a:r>
              <a:rPr lang="en-US" dirty="0" smtClean="0"/>
              <a:t>verify </a:t>
            </a:r>
            <a:r>
              <a:rPr lang="en-US" dirty="0"/>
              <a:t>if </a:t>
            </a:r>
            <a:r>
              <a:rPr lang="en-US" dirty="0" err="1" smtClean="0"/>
              <a:t>gcd</a:t>
            </a:r>
            <a:r>
              <a:rPr lang="en-US" dirty="0" smtClean="0"/>
              <a:t>(3,20)=</a:t>
            </a:r>
            <a:r>
              <a:rPr lang="en-US" dirty="0"/>
              <a:t>1. </a:t>
            </a:r>
            <a:r>
              <a:rPr lang="en-US" dirty="0" smtClean="0"/>
              <a:t>(</a:t>
            </a:r>
            <a:r>
              <a:rPr lang="en-US" dirty="0"/>
              <a:t>Euclidean </a:t>
            </a:r>
            <a:r>
              <a:rPr lang="en-US" dirty="0" smtClean="0"/>
              <a:t>algorithm). </a:t>
            </a:r>
            <a:endParaRPr lang="en-US" dirty="0"/>
          </a:p>
          <a:p>
            <a:pPr marL="0" indent="0">
              <a:buNone/>
            </a:pPr>
            <a:r>
              <a:rPr lang="en-US" dirty="0"/>
              <a:t>Desired d = e</a:t>
            </a:r>
            <a:r>
              <a:rPr lang="en-US" baseline="30000" dirty="0"/>
              <a:t>-1</a:t>
            </a:r>
            <a:r>
              <a:rPr lang="en-US" dirty="0"/>
              <a:t> mod </a:t>
            </a:r>
            <a:r>
              <a:rPr lang="az-Cyrl-AZ" dirty="0"/>
              <a:t>ф</a:t>
            </a:r>
            <a:r>
              <a:rPr lang="en-US" dirty="0" smtClean="0"/>
              <a:t>(n) so </a:t>
            </a:r>
            <a:r>
              <a:rPr lang="en-US" dirty="0"/>
              <a:t>3</a:t>
            </a:r>
            <a:r>
              <a:rPr lang="en-US" baseline="30000" dirty="0" smtClean="0"/>
              <a:t>-1</a:t>
            </a:r>
            <a:r>
              <a:rPr lang="en-US" dirty="0" smtClean="0"/>
              <a:t>mod </a:t>
            </a:r>
            <a:r>
              <a:rPr lang="en-US" dirty="0"/>
              <a:t>2</a:t>
            </a:r>
            <a:r>
              <a:rPr lang="en-US" dirty="0" smtClean="0"/>
              <a:t>0. </a:t>
            </a:r>
          </a:p>
          <a:p>
            <a:pPr marL="0" indent="0">
              <a:buNone/>
            </a:pPr>
            <a:r>
              <a:rPr lang="en-US" dirty="0" smtClean="0"/>
              <a:t>With </a:t>
            </a:r>
            <a:r>
              <a:rPr lang="en-US" dirty="0"/>
              <a:t>Euclidean</a:t>
            </a:r>
            <a:r>
              <a:rPr lang="en-US" dirty="0" smtClean="0"/>
              <a:t> </a:t>
            </a:r>
            <a:r>
              <a:rPr lang="en-US" dirty="0"/>
              <a:t>extended algorithm d = 7</a:t>
            </a:r>
            <a:r>
              <a:rPr lang="en-US" dirty="0" smtClean="0"/>
              <a:t>.</a:t>
            </a:r>
            <a:endParaRPr lang="en-US" dirty="0"/>
          </a:p>
        </p:txBody>
      </p:sp>
      <p:sp>
        <p:nvSpPr>
          <p:cNvPr id="10" name="Content Placeholder 9"/>
          <p:cNvSpPr>
            <a:spLocks noGrp="1"/>
          </p:cNvSpPr>
          <p:nvPr>
            <p:ph sz="quarter" idx="4"/>
          </p:nvPr>
        </p:nvSpPr>
        <p:spPr>
          <a:xfrm>
            <a:off x="4038600" y="1279419"/>
            <a:ext cx="4648201" cy="5080902"/>
          </a:xfrm>
        </p:spPr>
        <p:txBody>
          <a:bodyPr>
            <a:normAutofit lnSpcReduction="10000"/>
          </a:bodyPr>
          <a:lstStyle/>
          <a:p>
            <a:pPr marL="0" indent="0">
              <a:buNone/>
            </a:pPr>
            <a:r>
              <a:rPr lang="en-US" b="1" dirty="0"/>
              <a:t>Euclidean extended algorithm </a:t>
            </a:r>
            <a:r>
              <a:rPr lang="en-US" dirty="0"/>
              <a:t>: </a:t>
            </a:r>
            <a:endParaRPr lang="en-US" dirty="0" smtClean="0"/>
          </a:p>
          <a:p>
            <a:r>
              <a:rPr lang="en-US" dirty="0"/>
              <a:t>Calculate the </a:t>
            </a:r>
            <a:r>
              <a:rPr lang="en-US" dirty="0" err="1"/>
              <a:t>multiplicate</a:t>
            </a:r>
            <a:r>
              <a:rPr lang="en-US" dirty="0"/>
              <a:t> inverse of </a:t>
            </a:r>
            <a:r>
              <a:rPr lang="en-US" dirty="0" smtClean="0"/>
              <a:t>e </a:t>
            </a:r>
            <a:r>
              <a:rPr lang="en-US" dirty="0"/>
              <a:t>for the residue class ring of </a:t>
            </a:r>
            <a:r>
              <a:rPr lang="az-Cyrl-AZ" dirty="0"/>
              <a:t>ф</a:t>
            </a:r>
            <a:r>
              <a:rPr lang="pt-BR" dirty="0"/>
              <a:t>(n) </a:t>
            </a:r>
            <a:r>
              <a:rPr lang="en-US" dirty="0" smtClean="0"/>
              <a:t>to </a:t>
            </a:r>
            <a:r>
              <a:rPr lang="en-US" dirty="0"/>
              <a:t>get c with </a:t>
            </a:r>
            <a:endParaRPr lang="en-US" dirty="0" smtClean="0"/>
          </a:p>
          <a:p>
            <a:pPr lvl="1"/>
            <a:r>
              <a:rPr lang="en-US" dirty="0" smtClean="0"/>
              <a:t>d ·e </a:t>
            </a:r>
            <a:r>
              <a:rPr lang="en-US" b="1" dirty="0"/>
              <a:t> ≡ </a:t>
            </a:r>
            <a:r>
              <a:rPr lang="en-US" dirty="0" smtClean="0"/>
              <a:t>1 mod</a:t>
            </a:r>
            <a:r>
              <a:rPr lang="az-Cyrl-AZ" dirty="0"/>
              <a:t> ф</a:t>
            </a:r>
            <a:r>
              <a:rPr lang="pt-BR" dirty="0"/>
              <a:t>(n)</a:t>
            </a:r>
            <a:r>
              <a:rPr lang="en-US" dirty="0" smtClean="0"/>
              <a:t> </a:t>
            </a:r>
          </a:p>
          <a:p>
            <a:pPr marL="393192" lvl="1" indent="0">
              <a:buNone/>
            </a:pPr>
            <a:r>
              <a:rPr lang="en-US" dirty="0" smtClean="0"/>
              <a:t>is </a:t>
            </a:r>
            <a:r>
              <a:rPr lang="en-US" dirty="0"/>
              <a:t>equivalent to </a:t>
            </a:r>
            <a:endParaRPr lang="en-US" dirty="0" smtClean="0"/>
          </a:p>
          <a:p>
            <a:pPr lvl="1"/>
            <a:r>
              <a:rPr lang="en-US" dirty="0" smtClean="0"/>
              <a:t>d </a:t>
            </a:r>
            <a:r>
              <a:rPr lang="en-US" dirty="0"/>
              <a:t>·c + k </a:t>
            </a:r>
            <a:r>
              <a:rPr lang="en-US" dirty="0" smtClean="0"/>
              <a:t>·</a:t>
            </a:r>
            <a:r>
              <a:rPr lang="pt-BR" dirty="0"/>
              <a:t> </a:t>
            </a:r>
            <a:r>
              <a:rPr lang="az-Cyrl-AZ" dirty="0"/>
              <a:t>ф</a:t>
            </a:r>
            <a:r>
              <a:rPr lang="pt-BR" dirty="0"/>
              <a:t>(n</a:t>
            </a:r>
            <a:r>
              <a:rPr lang="pt-BR" dirty="0" smtClean="0"/>
              <a:t>) </a:t>
            </a:r>
            <a:r>
              <a:rPr lang="en-US" dirty="0" smtClean="0"/>
              <a:t>= 1 = </a:t>
            </a:r>
            <a:r>
              <a:rPr lang="en-US" dirty="0" err="1" smtClean="0"/>
              <a:t>gcd</a:t>
            </a:r>
            <a:r>
              <a:rPr lang="en-US" dirty="0" smtClean="0"/>
              <a:t>(c,</a:t>
            </a:r>
            <a:r>
              <a:rPr lang="pt-BR" dirty="0"/>
              <a:t> </a:t>
            </a:r>
            <a:r>
              <a:rPr lang="az-Cyrl-AZ" dirty="0"/>
              <a:t>ф</a:t>
            </a:r>
            <a:r>
              <a:rPr lang="pt-BR" dirty="0"/>
              <a:t>(n)</a:t>
            </a:r>
            <a:r>
              <a:rPr lang="en-US" dirty="0" smtClean="0"/>
              <a:t>) </a:t>
            </a:r>
            <a:endParaRPr lang="en-US" dirty="0"/>
          </a:p>
          <a:p>
            <a:r>
              <a:rPr lang="en-US" dirty="0" smtClean="0"/>
              <a:t>Calculation:</a:t>
            </a:r>
          </a:p>
          <a:p>
            <a:pPr>
              <a:buFont typeface="Wingdings" panose="05000000000000000000" pitchFamily="2" charset="2"/>
              <a:buChar char="Ø"/>
            </a:pPr>
            <a:r>
              <a:rPr lang="en-US" dirty="0" smtClean="0"/>
              <a:t>20=6.3+2</a:t>
            </a:r>
          </a:p>
          <a:p>
            <a:pPr>
              <a:buFont typeface="Wingdings" panose="05000000000000000000" pitchFamily="2" charset="2"/>
              <a:buChar char="Ø"/>
            </a:pPr>
            <a:r>
              <a:rPr lang="en-US" dirty="0" smtClean="0"/>
              <a:t>3=1.2+1</a:t>
            </a:r>
          </a:p>
          <a:p>
            <a:pPr>
              <a:buFont typeface="Wingdings" panose="05000000000000000000" pitchFamily="2" charset="2"/>
              <a:buChar char="Ø"/>
            </a:pPr>
            <a:r>
              <a:rPr lang="en-US" dirty="0" smtClean="0"/>
              <a:t>Or, we can write,</a:t>
            </a:r>
          </a:p>
          <a:p>
            <a:pPr>
              <a:buFont typeface="Wingdings" panose="05000000000000000000" pitchFamily="2" charset="2"/>
              <a:buChar char="Ø"/>
            </a:pPr>
            <a:r>
              <a:rPr lang="en-US" dirty="0" smtClean="0"/>
              <a:t>1=3-1.2=3-1(20-6.3)=7.3+(-1).20</a:t>
            </a:r>
          </a:p>
          <a:p>
            <a:pPr>
              <a:buFont typeface="Wingdings" panose="05000000000000000000" pitchFamily="2" charset="2"/>
              <a:buChar char="Ø"/>
            </a:pPr>
            <a:r>
              <a:rPr lang="en-US" dirty="0" smtClean="0"/>
              <a:t>So that, it satisfy the equation, then d=7.</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endParaRPr lang="en-US" dirty="0" smtClean="0"/>
          </a:p>
        </p:txBody>
      </p:sp>
      <p:sp>
        <p:nvSpPr>
          <p:cNvPr id="7" name="Slide Number Placeholder 6"/>
          <p:cNvSpPr>
            <a:spLocks noGrp="1"/>
          </p:cNvSpPr>
          <p:nvPr>
            <p:ph type="sldNum" sz="quarter" idx="12"/>
          </p:nvPr>
        </p:nvSpPr>
        <p:spPr/>
        <p:txBody>
          <a:bodyPr/>
          <a:lstStyle/>
          <a:p>
            <a:fld id="{BBDC9FA6-7505-4621-8027-94D019229848}" type="slidenum">
              <a:rPr lang="en-US" smtClean="0"/>
              <a:pPr/>
              <a:t>18</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984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b="1" dirty="0"/>
              <a:t>Encryption</a:t>
            </a:r>
            <a:r>
              <a:rPr lang="en-US" dirty="0"/>
              <a:t>: </a:t>
            </a:r>
          </a:p>
          <a:p>
            <a:pPr marL="0" indent="0">
              <a:buNone/>
            </a:pPr>
            <a:r>
              <a:rPr lang="en-US" dirty="0"/>
              <a:t>Let the plaintext m = </a:t>
            </a:r>
            <a:r>
              <a:rPr lang="en-US" b="1" dirty="0" smtClean="0"/>
              <a:t>4</a:t>
            </a:r>
            <a:r>
              <a:rPr lang="en-US" dirty="0" smtClean="0"/>
              <a:t>. </a:t>
            </a:r>
            <a:endParaRPr lang="en-US" dirty="0"/>
          </a:p>
          <a:p>
            <a:pPr marL="0" indent="0">
              <a:buNone/>
            </a:pPr>
            <a:r>
              <a:rPr lang="en-US" dirty="0"/>
              <a:t>The according cipher text C = </a:t>
            </a:r>
            <a:r>
              <a:rPr lang="en-US" dirty="0" smtClean="0"/>
              <a:t>4</a:t>
            </a:r>
            <a:r>
              <a:rPr lang="en-US" baseline="30000" dirty="0" smtClean="0"/>
              <a:t>3 </a:t>
            </a:r>
            <a:r>
              <a:rPr lang="da-DK" dirty="0"/>
              <a:t>= </a:t>
            </a:r>
            <a:r>
              <a:rPr lang="en-US" dirty="0" smtClean="0"/>
              <a:t>64</a:t>
            </a:r>
            <a:r>
              <a:rPr lang="da-DK" dirty="0" smtClean="0"/>
              <a:t> </a:t>
            </a:r>
            <a:r>
              <a:rPr lang="da-DK" dirty="0"/>
              <a:t>= </a:t>
            </a:r>
            <a:r>
              <a:rPr lang="da-DK" b="1" dirty="0" smtClean="0"/>
              <a:t>31</a:t>
            </a:r>
            <a:r>
              <a:rPr lang="da-DK" dirty="0" smtClean="0"/>
              <a:t> </a:t>
            </a:r>
            <a:r>
              <a:rPr lang="da-DK" dirty="0"/>
              <a:t>mod </a:t>
            </a:r>
            <a:r>
              <a:rPr lang="da-DK" dirty="0" smtClean="0"/>
              <a:t>33.</a:t>
            </a:r>
            <a:endParaRPr lang="da-DK" dirty="0"/>
          </a:p>
        </p:txBody>
      </p:sp>
      <p:sp>
        <p:nvSpPr>
          <p:cNvPr id="10" name="Content Placeholder 9"/>
          <p:cNvSpPr>
            <a:spLocks noGrp="1"/>
          </p:cNvSpPr>
          <p:nvPr>
            <p:ph sz="quarter" idx="4"/>
          </p:nvPr>
        </p:nvSpPr>
        <p:spPr>
          <a:xfrm>
            <a:off x="4038600" y="1600201"/>
            <a:ext cx="4648201" cy="4760120"/>
          </a:xfrm>
        </p:spPr>
        <p:txBody>
          <a:bodyPr>
            <a:normAutofit/>
          </a:bodyPr>
          <a:lstStyle/>
          <a:p>
            <a:pPr marL="0" indent="0">
              <a:buNone/>
            </a:pPr>
            <a:r>
              <a:rPr lang="en-US" b="1" dirty="0" smtClean="0"/>
              <a:t>Decryption</a:t>
            </a:r>
            <a:r>
              <a:rPr lang="en-US" dirty="0"/>
              <a:t>: </a:t>
            </a:r>
            <a:endParaRPr lang="en-US" dirty="0" smtClean="0"/>
          </a:p>
          <a:p>
            <a:pPr marL="0" indent="0">
              <a:buNone/>
            </a:pPr>
            <a:r>
              <a:rPr lang="en-US" dirty="0" smtClean="0"/>
              <a:t>C</a:t>
            </a:r>
            <a:r>
              <a:rPr lang="en-US" baseline="30000" dirty="0" smtClean="0"/>
              <a:t>d</a:t>
            </a:r>
            <a:r>
              <a:rPr lang="en-US" dirty="0" smtClean="0"/>
              <a:t>= 31</a:t>
            </a:r>
            <a:r>
              <a:rPr lang="en-US" baseline="30000" dirty="0"/>
              <a:t>7</a:t>
            </a:r>
            <a:r>
              <a:rPr lang="en-US" dirty="0" smtClean="0"/>
              <a:t>= </a:t>
            </a:r>
            <a:r>
              <a:rPr lang="en-US" dirty="0"/>
              <a:t>(-</a:t>
            </a:r>
            <a:r>
              <a:rPr lang="en-US" dirty="0" smtClean="0"/>
              <a:t>2)</a:t>
            </a:r>
            <a:r>
              <a:rPr lang="en-US" baseline="30000" dirty="0"/>
              <a:t>7</a:t>
            </a:r>
            <a:r>
              <a:rPr lang="en-US" dirty="0" smtClean="0"/>
              <a:t>= -128 </a:t>
            </a:r>
            <a:r>
              <a:rPr lang="en-US" dirty="0"/>
              <a:t>= </a:t>
            </a:r>
            <a:r>
              <a:rPr lang="en-US" dirty="0" smtClean="0"/>
              <a:t>-4.33+4 </a:t>
            </a:r>
          </a:p>
          <a:p>
            <a:pPr marL="0" indent="0">
              <a:buNone/>
            </a:pPr>
            <a:r>
              <a:rPr lang="en-US" dirty="0"/>
              <a:t> </a:t>
            </a:r>
            <a:r>
              <a:rPr lang="en-US" dirty="0" smtClean="0"/>
              <a:t>   = </a:t>
            </a:r>
            <a:r>
              <a:rPr lang="en-US" b="1" dirty="0" smtClean="0"/>
              <a:t>4</a:t>
            </a:r>
            <a:r>
              <a:rPr lang="en-US" dirty="0" smtClean="0"/>
              <a:t> </a:t>
            </a:r>
            <a:r>
              <a:rPr lang="en-US" dirty="0"/>
              <a:t>mod </a:t>
            </a:r>
            <a:r>
              <a:rPr lang="en-US" dirty="0" smtClean="0"/>
              <a:t>33 </a:t>
            </a:r>
          </a:p>
          <a:p>
            <a:pPr marL="0" indent="0">
              <a:buNone/>
            </a:pPr>
            <a:r>
              <a:rPr lang="en-US" dirty="0" smtClean="0"/>
              <a:t>what is indeed </a:t>
            </a:r>
            <a:r>
              <a:rPr lang="en-US" dirty="0"/>
              <a:t>the plaintext.</a:t>
            </a:r>
          </a:p>
          <a:p>
            <a:r>
              <a:rPr lang="en-US" dirty="0" smtClean="0"/>
              <a:t>Note: 4.33 mod 33=0</a:t>
            </a:r>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19</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b="1" dirty="0"/>
              <a:t>Encryption and Decryption</a:t>
            </a:r>
            <a:endParaRPr lang="en-US" sz="4000" dirty="0"/>
          </a:p>
        </p:txBody>
      </p:sp>
      <p:sp>
        <p:nvSpPr>
          <p:cNvPr id="3" name="Content Placeholder 2"/>
          <p:cNvSpPr>
            <a:spLocks noGrp="1"/>
          </p:cNvSpPr>
          <p:nvPr>
            <p:ph idx="1"/>
          </p:nvPr>
        </p:nvSpPr>
        <p:spPr>
          <a:xfrm>
            <a:off x="457200" y="914400"/>
            <a:ext cx="5029200" cy="5410200"/>
          </a:xfrm>
        </p:spPr>
        <p:txBody>
          <a:bodyPr>
            <a:normAutofit lnSpcReduction="10000"/>
          </a:bodyPr>
          <a:lstStyle/>
          <a:p>
            <a:r>
              <a:rPr lang="en-US" dirty="0"/>
              <a:t>A basic </a:t>
            </a:r>
            <a:r>
              <a:rPr lang="en-US" dirty="0" smtClean="0"/>
              <a:t>principle:</a:t>
            </a:r>
          </a:p>
          <a:p>
            <a:r>
              <a:rPr lang="en-US" dirty="0"/>
              <a:t>T</a:t>
            </a:r>
            <a:r>
              <a:rPr lang="en-US" dirty="0" smtClean="0"/>
              <a:t>o </a:t>
            </a:r>
            <a:r>
              <a:rPr lang="en-US" dirty="0"/>
              <a:t>find three very large positive integers </a:t>
            </a:r>
            <a:r>
              <a:rPr lang="en-US" i="1" dirty="0"/>
              <a:t>e</a:t>
            </a:r>
            <a:r>
              <a:rPr lang="en-US" dirty="0"/>
              <a:t>, </a:t>
            </a:r>
            <a:r>
              <a:rPr lang="en-US" i="1" dirty="0"/>
              <a:t>d</a:t>
            </a:r>
            <a:r>
              <a:rPr lang="en-US" dirty="0"/>
              <a:t> and </a:t>
            </a:r>
            <a:r>
              <a:rPr lang="en-US" i="1" dirty="0"/>
              <a:t>n</a:t>
            </a:r>
            <a:r>
              <a:rPr lang="en-US" dirty="0"/>
              <a:t> </a:t>
            </a:r>
            <a:endParaRPr lang="en-US" dirty="0" smtClean="0"/>
          </a:p>
          <a:p>
            <a:r>
              <a:rPr lang="en-US" dirty="0"/>
              <a:t>plaintext </a:t>
            </a:r>
            <a:r>
              <a:rPr lang="en-US" dirty="0" smtClean="0"/>
              <a:t>is represented </a:t>
            </a:r>
            <a:r>
              <a:rPr lang="en-US" dirty="0"/>
              <a:t>by numbers m with </a:t>
            </a:r>
            <a:r>
              <a:rPr lang="en-US" dirty="0" smtClean="0"/>
              <a:t>0≤m &lt; </a:t>
            </a:r>
            <a:r>
              <a:rPr lang="en-US" dirty="0"/>
              <a:t>n. </a:t>
            </a:r>
            <a:endParaRPr lang="en-US" dirty="0" smtClean="0"/>
          </a:p>
          <a:p>
            <a:r>
              <a:rPr lang="en-US" dirty="0" smtClean="0"/>
              <a:t>Definition:</a:t>
            </a:r>
            <a:r>
              <a:rPr lang="en-US" dirty="0"/>
              <a:t> Encryption and decryption done by modular exponentiation with </a:t>
            </a:r>
            <a:r>
              <a:rPr lang="en-US" dirty="0" smtClean="0"/>
              <a:t>e and d</a:t>
            </a:r>
            <a:endParaRPr lang="en-US" dirty="0"/>
          </a:p>
          <a:p>
            <a:endParaRPr lang="en-US" dirty="0"/>
          </a:p>
          <a:p>
            <a:r>
              <a:rPr lang="en-US" b="1" dirty="0"/>
              <a:t>Encryption</a:t>
            </a:r>
            <a:r>
              <a:rPr lang="en-US" dirty="0"/>
              <a:t> </a:t>
            </a:r>
            <a:r>
              <a:rPr lang="en-US" dirty="0" smtClean="0"/>
              <a:t>For </a:t>
            </a:r>
            <a:r>
              <a:rPr lang="en-US" dirty="0"/>
              <a:t>the plaintext block m: </a:t>
            </a:r>
            <a:r>
              <a:rPr lang="en-US" dirty="0" smtClean="0"/>
              <a:t>m</a:t>
            </a:r>
            <a:r>
              <a:rPr lang="en-US" baseline="30000" dirty="0"/>
              <a:t>e</a:t>
            </a:r>
            <a:r>
              <a:rPr lang="en-US" baseline="30000" dirty="0" smtClean="0"/>
              <a:t> </a:t>
            </a:r>
            <a:r>
              <a:rPr lang="en-US" dirty="0" smtClean="0"/>
              <a:t>mod </a:t>
            </a:r>
            <a:r>
              <a:rPr lang="en-US" dirty="0"/>
              <a:t>n</a:t>
            </a:r>
          </a:p>
          <a:p>
            <a:r>
              <a:rPr lang="en-US" b="1" dirty="0"/>
              <a:t>Decryption</a:t>
            </a:r>
            <a:r>
              <a:rPr lang="en-US" dirty="0"/>
              <a:t> </a:t>
            </a:r>
            <a:r>
              <a:rPr lang="en-US" dirty="0" smtClean="0"/>
              <a:t>For </a:t>
            </a:r>
            <a:r>
              <a:rPr lang="en-US" dirty="0"/>
              <a:t>the </a:t>
            </a:r>
            <a:r>
              <a:rPr lang="en-US" dirty="0" err="1"/>
              <a:t>ciphertext</a:t>
            </a:r>
            <a:r>
              <a:rPr lang="en-US" dirty="0"/>
              <a:t> block </a:t>
            </a:r>
            <a:r>
              <a:rPr lang="en-US" dirty="0" smtClean="0"/>
              <a:t>m</a:t>
            </a:r>
            <a:r>
              <a:rPr lang="en-US" baseline="30000" dirty="0" smtClean="0"/>
              <a:t>e</a:t>
            </a:r>
            <a:r>
              <a:rPr lang="en-US" dirty="0" smtClean="0"/>
              <a:t>: </a:t>
            </a:r>
            <a:r>
              <a:rPr lang="en-US" dirty="0"/>
              <a:t>(</a:t>
            </a:r>
            <a:r>
              <a:rPr lang="en-US" dirty="0" smtClean="0"/>
              <a:t>m</a:t>
            </a:r>
            <a:r>
              <a:rPr lang="en-US" baseline="30000" dirty="0" smtClean="0"/>
              <a:t>e</a:t>
            </a:r>
            <a:r>
              <a:rPr lang="en-US" dirty="0" smtClean="0"/>
              <a:t>)</a:t>
            </a:r>
            <a:r>
              <a:rPr lang="en-US" baseline="30000" dirty="0" err="1" smtClean="0"/>
              <a:t>d</a:t>
            </a:r>
            <a:r>
              <a:rPr lang="en-US" dirty="0" err="1" smtClean="0"/>
              <a:t>mod</a:t>
            </a:r>
            <a:r>
              <a:rPr lang="en-US" dirty="0" smtClean="0"/>
              <a:t> </a:t>
            </a:r>
            <a:r>
              <a:rPr lang="en-US" dirty="0"/>
              <a:t>n = m</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1026" name="Picture 2" descr="https://upload.wikimedia.org/wikipedia/commons/thumb/f/f9/Public_key_encryption.svg/525px-Public_key_encryp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255" y="1600200"/>
            <a:ext cx="3200400" cy="3702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76454" y="5413801"/>
            <a:ext cx="3338945" cy="646331"/>
          </a:xfrm>
          <a:prstGeom prst="rect">
            <a:avLst/>
          </a:prstGeom>
          <a:noFill/>
        </p:spPr>
        <p:txBody>
          <a:bodyPr wrap="square" rtlCol="0">
            <a:spAutoFit/>
          </a:bodyPr>
          <a:lstStyle/>
          <a:p>
            <a:r>
              <a:rPr lang="en-US" sz="1200" b="1" dirty="0"/>
              <a:t>Source</a:t>
            </a:r>
            <a:r>
              <a:rPr lang="en-US" sz="1200" dirty="0" smtClean="0"/>
              <a:t>: https</a:t>
            </a:r>
            <a:r>
              <a:rPr lang="en-US" sz="1200" dirty="0"/>
              <a:t>://en.wikipedia.org/wiki/Public-key_cryptography#/media/File:Public_key_encryption.svg</a:t>
            </a:r>
          </a:p>
        </p:txBody>
      </p:sp>
      <p:cxnSp>
        <p:nvCxnSpPr>
          <p:cNvPr id="9" name="Straight Arrow Connector 8"/>
          <p:cNvCxnSpPr/>
          <p:nvPr/>
        </p:nvCxnSpPr>
        <p:spPr>
          <a:xfrm flipH="1">
            <a:off x="7315200" y="1600200"/>
            <a:ext cx="457200" cy="13716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29055" y="1230868"/>
            <a:ext cx="1357745" cy="369332"/>
          </a:xfrm>
          <a:prstGeom prst="rect">
            <a:avLst/>
          </a:prstGeom>
          <a:noFill/>
        </p:spPr>
        <p:txBody>
          <a:bodyPr wrap="square" rtlCol="0">
            <a:spAutoFit/>
          </a:bodyPr>
          <a:lstStyle/>
          <a:p>
            <a:r>
              <a:rPr lang="en-US" dirty="0" smtClean="0"/>
              <a:t>Cipher text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i="1" dirty="0"/>
              <a:t>Bibliography</a:t>
            </a:r>
            <a:endParaRPr lang="en-US" sz="4000" dirty="0"/>
          </a:p>
        </p:txBody>
      </p:sp>
      <p:sp>
        <p:nvSpPr>
          <p:cNvPr id="3" name="Content Placeholder 2"/>
          <p:cNvSpPr>
            <a:spLocks noGrp="1"/>
          </p:cNvSpPr>
          <p:nvPr>
            <p:ph idx="1"/>
          </p:nvPr>
        </p:nvSpPr>
        <p:spPr>
          <a:xfrm>
            <a:off x="457200" y="914400"/>
            <a:ext cx="8229600" cy="5410200"/>
          </a:xfrm>
        </p:spPr>
        <p:txBody>
          <a:bodyPr>
            <a:normAutofit fontScale="62500" lnSpcReduction="20000"/>
          </a:bodyPr>
          <a:lstStyle/>
          <a:p>
            <a:pPr algn="just"/>
            <a:r>
              <a:rPr lang="en-US" dirty="0" smtClean="0"/>
              <a:t>[1] Online: A </a:t>
            </a:r>
            <a:r>
              <a:rPr lang="en-US" dirty="0"/>
              <a:t>Toy Example of RSA Encryption, https://thatsmaths.com/2016/08/11/a-toy-example-of-rsa-encryption</a:t>
            </a:r>
            <a:r>
              <a:rPr lang="en-US" dirty="0" smtClean="0"/>
              <a:t>/, </a:t>
            </a:r>
            <a:r>
              <a:rPr lang="en-US" dirty="0"/>
              <a:t>Retrieved 25th November, </a:t>
            </a:r>
            <a:r>
              <a:rPr lang="en-US" dirty="0" smtClean="0"/>
              <a:t>2018</a:t>
            </a:r>
            <a:endParaRPr lang="en-US" dirty="0"/>
          </a:p>
          <a:p>
            <a:pPr algn="just"/>
            <a:r>
              <a:rPr lang="en-US" dirty="0" smtClean="0"/>
              <a:t>[2] Online: How </a:t>
            </a:r>
            <a:r>
              <a:rPr lang="en-US" dirty="0"/>
              <a:t>RSA Works With Examples, http://</a:t>
            </a:r>
            <a:r>
              <a:rPr lang="en-US" dirty="0" smtClean="0"/>
              <a:t>doctrina.org/How-RSA-Works-With-Examples.html, </a:t>
            </a:r>
            <a:r>
              <a:rPr lang="en-US" dirty="0"/>
              <a:t>Retrieved 25th November, 2018</a:t>
            </a:r>
          </a:p>
          <a:p>
            <a:pPr algn="just"/>
            <a:r>
              <a:rPr lang="en-US" dirty="0" smtClean="0"/>
              <a:t>[3] Online: Alexander </a:t>
            </a:r>
            <a:r>
              <a:rPr lang="en-US" dirty="0"/>
              <a:t>Katz, Aloysius Ng, Patrick Bourg, RSA Encryption, </a:t>
            </a:r>
            <a:r>
              <a:rPr lang="en-US" dirty="0" smtClean="0"/>
              <a:t>https</a:t>
            </a:r>
            <a:r>
              <a:rPr lang="en-US" dirty="0"/>
              <a:t>://brilliant.org/wiki/rsa-encryption/, Retrieved 25th November, 2018</a:t>
            </a:r>
          </a:p>
          <a:p>
            <a:pPr algn="just"/>
            <a:r>
              <a:rPr lang="en-US" dirty="0" smtClean="0"/>
              <a:t>[4] Online: Public-key </a:t>
            </a:r>
            <a:r>
              <a:rPr lang="en-US" dirty="0"/>
              <a:t>cryptography, https://</a:t>
            </a:r>
            <a:r>
              <a:rPr lang="en-US" dirty="0" smtClean="0"/>
              <a:t>en.wikipedia.org/wiki/Public-key_cryptography, </a:t>
            </a:r>
            <a:r>
              <a:rPr lang="en-US" dirty="0"/>
              <a:t>Retrieved </a:t>
            </a:r>
            <a:r>
              <a:rPr lang="en-US" dirty="0" smtClean="0"/>
              <a:t>26th </a:t>
            </a:r>
            <a:r>
              <a:rPr lang="en-US" dirty="0"/>
              <a:t>November, 2018</a:t>
            </a:r>
          </a:p>
          <a:p>
            <a:pPr algn="just"/>
            <a:r>
              <a:rPr lang="en-US" dirty="0" smtClean="0"/>
              <a:t>[5] Online: RSA </a:t>
            </a:r>
            <a:r>
              <a:rPr lang="en-US" dirty="0"/>
              <a:t>(cryptosystem), https://</a:t>
            </a:r>
            <a:r>
              <a:rPr lang="en-US" dirty="0" smtClean="0"/>
              <a:t>en.wikipedia.org/wiki/RSA_ (</a:t>
            </a:r>
            <a:r>
              <a:rPr lang="en-US" dirty="0"/>
              <a:t>cryptosystem</a:t>
            </a:r>
            <a:r>
              <a:rPr lang="en-US" dirty="0" smtClean="0"/>
              <a:t>), </a:t>
            </a:r>
            <a:r>
              <a:rPr lang="en-US" dirty="0"/>
              <a:t>Retrieved </a:t>
            </a:r>
            <a:r>
              <a:rPr lang="en-US" dirty="0" smtClean="0"/>
              <a:t>26th </a:t>
            </a:r>
            <a:r>
              <a:rPr lang="en-US" dirty="0"/>
              <a:t>November, 2018</a:t>
            </a:r>
          </a:p>
          <a:p>
            <a:pPr algn="just"/>
            <a:r>
              <a:rPr lang="en-US" dirty="0" smtClean="0"/>
              <a:t>[6] Online: Euclidean </a:t>
            </a:r>
            <a:r>
              <a:rPr lang="en-US" dirty="0"/>
              <a:t>algorithm, https://</a:t>
            </a:r>
            <a:r>
              <a:rPr lang="en-US" dirty="0" smtClean="0"/>
              <a:t>en.wikipedia.org/wiki/Euclidean_ algorithm, </a:t>
            </a:r>
            <a:r>
              <a:rPr lang="en-US" dirty="0"/>
              <a:t>Retrieved </a:t>
            </a:r>
            <a:r>
              <a:rPr lang="en-US" dirty="0" smtClean="0"/>
              <a:t>27th </a:t>
            </a:r>
            <a:r>
              <a:rPr lang="en-US" dirty="0"/>
              <a:t>November, 2018</a:t>
            </a:r>
          </a:p>
          <a:p>
            <a:pPr algn="just"/>
            <a:r>
              <a:rPr lang="en-US" dirty="0" smtClean="0"/>
              <a:t>[7] Online: Euclidean,  Algorithm, http://mathworld.wolfram.com/Euclidean Algorithm.html, </a:t>
            </a:r>
            <a:r>
              <a:rPr lang="en-US" dirty="0"/>
              <a:t>Retrieved </a:t>
            </a:r>
            <a:r>
              <a:rPr lang="en-US" dirty="0" smtClean="0"/>
              <a:t>27th </a:t>
            </a:r>
            <a:r>
              <a:rPr lang="en-US" dirty="0"/>
              <a:t>November, 2018</a:t>
            </a:r>
          </a:p>
          <a:p>
            <a:pPr algn="just"/>
            <a:r>
              <a:rPr lang="en-US" dirty="0" smtClean="0"/>
              <a:t>[8] Online: Equivalence </a:t>
            </a:r>
            <a:r>
              <a:rPr lang="en-US" dirty="0"/>
              <a:t>Class</a:t>
            </a:r>
            <a:r>
              <a:rPr lang="en-US" dirty="0" smtClean="0"/>
              <a:t>, http</a:t>
            </a:r>
            <a:r>
              <a:rPr lang="en-US" dirty="0"/>
              <a:t>://</a:t>
            </a:r>
            <a:r>
              <a:rPr lang="en-US" dirty="0" smtClean="0"/>
              <a:t>mathworld.wolfram.com/Equivalence Class.html, </a:t>
            </a:r>
            <a:r>
              <a:rPr lang="en-US" dirty="0"/>
              <a:t>Retrieved 27th November, </a:t>
            </a:r>
            <a:r>
              <a:rPr lang="en-US" dirty="0" smtClean="0"/>
              <a:t>2018</a:t>
            </a:r>
          </a:p>
          <a:p>
            <a:pPr algn="just"/>
            <a:r>
              <a:rPr lang="en-US" dirty="0" smtClean="0"/>
              <a:t>[9]Online: Where is RSA encryption used?, https</a:t>
            </a:r>
            <a:r>
              <a:rPr lang="en-US" dirty="0"/>
              <a:t>://</a:t>
            </a:r>
            <a:r>
              <a:rPr lang="en-US" dirty="0" smtClean="0"/>
              <a:t>www.quora.com/Where-is-RSA-encryption-used, </a:t>
            </a:r>
            <a:r>
              <a:rPr lang="en-US" dirty="0"/>
              <a:t>Retrieved 27th November, </a:t>
            </a:r>
            <a:r>
              <a:rPr lang="en-US" dirty="0" smtClean="0"/>
              <a:t>2018</a:t>
            </a:r>
          </a:p>
          <a:p>
            <a:r>
              <a:rPr lang="en-US" dirty="0" smtClean="0"/>
              <a:t>[10] </a:t>
            </a:r>
            <a:r>
              <a:rPr lang="en-US" sz="2800" dirty="0"/>
              <a:t>Andreas </a:t>
            </a:r>
            <a:r>
              <a:rPr lang="en-US" sz="2800" dirty="0" err="1"/>
              <a:t>Pfitzmann</a:t>
            </a:r>
            <a:r>
              <a:rPr lang="en-US" sz="2800" dirty="0"/>
              <a:t>, Security in IT Networks: Multilateral Security in Distributed and </a:t>
            </a:r>
            <a:r>
              <a:rPr lang="en-US" sz="2800" dirty="0" smtClean="0"/>
              <a:t>by Distributed </a:t>
            </a:r>
            <a:r>
              <a:rPr lang="en-US" sz="2800" dirty="0"/>
              <a:t>Systems, </a:t>
            </a:r>
            <a:r>
              <a:rPr lang="en-US" sz="2800" dirty="0" smtClean="0"/>
              <a:t>published February </a:t>
            </a:r>
            <a:r>
              <a:rPr lang="en-US" sz="2800" dirty="0"/>
              <a:t>27, </a:t>
            </a:r>
            <a:r>
              <a:rPr lang="en-US" sz="2800" dirty="0" smtClean="0"/>
              <a:t>2012</a:t>
            </a:r>
          </a:p>
          <a:p>
            <a:r>
              <a:rPr lang="en-US" sz="2800" dirty="0"/>
              <a:t>[11] </a:t>
            </a:r>
            <a:r>
              <a:rPr lang="en-US" sz="2800" dirty="0" err="1"/>
              <a:t>Christof</a:t>
            </a:r>
            <a:r>
              <a:rPr lang="en-US" sz="2800" dirty="0"/>
              <a:t> </a:t>
            </a:r>
            <a:r>
              <a:rPr lang="en-US" sz="2800" dirty="0" err="1"/>
              <a:t>Paar</a:t>
            </a:r>
            <a:r>
              <a:rPr lang="en-US" sz="2800" dirty="0"/>
              <a:t> and Jan </a:t>
            </a:r>
            <a:r>
              <a:rPr lang="en-US" sz="2800" dirty="0" err="1"/>
              <a:t>Pelzl</a:t>
            </a:r>
            <a:r>
              <a:rPr lang="en-US" sz="2800" dirty="0"/>
              <a:t>, Understanding Cryptography, Chapter 7 – The RSA Cryptosystem, published</a:t>
            </a:r>
            <a:r>
              <a:rPr lang="en-US" sz="2800" dirty="0" smtClean="0"/>
              <a:t> </a:t>
            </a:r>
            <a:r>
              <a:rPr lang="en-US" sz="2800" dirty="0"/>
              <a:t>December 7, 2010</a:t>
            </a:r>
          </a:p>
          <a:p>
            <a:pPr algn="just"/>
            <a:endParaRPr lang="en-US" dirty="0"/>
          </a:p>
          <a:p>
            <a:pPr algn="just"/>
            <a:endParaRPr lang="en-US" dirty="0" smtClean="0"/>
          </a:p>
          <a:p>
            <a:pPr algn="just"/>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14646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rmAutofit/>
          </a:bodyPr>
          <a:lstStyle/>
          <a:p>
            <a:pPr algn="ctr"/>
            <a:r>
              <a:rPr lang="en-US" sz="4000" b="1" i="1" dirty="0"/>
              <a:t>Questions?</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05488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Encryption and Decryption</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T</a:t>
            </a:r>
            <a:r>
              <a:rPr lang="en-US" dirty="0" smtClean="0"/>
              <a:t>he </a:t>
            </a:r>
            <a:r>
              <a:rPr lang="en-US" dirty="0"/>
              <a:t>complete </a:t>
            </a:r>
            <a:r>
              <a:rPr lang="en-US" dirty="0" smtClean="0"/>
              <a:t>system:</a:t>
            </a:r>
          </a:p>
          <a:p>
            <a:endParaRPr lang="en-US" dirty="0" smtClean="0"/>
          </a:p>
          <a:p>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stretch>
            <a:fillRect/>
          </a:stretch>
        </p:blipFill>
        <p:spPr>
          <a:xfrm>
            <a:off x="685800" y="1295399"/>
            <a:ext cx="8000999" cy="4538663"/>
          </a:xfrm>
          <a:prstGeom prst="rect">
            <a:avLst/>
          </a:prstGeom>
        </p:spPr>
      </p:pic>
      <p:sp>
        <p:nvSpPr>
          <p:cNvPr id="5" name="TextBox 4"/>
          <p:cNvSpPr txBox="1"/>
          <p:nvPr/>
        </p:nvSpPr>
        <p:spPr>
          <a:xfrm>
            <a:off x="885825" y="5867400"/>
            <a:ext cx="7572374" cy="523220"/>
          </a:xfrm>
          <a:prstGeom prst="rect">
            <a:avLst/>
          </a:prstGeom>
          <a:noFill/>
        </p:spPr>
        <p:txBody>
          <a:bodyPr wrap="square" rtlCol="0">
            <a:spAutoFit/>
          </a:bodyPr>
          <a:lstStyle/>
          <a:p>
            <a:r>
              <a:rPr lang="en-US" sz="1400" dirty="0" smtClean="0"/>
              <a:t>Source: </a:t>
            </a:r>
            <a:r>
              <a:rPr lang="en-US" sz="1400" dirty="0"/>
              <a:t>Andreas </a:t>
            </a:r>
            <a:r>
              <a:rPr lang="en-US" sz="1400" dirty="0" err="1" smtClean="0"/>
              <a:t>Pfitzmann</a:t>
            </a:r>
            <a:r>
              <a:rPr lang="en-US" sz="1400" dirty="0" smtClean="0"/>
              <a:t>, Security </a:t>
            </a:r>
            <a:r>
              <a:rPr lang="en-US" sz="1400" dirty="0"/>
              <a:t>in IT </a:t>
            </a:r>
            <a:r>
              <a:rPr lang="en-US" sz="1400" dirty="0" smtClean="0"/>
              <a:t>Networks: Multilateral </a:t>
            </a:r>
            <a:r>
              <a:rPr lang="en-US" sz="1400" dirty="0"/>
              <a:t>Security in Distributed and by</a:t>
            </a:r>
          </a:p>
          <a:p>
            <a:r>
              <a:rPr lang="en-US" sz="1400" dirty="0"/>
              <a:t>Distributed </a:t>
            </a:r>
            <a:r>
              <a:rPr lang="en-US" sz="1400" dirty="0" smtClean="0"/>
              <a:t>Systems, </a:t>
            </a:r>
            <a:r>
              <a:rPr lang="en-US" sz="1400" dirty="0"/>
              <a:t>February 27, 2012</a:t>
            </a:r>
          </a:p>
        </p:txBody>
      </p:sp>
    </p:spTree>
    <p:extLst>
      <p:ext uri="{BB962C8B-B14F-4D97-AF65-F5344CB8AC3E}">
        <p14:creationId xmlns:p14="http://schemas.microsoft.com/office/powerpoint/2010/main" val="129045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smtClean="0"/>
              <a:t>Encryption	</a:t>
            </a:r>
            <a:endParaRPr lang="en-US" dirty="0"/>
          </a:p>
        </p:txBody>
      </p:sp>
      <p:sp>
        <p:nvSpPr>
          <p:cNvPr id="9" name="Text Placeholder 8"/>
          <p:cNvSpPr>
            <a:spLocks noGrp="1"/>
          </p:cNvSpPr>
          <p:nvPr>
            <p:ph type="body" sz="half" idx="3"/>
          </p:nvPr>
        </p:nvSpPr>
        <p:spPr>
          <a:xfrm>
            <a:off x="4665807" y="1135081"/>
            <a:ext cx="4041775" cy="654843"/>
          </a:xfrm>
        </p:spPr>
        <p:txBody>
          <a:bodyPr/>
          <a:lstStyle/>
          <a:p>
            <a:r>
              <a:rPr lang="en-US" dirty="0" smtClean="0"/>
              <a:t>Decryption</a:t>
            </a:r>
            <a:endParaRPr lang="en-US" dirty="0"/>
          </a:p>
        </p:txBody>
      </p:sp>
      <p:sp>
        <p:nvSpPr>
          <p:cNvPr id="3" name="Content Placeholder 2"/>
          <p:cNvSpPr>
            <a:spLocks noGrp="1"/>
          </p:cNvSpPr>
          <p:nvPr>
            <p:ph sz="quarter" idx="2"/>
          </p:nvPr>
        </p:nvSpPr>
        <p:spPr>
          <a:xfrm>
            <a:off x="457200" y="1600200"/>
            <a:ext cx="3581400" cy="4760120"/>
          </a:xfrm>
        </p:spPr>
        <p:txBody>
          <a:bodyPr>
            <a:normAutofit lnSpcReduction="10000"/>
          </a:bodyPr>
          <a:lstStyle/>
          <a:p>
            <a:r>
              <a:rPr lang="en-US" b="1" dirty="0"/>
              <a:t>ALICE</a:t>
            </a:r>
          </a:p>
          <a:p>
            <a:pPr marL="0" indent="0">
              <a:buNone/>
            </a:pPr>
            <a:r>
              <a:rPr lang="en-US" dirty="0" smtClean="0"/>
              <a:t>Message, Hello, Bob!</a:t>
            </a:r>
          </a:p>
          <a:p>
            <a:pPr marL="0" indent="0">
              <a:buNone/>
            </a:pPr>
            <a:r>
              <a:rPr lang="en-US" dirty="0" smtClean="0"/>
              <a:t>                m=5</a:t>
            </a:r>
            <a:r>
              <a:rPr lang="en-US" dirty="0"/>
              <a:t>, </a:t>
            </a:r>
          </a:p>
          <a:p>
            <a:endParaRPr lang="en-US" dirty="0" smtClean="0"/>
          </a:p>
          <a:p>
            <a:endParaRPr lang="en-US" dirty="0"/>
          </a:p>
          <a:p>
            <a:endParaRPr lang="en-US" dirty="0" smtClean="0"/>
          </a:p>
          <a:p>
            <a:endParaRPr lang="en-US" dirty="0"/>
          </a:p>
          <a:p>
            <a:endParaRPr lang="en-US" dirty="0" smtClean="0"/>
          </a:p>
          <a:p>
            <a:r>
              <a:rPr lang="en-US" b="1" dirty="0" smtClean="0"/>
              <a:t>Encryption</a:t>
            </a:r>
            <a:endParaRPr lang="en-US" b="1" dirty="0"/>
          </a:p>
          <a:p>
            <a:r>
              <a:rPr lang="en-US" dirty="0"/>
              <a:t>c</a:t>
            </a:r>
            <a:r>
              <a:rPr lang="en-US" dirty="0" smtClean="0"/>
              <a:t>=m</a:t>
            </a:r>
            <a:r>
              <a:rPr lang="en-US" baseline="30000" dirty="0" smtClean="0"/>
              <a:t>e</a:t>
            </a:r>
            <a:r>
              <a:rPr lang="en-US" dirty="0" smtClean="0"/>
              <a:t> </a:t>
            </a:r>
            <a:r>
              <a:rPr lang="en-US" dirty="0"/>
              <a:t>mod n</a:t>
            </a:r>
          </a:p>
          <a:p>
            <a:r>
              <a:rPr lang="en-US" dirty="0"/>
              <a:t>c</a:t>
            </a:r>
            <a:r>
              <a:rPr lang="en-US" dirty="0" smtClean="0"/>
              <a:t>=5</a:t>
            </a:r>
            <a:r>
              <a:rPr lang="en-US" baseline="30000" dirty="0" smtClean="0"/>
              <a:t>7</a:t>
            </a:r>
            <a:r>
              <a:rPr lang="en-US" dirty="0" smtClean="0"/>
              <a:t> </a:t>
            </a:r>
            <a:r>
              <a:rPr lang="en-US" dirty="0"/>
              <a:t>mod 33</a:t>
            </a:r>
          </a:p>
          <a:p>
            <a:r>
              <a:rPr lang="en-US" dirty="0" smtClean="0"/>
              <a:t>c=14</a:t>
            </a:r>
            <a:endParaRPr lang="en-US" dirty="0"/>
          </a:p>
          <a:p>
            <a:endParaRPr lang="en-US" dirty="0"/>
          </a:p>
          <a:p>
            <a:endParaRPr lang="en-US" dirty="0"/>
          </a:p>
        </p:txBody>
      </p:sp>
      <p:sp>
        <p:nvSpPr>
          <p:cNvPr id="10" name="Content Placeholder 9"/>
          <p:cNvSpPr>
            <a:spLocks noGrp="1"/>
          </p:cNvSpPr>
          <p:nvPr>
            <p:ph sz="quarter" idx="4"/>
          </p:nvPr>
        </p:nvSpPr>
        <p:spPr>
          <a:xfrm>
            <a:off x="4133995" y="1600201"/>
            <a:ext cx="4552806" cy="4760120"/>
          </a:xfrm>
        </p:spPr>
        <p:txBody>
          <a:bodyPr>
            <a:normAutofit fontScale="92500"/>
          </a:bodyPr>
          <a:lstStyle/>
          <a:p>
            <a:r>
              <a:rPr lang="en-US" b="1" dirty="0" smtClean="0"/>
              <a:t>BOB</a:t>
            </a:r>
          </a:p>
          <a:p>
            <a:pPr marL="457200" indent="-457200">
              <a:buAutoNum type="arabicPeriod"/>
            </a:pPr>
            <a:r>
              <a:rPr lang="en-US" dirty="0" smtClean="0"/>
              <a:t>Choose p=3 and q=11</a:t>
            </a:r>
          </a:p>
          <a:p>
            <a:pPr marL="457200" indent="-457200">
              <a:buAutoNum type="arabicPeriod"/>
            </a:pPr>
            <a:r>
              <a:rPr lang="en-US" dirty="0" smtClean="0"/>
              <a:t>Compute n= p*q = 3* 11 =33</a:t>
            </a:r>
          </a:p>
          <a:p>
            <a:pPr marL="457200" indent="-457200">
              <a:buFont typeface="Wingdings 2"/>
              <a:buAutoNum type="arabicPeriod"/>
            </a:pPr>
            <a:r>
              <a:rPr lang="en-US" dirty="0" smtClean="0"/>
              <a:t>Here, </a:t>
            </a:r>
            <a:r>
              <a:rPr lang="az-Cyrl-AZ" dirty="0" smtClean="0"/>
              <a:t>ф</a:t>
            </a:r>
            <a:r>
              <a:rPr lang="en-US" dirty="0" smtClean="0"/>
              <a:t>(n)=(p-1)*(q-1)=2*10=20</a:t>
            </a:r>
          </a:p>
          <a:p>
            <a:pPr marL="457200" indent="-457200">
              <a:buFont typeface="Wingdings 2"/>
              <a:buAutoNum type="arabicPeriod"/>
            </a:pPr>
            <a:r>
              <a:rPr lang="en-US" dirty="0" smtClean="0"/>
              <a:t>Choose, e=7</a:t>
            </a:r>
          </a:p>
          <a:p>
            <a:pPr marL="457200" indent="-457200">
              <a:buFont typeface="Wingdings 2"/>
              <a:buAutoNum type="arabicPeriod"/>
            </a:pPr>
            <a:r>
              <a:rPr lang="en-US" dirty="0" smtClean="0"/>
              <a:t>d = e</a:t>
            </a:r>
            <a:r>
              <a:rPr lang="en-US" baseline="30000" dirty="0" smtClean="0"/>
              <a:t>-1</a:t>
            </a:r>
            <a:r>
              <a:rPr lang="en-US" dirty="0"/>
              <a:t> </a:t>
            </a:r>
            <a:r>
              <a:rPr lang="en-US" dirty="0" smtClean="0"/>
              <a:t>mod </a:t>
            </a:r>
            <a:r>
              <a:rPr lang="az-Cyrl-AZ" dirty="0"/>
              <a:t>ф</a:t>
            </a:r>
            <a:r>
              <a:rPr lang="en-US" dirty="0"/>
              <a:t>(n</a:t>
            </a:r>
            <a:r>
              <a:rPr lang="en-US" dirty="0" smtClean="0"/>
              <a:t>)</a:t>
            </a:r>
          </a:p>
          <a:p>
            <a:pPr marL="0" indent="0">
              <a:buNone/>
            </a:pPr>
            <a:r>
              <a:rPr lang="en-US" dirty="0"/>
              <a:t>  </a:t>
            </a:r>
            <a:r>
              <a:rPr lang="en-US" dirty="0" smtClean="0"/>
              <a:t>     </a:t>
            </a:r>
            <a:r>
              <a:rPr lang="en-US" dirty="0" err="1" smtClean="0"/>
              <a:t>ed</a:t>
            </a:r>
            <a:r>
              <a:rPr lang="en-US" dirty="0" smtClean="0"/>
              <a:t> = 1 mod </a:t>
            </a:r>
            <a:r>
              <a:rPr lang="en-US" dirty="0"/>
              <a:t> </a:t>
            </a:r>
            <a:r>
              <a:rPr lang="az-Cyrl-AZ" dirty="0"/>
              <a:t>ф</a:t>
            </a:r>
            <a:r>
              <a:rPr lang="en-US" dirty="0"/>
              <a:t>(n</a:t>
            </a:r>
            <a:r>
              <a:rPr lang="en-US" dirty="0" smtClean="0"/>
              <a:t>)</a:t>
            </a:r>
          </a:p>
          <a:p>
            <a:pPr marL="0" indent="0">
              <a:buNone/>
            </a:pPr>
            <a:r>
              <a:rPr lang="en-US" dirty="0" smtClean="0"/>
              <a:t>        7*3 = 1 mod 20</a:t>
            </a:r>
          </a:p>
          <a:p>
            <a:pPr marL="0" indent="0">
              <a:buNone/>
            </a:pPr>
            <a:r>
              <a:rPr lang="en-US" dirty="0" smtClean="0"/>
              <a:t>            d=3</a:t>
            </a:r>
          </a:p>
          <a:p>
            <a:r>
              <a:rPr lang="en-US" b="1" dirty="0" smtClean="0"/>
              <a:t>Decryption</a:t>
            </a:r>
            <a:endParaRPr lang="en-US" b="1" dirty="0"/>
          </a:p>
          <a:p>
            <a:r>
              <a:rPr lang="en-US" dirty="0" smtClean="0"/>
              <a:t>m=c</a:t>
            </a:r>
            <a:r>
              <a:rPr lang="en-US" baseline="30000" dirty="0" smtClean="0"/>
              <a:t>d</a:t>
            </a:r>
            <a:r>
              <a:rPr lang="en-US" dirty="0" smtClean="0"/>
              <a:t> </a:t>
            </a:r>
            <a:r>
              <a:rPr lang="en-US" dirty="0"/>
              <a:t>mod n</a:t>
            </a:r>
          </a:p>
          <a:p>
            <a:r>
              <a:rPr lang="en-US" dirty="0" smtClean="0"/>
              <a:t>M=14</a:t>
            </a:r>
            <a:r>
              <a:rPr lang="en-US" baseline="30000" dirty="0" smtClean="0"/>
              <a:t>3</a:t>
            </a:r>
            <a:r>
              <a:rPr lang="en-US" dirty="0" smtClean="0"/>
              <a:t> </a:t>
            </a:r>
            <a:r>
              <a:rPr lang="en-US" dirty="0"/>
              <a:t>mod 33</a:t>
            </a:r>
          </a:p>
          <a:p>
            <a:r>
              <a:rPr lang="en-US" dirty="0" smtClean="0"/>
              <a:t>M=5 , </a:t>
            </a:r>
            <a:r>
              <a:rPr lang="en-US" dirty="0"/>
              <a:t>Hello, Bob!</a:t>
            </a:r>
          </a:p>
          <a:p>
            <a:endParaRPr lang="en-US" dirty="0" smtClean="0"/>
          </a:p>
          <a:p>
            <a:endParaRPr lang="en-US" dirty="0"/>
          </a:p>
          <a:p>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4</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cxnSp>
        <p:nvCxnSpPr>
          <p:cNvPr id="13" name="Straight Arrow Connector 12"/>
          <p:cNvCxnSpPr/>
          <p:nvPr/>
        </p:nvCxnSpPr>
        <p:spPr>
          <a:xfrm flipH="1">
            <a:off x="2477295" y="4800600"/>
            <a:ext cx="2460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57180" y="4431268"/>
            <a:ext cx="1476815" cy="369332"/>
          </a:xfrm>
          <a:prstGeom prst="rect">
            <a:avLst/>
          </a:prstGeom>
          <a:noFill/>
        </p:spPr>
        <p:txBody>
          <a:bodyPr wrap="none" rtlCol="0">
            <a:spAutoFit/>
          </a:bodyPr>
          <a:lstStyle/>
          <a:p>
            <a:r>
              <a:rPr lang="en-US" dirty="0" smtClean="0"/>
              <a:t>K </a:t>
            </a:r>
            <a:r>
              <a:rPr lang="en-US" baseline="-25000" dirty="0" smtClean="0"/>
              <a:t>pub </a:t>
            </a:r>
            <a:r>
              <a:rPr lang="en-US" dirty="0" smtClean="0"/>
              <a:t>= (33, 7)</a:t>
            </a:r>
            <a:endParaRPr lang="en-US" baseline="-25000" dirty="0"/>
          </a:p>
        </p:txBody>
      </p:sp>
      <p:cxnSp>
        <p:nvCxnSpPr>
          <p:cNvPr id="18" name="Straight Arrow Connector 17"/>
          <p:cNvCxnSpPr/>
          <p:nvPr/>
        </p:nvCxnSpPr>
        <p:spPr>
          <a:xfrm>
            <a:off x="2477295" y="5867400"/>
            <a:ext cx="174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87471" y="5514200"/>
            <a:ext cx="720838" cy="369332"/>
          </a:xfrm>
          <a:prstGeom prst="rect">
            <a:avLst/>
          </a:prstGeom>
          <a:noFill/>
        </p:spPr>
        <p:txBody>
          <a:bodyPr wrap="none" rtlCol="0">
            <a:spAutoFit/>
          </a:bodyPr>
          <a:lstStyle/>
          <a:p>
            <a:r>
              <a:rPr lang="en-US" dirty="0" smtClean="0"/>
              <a:t>c = 14</a:t>
            </a:r>
            <a:endParaRPr lang="en-US" dirty="0"/>
          </a:p>
        </p:txBody>
      </p:sp>
    </p:spTree>
    <p:extLst>
      <p:ext uri="{BB962C8B-B14F-4D97-AF65-F5344CB8AC3E}">
        <p14:creationId xmlns:p14="http://schemas.microsoft.com/office/powerpoint/2010/main" val="1002947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smtClean="0"/>
              <a:t>Key </a:t>
            </a:r>
            <a:r>
              <a:rPr lang="en-US" dirty="0"/>
              <a:t>generation: </a:t>
            </a:r>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dirty="0" smtClean="0"/>
              <a:t>Let </a:t>
            </a:r>
            <a:r>
              <a:rPr lang="en-US" dirty="0"/>
              <a:t>p = 3; q = 17 so n = 51</a:t>
            </a:r>
          </a:p>
          <a:p>
            <a:pPr marL="0" indent="0">
              <a:buNone/>
            </a:pPr>
            <a:r>
              <a:rPr lang="pt-BR" dirty="0"/>
              <a:t>So </a:t>
            </a:r>
            <a:r>
              <a:rPr lang="az-Cyrl-AZ" dirty="0"/>
              <a:t>ф</a:t>
            </a:r>
            <a:r>
              <a:rPr lang="pt-BR" dirty="0" smtClean="0"/>
              <a:t>(n</a:t>
            </a:r>
            <a:r>
              <a:rPr lang="pt-BR" dirty="0"/>
              <a:t>) = (p - 1) · (q - 1) = 32</a:t>
            </a:r>
          </a:p>
          <a:p>
            <a:pPr marL="0" indent="0">
              <a:buNone/>
            </a:pPr>
            <a:r>
              <a:rPr lang="en-US" dirty="0"/>
              <a:t>Let </a:t>
            </a:r>
            <a:r>
              <a:rPr lang="en-US" dirty="0" smtClean="0"/>
              <a:t>e </a:t>
            </a:r>
            <a:r>
              <a:rPr lang="en-US" dirty="0"/>
              <a:t>= 5; </a:t>
            </a:r>
            <a:endParaRPr lang="en-US" dirty="0" smtClean="0"/>
          </a:p>
          <a:p>
            <a:pPr marL="0" indent="0">
              <a:buNone/>
            </a:pPr>
            <a:r>
              <a:rPr lang="en-US" dirty="0" smtClean="0"/>
              <a:t>verify </a:t>
            </a:r>
            <a:r>
              <a:rPr lang="en-US" dirty="0"/>
              <a:t>if </a:t>
            </a:r>
            <a:r>
              <a:rPr lang="en-US" dirty="0" err="1"/>
              <a:t>g</a:t>
            </a:r>
            <a:r>
              <a:rPr lang="en-US" dirty="0" err="1" smtClean="0"/>
              <a:t>cd</a:t>
            </a:r>
            <a:r>
              <a:rPr lang="en-US" dirty="0" smtClean="0"/>
              <a:t>(5,32</a:t>
            </a:r>
            <a:r>
              <a:rPr lang="en-US" dirty="0"/>
              <a:t>)=1. </a:t>
            </a:r>
            <a:r>
              <a:rPr lang="en-US" dirty="0" smtClean="0"/>
              <a:t>(</a:t>
            </a:r>
            <a:r>
              <a:rPr lang="en-US" dirty="0"/>
              <a:t>Euclidean </a:t>
            </a:r>
            <a:r>
              <a:rPr lang="en-US" dirty="0" smtClean="0"/>
              <a:t>algorithm). </a:t>
            </a:r>
            <a:endParaRPr lang="en-US" dirty="0"/>
          </a:p>
          <a:p>
            <a:pPr marL="0" indent="0">
              <a:buNone/>
            </a:pPr>
            <a:r>
              <a:rPr lang="en-US" dirty="0"/>
              <a:t>Desired d = e</a:t>
            </a:r>
            <a:r>
              <a:rPr lang="en-US" baseline="30000" dirty="0"/>
              <a:t>-1</a:t>
            </a:r>
            <a:r>
              <a:rPr lang="en-US" dirty="0"/>
              <a:t> mod </a:t>
            </a:r>
            <a:r>
              <a:rPr lang="az-Cyrl-AZ" dirty="0"/>
              <a:t>ф</a:t>
            </a:r>
            <a:r>
              <a:rPr lang="en-US" dirty="0" smtClean="0"/>
              <a:t>(n) so 5</a:t>
            </a:r>
            <a:r>
              <a:rPr lang="en-US" baseline="30000" dirty="0" smtClean="0"/>
              <a:t>-1</a:t>
            </a:r>
            <a:r>
              <a:rPr lang="en-US" dirty="0" smtClean="0"/>
              <a:t>mod </a:t>
            </a:r>
            <a:r>
              <a:rPr lang="en-US" dirty="0"/>
              <a:t>32. </a:t>
            </a:r>
            <a:endParaRPr lang="en-US" dirty="0" smtClean="0"/>
          </a:p>
          <a:p>
            <a:pPr marL="0" indent="0">
              <a:buNone/>
            </a:pPr>
            <a:r>
              <a:rPr lang="en-US" dirty="0" smtClean="0"/>
              <a:t>With </a:t>
            </a:r>
            <a:r>
              <a:rPr lang="en-US" dirty="0"/>
              <a:t>Euclidean</a:t>
            </a:r>
            <a:r>
              <a:rPr lang="en-US" dirty="0" smtClean="0"/>
              <a:t> </a:t>
            </a:r>
            <a:r>
              <a:rPr lang="en-US" dirty="0"/>
              <a:t>extended algorithm d = 13</a:t>
            </a:r>
            <a:r>
              <a:rPr lang="en-US" dirty="0" smtClean="0"/>
              <a:t>.</a:t>
            </a:r>
            <a:endParaRPr lang="en-US" dirty="0"/>
          </a:p>
        </p:txBody>
      </p:sp>
      <p:sp>
        <p:nvSpPr>
          <p:cNvPr id="10" name="Content Placeholder 9"/>
          <p:cNvSpPr>
            <a:spLocks noGrp="1"/>
          </p:cNvSpPr>
          <p:nvPr>
            <p:ph sz="quarter" idx="4"/>
          </p:nvPr>
        </p:nvSpPr>
        <p:spPr>
          <a:xfrm>
            <a:off x="4038600" y="1600201"/>
            <a:ext cx="4648201" cy="4760120"/>
          </a:xfrm>
        </p:spPr>
        <p:txBody>
          <a:bodyPr>
            <a:normAutofit/>
          </a:bodyPr>
          <a:lstStyle/>
          <a:p>
            <a:pPr marL="0" indent="0">
              <a:buNone/>
            </a:pPr>
            <a:r>
              <a:rPr lang="en-US" b="1" dirty="0"/>
              <a:t>Encryption</a:t>
            </a:r>
            <a:r>
              <a:rPr lang="en-US" dirty="0"/>
              <a:t>: </a:t>
            </a:r>
            <a:endParaRPr lang="en-US" dirty="0" smtClean="0"/>
          </a:p>
          <a:p>
            <a:pPr marL="0" indent="0">
              <a:buNone/>
            </a:pPr>
            <a:r>
              <a:rPr lang="en-US" dirty="0" smtClean="0"/>
              <a:t>Let </a:t>
            </a:r>
            <a:r>
              <a:rPr lang="en-US" dirty="0"/>
              <a:t>the plaintext m = </a:t>
            </a:r>
            <a:r>
              <a:rPr lang="en-US" b="1" dirty="0"/>
              <a:t>19</a:t>
            </a:r>
            <a:r>
              <a:rPr lang="en-US" dirty="0"/>
              <a:t>. </a:t>
            </a:r>
            <a:endParaRPr lang="en-US" dirty="0" smtClean="0"/>
          </a:p>
          <a:p>
            <a:pPr marL="0" indent="0">
              <a:buNone/>
            </a:pPr>
            <a:r>
              <a:rPr lang="en-US" dirty="0" smtClean="0"/>
              <a:t>The </a:t>
            </a:r>
            <a:r>
              <a:rPr lang="en-US" dirty="0"/>
              <a:t>according cipher text </a:t>
            </a:r>
            <a:r>
              <a:rPr lang="en-US" dirty="0" smtClean="0"/>
              <a:t>C </a:t>
            </a:r>
            <a:r>
              <a:rPr lang="en-US" dirty="0"/>
              <a:t>= </a:t>
            </a:r>
            <a:r>
              <a:rPr lang="en-US" dirty="0" smtClean="0"/>
              <a:t>19</a:t>
            </a:r>
            <a:r>
              <a:rPr lang="en-US" baseline="30000" dirty="0" smtClean="0"/>
              <a:t>5 </a:t>
            </a:r>
            <a:r>
              <a:rPr lang="da-DK" dirty="0"/>
              <a:t>= </a:t>
            </a:r>
            <a:r>
              <a:rPr lang="en-US" dirty="0" smtClean="0"/>
              <a:t>19</a:t>
            </a:r>
            <a:r>
              <a:rPr lang="en-US" baseline="30000" dirty="0" smtClean="0"/>
              <a:t>2 </a:t>
            </a:r>
            <a:r>
              <a:rPr lang="en-US" dirty="0" smtClean="0"/>
              <a:t>*19</a:t>
            </a:r>
            <a:r>
              <a:rPr lang="en-US" baseline="30000" dirty="0" smtClean="0"/>
              <a:t>2 </a:t>
            </a:r>
            <a:r>
              <a:rPr lang="en-US" dirty="0"/>
              <a:t>* </a:t>
            </a:r>
            <a:r>
              <a:rPr lang="da-DK" dirty="0" smtClean="0"/>
              <a:t>19 </a:t>
            </a:r>
            <a:r>
              <a:rPr lang="da-DK" dirty="0"/>
              <a:t>= 361 · 361 · 19 = 4 · 4 · 19 = 4 · 76 = 4 · 25 = </a:t>
            </a:r>
            <a:r>
              <a:rPr lang="da-DK" b="1" dirty="0"/>
              <a:t>49</a:t>
            </a:r>
            <a:r>
              <a:rPr lang="da-DK" dirty="0"/>
              <a:t> mod </a:t>
            </a:r>
            <a:r>
              <a:rPr lang="da-DK" dirty="0" smtClean="0"/>
              <a:t>51.</a:t>
            </a:r>
          </a:p>
          <a:p>
            <a:pPr marL="0" indent="0">
              <a:buNone/>
            </a:pPr>
            <a:endParaRPr lang="da-DK" dirty="0"/>
          </a:p>
          <a:p>
            <a:pPr marL="0" indent="0">
              <a:buNone/>
            </a:pPr>
            <a:r>
              <a:rPr lang="en-US" b="1" dirty="0"/>
              <a:t>Decryption</a:t>
            </a:r>
            <a:r>
              <a:rPr lang="en-US" dirty="0"/>
              <a:t>: </a:t>
            </a:r>
            <a:endParaRPr lang="en-US" dirty="0" smtClean="0"/>
          </a:p>
          <a:p>
            <a:pPr marL="0" indent="0">
              <a:buNone/>
            </a:pPr>
            <a:r>
              <a:rPr lang="en-US" dirty="0" smtClean="0"/>
              <a:t>C</a:t>
            </a:r>
            <a:r>
              <a:rPr lang="en-US" baseline="30000" dirty="0" smtClean="0"/>
              <a:t>d</a:t>
            </a:r>
            <a:r>
              <a:rPr lang="en-US" dirty="0" smtClean="0"/>
              <a:t>= 49</a:t>
            </a:r>
            <a:r>
              <a:rPr lang="en-US" baseline="30000" dirty="0" smtClean="0"/>
              <a:t>13</a:t>
            </a:r>
            <a:r>
              <a:rPr lang="en-US" dirty="0" smtClean="0"/>
              <a:t>= </a:t>
            </a:r>
            <a:r>
              <a:rPr lang="en-US" dirty="0"/>
              <a:t>(-</a:t>
            </a:r>
            <a:r>
              <a:rPr lang="en-US" dirty="0" smtClean="0"/>
              <a:t>2)</a:t>
            </a:r>
            <a:r>
              <a:rPr lang="en-US" baseline="30000" dirty="0" smtClean="0"/>
              <a:t>13</a:t>
            </a:r>
            <a:r>
              <a:rPr lang="en-US" dirty="0" smtClean="0"/>
              <a:t>= </a:t>
            </a:r>
            <a:r>
              <a:rPr lang="en-US" dirty="0"/>
              <a:t>1024 · (-8) = 4 · (-8) = -32 = </a:t>
            </a:r>
            <a:r>
              <a:rPr lang="en-US" b="1" dirty="0"/>
              <a:t>19</a:t>
            </a:r>
            <a:r>
              <a:rPr lang="en-US" dirty="0"/>
              <a:t> mod 51 </a:t>
            </a:r>
            <a:endParaRPr lang="en-US" dirty="0" smtClean="0"/>
          </a:p>
          <a:p>
            <a:pPr marL="0" indent="0">
              <a:buNone/>
            </a:pPr>
            <a:r>
              <a:rPr lang="en-US" dirty="0" smtClean="0"/>
              <a:t>what is indeed </a:t>
            </a:r>
            <a:r>
              <a:rPr lang="en-US" dirty="0"/>
              <a:t>the plaintext.</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5</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386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a:t>
            </a:r>
            <a:r>
              <a:rPr lang="en-US" dirty="0" smtClean="0"/>
              <a:t>ncrypt and Decrypt </a:t>
            </a:r>
            <a:r>
              <a:rPr lang="en-US" dirty="0"/>
              <a:t>large numbers</a:t>
            </a:r>
          </a:p>
        </p:txBody>
      </p:sp>
      <p:sp>
        <p:nvSpPr>
          <p:cNvPr id="4" name="Content Placeholder 3"/>
          <p:cNvSpPr>
            <a:spLocks noGrp="1"/>
          </p:cNvSpPr>
          <p:nvPr>
            <p:ph idx="1"/>
          </p:nvPr>
        </p:nvSpPr>
        <p:spPr>
          <a:xfrm>
            <a:off x="457200" y="1247001"/>
            <a:ext cx="8229600" cy="5077599"/>
          </a:xfrm>
        </p:spPr>
        <p:txBody>
          <a:bodyPr>
            <a:normAutofit/>
          </a:bodyPr>
          <a:lstStyle/>
          <a:p>
            <a:r>
              <a:rPr lang="en-US" b="1" dirty="0"/>
              <a:t>A Real World Example</a:t>
            </a:r>
          </a:p>
          <a:p>
            <a:r>
              <a:rPr lang="en-US" dirty="0" smtClean="0"/>
              <a:t>Lets </a:t>
            </a:r>
            <a:r>
              <a:rPr lang="en-US" dirty="0"/>
              <a:t>encrypt the message "attack at dawn". </a:t>
            </a:r>
            <a:endParaRPr lang="en-US" dirty="0" smtClean="0"/>
          </a:p>
          <a:p>
            <a:r>
              <a:rPr lang="en-US" dirty="0" smtClean="0"/>
              <a:t>The </a:t>
            </a:r>
            <a:r>
              <a:rPr lang="en-US" dirty="0"/>
              <a:t>first thing that must be done is to convert the message into a numeric format. </a:t>
            </a:r>
            <a:endParaRPr lang="en-US" dirty="0" smtClean="0"/>
          </a:p>
          <a:p>
            <a:r>
              <a:rPr lang="en-US" dirty="0" smtClean="0"/>
              <a:t>Let, this </a:t>
            </a:r>
            <a:r>
              <a:rPr lang="en-US" dirty="0"/>
              <a:t>message</a:t>
            </a:r>
            <a:r>
              <a:rPr lang="en-US" dirty="0" smtClean="0"/>
              <a:t>, </a:t>
            </a:r>
            <a:r>
              <a:rPr lang="en-US" dirty="0"/>
              <a:t>"attack at dawn" becomes </a:t>
            </a:r>
            <a:r>
              <a:rPr lang="en-US" dirty="0" smtClean="0"/>
              <a:t>1976620216402300889624482718775150.(34 digit)</a:t>
            </a:r>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6</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7607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667512"/>
          </a:xfrm>
        </p:spPr>
        <p:txBody>
          <a:bodyPr>
            <a:normAutofit fontScale="90000"/>
          </a:bodyPr>
          <a:lstStyle/>
          <a:p>
            <a:r>
              <a:rPr lang="en-US" dirty="0"/>
              <a:t>E</a:t>
            </a:r>
            <a:r>
              <a:rPr lang="en-US" dirty="0" smtClean="0"/>
              <a:t>ncrypt and Decrypt </a:t>
            </a:r>
            <a:r>
              <a:rPr lang="en-US" dirty="0"/>
              <a:t>large numbers</a:t>
            </a:r>
          </a:p>
        </p:txBody>
      </p:sp>
      <p:sp>
        <p:nvSpPr>
          <p:cNvPr id="7" name="Slide Number Placeholder 6"/>
          <p:cNvSpPr>
            <a:spLocks noGrp="1"/>
          </p:cNvSpPr>
          <p:nvPr>
            <p:ph type="sldNum" sz="quarter" idx="12"/>
          </p:nvPr>
        </p:nvSpPr>
        <p:spPr/>
        <p:txBody>
          <a:bodyPr/>
          <a:lstStyle/>
          <a:p>
            <a:fld id="{BBDC9FA6-7505-4621-8027-94D019229848}" type="slidenum">
              <a:rPr lang="en-US" smtClean="0"/>
              <a:pPr/>
              <a:t>7</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685800" y="5936903"/>
            <a:ext cx="6935873" cy="369332"/>
          </a:xfrm>
          <a:prstGeom prst="rect">
            <a:avLst/>
          </a:prstGeom>
          <a:noFill/>
        </p:spPr>
        <p:txBody>
          <a:bodyPr wrap="none" rtlCol="0">
            <a:spAutoFit/>
          </a:bodyPr>
          <a:lstStyle/>
          <a:p>
            <a:r>
              <a:rPr lang="en-US" dirty="0" smtClean="0"/>
              <a:t>Source: http</a:t>
            </a:r>
            <a:r>
              <a:rPr lang="en-US" dirty="0"/>
              <a:t>://doctrina.org/How-RSA-Works-With-Examples.html</a:t>
            </a:r>
          </a:p>
        </p:txBody>
      </p:sp>
      <p:sp>
        <p:nvSpPr>
          <p:cNvPr id="10" name="Content Placeholder 9"/>
          <p:cNvSpPr>
            <a:spLocks noGrp="1"/>
          </p:cNvSpPr>
          <p:nvPr>
            <p:ph idx="1"/>
          </p:nvPr>
        </p:nvSpPr>
        <p:spPr>
          <a:xfrm>
            <a:off x="685800" y="1152513"/>
            <a:ext cx="8001000" cy="4689825"/>
          </a:xfrm>
        </p:spPr>
        <p:txBody>
          <a:bodyPr>
            <a:normAutofit fontScale="47500" lnSpcReduction="20000"/>
          </a:bodyPr>
          <a:lstStyle/>
          <a:p>
            <a:pPr marL="0" lvl="0" indent="0" algn="just" eaLnBrk="0" fontAlgn="base" hangingPunct="0">
              <a:spcBef>
                <a:spcPct val="0"/>
              </a:spcBef>
              <a:spcAft>
                <a:spcPct val="0"/>
              </a:spcAft>
              <a:buClrTx/>
              <a:buSzTx/>
              <a:buNone/>
            </a:pPr>
            <a:r>
              <a:rPr lang="en-US" altLang="en-US" sz="3600" b="1" dirty="0"/>
              <a:t>Key </a:t>
            </a:r>
            <a:r>
              <a:rPr lang="en-US" altLang="en-US" sz="3600" b="1" dirty="0" smtClean="0"/>
              <a:t>Generation</a:t>
            </a:r>
          </a:p>
          <a:p>
            <a:pPr marL="0" lvl="0" indent="0" algn="just" eaLnBrk="0" fontAlgn="base" hangingPunct="0">
              <a:spcBef>
                <a:spcPct val="0"/>
              </a:spcBef>
              <a:spcAft>
                <a:spcPct val="0"/>
              </a:spcAft>
              <a:buClrTx/>
              <a:buSzTx/>
              <a:buNone/>
            </a:pPr>
            <a:r>
              <a:rPr lang="en-US" altLang="en-US" sz="2900" dirty="0" smtClean="0"/>
              <a:t>Now </a:t>
            </a:r>
            <a:r>
              <a:rPr lang="en-US" altLang="en-US" sz="2900" dirty="0"/>
              <a:t>to pick two large primes, p and q. These numbers must be random and not too close to each other. </a:t>
            </a:r>
            <a:r>
              <a:rPr lang="en-US" altLang="en-US" sz="2900" dirty="0" smtClean="0"/>
              <a:t>Here </a:t>
            </a:r>
            <a:r>
              <a:rPr lang="en-US" altLang="en-US" sz="2900" dirty="0"/>
              <a:t>are the numbers that is generated: </a:t>
            </a:r>
            <a:r>
              <a:rPr lang="en-US" altLang="en-US" sz="2900" dirty="0" smtClean="0"/>
              <a:t>:</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smtClean="0"/>
              <a:t>p(155 digit) : </a:t>
            </a:r>
            <a:r>
              <a:rPr lang="en-US" altLang="en-US" sz="2900" dirty="0" smtClean="0"/>
              <a:t>12131072439211271897323671531612440428472427633701410925634549312301964373042085619324197365322416866541017057361365214171711713797974299334871062829803541</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q</a:t>
            </a:r>
            <a:r>
              <a:rPr lang="en-US" altLang="en-US" sz="2900" b="1" dirty="0" smtClean="0"/>
              <a:t>(155 digit):</a:t>
            </a:r>
            <a:r>
              <a:rPr lang="en-US" altLang="en-US" sz="2900" dirty="0"/>
              <a:t/>
            </a:r>
            <a:br>
              <a:rPr lang="en-US" altLang="en-US" sz="2900" dirty="0"/>
            </a:br>
            <a:r>
              <a:rPr lang="en-US" altLang="en-US" sz="2900" dirty="0" smtClean="0"/>
              <a:t>12027524255478748885956220793734512128733387803682075433653899983955179850988797899869146900809131611153346817050832096022160146366346391812470987105415233</a:t>
            </a:r>
          </a:p>
          <a:p>
            <a:pPr marL="0" lvl="0" indent="0" algn="just" eaLnBrk="0" fontAlgn="base" hangingPunct="0">
              <a:spcBef>
                <a:spcPct val="0"/>
              </a:spcBef>
              <a:spcAft>
                <a:spcPct val="0"/>
              </a:spcAft>
              <a:buClrTx/>
              <a:buSzTx/>
              <a:buNone/>
            </a:pPr>
            <a:endParaRPr lang="en-US" altLang="en-US" sz="2900" dirty="0"/>
          </a:p>
          <a:p>
            <a:pPr marL="0" lvl="0" indent="0" algn="just" eaLnBrk="0" fontAlgn="base" hangingPunct="0">
              <a:spcBef>
                <a:spcPct val="0"/>
              </a:spcBef>
              <a:spcAft>
                <a:spcPct val="0"/>
              </a:spcAft>
              <a:buClrTx/>
              <a:buSzTx/>
              <a:buNone/>
            </a:pPr>
            <a:endParaRPr lang="en-US" altLang="en-US" sz="2900" dirty="0"/>
          </a:p>
          <a:p>
            <a:pPr marL="0" lvl="0" indent="0" algn="just" eaLnBrk="0" fontAlgn="base" hangingPunct="0">
              <a:spcBef>
                <a:spcPct val="0"/>
              </a:spcBef>
              <a:spcAft>
                <a:spcPct val="0"/>
              </a:spcAft>
              <a:buClrTx/>
              <a:buSzTx/>
              <a:buNone/>
            </a:pPr>
            <a:r>
              <a:rPr lang="en-US" altLang="en-US" sz="2900" dirty="0"/>
              <a:t>With these two large numbers, we can calculate n and ϕ(n</a:t>
            </a:r>
            <a:r>
              <a:rPr lang="en-US" altLang="en-US" sz="2900" dirty="0" smtClean="0"/>
              <a:t>).</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smtClean="0"/>
              <a:t>n(309 digit):</a:t>
            </a:r>
            <a:r>
              <a:rPr lang="en-US" altLang="en-US" sz="2900" dirty="0"/>
              <a:t/>
            </a:r>
            <a:br>
              <a:rPr lang="en-US" altLang="en-US" sz="2900" dirty="0"/>
            </a:br>
            <a:r>
              <a:rPr lang="en-US" altLang="en-US" sz="2900" dirty="0" smtClean="0"/>
              <a:t>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ϕ(n</a:t>
            </a:r>
            <a:r>
              <a:rPr lang="en-US" altLang="en-US" sz="2900" b="1" dirty="0" smtClean="0"/>
              <a:t>)(309 digit):</a:t>
            </a:r>
            <a:r>
              <a:rPr lang="en-US" altLang="en-US" sz="2900" dirty="0"/>
              <a:t/>
            </a:r>
            <a:br>
              <a:rPr lang="en-US" altLang="en-US" sz="2900" dirty="0"/>
            </a:br>
            <a:r>
              <a:rPr lang="en-US" altLang="en-US" sz="2900" dirty="0" smtClean="0"/>
              <a:t>145906768007583323230186939349070635292401872375357164399581871019873438799005358938369571402670149802121818086292467422828157022922076746906543401224889648313811232279966317301397777852365301547848273478871297222058587457152891606459269718119268971163555070802643999529549644116811947516513938184296683521280</a:t>
            </a:r>
            <a:endParaRPr lang="en-US" altLang="en-US" sz="2900" dirty="0"/>
          </a:p>
          <a:p>
            <a:endParaRPr lang="en-US" dirty="0"/>
          </a:p>
        </p:txBody>
      </p:sp>
    </p:spTree>
    <p:extLst>
      <p:ext uri="{BB962C8B-B14F-4D97-AF65-F5344CB8AC3E}">
        <p14:creationId xmlns:p14="http://schemas.microsoft.com/office/powerpoint/2010/main" val="3331718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830803"/>
          </a:xfrm>
        </p:spPr>
        <p:txBody>
          <a:bodyPr>
            <a:normAutofit fontScale="90000"/>
          </a:bodyPr>
          <a:lstStyle/>
          <a:p>
            <a:r>
              <a:rPr lang="en-US" dirty="0"/>
              <a:t>E</a:t>
            </a:r>
            <a:r>
              <a:rPr lang="en-US" dirty="0" smtClean="0"/>
              <a:t>ncrypt and Decrypt </a:t>
            </a:r>
            <a:r>
              <a:rPr lang="en-US" dirty="0"/>
              <a:t>large numbers</a:t>
            </a:r>
          </a:p>
        </p:txBody>
      </p:sp>
      <p:sp>
        <p:nvSpPr>
          <p:cNvPr id="7" name="Slide Number Placeholder 6"/>
          <p:cNvSpPr>
            <a:spLocks noGrp="1"/>
          </p:cNvSpPr>
          <p:nvPr>
            <p:ph type="sldNum" sz="quarter" idx="12"/>
          </p:nvPr>
        </p:nvSpPr>
        <p:spPr/>
        <p:txBody>
          <a:bodyPr/>
          <a:lstStyle/>
          <a:p>
            <a:fld id="{BBDC9FA6-7505-4621-8027-94D019229848}" type="slidenum">
              <a:rPr lang="en-US" smtClean="0"/>
              <a:pPr/>
              <a:t>8</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457200" y="5756702"/>
            <a:ext cx="6935873" cy="369332"/>
          </a:xfrm>
          <a:prstGeom prst="rect">
            <a:avLst/>
          </a:prstGeom>
          <a:noFill/>
        </p:spPr>
        <p:txBody>
          <a:bodyPr wrap="none" rtlCol="0">
            <a:spAutoFit/>
          </a:bodyPr>
          <a:lstStyle/>
          <a:p>
            <a:r>
              <a:rPr lang="en-US" dirty="0" smtClean="0"/>
              <a:t>Source: http</a:t>
            </a:r>
            <a:r>
              <a:rPr lang="en-US" dirty="0"/>
              <a:t>://doctrina.org/How-RSA-Works-With-Examples.html</a:t>
            </a:r>
          </a:p>
        </p:txBody>
      </p:sp>
      <p:sp>
        <p:nvSpPr>
          <p:cNvPr id="2" name="Content Placeholder 1"/>
          <p:cNvSpPr>
            <a:spLocks noGrp="1"/>
          </p:cNvSpPr>
          <p:nvPr>
            <p:ph idx="1"/>
          </p:nvPr>
        </p:nvSpPr>
        <p:spPr>
          <a:xfrm>
            <a:off x="457200" y="1038806"/>
            <a:ext cx="8229600" cy="4627796"/>
          </a:xfrm>
        </p:spPr>
        <p:txBody>
          <a:bodyPr>
            <a:normAutofit fontScale="85000" lnSpcReduction="20000"/>
          </a:bodyPr>
          <a:lstStyle/>
          <a:p>
            <a:pPr marL="0" lvl="0" indent="0" algn="just" eaLnBrk="0" fontAlgn="base" hangingPunct="0">
              <a:spcBef>
                <a:spcPct val="0"/>
              </a:spcBef>
              <a:spcAft>
                <a:spcPct val="0"/>
              </a:spcAft>
              <a:buClrTx/>
              <a:buSzTx/>
              <a:buNone/>
            </a:pPr>
            <a:r>
              <a:rPr lang="en-US" altLang="en-US" sz="3600" b="1" dirty="0"/>
              <a:t>Key </a:t>
            </a:r>
            <a:r>
              <a:rPr lang="en-US" altLang="en-US" sz="3600" b="1" dirty="0" smtClean="0"/>
              <a:t>Generation</a:t>
            </a:r>
          </a:p>
          <a:p>
            <a:pPr marL="0" lvl="0" indent="0" algn="just" eaLnBrk="0" fontAlgn="base" hangingPunct="0">
              <a:spcBef>
                <a:spcPct val="0"/>
              </a:spcBef>
              <a:spcAft>
                <a:spcPct val="0"/>
              </a:spcAft>
              <a:buClrTx/>
              <a:buSzTx/>
              <a:buNone/>
            </a:pPr>
            <a:endParaRPr lang="en-US" altLang="en-US" sz="3600" b="1" dirty="0"/>
          </a:p>
          <a:p>
            <a:pPr marL="0" lvl="0" indent="0" eaLnBrk="0" fontAlgn="base" hangingPunct="0">
              <a:spcBef>
                <a:spcPct val="0"/>
              </a:spcBef>
              <a:spcAft>
                <a:spcPct val="0"/>
              </a:spcAft>
              <a:buClrTx/>
              <a:buSzTx/>
              <a:buNone/>
            </a:pPr>
            <a:r>
              <a:rPr lang="en-US" altLang="en-US" sz="2800" b="1" dirty="0" smtClean="0"/>
              <a:t>e-the  </a:t>
            </a:r>
            <a:r>
              <a:rPr lang="en-US" altLang="en-US" sz="2800" b="1" dirty="0"/>
              <a:t>public </a:t>
            </a:r>
            <a:r>
              <a:rPr lang="en-US" altLang="en-US" sz="2800" b="1" dirty="0" smtClean="0"/>
              <a:t>key: </a:t>
            </a:r>
            <a:r>
              <a:rPr lang="en-US" altLang="en-US" sz="2800" dirty="0"/>
              <a:t/>
            </a:r>
            <a:br>
              <a:rPr lang="en-US" altLang="en-US" sz="2800" dirty="0"/>
            </a:br>
            <a:r>
              <a:rPr lang="en-US" altLang="en-US" sz="2800" dirty="0"/>
              <a:t>65537 has a </a:t>
            </a:r>
            <a:r>
              <a:rPr lang="en-US" altLang="en-US" sz="2800" dirty="0" err="1"/>
              <a:t>gcd</a:t>
            </a:r>
            <a:r>
              <a:rPr lang="en-US" altLang="en-US" sz="2800" dirty="0"/>
              <a:t> of 1 with ϕ(n), so lets use it as the public key. To calculate the private key, use </a:t>
            </a:r>
            <a:r>
              <a:rPr lang="en-US" altLang="en-US" sz="2800" dirty="0" smtClean="0"/>
              <a:t>Extended Euclidean </a:t>
            </a:r>
            <a:r>
              <a:rPr lang="en-US" altLang="en-US" sz="2800" dirty="0"/>
              <a:t>A</a:t>
            </a:r>
            <a:r>
              <a:rPr lang="en-US" altLang="en-US" sz="2800" dirty="0" smtClean="0"/>
              <a:t>lgorithm </a:t>
            </a:r>
            <a:r>
              <a:rPr lang="en-US" altLang="en-US" sz="2800" dirty="0"/>
              <a:t>to find the multiplicative inverse with respect to ϕ(n</a:t>
            </a:r>
            <a:r>
              <a:rPr lang="en-US" altLang="en-US" sz="2800" dirty="0" smtClean="0"/>
              <a:t>).</a:t>
            </a:r>
          </a:p>
          <a:p>
            <a:pPr marL="0" lvl="0" indent="0" eaLnBrk="0" fontAlgn="base" hangingPunct="0">
              <a:spcBef>
                <a:spcPct val="0"/>
              </a:spcBef>
              <a:spcAft>
                <a:spcPct val="0"/>
              </a:spcAft>
              <a:buClrTx/>
              <a:buSzTx/>
              <a:buNone/>
            </a:pPr>
            <a:endParaRPr lang="en-US" altLang="en-US" sz="2800" dirty="0"/>
          </a:p>
          <a:p>
            <a:pPr marL="0" lvl="0" indent="0" algn="just" eaLnBrk="0" fontAlgn="base" hangingPunct="0">
              <a:spcBef>
                <a:spcPct val="0"/>
              </a:spcBef>
              <a:spcAft>
                <a:spcPct val="0"/>
              </a:spcAft>
              <a:buClrTx/>
              <a:buSzTx/>
              <a:buNone/>
            </a:pPr>
            <a:endParaRPr lang="en-US" altLang="en-US" sz="1200" b="1" dirty="0"/>
          </a:p>
          <a:p>
            <a:pPr marL="0" lvl="0" indent="0" eaLnBrk="0" fontAlgn="base" hangingPunct="0">
              <a:spcBef>
                <a:spcPct val="0"/>
              </a:spcBef>
              <a:spcAft>
                <a:spcPct val="0"/>
              </a:spcAft>
              <a:buClrTx/>
              <a:buSzTx/>
              <a:buNone/>
            </a:pPr>
            <a:r>
              <a:rPr lang="en-US" altLang="en-US" sz="2800" b="1" dirty="0"/>
              <a:t>d - the private </a:t>
            </a:r>
            <a:r>
              <a:rPr lang="en-US" altLang="en-US" sz="2800" b="1" dirty="0" smtClean="0"/>
              <a:t>key(308 digit)</a:t>
            </a:r>
            <a:r>
              <a:rPr lang="en-US" altLang="en-US" sz="2800" dirty="0"/>
              <a:t/>
            </a:r>
            <a:br>
              <a:rPr lang="en-US" altLang="en-US" sz="2800" dirty="0"/>
            </a:br>
            <a:r>
              <a:rPr lang="en-US" altLang="en-US" dirty="0" smtClean="0"/>
              <a:t>89489425009274444368228545921773093919669586065884257445497854456487674839629818390934941973262879616797970608917283679875499331574161113854088813275488110588247193077582527278437906504015680623423550067240042466665654232383502922215493623289472138866445818789127946123407807725702626644091036502372545139713</a:t>
            </a:r>
            <a:endParaRPr lang="en-US" altLang="en-US" dirty="0"/>
          </a:p>
          <a:p>
            <a:endParaRPr lang="en-US" dirty="0"/>
          </a:p>
        </p:txBody>
      </p:sp>
    </p:spTree>
    <p:extLst>
      <p:ext uri="{BB962C8B-B14F-4D97-AF65-F5344CB8AC3E}">
        <p14:creationId xmlns:p14="http://schemas.microsoft.com/office/powerpoint/2010/main" val="335349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a:t>
            </a:r>
            <a:r>
              <a:rPr lang="en-US" dirty="0" smtClean="0"/>
              <a:t>ncrypt and Decrypt </a:t>
            </a:r>
            <a:r>
              <a:rPr lang="en-US" dirty="0"/>
              <a:t>large numbers</a:t>
            </a:r>
          </a:p>
        </p:txBody>
      </p:sp>
      <p:sp>
        <p:nvSpPr>
          <p:cNvPr id="4" name="Content Placeholder 3"/>
          <p:cNvSpPr>
            <a:spLocks noGrp="1"/>
          </p:cNvSpPr>
          <p:nvPr>
            <p:ph idx="1"/>
          </p:nvPr>
        </p:nvSpPr>
        <p:spPr>
          <a:xfrm>
            <a:off x="457200" y="1247001"/>
            <a:ext cx="8229600" cy="5077599"/>
          </a:xfrm>
        </p:spPr>
        <p:txBody>
          <a:bodyPr>
            <a:normAutofit/>
          </a:bodyPr>
          <a:lstStyle/>
          <a:p>
            <a:r>
              <a:rPr lang="en-US" b="1" dirty="0" smtClean="0"/>
              <a:t>Encryption/Decryption</a:t>
            </a:r>
          </a:p>
          <a:p>
            <a:r>
              <a:rPr lang="en-US" altLang="en-US" sz="2800" b="1" dirty="0"/>
              <a:t>Encryption</a:t>
            </a:r>
            <a:r>
              <a:rPr lang="en-US" altLang="en-US" sz="2800" dirty="0"/>
              <a:t>: </a:t>
            </a:r>
            <a:r>
              <a:rPr lang="en-US" altLang="en-US" sz="2000" dirty="0" smtClean="0"/>
              <a:t>1976620216402300889624482718775150</a:t>
            </a:r>
            <a:r>
              <a:rPr lang="en-US" altLang="en-US" sz="2000" baseline="30000" dirty="0" smtClean="0"/>
              <a:t>e </a:t>
            </a:r>
            <a:r>
              <a:rPr lang="en-US" altLang="en-US" sz="2000" dirty="0" smtClean="0"/>
              <a:t>mod n</a:t>
            </a:r>
          </a:p>
          <a:p>
            <a:pPr marL="0" indent="0">
              <a:buNone/>
            </a:pPr>
            <a:endParaRPr lang="en-US" altLang="en-US" sz="2000" dirty="0"/>
          </a:p>
          <a:p>
            <a:pPr marL="0" indent="0">
              <a:buNone/>
            </a:pPr>
            <a:r>
              <a:rPr lang="en-US" altLang="en-US" sz="1200" dirty="0"/>
              <a:t/>
            </a:r>
            <a:br>
              <a:rPr lang="en-US" altLang="en-US" sz="1200" dirty="0"/>
            </a:br>
            <a:r>
              <a:rPr lang="en-US" sz="2000" i="1" dirty="0" smtClean="0"/>
              <a:t>35052</a:t>
            </a:r>
            <a:r>
              <a:rPr lang="en-US" sz="2000" dirty="0" smtClean="0"/>
              <a:t>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a:t>
            </a:r>
            <a:r>
              <a:rPr lang="en-US" sz="2000" i="1" dirty="0" smtClean="0"/>
              <a:t>87786</a:t>
            </a:r>
            <a:r>
              <a:rPr lang="en-US" sz="2000" dirty="0" smtClean="0"/>
              <a:t>(308 digit).</a:t>
            </a:r>
            <a:endParaRPr lang="en-US" altLang="en-US" sz="2000" dirty="0"/>
          </a:p>
          <a:p>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9</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9" name="TextBox 8"/>
          <p:cNvSpPr txBox="1"/>
          <p:nvPr/>
        </p:nvSpPr>
        <p:spPr>
          <a:xfrm>
            <a:off x="762000" y="5955268"/>
            <a:ext cx="6935873" cy="369332"/>
          </a:xfrm>
          <a:prstGeom prst="rect">
            <a:avLst/>
          </a:prstGeom>
          <a:noFill/>
        </p:spPr>
        <p:txBody>
          <a:bodyPr wrap="none" rtlCol="0">
            <a:spAutoFit/>
          </a:bodyPr>
          <a:lstStyle/>
          <a:p>
            <a:r>
              <a:rPr lang="en-US" dirty="0" smtClean="0"/>
              <a:t>Source: http</a:t>
            </a:r>
            <a:r>
              <a:rPr lang="en-US" dirty="0"/>
              <a:t>://doctrina.org/How-RSA-Works-With-Examples.html</a:t>
            </a:r>
          </a:p>
        </p:txBody>
      </p:sp>
      <p:sp>
        <p:nvSpPr>
          <p:cNvPr id="2" name="Rectangle 1"/>
          <p:cNvSpPr>
            <a:spLocks noChangeArrowheads="1"/>
          </p:cNvSpPr>
          <p:nvPr/>
        </p:nvSpPr>
        <p:spPr bwMode="auto">
          <a:xfrm>
            <a:off x="366147" y="1796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605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2750</TotalTime>
  <Words>1292</Words>
  <Application>Microsoft Office PowerPoint</Application>
  <PresentationFormat>On-screen Show (4:3)</PresentationFormat>
  <Paragraphs>235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Constantia</vt:lpstr>
      <vt:lpstr>Times New Roman</vt:lpstr>
      <vt:lpstr>Wingdings</vt:lpstr>
      <vt:lpstr>Wingdings 2</vt:lpstr>
      <vt:lpstr>Flow</vt:lpstr>
      <vt:lpstr>Asymmetric encryption and digital signatures using RSA</vt:lpstr>
      <vt:lpstr>Encryption and Decryption</vt:lpstr>
      <vt:lpstr>Encryption and Decryption</vt:lpstr>
      <vt:lpstr>Example: RSA with small numbers</vt:lpstr>
      <vt:lpstr>Example: RSA with small numbers</vt:lpstr>
      <vt:lpstr>Encrypt and Decrypt large numbers</vt:lpstr>
      <vt:lpstr>Encrypt and Decrypt large numbers</vt:lpstr>
      <vt:lpstr>Encrypt and Decrypt large numbers</vt:lpstr>
      <vt:lpstr>Encrypt and Decrypt large numbers</vt:lpstr>
      <vt:lpstr>Encrypt and Decrypt large numbers</vt:lpstr>
      <vt:lpstr>Encrypt and Decrypt large numbers</vt:lpstr>
      <vt:lpstr>Digital Signature</vt:lpstr>
      <vt:lpstr>Digital Signature</vt:lpstr>
      <vt:lpstr>RSA as digital signature system</vt:lpstr>
      <vt:lpstr>RSA as digital signature system</vt:lpstr>
      <vt:lpstr>Applications</vt:lpstr>
      <vt:lpstr>Common Confusion</vt:lpstr>
      <vt:lpstr>Example: RSA with small numbers</vt:lpstr>
      <vt:lpstr>Example: RSA with small numbers</vt:lpstr>
      <vt:lpstr>Bibliography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remond</dc:creator>
  <cp:lastModifiedBy>Windows User</cp:lastModifiedBy>
  <cp:revision>256</cp:revision>
  <dcterms:created xsi:type="dcterms:W3CDTF">2017-12-29T22:35:39Z</dcterms:created>
  <dcterms:modified xsi:type="dcterms:W3CDTF">2018-12-07T09:33:51Z</dcterms:modified>
</cp:coreProperties>
</file>