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7" r:id="rId2"/>
    <p:sldId id="258" r:id="rId3"/>
    <p:sldId id="290" r:id="rId4"/>
    <p:sldId id="334" r:id="rId5"/>
    <p:sldId id="291" r:id="rId6"/>
    <p:sldId id="333" r:id="rId7"/>
    <p:sldId id="332" r:id="rId8"/>
    <p:sldId id="293" r:id="rId9"/>
    <p:sldId id="292" r:id="rId10"/>
    <p:sldId id="295" r:id="rId11"/>
    <p:sldId id="302" r:id="rId12"/>
    <p:sldId id="299" r:id="rId13"/>
    <p:sldId id="301" r:id="rId14"/>
    <p:sldId id="303" r:id="rId15"/>
    <p:sldId id="304" r:id="rId16"/>
    <p:sldId id="306" r:id="rId17"/>
    <p:sldId id="307" r:id="rId18"/>
    <p:sldId id="305" r:id="rId19"/>
    <p:sldId id="308" r:id="rId20"/>
    <p:sldId id="312" r:id="rId21"/>
    <p:sldId id="309" r:id="rId22"/>
    <p:sldId id="310" r:id="rId23"/>
    <p:sldId id="311" r:id="rId24"/>
    <p:sldId id="313" r:id="rId25"/>
    <p:sldId id="314" r:id="rId26"/>
    <p:sldId id="321" r:id="rId27"/>
    <p:sldId id="322" r:id="rId28"/>
    <p:sldId id="329" r:id="rId29"/>
    <p:sldId id="316" r:id="rId30"/>
    <p:sldId id="323" r:id="rId31"/>
    <p:sldId id="324" r:id="rId32"/>
    <p:sldId id="325" r:id="rId33"/>
    <p:sldId id="326" r:id="rId34"/>
    <p:sldId id="327" r:id="rId35"/>
    <p:sldId id="328" r:id="rId36"/>
    <p:sldId id="315" r:id="rId37"/>
    <p:sldId id="319" r:id="rId38"/>
    <p:sldId id="320" r:id="rId39"/>
    <p:sldId id="331" r:id="rId40"/>
    <p:sldId id="296" r:id="rId41"/>
    <p:sldId id="298" r:id="rId42"/>
    <p:sldId id="285" r:id="rId43"/>
    <p:sldId id="330" r:id="rId44"/>
    <p:sldId id="317" r:id="rId45"/>
    <p:sldId id="318" r:id="rId46"/>
    <p:sldId id="288" r:id="rId47"/>
    <p:sldId id="28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77" autoAdjust="0"/>
  </p:normalViewPr>
  <p:slideViewPr>
    <p:cSldViewPr>
      <p:cViewPr>
        <p:scale>
          <a:sx n="60" d="100"/>
          <a:sy n="60" d="100"/>
        </p:scale>
        <p:origin x="131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F4AE4E-E8BF-4D7E-AC2F-41DC886E4FD6}" type="datetimeFigureOut">
              <a:rPr lang="en-US" smtClean="0"/>
              <a:t>1/19/2019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6BB6A-5327-45AE-8103-6B41981F3303}" type="slidenum">
              <a:rPr lang="en-US" smtClean="0"/>
              <a:t>‹#›</a:t>
            </a:fld>
            <a:endParaRPr lang="en-US"/>
          </a:p>
        </p:txBody>
      </p:sp>
    </p:spTree>
    <p:extLst>
      <p:ext uri="{BB962C8B-B14F-4D97-AF65-F5344CB8AC3E}">
        <p14:creationId xmlns:p14="http://schemas.microsoft.com/office/powerpoint/2010/main" val="244042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playlist?list=PLfVsf4Bjg79CZ5kHTiQHcm-l2q8j06ofd"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youtube.com/channel/UCvxAt_WebjZ_-pMsxpraRO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playlist?list=PLfVsf4Bjg79CZ5kHTiQHcm-l2q8j06ofd"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youtube.com/channel/UCvxAt_WebjZ_-pMsxpraRO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playlist?list=PLfVsf4Bjg79CZ5kHTiQHcm-l2q8j06ofd"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youtube.com/channel/UCvxAt_WebjZ_-pMsxpraRO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to simplify the task of writing and extending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speed reported begins when the program starts running, not including the fixed Python start-up time. </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5</a:t>
            </a:fld>
            <a:endParaRPr lang="en-US"/>
          </a:p>
        </p:txBody>
      </p:sp>
    </p:spTree>
    <p:extLst>
      <p:ext uri="{BB962C8B-B14F-4D97-AF65-F5344CB8AC3E}">
        <p14:creationId xmlns:p14="http://schemas.microsoft.com/office/powerpoint/2010/main" val="253459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29</a:t>
            </a:fld>
            <a:endParaRPr lang="en-US"/>
          </a:p>
        </p:txBody>
      </p:sp>
    </p:spTree>
    <p:extLst>
      <p:ext uri="{BB962C8B-B14F-4D97-AF65-F5344CB8AC3E}">
        <p14:creationId xmlns:p14="http://schemas.microsoft.com/office/powerpoint/2010/main" val="475185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30</a:t>
            </a:fld>
            <a:endParaRPr lang="en-US"/>
          </a:p>
        </p:txBody>
      </p:sp>
    </p:spTree>
    <p:extLst>
      <p:ext uri="{BB962C8B-B14F-4D97-AF65-F5344CB8AC3E}">
        <p14:creationId xmlns:p14="http://schemas.microsoft.com/office/powerpoint/2010/main" val="402397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31</a:t>
            </a:fld>
            <a:endParaRPr lang="en-US"/>
          </a:p>
        </p:txBody>
      </p:sp>
    </p:spTree>
    <p:extLst>
      <p:ext uri="{BB962C8B-B14F-4D97-AF65-F5344CB8AC3E}">
        <p14:creationId xmlns:p14="http://schemas.microsoft.com/office/powerpoint/2010/main" val="3601968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32</a:t>
            </a:fld>
            <a:endParaRPr lang="en-US"/>
          </a:p>
        </p:txBody>
      </p:sp>
    </p:spTree>
    <p:extLst>
      <p:ext uri="{BB962C8B-B14F-4D97-AF65-F5344CB8AC3E}">
        <p14:creationId xmlns:p14="http://schemas.microsoft.com/office/powerpoint/2010/main" val="270540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33</a:t>
            </a:fld>
            <a:endParaRPr lang="en-US"/>
          </a:p>
        </p:txBody>
      </p:sp>
    </p:spTree>
    <p:extLst>
      <p:ext uri="{BB962C8B-B14F-4D97-AF65-F5344CB8AC3E}">
        <p14:creationId xmlns:p14="http://schemas.microsoft.com/office/powerpoint/2010/main" val="344867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34</a:t>
            </a:fld>
            <a:endParaRPr lang="en-US"/>
          </a:p>
        </p:txBody>
      </p:sp>
    </p:spTree>
    <p:extLst>
      <p:ext uri="{BB962C8B-B14F-4D97-AF65-F5344CB8AC3E}">
        <p14:creationId xmlns:p14="http://schemas.microsoft.com/office/powerpoint/2010/main" val="3414695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35</a:t>
            </a:fld>
            <a:endParaRPr lang="en-US"/>
          </a:p>
        </p:txBody>
      </p:sp>
    </p:spTree>
    <p:extLst>
      <p:ext uri="{BB962C8B-B14F-4D97-AF65-F5344CB8AC3E}">
        <p14:creationId xmlns:p14="http://schemas.microsoft.com/office/powerpoint/2010/main" val="1557953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se·man·tics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səˈman</a:t>
            </a:r>
            <a:r>
              <a:rPr lang="en-US" sz="1200" kern="1200" dirty="0" smtClean="0">
                <a:solidFill>
                  <a:schemeClr val="tx1"/>
                </a:solidFill>
                <a:effectLst/>
                <a:latin typeface="+mn-lt"/>
                <a:ea typeface="+mn-ea"/>
                <a:cs typeface="+mn-cs"/>
              </a:rPr>
              <a:t>(t)</a:t>
            </a:r>
            <a:r>
              <a:rPr lang="en-US" sz="1200" kern="1200" dirty="0" err="1" smtClean="0">
                <a:solidFill>
                  <a:schemeClr val="tx1"/>
                </a:solidFill>
                <a:effectLst/>
                <a:latin typeface="+mn-lt"/>
                <a:ea typeface="+mn-ea"/>
                <a:cs typeface="+mn-cs"/>
              </a:rPr>
              <a:t>iks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NOUN</a:t>
            </a:r>
          </a:p>
          <a:p>
            <a:r>
              <a:rPr lang="en-US" sz="1200" b="1" kern="1200" dirty="0" smtClean="0">
                <a:solidFill>
                  <a:schemeClr val="tx1"/>
                </a:solidFill>
                <a:effectLst/>
                <a:latin typeface="+mn-lt"/>
                <a:ea typeface="+mn-ea"/>
                <a:cs typeface="+mn-cs"/>
              </a:rPr>
              <a:t>logical semantics</a:t>
            </a:r>
            <a:r>
              <a:rPr lang="en-US" sz="1200" kern="1200" dirty="0" smtClean="0">
                <a:solidFill>
                  <a:schemeClr val="tx1"/>
                </a:solidFill>
                <a:effectLst/>
                <a:latin typeface="+mn-lt"/>
                <a:ea typeface="+mn-ea"/>
                <a:cs typeface="+mn-cs"/>
              </a:rPr>
              <a:t> (noun) · </a:t>
            </a:r>
            <a:r>
              <a:rPr lang="en-US" sz="1200" b="1" kern="1200" dirty="0" smtClean="0">
                <a:solidFill>
                  <a:schemeClr val="tx1"/>
                </a:solidFill>
                <a:effectLst/>
                <a:latin typeface="+mn-lt"/>
                <a:ea typeface="+mn-ea"/>
                <a:cs typeface="+mn-cs"/>
              </a:rPr>
              <a:t>lexical semantics</a:t>
            </a:r>
            <a:r>
              <a:rPr lang="en-US" sz="1200" kern="1200" dirty="0" smtClean="0">
                <a:solidFill>
                  <a:schemeClr val="tx1"/>
                </a:solidFill>
                <a:effectLst/>
                <a:latin typeface="+mn-lt"/>
                <a:ea typeface="+mn-ea"/>
                <a:cs typeface="+mn-cs"/>
              </a:rPr>
              <a:t> (noun)</a:t>
            </a:r>
          </a:p>
          <a:p>
            <a:r>
              <a:rPr lang="en-US" sz="1200" kern="1200" dirty="0" smtClean="0">
                <a:solidFill>
                  <a:schemeClr val="tx1"/>
                </a:solidFill>
                <a:effectLst/>
                <a:latin typeface="+mn-lt"/>
                <a:ea typeface="+mn-ea"/>
                <a:cs typeface="+mn-cs"/>
              </a:rPr>
              <a:t>the branch of linguistics and logic concerned with meaning. There are a number of branches and </a:t>
            </a:r>
            <a:r>
              <a:rPr lang="en-US" sz="1200" kern="1200" dirty="0" err="1" smtClean="0">
                <a:solidFill>
                  <a:schemeClr val="tx1"/>
                </a:solidFill>
                <a:effectLst/>
                <a:latin typeface="+mn-lt"/>
                <a:ea typeface="+mn-ea"/>
                <a:cs typeface="+mn-cs"/>
              </a:rPr>
              <a:t>subbranches</a:t>
            </a:r>
            <a:r>
              <a:rPr lang="en-US" sz="1200" kern="1200" dirty="0" smtClean="0">
                <a:solidFill>
                  <a:schemeClr val="tx1"/>
                </a:solidFill>
                <a:effectLst/>
                <a:latin typeface="+mn-lt"/>
                <a:ea typeface="+mn-ea"/>
                <a:cs typeface="+mn-cs"/>
              </a:rPr>
              <a:t> of semantics, including formal semantics, which studies the logical aspects of meaning, such as sense, reference, implication, and logical form, lexical semantics, which studies word meanings and word relations, and conceptual semantics, which studies the cognitive structure of meaning.</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39</a:t>
            </a:fld>
            <a:endParaRPr lang="en-US"/>
          </a:p>
        </p:txBody>
      </p:sp>
    </p:spTree>
    <p:extLst>
      <p:ext uri="{BB962C8B-B14F-4D97-AF65-F5344CB8AC3E}">
        <p14:creationId xmlns:p14="http://schemas.microsoft.com/office/powerpoint/2010/main" val="2089284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se·man·tics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səˈman</a:t>
            </a:r>
            <a:r>
              <a:rPr lang="en-US" sz="1200" kern="1200" dirty="0" smtClean="0">
                <a:solidFill>
                  <a:schemeClr val="tx1"/>
                </a:solidFill>
                <a:effectLst/>
                <a:latin typeface="+mn-lt"/>
                <a:ea typeface="+mn-ea"/>
                <a:cs typeface="+mn-cs"/>
              </a:rPr>
              <a:t>(t)</a:t>
            </a:r>
            <a:r>
              <a:rPr lang="en-US" sz="1200" kern="1200" dirty="0" err="1" smtClean="0">
                <a:solidFill>
                  <a:schemeClr val="tx1"/>
                </a:solidFill>
                <a:effectLst/>
                <a:latin typeface="+mn-lt"/>
                <a:ea typeface="+mn-ea"/>
                <a:cs typeface="+mn-cs"/>
              </a:rPr>
              <a:t>iks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NOUN</a:t>
            </a:r>
          </a:p>
          <a:p>
            <a:r>
              <a:rPr lang="en-US" sz="1200" b="1" kern="1200" dirty="0" smtClean="0">
                <a:solidFill>
                  <a:schemeClr val="tx1"/>
                </a:solidFill>
                <a:effectLst/>
                <a:latin typeface="+mn-lt"/>
                <a:ea typeface="+mn-ea"/>
                <a:cs typeface="+mn-cs"/>
              </a:rPr>
              <a:t>logical semantics</a:t>
            </a:r>
            <a:r>
              <a:rPr lang="en-US" sz="1200" kern="1200" dirty="0" smtClean="0">
                <a:solidFill>
                  <a:schemeClr val="tx1"/>
                </a:solidFill>
                <a:effectLst/>
                <a:latin typeface="+mn-lt"/>
                <a:ea typeface="+mn-ea"/>
                <a:cs typeface="+mn-cs"/>
              </a:rPr>
              <a:t> (noun) · </a:t>
            </a:r>
            <a:r>
              <a:rPr lang="en-US" sz="1200" b="1" kern="1200" dirty="0" smtClean="0">
                <a:solidFill>
                  <a:schemeClr val="tx1"/>
                </a:solidFill>
                <a:effectLst/>
                <a:latin typeface="+mn-lt"/>
                <a:ea typeface="+mn-ea"/>
                <a:cs typeface="+mn-cs"/>
              </a:rPr>
              <a:t>lexical semantics</a:t>
            </a:r>
            <a:r>
              <a:rPr lang="en-US" sz="1200" kern="1200" dirty="0" smtClean="0">
                <a:solidFill>
                  <a:schemeClr val="tx1"/>
                </a:solidFill>
                <a:effectLst/>
                <a:latin typeface="+mn-lt"/>
                <a:ea typeface="+mn-ea"/>
                <a:cs typeface="+mn-cs"/>
              </a:rPr>
              <a:t> (noun)</a:t>
            </a:r>
          </a:p>
          <a:p>
            <a:r>
              <a:rPr lang="en-US" sz="1200" kern="1200" dirty="0" smtClean="0">
                <a:solidFill>
                  <a:schemeClr val="tx1"/>
                </a:solidFill>
                <a:effectLst/>
                <a:latin typeface="+mn-lt"/>
                <a:ea typeface="+mn-ea"/>
                <a:cs typeface="+mn-cs"/>
              </a:rPr>
              <a:t>the branch of linguistics and logic concerned with meaning. There are a number of branches and </a:t>
            </a:r>
            <a:r>
              <a:rPr lang="en-US" sz="1200" kern="1200" dirty="0" err="1" smtClean="0">
                <a:solidFill>
                  <a:schemeClr val="tx1"/>
                </a:solidFill>
                <a:effectLst/>
                <a:latin typeface="+mn-lt"/>
                <a:ea typeface="+mn-ea"/>
                <a:cs typeface="+mn-cs"/>
              </a:rPr>
              <a:t>subbranches</a:t>
            </a:r>
            <a:r>
              <a:rPr lang="en-US" sz="1200" kern="1200" dirty="0" smtClean="0">
                <a:solidFill>
                  <a:schemeClr val="tx1"/>
                </a:solidFill>
                <a:effectLst/>
                <a:latin typeface="+mn-lt"/>
                <a:ea typeface="+mn-ea"/>
                <a:cs typeface="+mn-cs"/>
              </a:rPr>
              <a:t> of semantics, including formal semantics, which studies the logical aspects of meaning, such as sense, reference, implication, and logical form, lexical semantics, which studies word meanings and word relations, and conceptual semantics, which studies the cognitive structure of meaning.</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40</a:t>
            </a:fld>
            <a:endParaRPr lang="en-US"/>
          </a:p>
        </p:txBody>
      </p:sp>
    </p:spTree>
    <p:extLst>
      <p:ext uri="{BB962C8B-B14F-4D97-AF65-F5344CB8AC3E}">
        <p14:creationId xmlns:p14="http://schemas.microsoft.com/office/powerpoint/2010/main" val="4094407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se·man·tics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səˈman</a:t>
            </a:r>
            <a:r>
              <a:rPr lang="en-US" sz="1200" kern="1200" dirty="0" smtClean="0">
                <a:solidFill>
                  <a:schemeClr val="tx1"/>
                </a:solidFill>
                <a:effectLst/>
                <a:latin typeface="+mn-lt"/>
                <a:ea typeface="+mn-ea"/>
                <a:cs typeface="+mn-cs"/>
              </a:rPr>
              <a:t>(t)</a:t>
            </a:r>
            <a:r>
              <a:rPr lang="en-US" sz="1200" kern="1200" dirty="0" err="1" smtClean="0">
                <a:solidFill>
                  <a:schemeClr val="tx1"/>
                </a:solidFill>
                <a:effectLst/>
                <a:latin typeface="+mn-lt"/>
                <a:ea typeface="+mn-ea"/>
                <a:cs typeface="+mn-cs"/>
              </a:rPr>
              <a:t>iks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NOUN</a:t>
            </a:r>
          </a:p>
          <a:p>
            <a:r>
              <a:rPr lang="en-US" sz="1200" b="1" kern="1200" dirty="0" smtClean="0">
                <a:solidFill>
                  <a:schemeClr val="tx1"/>
                </a:solidFill>
                <a:effectLst/>
                <a:latin typeface="+mn-lt"/>
                <a:ea typeface="+mn-ea"/>
                <a:cs typeface="+mn-cs"/>
              </a:rPr>
              <a:t>logical semantics</a:t>
            </a:r>
            <a:r>
              <a:rPr lang="en-US" sz="1200" kern="1200" dirty="0" smtClean="0">
                <a:solidFill>
                  <a:schemeClr val="tx1"/>
                </a:solidFill>
                <a:effectLst/>
                <a:latin typeface="+mn-lt"/>
                <a:ea typeface="+mn-ea"/>
                <a:cs typeface="+mn-cs"/>
              </a:rPr>
              <a:t> (noun) · </a:t>
            </a:r>
            <a:r>
              <a:rPr lang="en-US" sz="1200" b="1" kern="1200" dirty="0" smtClean="0">
                <a:solidFill>
                  <a:schemeClr val="tx1"/>
                </a:solidFill>
                <a:effectLst/>
                <a:latin typeface="+mn-lt"/>
                <a:ea typeface="+mn-ea"/>
                <a:cs typeface="+mn-cs"/>
              </a:rPr>
              <a:t>lexical semantics</a:t>
            </a:r>
            <a:r>
              <a:rPr lang="en-US" sz="1200" kern="1200" dirty="0" smtClean="0">
                <a:solidFill>
                  <a:schemeClr val="tx1"/>
                </a:solidFill>
                <a:effectLst/>
                <a:latin typeface="+mn-lt"/>
                <a:ea typeface="+mn-ea"/>
                <a:cs typeface="+mn-cs"/>
              </a:rPr>
              <a:t> (noun)</a:t>
            </a:r>
          </a:p>
          <a:p>
            <a:r>
              <a:rPr lang="en-US" sz="1200" kern="1200" dirty="0" smtClean="0">
                <a:solidFill>
                  <a:schemeClr val="tx1"/>
                </a:solidFill>
                <a:effectLst/>
                <a:latin typeface="+mn-lt"/>
                <a:ea typeface="+mn-ea"/>
                <a:cs typeface="+mn-cs"/>
              </a:rPr>
              <a:t>the branch of linguistics and logic concerned with meaning. There are a number of branches and </a:t>
            </a:r>
            <a:r>
              <a:rPr lang="en-US" sz="1200" kern="1200" dirty="0" err="1" smtClean="0">
                <a:solidFill>
                  <a:schemeClr val="tx1"/>
                </a:solidFill>
                <a:effectLst/>
                <a:latin typeface="+mn-lt"/>
                <a:ea typeface="+mn-ea"/>
                <a:cs typeface="+mn-cs"/>
              </a:rPr>
              <a:t>subbranches</a:t>
            </a:r>
            <a:r>
              <a:rPr lang="en-US" sz="1200" kern="1200" dirty="0" smtClean="0">
                <a:solidFill>
                  <a:schemeClr val="tx1"/>
                </a:solidFill>
                <a:effectLst/>
                <a:latin typeface="+mn-lt"/>
                <a:ea typeface="+mn-ea"/>
                <a:cs typeface="+mn-cs"/>
              </a:rPr>
              <a:t> of semantics, including formal semantics, which studies the logical aspects of meaning, such as sense, reference, implication, and logical form, lexical semantics, which studies word meanings and word relations, and conceptual semantics, which studies the cognitive structure of meaning.</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41</a:t>
            </a:fld>
            <a:endParaRPr lang="en-US"/>
          </a:p>
        </p:txBody>
      </p:sp>
    </p:spTree>
    <p:extLst>
      <p:ext uri="{BB962C8B-B14F-4D97-AF65-F5344CB8AC3E}">
        <p14:creationId xmlns:p14="http://schemas.microsoft.com/office/powerpoint/2010/main" val="307120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strike="noStrike" dirty="0" smtClean="0">
                <a:effectLst/>
                <a:hlinkClick r:id="rId3"/>
              </a:rPr>
              <a:t>C Programming Language Video Tutorials for Beginners ( COMPLETE SERIES )</a:t>
            </a:r>
            <a:endParaRPr lang="en-US" b="1" dirty="0" smtClean="0">
              <a:effectLst/>
            </a:endParaRPr>
          </a:p>
          <a:p>
            <a:r>
              <a:rPr lang="en-US" u="none" strike="noStrike" dirty="0" smtClean="0">
                <a:effectLst/>
                <a:hlinkClick r:id="rId4"/>
              </a:rPr>
              <a:t>LearningLad</a:t>
            </a:r>
            <a:r>
              <a:rPr lang="en-US" b="0" dirty="0" smtClean="0">
                <a:effectLst/>
              </a:rPr>
              <a:t>1 / 178</a:t>
            </a:r>
          </a:p>
          <a:p>
            <a:r>
              <a:rPr lang="en-US" dirty="0" smtClean="0">
                <a:effectLst/>
              </a:rPr>
              <a:t/>
            </a:r>
            <a:br>
              <a:rPr lang="en-US" dirty="0" smtClean="0">
                <a:effectLst/>
              </a:rPr>
            </a:br>
            <a:r>
              <a:rPr lang="en-US" dirty="0" smtClean="0">
                <a:effectLst/>
              </a:rPr>
              <a:t>45, 51, 52, 53, 9, 10,  65, 66, 105, </a:t>
            </a:r>
            <a:endParaRPr lang="en-US" dirty="0" smtClean="0"/>
          </a:p>
          <a:p>
            <a:r>
              <a:rPr lang="en-US" dirty="0" err="1" smtClean="0"/>
              <a:t>Flawfinder</a:t>
            </a:r>
            <a:r>
              <a:rPr lang="en-US" dirty="0" smtClean="0"/>
              <a:t> is </a:t>
            </a:r>
            <a:r>
              <a:rPr lang="en-US" i="1" dirty="0" smtClean="0"/>
              <a:t>not</a:t>
            </a:r>
            <a:r>
              <a:rPr lang="en-US" dirty="0" smtClean="0"/>
              <a:t> a sophisticated tool. It is an intentionally simple tool, but people have found it useful. </a:t>
            </a:r>
          </a:p>
          <a:p>
            <a:r>
              <a:rPr lang="en-US" dirty="0" err="1" smtClean="0"/>
              <a:t>Flawfinder</a:t>
            </a:r>
            <a:r>
              <a:rPr lang="en-US" dirty="0" smtClean="0"/>
              <a:t> works by using a built-in database of C/C++ functions with well-known problems, such as buffer overflow risks (e.g., </a:t>
            </a:r>
            <a:r>
              <a:rPr lang="en-US" dirty="0" err="1" smtClean="0"/>
              <a:t>strcpy</a:t>
            </a:r>
            <a:r>
              <a:rPr lang="en-US" dirty="0" smtClean="0"/>
              <a:t>(), </a:t>
            </a:r>
            <a:r>
              <a:rPr lang="en-US" dirty="0" err="1" smtClean="0"/>
              <a:t>strcat</a:t>
            </a:r>
            <a:r>
              <a:rPr lang="en-US" dirty="0" smtClean="0"/>
              <a:t>(), gets(), </a:t>
            </a:r>
            <a:r>
              <a:rPr lang="en-US" dirty="0" err="1" smtClean="0"/>
              <a:t>sprintf</a:t>
            </a:r>
            <a:r>
              <a:rPr lang="en-US" dirty="0" smtClean="0"/>
              <a:t>(), and the </a:t>
            </a:r>
            <a:r>
              <a:rPr lang="en-US" dirty="0" err="1" smtClean="0"/>
              <a:t>scanf</a:t>
            </a:r>
            <a:r>
              <a:rPr lang="en-US" dirty="0" smtClean="0"/>
              <a:t>() family), format string problems ([v][f]</a:t>
            </a:r>
            <a:r>
              <a:rPr lang="en-US" dirty="0" err="1" smtClean="0"/>
              <a:t>printf</a:t>
            </a:r>
            <a:r>
              <a:rPr lang="en-US" dirty="0" smtClean="0"/>
              <a:t>(), [v]</a:t>
            </a:r>
            <a:r>
              <a:rPr lang="en-US" dirty="0" err="1" smtClean="0"/>
              <a:t>snprintf</a:t>
            </a:r>
            <a:r>
              <a:rPr lang="en-US" dirty="0" smtClean="0"/>
              <a:t>(), and syslog()), race conditions (such as access(), </a:t>
            </a:r>
            <a:r>
              <a:rPr lang="en-US" dirty="0" err="1" smtClean="0"/>
              <a:t>chown</a:t>
            </a:r>
            <a:r>
              <a:rPr lang="en-US" dirty="0" smtClean="0"/>
              <a:t>(), </a:t>
            </a:r>
            <a:r>
              <a:rPr lang="en-US" dirty="0" err="1" smtClean="0"/>
              <a:t>chgrp</a:t>
            </a:r>
            <a:r>
              <a:rPr lang="en-US" dirty="0" smtClean="0"/>
              <a:t>(), </a:t>
            </a:r>
            <a:r>
              <a:rPr lang="en-US" dirty="0" err="1" smtClean="0"/>
              <a:t>chmod</a:t>
            </a:r>
            <a:r>
              <a:rPr lang="en-US" dirty="0" smtClean="0"/>
              <a:t>(), </a:t>
            </a:r>
            <a:r>
              <a:rPr lang="en-US" dirty="0" err="1" smtClean="0"/>
              <a:t>tmpfile</a:t>
            </a:r>
            <a:r>
              <a:rPr lang="en-US" dirty="0" smtClean="0"/>
              <a:t>(), </a:t>
            </a:r>
            <a:r>
              <a:rPr lang="en-US" dirty="0" err="1" smtClean="0"/>
              <a:t>tmpnam</a:t>
            </a:r>
            <a:r>
              <a:rPr lang="en-US" dirty="0" smtClean="0"/>
              <a:t>(), </a:t>
            </a:r>
            <a:r>
              <a:rPr lang="en-US" dirty="0" err="1" smtClean="0"/>
              <a:t>tempnam</a:t>
            </a:r>
            <a:r>
              <a:rPr lang="en-US" dirty="0" smtClean="0"/>
              <a:t>(), and </a:t>
            </a:r>
            <a:r>
              <a:rPr lang="en-US" dirty="0" err="1" smtClean="0"/>
              <a:t>mktemp</a:t>
            </a:r>
            <a:r>
              <a:rPr lang="en-US" dirty="0" smtClean="0"/>
              <a:t>()), potential shell </a:t>
            </a:r>
            <a:r>
              <a:rPr lang="en-US" dirty="0" err="1" smtClean="0"/>
              <a:t>metacharacter</a:t>
            </a:r>
            <a:r>
              <a:rPr lang="en-US" dirty="0" smtClean="0"/>
              <a:t> dangers (most of the exec() family, system(), </a:t>
            </a:r>
            <a:r>
              <a:rPr lang="en-US" dirty="0" err="1" smtClean="0"/>
              <a:t>popen</a:t>
            </a:r>
            <a:r>
              <a:rPr lang="en-US" dirty="0" smtClean="0"/>
              <a:t>()), and poor random number acquisition (such as random()). The good thing is that you don’t have to create this database - it comes with the tool. </a:t>
            </a:r>
          </a:p>
          <a:p>
            <a:r>
              <a:rPr lang="en-US" dirty="0" err="1" smtClean="0"/>
              <a:t>Flawfinder</a:t>
            </a:r>
            <a:r>
              <a:rPr lang="en-US" dirty="0" smtClean="0"/>
              <a:t> then takes the source code text, and matches the source code text against those names, while ignoring text inside comments and strings (except for </a:t>
            </a:r>
            <a:r>
              <a:rPr lang="en-US" dirty="0" err="1" smtClean="0"/>
              <a:t>flawfinder</a:t>
            </a:r>
            <a:r>
              <a:rPr lang="en-US" dirty="0" smtClean="0"/>
              <a:t> directives). </a:t>
            </a:r>
            <a:r>
              <a:rPr lang="en-US" dirty="0" err="1" smtClean="0"/>
              <a:t>Flawfinder</a:t>
            </a:r>
            <a:r>
              <a:rPr lang="en-US" dirty="0" smtClean="0"/>
              <a:t> also knows about </a:t>
            </a:r>
            <a:r>
              <a:rPr lang="en-US" dirty="0" err="1" smtClean="0"/>
              <a:t>gettext</a:t>
            </a:r>
            <a:r>
              <a:rPr lang="en-US" dirty="0" smtClean="0"/>
              <a:t> (a common library for internationalized programs), and will treat constant strings passed through </a:t>
            </a:r>
            <a:r>
              <a:rPr lang="en-US" dirty="0" err="1" smtClean="0"/>
              <a:t>gettext</a:t>
            </a:r>
            <a:r>
              <a:rPr lang="en-US" dirty="0" smtClean="0"/>
              <a:t> as though they were constant strings; this reduces the number of false hits in internationalized programs. </a:t>
            </a:r>
          </a:p>
          <a:p>
            <a:r>
              <a:rPr lang="en-US" dirty="0" err="1" smtClean="0"/>
              <a:t>Flawfinder</a:t>
            </a:r>
            <a:r>
              <a:rPr lang="en-US" dirty="0" smtClean="0"/>
              <a:t> produces a list of “hits” (potential security flaws), sorted by risk; by default the riskiest hits are shown first. This risk level depends not only on the function, but on the values of the parameters of the function. For example, constant strings are often less risky than fully variable strings in many contexts. In some cases, </a:t>
            </a:r>
            <a:r>
              <a:rPr lang="en-US" dirty="0" err="1" smtClean="0"/>
              <a:t>flawfinder</a:t>
            </a:r>
            <a:r>
              <a:rPr lang="en-US" dirty="0" smtClean="0"/>
              <a:t> may be able to determine that the construct isn’t risky at all, reducing false positives. </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6</a:t>
            </a:fld>
            <a:endParaRPr lang="en-US"/>
          </a:p>
        </p:txBody>
      </p:sp>
    </p:spTree>
    <p:extLst>
      <p:ext uri="{BB962C8B-B14F-4D97-AF65-F5344CB8AC3E}">
        <p14:creationId xmlns:p14="http://schemas.microsoft.com/office/powerpoint/2010/main" val="27512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strike="noStrike" dirty="0" smtClean="0">
                <a:effectLst/>
                <a:hlinkClick r:id="rId3"/>
              </a:rPr>
              <a:t>C Programming Language Video Tutorials for Beginners ( COMPLETE SERIES )</a:t>
            </a:r>
            <a:endParaRPr lang="en-US" b="1" dirty="0" smtClean="0">
              <a:effectLst/>
            </a:endParaRPr>
          </a:p>
          <a:p>
            <a:r>
              <a:rPr lang="en-US" u="none" strike="noStrike" dirty="0" smtClean="0">
                <a:effectLst/>
                <a:hlinkClick r:id="rId4"/>
              </a:rPr>
              <a:t>LearningLad</a:t>
            </a:r>
            <a:r>
              <a:rPr lang="en-US" b="0" dirty="0" smtClean="0">
                <a:effectLst/>
              </a:rPr>
              <a:t>1 / 178</a:t>
            </a:r>
          </a:p>
          <a:p>
            <a:r>
              <a:rPr lang="en-US" dirty="0" smtClean="0">
                <a:effectLst/>
              </a:rPr>
              <a:t/>
            </a:r>
            <a:br>
              <a:rPr lang="en-US" dirty="0" smtClean="0">
                <a:effectLst/>
              </a:rPr>
            </a:br>
            <a:r>
              <a:rPr lang="en-US" dirty="0" smtClean="0">
                <a:effectLst/>
              </a:rPr>
              <a:t>45, 51, 52, 53, 9, 10,  65, 66, 105, </a:t>
            </a:r>
            <a:endParaRPr lang="en-US" dirty="0" smtClean="0"/>
          </a:p>
          <a:p>
            <a:r>
              <a:rPr lang="en-US" dirty="0" err="1" smtClean="0"/>
              <a:t>Flawfinder</a:t>
            </a:r>
            <a:r>
              <a:rPr lang="en-US" dirty="0" smtClean="0"/>
              <a:t> is </a:t>
            </a:r>
            <a:r>
              <a:rPr lang="en-US" i="1" dirty="0" smtClean="0"/>
              <a:t>not</a:t>
            </a:r>
            <a:r>
              <a:rPr lang="en-US" dirty="0" smtClean="0"/>
              <a:t> a sophisticated tool. It is an intentionally simple tool, but people have found it useful. </a:t>
            </a:r>
          </a:p>
          <a:p>
            <a:r>
              <a:rPr lang="en-US" dirty="0" err="1" smtClean="0"/>
              <a:t>Flawfinder</a:t>
            </a:r>
            <a:r>
              <a:rPr lang="en-US" dirty="0" smtClean="0"/>
              <a:t> works by using a built-in database of C/C++ functions with well-known problems, such as buffer overflow risks (e.g., </a:t>
            </a:r>
            <a:r>
              <a:rPr lang="en-US" dirty="0" err="1" smtClean="0"/>
              <a:t>strcpy</a:t>
            </a:r>
            <a:r>
              <a:rPr lang="en-US" dirty="0" smtClean="0"/>
              <a:t>(), </a:t>
            </a:r>
            <a:r>
              <a:rPr lang="en-US" dirty="0" err="1" smtClean="0"/>
              <a:t>strcat</a:t>
            </a:r>
            <a:r>
              <a:rPr lang="en-US" dirty="0" smtClean="0"/>
              <a:t>(), gets(), </a:t>
            </a:r>
            <a:r>
              <a:rPr lang="en-US" dirty="0" err="1" smtClean="0"/>
              <a:t>sprintf</a:t>
            </a:r>
            <a:r>
              <a:rPr lang="en-US" dirty="0" smtClean="0"/>
              <a:t>(), and the </a:t>
            </a:r>
            <a:r>
              <a:rPr lang="en-US" dirty="0" err="1" smtClean="0"/>
              <a:t>scanf</a:t>
            </a:r>
            <a:r>
              <a:rPr lang="en-US" dirty="0" smtClean="0"/>
              <a:t>() family), format string problems ([v][f]</a:t>
            </a:r>
            <a:r>
              <a:rPr lang="en-US" dirty="0" err="1" smtClean="0"/>
              <a:t>printf</a:t>
            </a:r>
            <a:r>
              <a:rPr lang="en-US" dirty="0" smtClean="0"/>
              <a:t>(), [v]</a:t>
            </a:r>
            <a:r>
              <a:rPr lang="en-US" dirty="0" err="1" smtClean="0"/>
              <a:t>snprintf</a:t>
            </a:r>
            <a:r>
              <a:rPr lang="en-US" dirty="0" smtClean="0"/>
              <a:t>(), and syslog()), race conditions (such as access(), </a:t>
            </a:r>
            <a:r>
              <a:rPr lang="en-US" dirty="0" err="1" smtClean="0"/>
              <a:t>chown</a:t>
            </a:r>
            <a:r>
              <a:rPr lang="en-US" dirty="0" smtClean="0"/>
              <a:t>(), </a:t>
            </a:r>
            <a:r>
              <a:rPr lang="en-US" dirty="0" err="1" smtClean="0"/>
              <a:t>chgrp</a:t>
            </a:r>
            <a:r>
              <a:rPr lang="en-US" dirty="0" smtClean="0"/>
              <a:t>(), </a:t>
            </a:r>
            <a:r>
              <a:rPr lang="en-US" dirty="0" err="1" smtClean="0"/>
              <a:t>chmod</a:t>
            </a:r>
            <a:r>
              <a:rPr lang="en-US" dirty="0" smtClean="0"/>
              <a:t>(), </a:t>
            </a:r>
            <a:r>
              <a:rPr lang="en-US" dirty="0" err="1" smtClean="0"/>
              <a:t>tmpfile</a:t>
            </a:r>
            <a:r>
              <a:rPr lang="en-US" dirty="0" smtClean="0"/>
              <a:t>(), </a:t>
            </a:r>
            <a:r>
              <a:rPr lang="en-US" dirty="0" err="1" smtClean="0"/>
              <a:t>tmpnam</a:t>
            </a:r>
            <a:r>
              <a:rPr lang="en-US" dirty="0" smtClean="0"/>
              <a:t>(), </a:t>
            </a:r>
            <a:r>
              <a:rPr lang="en-US" dirty="0" err="1" smtClean="0"/>
              <a:t>tempnam</a:t>
            </a:r>
            <a:r>
              <a:rPr lang="en-US" dirty="0" smtClean="0"/>
              <a:t>(), and </a:t>
            </a:r>
            <a:r>
              <a:rPr lang="en-US" dirty="0" err="1" smtClean="0"/>
              <a:t>mktemp</a:t>
            </a:r>
            <a:r>
              <a:rPr lang="en-US" dirty="0" smtClean="0"/>
              <a:t>()), potential shell </a:t>
            </a:r>
            <a:r>
              <a:rPr lang="en-US" dirty="0" err="1" smtClean="0"/>
              <a:t>metacharacter</a:t>
            </a:r>
            <a:r>
              <a:rPr lang="en-US" dirty="0" smtClean="0"/>
              <a:t> dangers (most of the exec() family, system(), </a:t>
            </a:r>
            <a:r>
              <a:rPr lang="en-US" dirty="0" err="1" smtClean="0"/>
              <a:t>popen</a:t>
            </a:r>
            <a:r>
              <a:rPr lang="en-US" dirty="0" smtClean="0"/>
              <a:t>()), and poor random number acquisition (such as random()). The good thing is that you don’t have to create this database - it comes with the tool. </a:t>
            </a:r>
          </a:p>
          <a:p>
            <a:r>
              <a:rPr lang="en-US" dirty="0" err="1" smtClean="0"/>
              <a:t>Flawfinder</a:t>
            </a:r>
            <a:r>
              <a:rPr lang="en-US" dirty="0" smtClean="0"/>
              <a:t> then takes the source code text, and matches the source code text against those names, while ignoring text inside comments and strings (except for </a:t>
            </a:r>
            <a:r>
              <a:rPr lang="en-US" dirty="0" err="1" smtClean="0"/>
              <a:t>flawfinder</a:t>
            </a:r>
            <a:r>
              <a:rPr lang="en-US" dirty="0" smtClean="0"/>
              <a:t> directives). </a:t>
            </a:r>
            <a:r>
              <a:rPr lang="en-US" dirty="0" err="1" smtClean="0"/>
              <a:t>Flawfinder</a:t>
            </a:r>
            <a:r>
              <a:rPr lang="en-US" dirty="0" smtClean="0"/>
              <a:t> also knows about </a:t>
            </a:r>
            <a:r>
              <a:rPr lang="en-US" dirty="0" err="1" smtClean="0"/>
              <a:t>gettext</a:t>
            </a:r>
            <a:r>
              <a:rPr lang="en-US" dirty="0" smtClean="0"/>
              <a:t> (a common library for internationalized programs), and will treat constant strings passed through </a:t>
            </a:r>
            <a:r>
              <a:rPr lang="en-US" dirty="0" err="1" smtClean="0"/>
              <a:t>gettext</a:t>
            </a:r>
            <a:r>
              <a:rPr lang="en-US" dirty="0" smtClean="0"/>
              <a:t> as though they were constant strings; this reduces the number of false hits in internationalized programs. </a:t>
            </a:r>
          </a:p>
          <a:p>
            <a:r>
              <a:rPr lang="en-US" dirty="0" err="1" smtClean="0"/>
              <a:t>Flawfinder</a:t>
            </a:r>
            <a:r>
              <a:rPr lang="en-US" dirty="0" smtClean="0"/>
              <a:t> produces a list of “hits” (potential security flaws), sorted by risk; by default the riskiest hits are shown first. This risk level depends not only on the function, but on the values of the parameters of the function. For example, constant strings are often less risky than fully variable strings in many contexts. In some cases, </a:t>
            </a:r>
            <a:r>
              <a:rPr lang="en-US" dirty="0" err="1" smtClean="0"/>
              <a:t>flawfinder</a:t>
            </a:r>
            <a:r>
              <a:rPr lang="en-US" dirty="0" smtClean="0"/>
              <a:t> may be able to determine that the construct isn’t risky at all, reducing false positives. </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7</a:t>
            </a:fld>
            <a:endParaRPr lang="en-US"/>
          </a:p>
        </p:txBody>
      </p:sp>
    </p:spTree>
    <p:extLst>
      <p:ext uri="{BB962C8B-B14F-4D97-AF65-F5344CB8AC3E}">
        <p14:creationId xmlns:p14="http://schemas.microsoft.com/office/powerpoint/2010/main" val="173587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common library for internationalized programs</a:t>
            </a:r>
          </a:p>
          <a:p>
            <a:r>
              <a:rPr lang="en-US" sz="1200" kern="1200" dirty="0" err="1" smtClean="0">
                <a:solidFill>
                  <a:schemeClr val="tx1"/>
                </a:solidFill>
                <a:latin typeface="+mn-lt"/>
                <a:ea typeface="+mn-ea"/>
                <a:cs typeface="+mn-cs"/>
              </a:rPr>
              <a:t>Flawﬁnder</a:t>
            </a:r>
            <a:r>
              <a:rPr lang="en-US" sz="1200" kern="1200" dirty="0" smtClean="0">
                <a:solidFill>
                  <a:schemeClr val="tx1"/>
                </a:solidFill>
                <a:latin typeface="+mn-lt"/>
                <a:ea typeface="+mn-ea"/>
                <a:cs typeface="+mn-cs"/>
              </a:rPr>
              <a:t> is ofﬁcially CWE-Compatible. Hit descriptions with</a:t>
            </a:r>
          </a:p>
          <a:p>
            <a:r>
              <a:rPr lang="en-US" sz="1200" kern="1200" dirty="0" smtClean="0">
                <a:solidFill>
                  <a:schemeClr val="tx1"/>
                </a:solidFill>
                <a:latin typeface="+mn-lt"/>
                <a:ea typeface="+mn-ea"/>
                <a:cs typeface="+mn-cs"/>
              </a:rPr>
              <a:t>"[MS-banned]" indicate functions that are in the banned list of functions released by Microsoft; see</a:t>
            </a:r>
          </a:p>
          <a:p>
            <a:r>
              <a:rPr lang="en-US" sz="1200" kern="1200" dirty="0" smtClean="0">
                <a:solidFill>
                  <a:schemeClr val="tx1"/>
                </a:solidFill>
                <a:latin typeface="+mn-lt"/>
                <a:ea typeface="+mn-ea"/>
                <a:cs typeface="+mn-cs"/>
              </a:rPr>
              <a:t>http://msdn.microsoft.com/en-us/library/bb288454.aspx for more information about banned functions.</a:t>
            </a:r>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8</a:t>
            </a:fld>
            <a:endParaRPr lang="en-US"/>
          </a:p>
        </p:txBody>
      </p:sp>
    </p:spTree>
    <p:extLst>
      <p:ext uri="{BB962C8B-B14F-4D97-AF65-F5344CB8AC3E}">
        <p14:creationId xmlns:p14="http://schemas.microsoft.com/office/powerpoint/2010/main" val="3251133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strike="noStrike" dirty="0" smtClean="0">
                <a:effectLst/>
                <a:hlinkClick r:id="rId3"/>
              </a:rPr>
              <a:t>C Programming Language Video Tutorials for Beginners ( COMPLETE SERIES )</a:t>
            </a:r>
            <a:endParaRPr lang="en-US" b="1" dirty="0" smtClean="0">
              <a:effectLst/>
            </a:endParaRPr>
          </a:p>
          <a:p>
            <a:r>
              <a:rPr lang="en-US" u="none" strike="noStrike" dirty="0" smtClean="0">
                <a:effectLst/>
                <a:hlinkClick r:id="rId4"/>
              </a:rPr>
              <a:t>LearningLad</a:t>
            </a:r>
            <a:r>
              <a:rPr lang="en-US" b="0" dirty="0" smtClean="0">
                <a:effectLst/>
              </a:rPr>
              <a:t>1 / 178</a:t>
            </a:r>
          </a:p>
          <a:p>
            <a:r>
              <a:rPr lang="en-US" dirty="0" smtClean="0">
                <a:effectLst/>
              </a:rPr>
              <a:t/>
            </a:r>
            <a:br>
              <a:rPr lang="en-US" dirty="0" smtClean="0">
                <a:effectLst/>
              </a:rPr>
            </a:br>
            <a:r>
              <a:rPr lang="en-US" dirty="0" smtClean="0">
                <a:effectLst/>
              </a:rPr>
              <a:t>45, 51, 52, 53, 9, 10,  65, 66, 105, </a:t>
            </a:r>
            <a:endParaRPr lang="en-US" dirty="0" smtClean="0"/>
          </a:p>
          <a:p>
            <a:r>
              <a:rPr lang="en-US" dirty="0" err="1" smtClean="0"/>
              <a:t>Flawfinder</a:t>
            </a:r>
            <a:r>
              <a:rPr lang="en-US" dirty="0" smtClean="0"/>
              <a:t> is </a:t>
            </a:r>
            <a:r>
              <a:rPr lang="en-US" i="1" dirty="0" smtClean="0"/>
              <a:t>not</a:t>
            </a:r>
            <a:r>
              <a:rPr lang="en-US" dirty="0" smtClean="0"/>
              <a:t> a sophisticated tool. It is an intentionally simple tool, but people have found it useful. </a:t>
            </a:r>
          </a:p>
          <a:p>
            <a:r>
              <a:rPr lang="en-US" dirty="0" err="1" smtClean="0"/>
              <a:t>Flawfinder</a:t>
            </a:r>
            <a:r>
              <a:rPr lang="en-US" dirty="0" smtClean="0"/>
              <a:t> works by using a built-in database of C/C++ functions with well-known problems, such as buffer overflow risks (e.g., </a:t>
            </a:r>
            <a:r>
              <a:rPr lang="en-US" dirty="0" err="1" smtClean="0"/>
              <a:t>strcpy</a:t>
            </a:r>
            <a:r>
              <a:rPr lang="en-US" dirty="0" smtClean="0"/>
              <a:t>(), </a:t>
            </a:r>
            <a:r>
              <a:rPr lang="en-US" dirty="0" err="1" smtClean="0"/>
              <a:t>strcat</a:t>
            </a:r>
            <a:r>
              <a:rPr lang="en-US" dirty="0" smtClean="0"/>
              <a:t>(), gets(), </a:t>
            </a:r>
            <a:r>
              <a:rPr lang="en-US" dirty="0" err="1" smtClean="0"/>
              <a:t>sprintf</a:t>
            </a:r>
            <a:r>
              <a:rPr lang="en-US" dirty="0" smtClean="0"/>
              <a:t>(), and the </a:t>
            </a:r>
            <a:r>
              <a:rPr lang="en-US" dirty="0" err="1" smtClean="0"/>
              <a:t>scanf</a:t>
            </a:r>
            <a:r>
              <a:rPr lang="en-US" dirty="0" smtClean="0"/>
              <a:t>() family), format string problems ([v][f]</a:t>
            </a:r>
            <a:r>
              <a:rPr lang="en-US" dirty="0" err="1" smtClean="0"/>
              <a:t>printf</a:t>
            </a:r>
            <a:r>
              <a:rPr lang="en-US" dirty="0" smtClean="0"/>
              <a:t>(), [v]</a:t>
            </a:r>
            <a:r>
              <a:rPr lang="en-US" dirty="0" err="1" smtClean="0"/>
              <a:t>snprintf</a:t>
            </a:r>
            <a:r>
              <a:rPr lang="en-US" dirty="0" smtClean="0"/>
              <a:t>(), and syslog()), race conditions (such as access(), </a:t>
            </a:r>
            <a:r>
              <a:rPr lang="en-US" dirty="0" err="1" smtClean="0"/>
              <a:t>chown</a:t>
            </a:r>
            <a:r>
              <a:rPr lang="en-US" dirty="0" smtClean="0"/>
              <a:t>(), </a:t>
            </a:r>
            <a:r>
              <a:rPr lang="en-US" dirty="0" err="1" smtClean="0"/>
              <a:t>chgrp</a:t>
            </a:r>
            <a:r>
              <a:rPr lang="en-US" dirty="0" smtClean="0"/>
              <a:t>(), </a:t>
            </a:r>
            <a:r>
              <a:rPr lang="en-US" dirty="0" err="1" smtClean="0"/>
              <a:t>chmod</a:t>
            </a:r>
            <a:r>
              <a:rPr lang="en-US" dirty="0" smtClean="0"/>
              <a:t>(), </a:t>
            </a:r>
            <a:r>
              <a:rPr lang="en-US" dirty="0" err="1" smtClean="0"/>
              <a:t>tmpfile</a:t>
            </a:r>
            <a:r>
              <a:rPr lang="en-US" dirty="0" smtClean="0"/>
              <a:t>(), </a:t>
            </a:r>
            <a:r>
              <a:rPr lang="en-US" dirty="0" err="1" smtClean="0"/>
              <a:t>tmpnam</a:t>
            </a:r>
            <a:r>
              <a:rPr lang="en-US" dirty="0" smtClean="0"/>
              <a:t>(), </a:t>
            </a:r>
            <a:r>
              <a:rPr lang="en-US" dirty="0" err="1" smtClean="0"/>
              <a:t>tempnam</a:t>
            </a:r>
            <a:r>
              <a:rPr lang="en-US" dirty="0" smtClean="0"/>
              <a:t>(), and </a:t>
            </a:r>
            <a:r>
              <a:rPr lang="en-US" dirty="0" err="1" smtClean="0"/>
              <a:t>mktemp</a:t>
            </a:r>
            <a:r>
              <a:rPr lang="en-US" dirty="0" smtClean="0"/>
              <a:t>()), potential shell </a:t>
            </a:r>
            <a:r>
              <a:rPr lang="en-US" dirty="0" err="1" smtClean="0"/>
              <a:t>metacharacter</a:t>
            </a:r>
            <a:r>
              <a:rPr lang="en-US" dirty="0" smtClean="0"/>
              <a:t> dangers (most of the exec() family, system(), </a:t>
            </a:r>
            <a:r>
              <a:rPr lang="en-US" dirty="0" err="1" smtClean="0"/>
              <a:t>popen</a:t>
            </a:r>
            <a:r>
              <a:rPr lang="en-US" dirty="0" smtClean="0"/>
              <a:t>()), and poor random number acquisition (such as random()). The good thing is that you don’t have to create this database - it comes with the tool. </a:t>
            </a:r>
          </a:p>
          <a:p>
            <a:r>
              <a:rPr lang="en-US" dirty="0" err="1" smtClean="0"/>
              <a:t>Flawfinder</a:t>
            </a:r>
            <a:r>
              <a:rPr lang="en-US" dirty="0" smtClean="0"/>
              <a:t> then takes the source code text, and matches the source code text against those names, while ignoring text inside comments and strings (except for </a:t>
            </a:r>
            <a:r>
              <a:rPr lang="en-US" dirty="0" err="1" smtClean="0"/>
              <a:t>flawfinder</a:t>
            </a:r>
            <a:r>
              <a:rPr lang="en-US" dirty="0" smtClean="0"/>
              <a:t> directives). </a:t>
            </a:r>
            <a:r>
              <a:rPr lang="en-US" dirty="0" err="1" smtClean="0"/>
              <a:t>Flawfinder</a:t>
            </a:r>
            <a:r>
              <a:rPr lang="en-US" dirty="0" smtClean="0"/>
              <a:t> also knows about </a:t>
            </a:r>
            <a:r>
              <a:rPr lang="en-US" dirty="0" err="1" smtClean="0"/>
              <a:t>gettext</a:t>
            </a:r>
            <a:r>
              <a:rPr lang="en-US" dirty="0" smtClean="0"/>
              <a:t> (a common library for internationalized programs), and will treat constant strings passed through </a:t>
            </a:r>
            <a:r>
              <a:rPr lang="en-US" dirty="0" err="1" smtClean="0"/>
              <a:t>gettext</a:t>
            </a:r>
            <a:r>
              <a:rPr lang="en-US" dirty="0" smtClean="0"/>
              <a:t> as though they were constant strings; this reduces the number of false hits in internationalized programs. </a:t>
            </a:r>
          </a:p>
          <a:p>
            <a:r>
              <a:rPr lang="en-US" dirty="0" err="1" smtClean="0"/>
              <a:t>Flawfinder</a:t>
            </a:r>
            <a:r>
              <a:rPr lang="en-US" dirty="0" smtClean="0"/>
              <a:t> produces a list of “hits” (potential security flaws), sorted by risk; by default the riskiest hits are shown first. This risk level depends not only on the function, but on the values of the parameters of the function. For example, constant strings are often less risky than fully variable strings in many contexts. In some cases, </a:t>
            </a:r>
            <a:r>
              <a:rPr lang="en-US" dirty="0" err="1" smtClean="0"/>
              <a:t>flawfinder</a:t>
            </a:r>
            <a:r>
              <a:rPr lang="en-US" dirty="0" smtClean="0"/>
              <a:t> may be able to determine that the construct isn’t risky at all, reducing false positives. </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9</a:t>
            </a:fld>
            <a:endParaRPr lang="en-US"/>
          </a:p>
        </p:txBody>
      </p:sp>
    </p:spTree>
    <p:extLst>
      <p:ext uri="{BB962C8B-B14F-4D97-AF65-F5344CB8AC3E}">
        <p14:creationId xmlns:p14="http://schemas.microsoft.com/office/powerpoint/2010/main" val="122077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25</a:t>
            </a:fld>
            <a:endParaRPr lang="en-US"/>
          </a:p>
        </p:txBody>
      </p:sp>
    </p:spTree>
    <p:extLst>
      <p:ext uri="{BB962C8B-B14F-4D97-AF65-F5344CB8AC3E}">
        <p14:creationId xmlns:p14="http://schemas.microsoft.com/office/powerpoint/2010/main" val="573473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26</a:t>
            </a:fld>
            <a:endParaRPr lang="en-US"/>
          </a:p>
        </p:txBody>
      </p:sp>
    </p:spTree>
    <p:extLst>
      <p:ext uri="{BB962C8B-B14F-4D97-AF65-F5344CB8AC3E}">
        <p14:creationId xmlns:p14="http://schemas.microsoft.com/office/powerpoint/2010/main" val="1400811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27</a:t>
            </a:fld>
            <a:endParaRPr lang="en-US"/>
          </a:p>
        </p:txBody>
      </p:sp>
    </p:spTree>
    <p:extLst>
      <p:ext uri="{BB962C8B-B14F-4D97-AF65-F5344CB8AC3E}">
        <p14:creationId xmlns:p14="http://schemas.microsoft.com/office/powerpoint/2010/main" val="2420207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shown after the line number by adding a colon and the column number in the line (the ﬁrst character in a line is column number 1). This is useful for editors that can jump to speciﬁc columns, or for integrating with other tools (such as those to further ﬁlter out false positives).</a:t>
            </a:r>
          </a:p>
          <a:p>
            <a:endParaRPr lang="en-US" dirty="0" smtClean="0"/>
          </a:p>
          <a:p>
            <a:r>
              <a:rPr lang="en-US" dirty="0" smtClean="0"/>
              <a:t>This is the recommended format for sending to other tools for processing. It will always generate a header row, followed by 0 or more data rows (one data </a:t>
            </a:r>
            <a:r>
              <a:rPr lang="en-US" dirty="0" err="1" smtClean="0"/>
              <a:t>rowfor</a:t>
            </a:r>
            <a:r>
              <a:rPr lang="en-US" dirty="0" smtClean="0"/>
              <a:t> each hit).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headers are mostly self-</a:t>
            </a:r>
            <a:r>
              <a:rPr lang="en-US" dirty="0" err="1" smtClean="0"/>
              <a:t>explanatory."File</a:t>
            </a:r>
            <a:r>
              <a:rPr lang="en-US" dirty="0" smtClean="0"/>
              <a:t>" is the ﬁlename, "Line" is the line </a:t>
            </a:r>
            <a:r>
              <a:rPr lang="en-US" dirty="0" err="1" smtClean="0"/>
              <a:t>number,"Column</a:t>
            </a:r>
            <a:r>
              <a:rPr lang="en-US" dirty="0" smtClean="0"/>
              <a:t>" is the column (starting from 1), "Level" is the risk level (0-5, 5 is riskiest), "Category" is the general </a:t>
            </a:r>
            <a:r>
              <a:rPr lang="en-US" dirty="0" err="1" smtClean="0"/>
              <a:t>ﬂawﬁnder</a:t>
            </a:r>
            <a:r>
              <a:rPr lang="en-US" dirty="0" smtClean="0"/>
              <a:t> </a:t>
            </a:r>
            <a:r>
              <a:rPr lang="en-US" dirty="0" err="1" smtClean="0"/>
              <a:t>category,"Name</a:t>
            </a:r>
            <a:r>
              <a:rPr lang="en-US" dirty="0" smtClean="0"/>
              <a:t>" is the name of the triggering rule, "Warning" is text explaining why it is a hit (ﬁnding), "Suggestion" is text suggesting how it might be ﬁxed, "Note" is other explanatory notes, "CWEs" is the list of one or more CWEs, "Context" is the source code line triggering the hit, and "Fingerprint" is the SHA-256 hash of the context once its leading and trailing whitespace have been removed (the ﬁngerprint may help detect and eliminate later duplications). If you use Python3, the hash is of the context when encoded as UTF-8.</a:t>
            </a:r>
          </a:p>
          <a:p>
            <a:endParaRPr lang="en-US" dirty="0"/>
          </a:p>
        </p:txBody>
      </p:sp>
      <p:sp>
        <p:nvSpPr>
          <p:cNvPr id="4" name="Slide Number Placeholder 3"/>
          <p:cNvSpPr>
            <a:spLocks noGrp="1"/>
          </p:cNvSpPr>
          <p:nvPr>
            <p:ph type="sldNum" sz="quarter" idx="10"/>
          </p:nvPr>
        </p:nvSpPr>
        <p:spPr/>
        <p:txBody>
          <a:bodyPr/>
          <a:lstStyle/>
          <a:p>
            <a:fld id="{EB66BB6A-5327-45AE-8103-6B41981F3303}" type="slidenum">
              <a:rPr lang="en-US" smtClean="0"/>
              <a:t>28</a:t>
            </a:fld>
            <a:endParaRPr lang="en-US"/>
          </a:p>
        </p:txBody>
      </p:sp>
    </p:spTree>
    <p:extLst>
      <p:ext uri="{BB962C8B-B14F-4D97-AF65-F5344CB8AC3E}">
        <p14:creationId xmlns:p14="http://schemas.microsoft.com/office/powerpoint/2010/main" val="17970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0AA2DD9-18DA-4EB5-8917-C86B8394B441}" type="datetime1">
              <a:rPr lang="en-US" smtClean="0"/>
              <a:t>1/19/2019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37FCED-E660-4F7C-A2C6-FF7279EF59A2}" type="datetime1">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8601AC-6164-498F-A8CA-BAFCFBF043B5}" type="datetime1">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145F9B-1285-4277-94FD-813F3567403E}" type="datetime1">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863B81-A49A-4E45-844A-7177E0D5E07E}" type="datetime1">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9F98B8-5DF5-45C3-B660-CB061585B8E8}" type="datetime1">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C6661F-1316-4060-AAA8-C1B50DD61E8A}" type="datetime1">
              <a:rPr lang="en-US" smtClean="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A9595A-2923-494B-AFC1-63E354E248BD}" type="datetime1">
              <a:rPr lang="en-US" smtClean="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53385-8DFC-41CB-8291-00D0DBC9B087}" type="datetime1">
              <a:rPr lang="en-US" smtClean="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68BC67-CE52-4E17-B321-84C92D43E084}" type="datetime1">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FCE00B-FEA0-40B2-A843-8FCACFE8148B}" type="datetime1">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BDC9FA6-7505-4621-8027-94D01922984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32208DD-3E8F-41AF-A902-66D64C5919E1}" type="datetime1">
              <a:rPr lang="en-US" smtClean="0"/>
              <a:t>1/19/2019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BDC9FA6-7505-4621-8027-94D01922984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quex.sourceforge.net/" TargetMode="Externa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15192"/>
            <a:ext cx="8458200" cy="1143000"/>
          </a:xfrm>
        </p:spPr>
        <p:txBody>
          <a:bodyPr>
            <a:normAutofit fontScale="90000"/>
          </a:bodyPr>
          <a:lstStyle/>
          <a:p>
            <a:pPr algn="ctr"/>
            <a:r>
              <a:rPr lang="en-GB" sz="4000" b="1" dirty="0" err="1" smtClean="0"/>
              <a:t>Flawfinder</a:t>
            </a:r>
            <a:r>
              <a:rPr lang="en-GB" sz="4000" b="1" dirty="0" smtClean="0"/>
              <a:t> – A Tool Analysis for Determining Security Weakness</a:t>
            </a:r>
            <a:endParaRPr lang="en-US" dirty="0"/>
          </a:p>
        </p:txBody>
      </p:sp>
      <p:sp>
        <p:nvSpPr>
          <p:cNvPr id="3" name="Content Placeholder 2"/>
          <p:cNvSpPr>
            <a:spLocks noGrp="1"/>
          </p:cNvSpPr>
          <p:nvPr>
            <p:ph idx="1"/>
          </p:nvPr>
        </p:nvSpPr>
        <p:spPr/>
        <p:txBody>
          <a:bodyPr>
            <a:normAutofit lnSpcReduction="10000"/>
          </a:bodyPr>
          <a:lstStyle/>
          <a:p>
            <a:pPr algn="ctr">
              <a:buNone/>
            </a:pPr>
            <a:endParaRPr lang="en-GB" b="1" dirty="0"/>
          </a:p>
          <a:p>
            <a:pPr algn="ctr">
              <a:buNone/>
            </a:pPr>
            <a:r>
              <a:rPr lang="en-US" b="1" dirty="0" smtClean="0"/>
              <a:t>Software </a:t>
            </a:r>
            <a:r>
              <a:rPr lang="en-US" b="1" dirty="0" smtClean="0"/>
              <a:t>Testing </a:t>
            </a:r>
            <a:endParaRPr lang="en-US" b="1" dirty="0" smtClean="0"/>
          </a:p>
          <a:p>
            <a:pPr algn="ctr">
              <a:buNone/>
            </a:pPr>
            <a:r>
              <a:rPr lang="en-US" b="1" dirty="0" smtClean="0"/>
              <a:t>Presentation for </a:t>
            </a:r>
            <a:r>
              <a:rPr lang="en-US" b="1" dirty="0" smtClean="0"/>
              <a:t>Exercise </a:t>
            </a:r>
            <a:r>
              <a:rPr lang="en-GB" b="1" dirty="0" smtClean="0"/>
              <a:t> </a:t>
            </a:r>
            <a:endParaRPr lang="en-US" dirty="0" smtClean="0"/>
          </a:p>
          <a:p>
            <a:pPr algn="ctr">
              <a:buNone/>
            </a:pPr>
            <a:r>
              <a:rPr lang="en-GB" b="1" dirty="0" smtClean="0"/>
              <a:t> </a:t>
            </a:r>
            <a:endParaRPr lang="en-US" dirty="0" smtClean="0"/>
          </a:p>
          <a:p>
            <a:pPr algn="ctr">
              <a:buNone/>
            </a:pPr>
            <a:endParaRPr lang="en-GB" dirty="0" smtClean="0"/>
          </a:p>
          <a:p>
            <a:pPr algn="ctr">
              <a:buNone/>
            </a:pPr>
            <a:r>
              <a:rPr lang="en-GB" dirty="0" err="1" smtClean="0"/>
              <a:t>Siddique</a:t>
            </a:r>
            <a:r>
              <a:rPr lang="en-GB" dirty="0" smtClean="0"/>
              <a:t> Reza Khan</a:t>
            </a:r>
            <a:endParaRPr lang="en-US" dirty="0" smtClean="0"/>
          </a:p>
          <a:p>
            <a:pPr algn="ctr">
              <a:buNone/>
            </a:pPr>
            <a:r>
              <a:rPr lang="en-GB" dirty="0" smtClean="0"/>
              <a:t>MSc in Cyber Security </a:t>
            </a:r>
            <a:endParaRPr lang="en-US" dirty="0" smtClean="0"/>
          </a:p>
          <a:p>
            <a:pPr algn="ctr">
              <a:buNone/>
            </a:pPr>
            <a:r>
              <a:rPr lang="en-GB" dirty="0" smtClean="0"/>
              <a:t>Matrikel-Nr.:</a:t>
            </a:r>
            <a:r>
              <a:rPr lang="en-GB" dirty="0" smtClean="0">
                <a:latin typeface="+mj-lt"/>
              </a:rPr>
              <a:t>3846259</a:t>
            </a:r>
            <a:endParaRPr lang="en-US" dirty="0" smtClean="0">
              <a:latin typeface="+mj-lt"/>
            </a:endParaRPr>
          </a:p>
          <a:p>
            <a:pPr algn="ctr">
              <a:buNone/>
            </a:pPr>
            <a:r>
              <a:rPr lang="en-GB" dirty="0" smtClean="0">
                <a:latin typeface="+mj-lt"/>
              </a:rPr>
              <a:t>21.01.2019</a:t>
            </a:r>
            <a:endParaRPr lang="en-US" dirty="0">
              <a:latin typeface="+mj-lt"/>
            </a:endParaRPr>
          </a:p>
          <a:p>
            <a:pPr algn="ctr">
              <a:buNone/>
            </a:pPr>
            <a:r>
              <a:rPr lang="en-GB" dirty="0" smtClean="0"/>
              <a:t>Supervisor</a:t>
            </a:r>
            <a:r>
              <a:rPr lang="en-GB" dirty="0"/>
              <a:t>: </a:t>
            </a:r>
            <a:r>
              <a:rPr lang="en-US" dirty="0"/>
              <a:t>Prof. Monika </a:t>
            </a:r>
            <a:r>
              <a:rPr lang="en-US" dirty="0" err="1"/>
              <a:t>Heiner</a:t>
            </a:r>
            <a:endParaRPr lang="en-US" dirty="0"/>
          </a:p>
          <a:p>
            <a:pPr>
              <a:buNone/>
            </a:pPr>
            <a:endParaRPr lang="en-US" dirty="0"/>
          </a:p>
        </p:txBody>
      </p:sp>
      <p:sp>
        <p:nvSpPr>
          <p:cNvPr id="5" name="Slide Number Placeholder 4"/>
          <p:cNvSpPr>
            <a:spLocks noGrp="1"/>
          </p:cNvSpPr>
          <p:nvPr>
            <p:ph type="sldNum" sz="quarter" idx="12"/>
          </p:nvPr>
        </p:nvSpPr>
        <p:spPr/>
        <p:txBody>
          <a:bodyPr/>
          <a:lstStyle/>
          <a:p>
            <a:fld id="{BBDC9FA6-7505-4621-8027-94D019229848}" type="slidenum">
              <a:rPr lang="en-US" smtClean="0"/>
              <a:pPr/>
              <a:t>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314700"/>
            <a:ext cx="3429000" cy="5715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How does </a:t>
            </a:r>
            <a:r>
              <a:rPr lang="en-US" sz="4000" b="1" dirty="0" err="1"/>
              <a:t>Flawfinder</a:t>
            </a:r>
            <a:r>
              <a:rPr lang="en-US" sz="4000" b="1" dirty="0"/>
              <a:t> Work?</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Gives better information - and better prioritization </a:t>
            </a:r>
          </a:p>
          <a:p>
            <a:pPr lvl="1"/>
            <a:r>
              <a:rPr lang="en-US" dirty="0" smtClean="0"/>
              <a:t>ignore </a:t>
            </a:r>
            <a:r>
              <a:rPr lang="en-US" dirty="0"/>
              <a:t>comments and the insides of </a:t>
            </a:r>
            <a:r>
              <a:rPr lang="en-US" dirty="0" smtClean="0"/>
              <a:t>strings</a:t>
            </a:r>
          </a:p>
          <a:p>
            <a:pPr lvl="1"/>
            <a:r>
              <a:rPr lang="en-US" dirty="0" smtClean="0"/>
              <a:t>examine </a:t>
            </a:r>
            <a:r>
              <a:rPr lang="en-US" dirty="0"/>
              <a:t>parameters to estimate risk </a:t>
            </a:r>
            <a:r>
              <a:rPr lang="en-US" dirty="0" smtClean="0"/>
              <a:t>levels</a:t>
            </a:r>
          </a:p>
          <a:p>
            <a:r>
              <a:rPr lang="en-US" dirty="0"/>
              <a:t>F</a:t>
            </a:r>
            <a:r>
              <a:rPr lang="en-US" dirty="0" smtClean="0"/>
              <a:t>undamentally </a:t>
            </a:r>
            <a:r>
              <a:rPr lang="en-US" dirty="0"/>
              <a:t>a naive </a:t>
            </a:r>
            <a:r>
              <a:rPr lang="en-US" dirty="0" smtClean="0"/>
              <a:t>program</a:t>
            </a:r>
          </a:p>
          <a:p>
            <a:pPr lvl="1"/>
            <a:r>
              <a:rPr lang="en-US" dirty="0" smtClean="0"/>
              <a:t>Doesn’t know </a:t>
            </a:r>
            <a:r>
              <a:rPr lang="en-US" dirty="0"/>
              <a:t>about the data types of function </a:t>
            </a:r>
            <a:r>
              <a:rPr lang="en-US" dirty="0" smtClean="0"/>
              <a:t>parameters</a:t>
            </a:r>
          </a:p>
          <a:p>
            <a:pPr lvl="1"/>
            <a:r>
              <a:rPr lang="en-US" dirty="0" smtClean="0"/>
              <a:t>Doesn’t </a:t>
            </a:r>
            <a:r>
              <a:rPr lang="en-US" dirty="0"/>
              <a:t>do control flow or data flow analysis </a:t>
            </a:r>
            <a:endParaRPr lang="en-US" dirty="0" smtClean="0"/>
          </a:p>
          <a:p>
            <a:pPr lvl="2"/>
            <a:r>
              <a:rPr lang="en-US" dirty="0" smtClean="0"/>
              <a:t>As example, other </a:t>
            </a:r>
            <a:r>
              <a:rPr lang="en-US" dirty="0"/>
              <a:t>tools, </a:t>
            </a:r>
            <a:r>
              <a:rPr lang="en-US" dirty="0" smtClean="0"/>
              <a:t>like SPLINT, </a:t>
            </a:r>
            <a:r>
              <a:rPr lang="en-US" dirty="0"/>
              <a:t>which do deeper </a:t>
            </a:r>
            <a:r>
              <a:rPr lang="en-US" dirty="0" smtClean="0"/>
              <a:t>analysis </a:t>
            </a:r>
          </a:p>
          <a:p>
            <a:r>
              <a:rPr lang="en-US" dirty="0" smtClean="0"/>
              <a:t>Analyze </a:t>
            </a:r>
            <a:r>
              <a:rPr lang="en-US" dirty="0"/>
              <a:t>software </a:t>
            </a:r>
            <a:endParaRPr lang="en-US" dirty="0" smtClean="0"/>
          </a:p>
          <a:p>
            <a:pPr lvl="1"/>
            <a:r>
              <a:rPr lang="en-US" dirty="0" smtClean="0"/>
              <a:t>Can't build in </a:t>
            </a:r>
            <a:r>
              <a:rPr lang="en-US" dirty="0"/>
              <a:t>some </a:t>
            </a:r>
            <a:r>
              <a:rPr lang="en-US" dirty="0" smtClean="0"/>
              <a:t>cases  </a:t>
            </a:r>
          </a:p>
          <a:p>
            <a:pPr lvl="1"/>
            <a:r>
              <a:rPr lang="en-US" dirty="0"/>
              <a:t>C</a:t>
            </a:r>
            <a:r>
              <a:rPr lang="en-US" dirty="0" smtClean="0"/>
              <a:t>an't </a:t>
            </a:r>
            <a:r>
              <a:rPr lang="en-US" dirty="0"/>
              <a:t>even locally </a:t>
            </a:r>
            <a:r>
              <a:rPr lang="en-US" dirty="0" smtClean="0"/>
              <a:t>compile</a:t>
            </a:r>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3764162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How does </a:t>
            </a:r>
            <a:r>
              <a:rPr lang="en-US" sz="4000" b="1" dirty="0" err="1"/>
              <a:t>Flawfinder</a:t>
            </a:r>
            <a:r>
              <a:rPr lang="en-US" sz="4000" b="1" dirty="0"/>
              <a:t> Work?</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During audited </a:t>
            </a:r>
            <a:r>
              <a:rPr lang="en-US" dirty="0"/>
              <a:t>a </a:t>
            </a:r>
            <a:r>
              <a:rPr lang="en-US" dirty="0" smtClean="0"/>
              <a:t>program</a:t>
            </a:r>
          </a:p>
          <a:p>
            <a:pPr lvl="1"/>
            <a:r>
              <a:rPr lang="en-US" dirty="0" smtClean="0"/>
              <a:t>Can </a:t>
            </a:r>
            <a:r>
              <a:rPr lang="en-US" dirty="0"/>
              <a:t>mark source code lines that are actually ﬁne but cause </a:t>
            </a:r>
            <a:r>
              <a:rPr lang="en-US" dirty="0" smtClean="0"/>
              <a:t>false </a:t>
            </a:r>
            <a:r>
              <a:rPr lang="en-US" dirty="0"/>
              <a:t>warnings </a:t>
            </a:r>
            <a:endParaRPr lang="en-US" dirty="0" smtClean="0"/>
          </a:p>
          <a:p>
            <a:pPr lvl="1"/>
            <a:r>
              <a:rPr lang="en-US" dirty="0" smtClean="0"/>
              <a:t>To </a:t>
            </a:r>
            <a:r>
              <a:rPr lang="en-US" dirty="0"/>
              <a:t>stop complaining about </a:t>
            </a:r>
            <a:r>
              <a:rPr lang="en-US" dirty="0" smtClean="0"/>
              <a:t>them</a:t>
            </a:r>
          </a:p>
          <a:p>
            <a:pPr lvl="2"/>
            <a:r>
              <a:rPr lang="en-US" dirty="0"/>
              <a:t>P</a:t>
            </a:r>
            <a:r>
              <a:rPr lang="en-US" dirty="0" smtClean="0"/>
              <a:t>ut </a:t>
            </a:r>
            <a:r>
              <a:rPr lang="en-US" dirty="0"/>
              <a:t>a specially-formatted comment either on the same line (after the source code) </a:t>
            </a:r>
            <a:endParaRPr lang="en-US" dirty="0" smtClean="0"/>
          </a:p>
          <a:p>
            <a:pPr lvl="2"/>
            <a:r>
              <a:rPr lang="en-US" dirty="0" smtClean="0"/>
              <a:t>All by itself in the previous line. </a:t>
            </a:r>
          </a:p>
          <a:p>
            <a:pPr lvl="2"/>
            <a:r>
              <a:rPr lang="en-US" dirty="0" smtClean="0"/>
              <a:t>The comment must have one of the two following formats:</a:t>
            </a:r>
          </a:p>
          <a:p>
            <a:pPr lvl="3"/>
            <a:r>
              <a:rPr lang="en-US" dirty="0" smtClean="0"/>
              <a:t>// </a:t>
            </a:r>
            <a:r>
              <a:rPr lang="en-US" dirty="0" err="1"/>
              <a:t>Flawﬁnder</a:t>
            </a:r>
            <a:r>
              <a:rPr lang="en-US" dirty="0"/>
              <a:t>: ignore</a:t>
            </a:r>
          </a:p>
          <a:p>
            <a:pPr lvl="3"/>
            <a:r>
              <a:rPr lang="en-US" dirty="0" smtClean="0"/>
              <a:t>/* </a:t>
            </a:r>
            <a:r>
              <a:rPr lang="en-US" dirty="0" err="1"/>
              <a:t>Flawﬁnder</a:t>
            </a:r>
            <a:r>
              <a:rPr lang="en-US" dirty="0"/>
              <a:t>: ignore */</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416515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How does </a:t>
            </a:r>
            <a:r>
              <a:rPr lang="en-US" sz="4000" b="1" dirty="0" err="1"/>
              <a:t>Flawfinder</a:t>
            </a:r>
            <a:r>
              <a:rPr lang="en-US" sz="4000" b="1" dirty="0"/>
              <a:t> Work?</a:t>
            </a:r>
            <a:endParaRPr lang="en-US" sz="4000" dirty="0"/>
          </a:p>
        </p:txBody>
      </p:sp>
      <p:sp>
        <p:nvSpPr>
          <p:cNvPr id="3" name="Content Placeholder 2"/>
          <p:cNvSpPr>
            <a:spLocks noGrp="1"/>
          </p:cNvSpPr>
          <p:nvPr>
            <p:ph idx="1"/>
          </p:nvPr>
        </p:nvSpPr>
        <p:spPr>
          <a:xfrm>
            <a:off x="457200" y="914400"/>
            <a:ext cx="8229600" cy="5410200"/>
          </a:xfrm>
        </p:spPr>
        <p:txBody>
          <a:bodyPr>
            <a:normAutofit fontScale="70000" lnSpcReduction="20000"/>
          </a:bodyPr>
          <a:lstStyle/>
          <a:p>
            <a:r>
              <a:rPr lang="en-US" dirty="0" smtClean="0"/>
              <a:t>Any ﬁle name can examined</a:t>
            </a:r>
          </a:p>
          <a:p>
            <a:pPr lvl="1"/>
            <a:r>
              <a:rPr lang="en-US" dirty="0" smtClean="0"/>
              <a:t>Doesn’t have a usual </a:t>
            </a:r>
            <a:r>
              <a:rPr lang="en-US" dirty="0"/>
              <a:t>C/C++ ﬁlename </a:t>
            </a:r>
            <a:r>
              <a:rPr lang="en-US" dirty="0" smtClean="0"/>
              <a:t>extension</a:t>
            </a:r>
          </a:p>
          <a:p>
            <a:pPr lvl="1"/>
            <a:r>
              <a:rPr lang="en-US" dirty="0" smtClean="0"/>
              <a:t>Can </a:t>
            </a:r>
            <a:r>
              <a:rPr lang="en-US" dirty="0"/>
              <a:t>force </a:t>
            </a:r>
            <a:r>
              <a:rPr lang="en-US" dirty="0" smtClean="0"/>
              <a:t>to </a:t>
            </a:r>
            <a:r>
              <a:rPr lang="en-US" dirty="0"/>
              <a:t>examine </a:t>
            </a:r>
            <a:r>
              <a:rPr lang="en-US" dirty="0" smtClean="0"/>
              <a:t>any speciﬁc </a:t>
            </a:r>
            <a:r>
              <a:rPr lang="en-US" dirty="0"/>
              <a:t>ﬁles </a:t>
            </a:r>
            <a:endParaRPr lang="en-US" dirty="0" smtClean="0"/>
          </a:p>
          <a:p>
            <a:r>
              <a:rPr lang="en-US" dirty="0" smtClean="0"/>
              <a:t>Examines </a:t>
            </a:r>
            <a:r>
              <a:rPr lang="en-US" dirty="0"/>
              <a:t>regular ﬁles </a:t>
            </a:r>
            <a:endParaRPr lang="en-US" dirty="0" smtClean="0"/>
          </a:p>
          <a:p>
            <a:pPr lvl="1"/>
            <a:r>
              <a:rPr lang="en-US" dirty="0" smtClean="0"/>
              <a:t>C/C</a:t>
            </a:r>
            <a:r>
              <a:rPr lang="en-US" dirty="0"/>
              <a:t>++ ﬁlename </a:t>
            </a:r>
            <a:r>
              <a:rPr lang="en-US" dirty="0" smtClean="0"/>
              <a:t>extensions</a:t>
            </a:r>
          </a:p>
          <a:p>
            <a:pPr lvl="1"/>
            <a:r>
              <a:rPr lang="en-US" dirty="0" smtClean="0"/>
              <a:t>Presumes </a:t>
            </a:r>
            <a:r>
              <a:rPr lang="en-US" dirty="0"/>
              <a:t>that ﬁles are C/C++ ﬁles </a:t>
            </a:r>
            <a:endParaRPr lang="en-US" dirty="0" smtClean="0"/>
          </a:p>
          <a:p>
            <a:pPr lvl="2"/>
            <a:r>
              <a:rPr lang="en-US" dirty="0" smtClean="0"/>
              <a:t>Have </a:t>
            </a:r>
            <a:r>
              <a:rPr lang="en-US" dirty="0"/>
              <a:t>the extensions ".c", ".h", ".</a:t>
            </a:r>
            <a:r>
              <a:rPr lang="en-US" dirty="0" err="1"/>
              <a:t>ec</a:t>
            </a:r>
            <a:r>
              <a:rPr lang="en-US" dirty="0"/>
              <a:t>", ".</a:t>
            </a:r>
            <a:r>
              <a:rPr lang="en-US" dirty="0" err="1"/>
              <a:t>ecp</a:t>
            </a:r>
            <a:r>
              <a:rPr lang="en-US" dirty="0"/>
              <a:t>", ".</a:t>
            </a:r>
            <a:r>
              <a:rPr lang="en-US" dirty="0" err="1"/>
              <a:t>pgc</a:t>
            </a:r>
            <a:r>
              <a:rPr lang="en-US" dirty="0"/>
              <a:t>", ".C", ".</a:t>
            </a:r>
            <a:r>
              <a:rPr lang="en-US" dirty="0" err="1"/>
              <a:t>cpp</a:t>
            </a:r>
            <a:r>
              <a:rPr lang="en-US" dirty="0"/>
              <a:t>", ".CPP", ".cxx", ".cc", ".CC", ".</a:t>
            </a:r>
            <a:r>
              <a:rPr lang="en-US" dirty="0" err="1"/>
              <a:t>pcc</a:t>
            </a:r>
            <a:r>
              <a:rPr lang="en-US" dirty="0"/>
              <a:t>", ".</a:t>
            </a:r>
            <a:r>
              <a:rPr lang="en-US" dirty="0" err="1"/>
              <a:t>hpp</a:t>
            </a:r>
            <a:r>
              <a:rPr lang="en-US" dirty="0"/>
              <a:t>", or ".H". </a:t>
            </a:r>
          </a:p>
          <a:p>
            <a:r>
              <a:rPr lang="en-US" dirty="0" smtClean="0"/>
              <a:t>Physical </a:t>
            </a:r>
            <a:r>
              <a:rPr lang="en-US" dirty="0"/>
              <a:t>source lines of code (SLOC) </a:t>
            </a:r>
            <a:r>
              <a:rPr lang="en-US" dirty="0" smtClean="0"/>
              <a:t>analyzed</a:t>
            </a:r>
          </a:p>
          <a:p>
            <a:pPr lvl="1"/>
            <a:r>
              <a:rPr lang="en-US" dirty="0"/>
              <a:t>N</a:t>
            </a:r>
            <a:r>
              <a:rPr lang="en-US" dirty="0" smtClean="0"/>
              <a:t>on-blank</a:t>
            </a:r>
            <a:r>
              <a:rPr lang="en-US" dirty="0"/>
              <a:t>, non-comment </a:t>
            </a:r>
            <a:r>
              <a:rPr lang="en-US" dirty="0" smtClean="0"/>
              <a:t>line</a:t>
            </a:r>
          </a:p>
          <a:p>
            <a:pPr lvl="1"/>
            <a:r>
              <a:rPr lang="en-US" dirty="0" smtClean="0"/>
              <a:t>Number </a:t>
            </a:r>
            <a:r>
              <a:rPr lang="en-US" dirty="0"/>
              <a:t>of hits at each </a:t>
            </a:r>
            <a:r>
              <a:rPr lang="en-US" dirty="0" smtClean="0"/>
              <a:t>level</a:t>
            </a:r>
          </a:p>
          <a:p>
            <a:pPr lvl="1"/>
            <a:r>
              <a:rPr lang="en-US" dirty="0" smtClean="0"/>
              <a:t>Never </a:t>
            </a:r>
            <a:r>
              <a:rPr lang="en-US" dirty="0"/>
              <a:t>be a hit at a </a:t>
            </a:r>
            <a:r>
              <a:rPr lang="en-US" dirty="0" smtClean="0"/>
              <a:t>level lower </a:t>
            </a:r>
            <a:r>
              <a:rPr lang="en-US" dirty="0"/>
              <a:t>than </a:t>
            </a:r>
            <a:r>
              <a:rPr lang="en-US" dirty="0" smtClean="0"/>
              <a:t>min level </a:t>
            </a:r>
            <a:r>
              <a:rPr lang="en-US" dirty="0"/>
              <a:t>(1 by default</a:t>
            </a:r>
            <a:r>
              <a:rPr lang="en-US" dirty="0" smtClean="0"/>
              <a:t>)</a:t>
            </a:r>
          </a:p>
          <a:p>
            <a:pPr lvl="1"/>
            <a:r>
              <a:rPr lang="en-US" dirty="0" smtClean="0"/>
              <a:t>"[</a:t>
            </a:r>
            <a:r>
              <a:rPr lang="en-US" dirty="0"/>
              <a:t>0] 0[1] 9" </a:t>
            </a:r>
            <a:r>
              <a:rPr lang="en-US" dirty="0" smtClean="0"/>
              <a:t>means, </a:t>
            </a:r>
            <a:r>
              <a:rPr lang="en-US" dirty="0"/>
              <a:t>at </a:t>
            </a:r>
            <a:r>
              <a:rPr lang="en-US" dirty="0" smtClean="0"/>
              <a:t>level 0 total </a:t>
            </a:r>
            <a:r>
              <a:rPr lang="en-US" dirty="0"/>
              <a:t>0 hits reported, </a:t>
            </a:r>
            <a:r>
              <a:rPr lang="en-US" dirty="0" smtClean="0"/>
              <a:t>and at level 1 total </a:t>
            </a:r>
            <a:r>
              <a:rPr lang="en-US" dirty="0"/>
              <a:t>9 hits </a:t>
            </a:r>
            <a:r>
              <a:rPr lang="en-US" dirty="0" smtClean="0"/>
              <a:t>reported </a:t>
            </a:r>
          </a:p>
          <a:p>
            <a:pPr lvl="1"/>
            <a:r>
              <a:rPr lang="en-US" dirty="0" smtClean="0"/>
              <a:t>Number </a:t>
            </a:r>
            <a:r>
              <a:rPr lang="en-US" dirty="0"/>
              <a:t>of hits at a </a:t>
            </a:r>
            <a:r>
              <a:rPr lang="en-US" dirty="0" smtClean="0"/>
              <a:t>given level </a:t>
            </a:r>
            <a:r>
              <a:rPr lang="en-US" dirty="0"/>
              <a:t>or larger </a:t>
            </a:r>
            <a:endParaRPr lang="en-US" dirty="0" smtClean="0"/>
          </a:p>
          <a:p>
            <a:pPr lvl="2"/>
            <a:r>
              <a:rPr lang="en-US" dirty="0" smtClean="0"/>
              <a:t>Example, level </a:t>
            </a:r>
            <a:r>
              <a:rPr lang="en-US" dirty="0"/>
              <a:t>3+ has the sum of the number of hits at level 3, 4, and </a:t>
            </a:r>
            <a:r>
              <a:rPr lang="en-US" dirty="0" smtClean="0"/>
              <a:t>5. </a:t>
            </a:r>
          </a:p>
          <a:p>
            <a:pPr lvl="1"/>
            <a:r>
              <a:rPr lang="en-US" dirty="0" smtClean="0"/>
              <a:t>KSLOC </a:t>
            </a:r>
          </a:p>
          <a:p>
            <a:pPr lvl="2"/>
            <a:r>
              <a:rPr lang="en-US" dirty="0" smtClean="0"/>
              <a:t>each "level or </a:t>
            </a:r>
            <a:r>
              <a:rPr lang="en-US" dirty="0"/>
              <a:t>higher" values multiplied by 1000 and divided by the physical SLOC</a:t>
            </a:r>
            <a:endParaRPr lang="en-US" dirty="0" smtClean="0"/>
          </a:p>
          <a:p>
            <a:r>
              <a:rPr lang="en-US" dirty="0" smtClean="0"/>
              <a:t>The </a:t>
            </a:r>
            <a:r>
              <a:rPr lang="en-US" dirty="0"/>
              <a:t>minimum risk level </a:t>
            </a:r>
            <a:r>
              <a:rPr lang="en-US" dirty="0" smtClean="0"/>
              <a:t>is displayed</a:t>
            </a:r>
          </a:p>
          <a:p>
            <a:pPr lvl="1"/>
            <a:r>
              <a:rPr lang="en-US" dirty="0" smtClean="0"/>
              <a:t>By </a:t>
            </a:r>
            <a:r>
              <a:rPr lang="en-US" dirty="0"/>
              <a:t>default this is </a:t>
            </a:r>
            <a:r>
              <a:rPr lang="en-US" dirty="0" smtClean="0"/>
              <a:t>1</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636659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How does </a:t>
            </a:r>
            <a:r>
              <a:rPr lang="en-US" sz="4000" b="1" dirty="0" err="1"/>
              <a:t>Flawfinder</a:t>
            </a:r>
            <a:r>
              <a:rPr lang="en-US" sz="4000" b="1" dirty="0"/>
              <a:t> Work?</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Important </a:t>
            </a:r>
            <a:r>
              <a:rPr lang="en-US" dirty="0"/>
              <a:t>reminders</a:t>
            </a:r>
            <a:r>
              <a:rPr lang="en-US" dirty="0" smtClean="0"/>
              <a:t>:</a:t>
            </a:r>
          </a:p>
          <a:p>
            <a:pPr lvl="1"/>
            <a:r>
              <a:rPr lang="en-US" dirty="0" smtClean="0"/>
              <a:t>Not </a:t>
            </a:r>
            <a:r>
              <a:rPr lang="en-US" dirty="0"/>
              <a:t>every hit is necessarily a security </a:t>
            </a:r>
            <a:r>
              <a:rPr lang="en-US" dirty="0" smtClean="0"/>
              <a:t>vulnerability</a:t>
            </a:r>
          </a:p>
          <a:p>
            <a:pPr lvl="1"/>
            <a:r>
              <a:rPr lang="en-US" dirty="0" smtClean="0"/>
              <a:t>There </a:t>
            </a:r>
            <a:r>
              <a:rPr lang="en-US" dirty="0"/>
              <a:t>may be other security vulnerabilities not reported by the tool.</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13</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3010144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Number </a:t>
            </a:r>
            <a:r>
              <a:rPr lang="en-US" dirty="0"/>
              <a:t>of </a:t>
            </a:r>
            <a:r>
              <a:rPr lang="en-US" dirty="0" smtClean="0"/>
              <a:t>options and they are grouped into </a:t>
            </a:r>
            <a:r>
              <a:rPr lang="en-US" dirty="0"/>
              <a:t>options </a:t>
            </a:r>
          </a:p>
          <a:p>
            <a:pPr lvl="1"/>
            <a:r>
              <a:rPr lang="en-US" dirty="0" smtClean="0"/>
              <a:t>Control </a:t>
            </a:r>
            <a:r>
              <a:rPr lang="en-US" dirty="0"/>
              <a:t>its own </a:t>
            </a:r>
            <a:r>
              <a:rPr lang="en-US" dirty="0" smtClean="0"/>
              <a:t>documentation</a:t>
            </a:r>
          </a:p>
          <a:p>
            <a:pPr lvl="1"/>
            <a:r>
              <a:rPr lang="en-US" dirty="0" smtClean="0"/>
              <a:t>Select </a:t>
            </a:r>
            <a:r>
              <a:rPr lang="en-US" dirty="0"/>
              <a:t>which hits to </a:t>
            </a:r>
            <a:r>
              <a:rPr lang="en-US" dirty="0" smtClean="0"/>
              <a:t>display</a:t>
            </a:r>
          </a:p>
          <a:p>
            <a:pPr lvl="1"/>
            <a:r>
              <a:rPr lang="en-US" dirty="0" smtClean="0"/>
              <a:t>Select </a:t>
            </a:r>
            <a:r>
              <a:rPr lang="en-US" dirty="0"/>
              <a:t>the output </a:t>
            </a:r>
            <a:r>
              <a:rPr lang="en-US" dirty="0" smtClean="0"/>
              <a:t>format </a:t>
            </a:r>
            <a:r>
              <a:rPr lang="en-US" dirty="0"/>
              <a:t>and </a:t>
            </a:r>
            <a:endParaRPr lang="en-US" dirty="0" smtClean="0"/>
          </a:p>
          <a:p>
            <a:pPr lvl="1"/>
            <a:r>
              <a:rPr lang="en-US" dirty="0" smtClean="0"/>
              <a:t>Perform hit list management</a:t>
            </a:r>
          </a:p>
          <a:p>
            <a:r>
              <a:rPr lang="en-US" dirty="0" smtClean="0"/>
              <a:t>Long </a:t>
            </a:r>
            <a:r>
              <a:rPr lang="en-US" dirty="0"/>
              <a:t>option arguments </a:t>
            </a:r>
            <a:endParaRPr lang="en-US" dirty="0" smtClean="0"/>
          </a:p>
          <a:p>
            <a:pPr lvl="1"/>
            <a:r>
              <a:rPr lang="en-US" dirty="0" smtClean="0"/>
              <a:t>Provided </a:t>
            </a:r>
            <a:r>
              <a:rPr lang="en-US" dirty="0"/>
              <a:t>as ‘‘--name=value’’ or ‘‘-name value’’. </a:t>
            </a:r>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188838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a:t>
            </a:r>
            <a:r>
              <a:rPr lang="en-US" sz="4000" b="1" dirty="0"/>
              <a:t>Documentation</a:t>
            </a:r>
            <a:r>
              <a:rPr lang="en-US" sz="4000" b="1" dirty="0" smtClean="0"/>
              <a:t>  </a:t>
            </a:r>
            <a:endParaRPr lang="en-US" sz="4000" dirty="0"/>
          </a:p>
        </p:txBody>
      </p:sp>
      <p:sp>
        <p:nvSpPr>
          <p:cNvPr id="3" name="Content Placeholder 2"/>
          <p:cNvSpPr>
            <a:spLocks noGrp="1"/>
          </p:cNvSpPr>
          <p:nvPr>
            <p:ph idx="1"/>
          </p:nvPr>
        </p:nvSpPr>
        <p:spPr>
          <a:xfrm>
            <a:off x="457200" y="914400"/>
            <a:ext cx="8229600" cy="5410200"/>
          </a:xfrm>
        </p:spPr>
        <p:txBody>
          <a:bodyPr>
            <a:normAutofit lnSpcReduction="10000"/>
          </a:bodyPr>
          <a:lstStyle/>
          <a:p>
            <a:r>
              <a:rPr lang="en-US" dirty="0" smtClean="0"/>
              <a:t>−−help or −</a:t>
            </a:r>
            <a:r>
              <a:rPr lang="en-US" dirty="0"/>
              <a:t>h </a:t>
            </a:r>
            <a:endParaRPr lang="en-US" dirty="0" smtClean="0"/>
          </a:p>
          <a:p>
            <a:pPr lvl="1"/>
            <a:r>
              <a:rPr lang="en-US" dirty="0" smtClean="0"/>
              <a:t>Show usage </a:t>
            </a:r>
            <a:r>
              <a:rPr lang="en-US" dirty="0"/>
              <a:t>(help) information.</a:t>
            </a:r>
          </a:p>
          <a:p>
            <a:r>
              <a:rPr lang="en-US" dirty="0"/>
              <a:t>−−version </a:t>
            </a:r>
            <a:endParaRPr lang="en-US" dirty="0" smtClean="0"/>
          </a:p>
          <a:p>
            <a:pPr lvl="1"/>
            <a:r>
              <a:rPr lang="en-US" dirty="0" smtClean="0"/>
              <a:t>Shows </a:t>
            </a:r>
            <a:r>
              <a:rPr lang="en-US" dirty="0"/>
              <a:t>(just) the version number and exits.</a:t>
            </a:r>
          </a:p>
          <a:p>
            <a:r>
              <a:rPr lang="en-US" dirty="0" smtClean="0"/>
              <a:t>−−</a:t>
            </a:r>
            <a:r>
              <a:rPr lang="en-US" dirty="0" err="1"/>
              <a:t>listrules</a:t>
            </a:r>
            <a:r>
              <a:rPr lang="en-US" dirty="0"/>
              <a:t> </a:t>
            </a:r>
            <a:endParaRPr lang="en-US" dirty="0" smtClean="0"/>
          </a:p>
          <a:p>
            <a:pPr lvl="1"/>
            <a:r>
              <a:rPr lang="en-US" dirty="0" smtClean="0"/>
              <a:t>List </a:t>
            </a:r>
            <a:r>
              <a:rPr lang="en-US" dirty="0"/>
              <a:t>the terms (tokens) that trigger further </a:t>
            </a:r>
            <a:r>
              <a:rPr lang="en-US" dirty="0" smtClean="0"/>
              <a:t>examination</a:t>
            </a:r>
          </a:p>
          <a:p>
            <a:pPr lvl="1"/>
            <a:r>
              <a:rPr lang="en-US" dirty="0" smtClean="0"/>
              <a:t>Default </a:t>
            </a:r>
            <a:r>
              <a:rPr lang="en-US" dirty="0"/>
              <a:t>risk level, and </a:t>
            </a:r>
            <a:endParaRPr lang="en-US" dirty="0" smtClean="0"/>
          </a:p>
          <a:p>
            <a:pPr lvl="1"/>
            <a:r>
              <a:rPr lang="en-US" dirty="0" smtClean="0"/>
              <a:t>Default </a:t>
            </a:r>
            <a:r>
              <a:rPr lang="en-US" dirty="0"/>
              <a:t>warning (including the CWE identiﬁer(s), if applicable), all tab-separated. </a:t>
            </a:r>
            <a:endParaRPr lang="en-US" dirty="0" smtClean="0"/>
          </a:p>
          <a:p>
            <a:pPr lvl="1"/>
            <a:r>
              <a:rPr lang="en-US" dirty="0" smtClean="0"/>
              <a:t>Called </a:t>
            </a:r>
            <a:r>
              <a:rPr lang="en-US" dirty="0"/>
              <a:t>potentially-dangerous functions. </a:t>
            </a:r>
            <a:endParaRPr lang="en-US" dirty="0" smtClean="0"/>
          </a:p>
          <a:p>
            <a:pPr lvl="1"/>
            <a:r>
              <a:rPr lang="en-US" dirty="0" smtClean="0"/>
              <a:t>Reported </a:t>
            </a:r>
            <a:r>
              <a:rPr lang="en-US" dirty="0"/>
              <a:t>risk </a:t>
            </a:r>
            <a:r>
              <a:rPr lang="en-US" dirty="0" smtClean="0"/>
              <a:t>level and </a:t>
            </a:r>
            <a:r>
              <a:rPr lang="en-US" dirty="0"/>
              <a:t>warning </a:t>
            </a:r>
            <a:endParaRPr lang="en-US" dirty="0" smtClean="0"/>
          </a:p>
          <a:p>
            <a:pPr lvl="2"/>
            <a:r>
              <a:rPr lang="en-US" dirty="0" smtClean="0"/>
              <a:t>Speciﬁc </a:t>
            </a:r>
            <a:r>
              <a:rPr lang="en-US" dirty="0"/>
              <a:t>code may be different than the </a:t>
            </a:r>
            <a:r>
              <a:rPr lang="en-US" dirty="0" smtClean="0"/>
              <a:t>default </a:t>
            </a:r>
          </a:p>
          <a:p>
            <a:pPr lvl="2"/>
            <a:r>
              <a:rPr lang="en-US" dirty="0" smtClean="0"/>
              <a:t>Combine </a:t>
            </a:r>
            <a:r>
              <a:rPr lang="en-US" dirty="0"/>
              <a:t>with −D if you do not want the usual </a:t>
            </a:r>
            <a:r>
              <a:rPr lang="en-US" dirty="0" smtClean="0"/>
              <a:t>header</a:t>
            </a:r>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15</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903887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a:t>
            </a:r>
            <a:r>
              <a:rPr lang="en-US" sz="4000" b="1" dirty="0"/>
              <a:t>Documentation</a:t>
            </a:r>
            <a:r>
              <a:rPr lang="en-US" sz="4000" b="1" dirty="0" smtClean="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−−help or −</a:t>
            </a:r>
            <a:r>
              <a:rPr lang="en-US" dirty="0"/>
              <a:t>h </a:t>
            </a:r>
            <a:endParaRPr lang="en-US" dirty="0" smtClean="0"/>
          </a:p>
          <a:p>
            <a:pPr lvl="1"/>
            <a:r>
              <a:rPr lang="en-US" dirty="0" smtClean="0"/>
              <a:t>Show usage </a:t>
            </a:r>
            <a:r>
              <a:rPr lang="en-US" dirty="0"/>
              <a:t>(help) information</a:t>
            </a:r>
            <a:r>
              <a:rPr lang="en-US" dirty="0" smtClean="0"/>
              <a:t>.</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16</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061971"/>
            <a:ext cx="8610600" cy="2734057"/>
          </a:xfrm>
          <a:prstGeom prst="rect">
            <a:avLst/>
          </a:prstGeom>
        </p:spPr>
      </p:pic>
    </p:spTree>
    <p:extLst>
      <p:ext uri="{BB962C8B-B14F-4D97-AF65-F5344CB8AC3E}">
        <p14:creationId xmlns:p14="http://schemas.microsoft.com/office/powerpoint/2010/main" val="2628649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a:t>
            </a:r>
            <a:r>
              <a:rPr lang="en-US" sz="4000" b="1" dirty="0"/>
              <a:t>Documentation</a:t>
            </a:r>
            <a:r>
              <a:rPr lang="en-US" sz="4000" b="1" dirty="0" smtClean="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a:t>
            </a:r>
            <a:r>
              <a:rPr lang="en-US" dirty="0"/>
              <a:t>version </a:t>
            </a:r>
            <a:endParaRPr lang="en-US" dirty="0" smtClean="0"/>
          </a:p>
          <a:p>
            <a:pPr lvl="1"/>
            <a:r>
              <a:rPr lang="en-US" dirty="0" smtClean="0"/>
              <a:t>Shows </a:t>
            </a:r>
            <a:r>
              <a:rPr lang="en-US" dirty="0"/>
              <a:t>(just) the version number and exits</a:t>
            </a:r>
            <a:r>
              <a:rPr lang="en-US" dirty="0" smtClean="0"/>
              <a:t>.</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17</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2238180"/>
            <a:ext cx="8191500" cy="933580"/>
          </a:xfrm>
          <a:prstGeom prst="rect">
            <a:avLst/>
          </a:prstGeom>
        </p:spPr>
      </p:pic>
    </p:spTree>
    <p:extLst>
      <p:ext uri="{BB962C8B-B14F-4D97-AF65-F5344CB8AC3E}">
        <p14:creationId xmlns:p14="http://schemas.microsoft.com/office/powerpoint/2010/main" val="3246451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a:t>
            </a:r>
            <a:r>
              <a:rPr lang="en-US" sz="4000" b="1" dirty="0"/>
              <a:t>Documentation</a:t>
            </a:r>
            <a:r>
              <a:rPr lang="en-US" sz="4000" b="1" dirty="0" smtClean="0"/>
              <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a:t>
            </a:r>
            <a:r>
              <a:rPr lang="en-US" dirty="0" err="1"/>
              <a:t>listrules</a:t>
            </a:r>
            <a:r>
              <a:rPr lang="en-US" dirty="0"/>
              <a:t> </a:t>
            </a:r>
          </a:p>
          <a:p>
            <a:pPr lvl="1"/>
            <a:r>
              <a:rPr lang="en-US" dirty="0" smtClean="0"/>
              <a:t>List the terms (tokens) that trigger further examination</a:t>
            </a:r>
          </a:p>
          <a:p>
            <a:pPr lvl="2"/>
            <a:r>
              <a:rPr lang="en-US" dirty="0" smtClean="0"/>
              <a:t>Combine with −D if you do not want the usual header</a:t>
            </a:r>
          </a:p>
          <a:p>
            <a:pPr lvl="2"/>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19400"/>
            <a:ext cx="8382000" cy="895390"/>
          </a:xfrm>
          <a:prstGeom prst="rect">
            <a:avLst/>
          </a:prstGeom>
        </p:spPr>
      </p:pic>
    </p:spTree>
    <p:extLst>
      <p:ext uri="{BB962C8B-B14F-4D97-AF65-F5344CB8AC3E}">
        <p14:creationId xmlns:p14="http://schemas.microsoft.com/office/powerpoint/2010/main" val="1569922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Selecting Hits to Display  </a:t>
            </a:r>
            <a:endParaRPr lang="en-US" sz="4000"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dirty="0" smtClean="0"/>
              <a:t>−−inputs or −</a:t>
            </a:r>
            <a:r>
              <a:rPr lang="en-US" dirty="0"/>
              <a:t>I </a:t>
            </a:r>
            <a:endParaRPr lang="en-US" dirty="0" smtClean="0"/>
          </a:p>
          <a:p>
            <a:pPr lvl="1"/>
            <a:r>
              <a:rPr lang="en-US" dirty="0" smtClean="0"/>
              <a:t>Show only </a:t>
            </a:r>
            <a:r>
              <a:rPr lang="en-US" dirty="0"/>
              <a:t>functions that obtain data from outside the </a:t>
            </a:r>
            <a:r>
              <a:rPr lang="en-US" dirty="0" smtClean="0"/>
              <a:t>program</a:t>
            </a:r>
            <a:r>
              <a:rPr lang="en-US" dirty="0"/>
              <a:t>.</a:t>
            </a:r>
          </a:p>
          <a:p>
            <a:r>
              <a:rPr lang="en-US" dirty="0" smtClean="0"/>
              <a:t>−−</a:t>
            </a:r>
            <a:r>
              <a:rPr lang="en-US" dirty="0" err="1" smtClean="0"/>
              <a:t>minlevel</a:t>
            </a:r>
            <a:r>
              <a:rPr lang="en-US" dirty="0" smtClean="0"/>
              <a:t>=X or -</a:t>
            </a:r>
            <a:r>
              <a:rPr lang="en-US" dirty="0"/>
              <a:t>m X </a:t>
            </a:r>
            <a:endParaRPr lang="en-US" dirty="0" smtClean="0"/>
          </a:p>
          <a:p>
            <a:pPr lvl="1"/>
            <a:r>
              <a:rPr lang="en-US" dirty="0" smtClean="0"/>
              <a:t>Set </a:t>
            </a:r>
            <a:r>
              <a:rPr lang="en-US" dirty="0"/>
              <a:t>minimum risk level to X for inclusion in </a:t>
            </a:r>
            <a:r>
              <a:rPr lang="en-US" dirty="0" smtClean="0"/>
              <a:t>hit list</a:t>
            </a:r>
            <a:r>
              <a:rPr lang="en-US" dirty="0"/>
              <a:t>. This can be from 0 (‘‘no risk’’) to 5 (‘‘maximum risk’’); the default is 1.</a:t>
            </a:r>
          </a:p>
          <a:p>
            <a:r>
              <a:rPr lang="en-US" dirty="0"/>
              <a:t>−−</a:t>
            </a:r>
            <a:r>
              <a:rPr lang="en-US" dirty="0" err="1" smtClean="0"/>
              <a:t>falsepositive</a:t>
            </a:r>
            <a:r>
              <a:rPr lang="en-US" dirty="0" smtClean="0"/>
              <a:t> or −</a:t>
            </a:r>
            <a:r>
              <a:rPr lang="en-US" dirty="0"/>
              <a:t>F </a:t>
            </a:r>
            <a:endParaRPr lang="en-US" dirty="0" smtClean="0"/>
          </a:p>
          <a:p>
            <a:pPr lvl="1"/>
            <a:r>
              <a:rPr lang="en-US" dirty="0" smtClean="0"/>
              <a:t>Do </a:t>
            </a:r>
            <a:r>
              <a:rPr lang="en-US" dirty="0"/>
              <a:t>not include hits that are likely to be false positives. </a:t>
            </a:r>
            <a:endParaRPr lang="en-US" dirty="0" smtClean="0"/>
          </a:p>
          <a:p>
            <a:pPr lvl="1"/>
            <a:r>
              <a:rPr lang="en-US" dirty="0" smtClean="0"/>
              <a:t>Currently, this </a:t>
            </a:r>
            <a:r>
              <a:rPr lang="en-US" dirty="0"/>
              <a:t>means that function names are ignored if they’re not followed by "(", and that declarations of character arrays </a:t>
            </a:r>
            <a:r>
              <a:rPr lang="en-US" dirty="0" smtClean="0"/>
              <a:t>aren’t noted</a:t>
            </a:r>
            <a:r>
              <a:rPr lang="en-US" dirty="0"/>
              <a:t>. </a:t>
            </a:r>
            <a:endParaRPr lang="en-US" dirty="0" smtClean="0"/>
          </a:p>
          <a:p>
            <a:r>
              <a:rPr lang="en-US" dirty="0" smtClean="0"/>
              <a:t>−−</a:t>
            </a:r>
            <a:r>
              <a:rPr lang="en-US" dirty="0" err="1" smtClean="0"/>
              <a:t>neverignore</a:t>
            </a:r>
            <a:r>
              <a:rPr lang="en-US" dirty="0" smtClean="0"/>
              <a:t> or -n </a:t>
            </a:r>
          </a:p>
          <a:p>
            <a:pPr lvl="1"/>
            <a:r>
              <a:rPr lang="en-US" dirty="0" smtClean="0"/>
              <a:t>Never ignore </a:t>
            </a:r>
            <a:r>
              <a:rPr lang="en-US" dirty="0"/>
              <a:t>security issues, even if </a:t>
            </a:r>
            <a:r>
              <a:rPr lang="en-US" dirty="0" smtClean="0"/>
              <a:t>they have </a:t>
            </a:r>
            <a:r>
              <a:rPr lang="en-US" dirty="0"/>
              <a:t>an ‘‘ignore</a:t>
            </a:r>
            <a:r>
              <a:rPr lang="en-US" dirty="0" smtClean="0"/>
              <a:t>’’ directive in a comment</a:t>
            </a:r>
            <a:r>
              <a:rPr lang="en-US" dirty="0"/>
              <a:t>.</a:t>
            </a:r>
          </a:p>
          <a:p>
            <a:r>
              <a:rPr lang="en-US" dirty="0"/>
              <a:t>−−</a:t>
            </a:r>
            <a:r>
              <a:rPr lang="en-US" dirty="0" err="1" smtClean="0"/>
              <a:t>regexp</a:t>
            </a:r>
            <a:r>
              <a:rPr lang="en-US" dirty="0" smtClean="0"/>
              <a:t>=PATTERN or -</a:t>
            </a:r>
            <a:r>
              <a:rPr lang="en-US" dirty="0"/>
              <a:t>e </a:t>
            </a:r>
            <a:r>
              <a:rPr lang="en-US" dirty="0" smtClean="0"/>
              <a:t>PATTERN </a:t>
            </a:r>
          </a:p>
          <a:p>
            <a:pPr lvl="1"/>
            <a:r>
              <a:rPr lang="en-US" dirty="0" smtClean="0"/>
              <a:t>Only </a:t>
            </a:r>
            <a:r>
              <a:rPr lang="en-US" dirty="0"/>
              <a:t>report hits with text that matches the regular expression pattern </a:t>
            </a:r>
            <a:r>
              <a:rPr lang="en-US" dirty="0" err="1"/>
              <a:t>PATTERN</a:t>
            </a:r>
            <a:r>
              <a:rPr lang="en-US" dirty="0"/>
              <a:t>. </a:t>
            </a:r>
            <a:endParaRPr lang="en-US" dirty="0" smtClean="0"/>
          </a:p>
          <a:p>
            <a:pPr lvl="2"/>
            <a:r>
              <a:rPr lang="en-US" dirty="0" smtClean="0"/>
              <a:t>For </a:t>
            </a:r>
            <a:r>
              <a:rPr lang="en-US" dirty="0"/>
              <a:t>example, to only report hits containing the text "CWE-120", use ‘‘−−</a:t>
            </a:r>
            <a:r>
              <a:rPr lang="en-US" dirty="0" smtClean="0"/>
              <a:t>regex CWE-120</a:t>
            </a:r>
            <a:r>
              <a:rPr lang="en-US" dirty="0"/>
              <a:t>’’. </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19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572018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Introduction</a:t>
            </a:r>
            <a:endParaRPr lang="en-US" sz="4000" dirty="0"/>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dirty="0" smtClean="0"/>
              <a:t>A </a:t>
            </a:r>
            <a:r>
              <a:rPr lang="en-US" dirty="0"/>
              <a:t>simple </a:t>
            </a:r>
            <a:r>
              <a:rPr lang="en-US" dirty="0" smtClean="0"/>
              <a:t>tool </a:t>
            </a:r>
            <a:endParaRPr lang="en-US" dirty="0" smtClean="0"/>
          </a:p>
          <a:p>
            <a:pPr lvl="1"/>
            <a:r>
              <a:rPr lang="en-US" sz="2600" dirty="0" smtClean="0"/>
              <a:t>Examines </a:t>
            </a:r>
            <a:r>
              <a:rPr lang="en-US" sz="2600" dirty="0"/>
              <a:t>C/C++ source code </a:t>
            </a:r>
            <a:endParaRPr lang="en-US" sz="2600" dirty="0" smtClean="0"/>
          </a:p>
          <a:p>
            <a:pPr lvl="1"/>
            <a:r>
              <a:rPr lang="en-US" sz="2600" dirty="0"/>
              <a:t>R</a:t>
            </a:r>
            <a:r>
              <a:rPr lang="en-US" sz="2600" dirty="0" smtClean="0"/>
              <a:t>eports </a:t>
            </a:r>
            <a:r>
              <a:rPr lang="en-US" sz="2600" dirty="0"/>
              <a:t>possible security weaknesses (“flaws”) sorted by risk level</a:t>
            </a:r>
            <a:r>
              <a:rPr lang="en-US" sz="2600" dirty="0" smtClean="0"/>
              <a:t> </a:t>
            </a:r>
          </a:p>
          <a:p>
            <a:r>
              <a:rPr lang="en-US" dirty="0" smtClean="0"/>
              <a:t>Very </a:t>
            </a:r>
            <a:r>
              <a:rPr lang="en-US" dirty="0"/>
              <a:t>useful </a:t>
            </a:r>
            <a:endParaRPr lang="en-US" dirty="0" smtClean="0"/>
          </a:p>
          <a:p>
            <a:pPr lvl="1"/>
            <a:r>
              <a:rPr lang="en-US" sz="2600" dirty="0" smtClean="0"/>
              <a:t>Quickly </a:t>
            </a:r>
            <a:r>
              <a:rPr lang="en-US" sz="2600" dirty="0"/>
              <a:t>finding and </a:t>
            </a:r>
            <a:endParaRPr lang="en-US" sz="2600" dirty="0" smtClean="0"/>
          </a:p>
          <a:p>
            <a:pPr lvl="1"/>
            <a:r>
              <a:rPr lang="en-US" sz="2600" dirty="0"/>
              <a:t>R</a:t>
            </a:r>
            <a:r>
              <a:rPr lang="en-US" sz="2600" dirty="0" smtClean="0"/>
              <a:t>emoving </a:t>
            </a:r>
            <a:r>
              <a:rPr lang="en-US" sz="2600" dirty="0"/>
              <a:t>at least some potential security </a:t>
            </a:r>
            <a:r>
              <a:rPr lang="en-US" sz="2600" dirty="0" smtClean="0"/>
              <a:t>problems</a:t>
            </a:r>
          </a:p>
          <a:p>
            <a:r>
              <a:rPr lang="en-US" dirty="0" smtClean="0"/>
              <a:t>Open source software(OSS)</a:t>
            </a:r>
          </a:p>
          <a:p>
            <a:pPr lvl="1"/>
            <a:r>
              <a:rPr lang="en-US" sz="2600" dirty="0" smtClean="0"/>
              <a:t>Publically </a:t>
            </a:r>
            <a:r>
              <a:rPr lang="en-US" sz="2600" dirty="0"/>
              <a:t>available to use </a:t>
            </a:r>
            <a:endParaRPr lang="en-US" sz="2600" dirty="0" smtClean="0"/>
          </a:p>
          <a:p>
            <a:r>
              <a:rPr lang="en-US" dirty="0" err="1"/>
              <a:t>Flawfinder</a:t>
            </a:r>
            <a:r>
              <a:rPr lang="en-US" dirty="0"/>
              <a:t> works on</a:t>
            </a:r>
            <a:r>
              <a:rPr lang="en-US" dirty="0" smtClean="0"/>
              <a:t> </a:t>
            </a:r>
          </a:p>
          <a:p>
            <a:pPr lvl="1"/>
            <a:r>
              <a:rPr lang="en-US" sz="2600" dirty="0"/>
              <a:t>GNU/Linux</a:t>
            </a:r>
            <a:r>
              <a:rPr lang="en-US" sz="2600" dirty="0" smtClean="0"/>
              <a:t> </a:t>
            </a:r>
            <a:r>
              <a:rPr lang="en-US" sz="2600" dirty="0"/>
              <a:t>systems </a:t>
            </a:r>
            <a:r>
              <a:rPr lang="en-US" sz="2600" dirty="0" smtClean="0"/>
              <a:t>and </a:t>
            </a:r>
          </a:p>
          <a:p>
            <a:pPr lvl="1"/>
            <a:r>
              <a:rPr lang="en-US" sz="2600" dirty="0" smtClean="0"/>
              <a:t>Windows </a:t>
            </a:r>
            <a:r>
              <a:rPr lang="en-US" sz="2600" dirty="0"/>
              <a:t>by using Cygwin. </a:t>
            </a:r>
            <a:endParaRPr lang="en-US" sz="2600" dirty="0" smtClean="0"/>
          </a:p>
          <a:p>
            <a:pPr lvl="1"/>
            <a:r>
              <a:rPr lang="en-US" sz="2600" dirty="0" smtClean="0"/>
              <a:t>It </a:t>
            </a:r>
            <a:r>
              <a:rPr lang="en-US" sz="2600" dirty="0"/>
              <a:t>requires Python 2.7 or Python 3 to </a:t>
            </a:r>
            <a:r>
              <a:rPr lang="en-US" sz="2600" dirty="0" smtClean="0"/>
              <a:t>run</a:t>
            </a:r>
            <a:endParaRPr lang="en-US" sz="2600" dirty="0" smtClean="0"/>
          </a:p>
          <a:p>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11" name="Picture 10"/>
          <p:cNvPicPr>
            <a:picLocks noChangeAspect="1"/>
          </p:cNvPicPr>
          <p:nvPr/>
        </p:nvPicPr>
        <p:blipFill>
          <a:blip r:embed="rId3"/>
          <a:stretch>
            <a:fillRect/>
          </a:stretch>
        </p:blipFill>
        <p:spPr>
          <a:xfrm>
            <a:off x="5114925" y="4038600"/>
            <a:ext cx="3190875" cy="129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Selecting Hits to Display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−−inputs or −</a:t>
            </a:r>
            <a:r>
              <a:rPr lang="en-US" dirty="0"/>
              <a:t>I </a:t>
            </a:r>
            <a:endParaRPr lang="en-US" dirty="0" smtClean="0"/>
          </a:p>
          <a:p>
            <a:pPr lvl="1"/>
            <a:r>
              <a:rPr lang="en-US" dirty="0" smtClean="0"/>
              <a:t>Show only </a:t>
            </a:r>
            <a:r>
              <a:rPr lang="en-US" dirty="0"/>
              <a:t>functions that obtain data from outside the </a:t>
            </a:r>
            <a:r>
              <a:rPr lang="en-US" dirty="0" smtClean="0"/>
              <a:t>program.</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0"/>
            <a:ext cx="8297433" cy="3352799"/>
          </a:xfrm>
          <a:prstGeom prst="rect">
            <a:avLst/>
          </a:prstGeom>
        </p:spPr>
      </p:pic>
    </p:spTree>
    <p:extLst>
      <p:ext uri="{BB962C8B-B14F-4D97-AF65-F5344CB8AC3E}">
        <p14:creationId xmlns:p14="http://schemas.microsoft.com/office/powerpoint/2010/main" val="3784289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Selecting Hits to Display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a:t>
            </a:r>
            <a:r>
              <a:rPr lang="en-US" dirty="0" err="1" smtClean="0"/>
              <a:t>minlevel</a:t>
            </a:r>
            <a:r>
              <a:rPr lang="en-US" dirty="0" smtClean="0"/>
              <a:t>=X or -</a:t>
            </a:r>
            <a:r>
              <a:rPr lang="en-US" dirty="0"/>
              <a:t>m X </a:t>
            </a:r>
            <a:endParaRPr lang="en-US" dirty="0" smtClean="0"/>
          </a:p>
          <a:p>
            <a:pPr lvl="1"/>
            <a:r>
              <a:rPr lang="en-US" dirty="0" smtClean="0"/>
              <a:t>Set </a:t>
            </a:r>
            <a:r>
              <a:rPr lang="en-US" dirty="0"/>
              <a:t>minimum risk level to X for inclusion in </a:t>
            </a:r>
            <a:r>
              <a:rPr lang="en-US" dirty="0" smtClean="0"/>
              <a:t>hit list</a:t>
            </a:r>
            <a:r>
              <a:rPr lang="en-US" dirty="0"/>
              <a:t>. </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133600"/>
            <a:ext cx="8468907" cy="3657600"/>
          </a:xfrm>
          <a:prstGeom prst="rect">
            <a:avLst/>
          </a:prstGeom>
        </p:spPr>
      </p:pic>
    </p:spTree>
    <p:extLst>
      <p:ext uri="{BB962C8B-B14F-4D97-AF65-F5344CB8AC3E}">
        <p14:creationId xmlns:p14="http://schemas.microsoft.com/office/powerpoint/2010/main" val="2626452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Selecting Hits to Display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a:t>
            </a:r>
            <a:r>
              <a:rPr lang="en-US" dirty="0" err="1" smtClean="0"/>
              <a:t>falsepositive</a:t>
            </a:r>
            <a:r>
              <a:rPr lang="en-US" dirty="0" smtClean="0"/>
              <a:t> or −</a:t>
            </a:r>
            <a:r>
              <a:rPr lang="en-US" dirty="0"/>
              <a:t>F </a:t>
            </a:r>
            <a:endParaRPr lang="en-US" dirty="0" smtClean="0"/>
          </a:p>
          <a:p>
            <a:pPr lvl="1"/>
            <a:r>
              <a:rPr lang="en-US" dirty="0" smtClean="0"/>
              <a:t>Do </a:t>
            </a:r>
            <a:r>
              <a:rPr lang="en-US" dirty="0"/>
              <a:t>not include hits that are likely to be false positives. </a:t>
            </a:r>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58" y="1981200"/>
            <a:ext cx="8554644" cy="3886742"/>
          </a:xfrm>
          <a:prstGeom prst="rect">
            <a:avLst/>
          </a:prstGeom>
        </p:spPr>
      </p:pic>
    </p:spTree>
    <p:extLst>
      <p:ext uri="{BB962C8B-B14F-4D97-AF65-F5344CB8AC3E}">
        <p14:creationId xmlns:p14="http://schemas.microsoft.com/office/powerpoint/2010/main" val="3488044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Selecting Hits to Display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a:t>
            </a:r>
            <a:r>
              <a:rPr lang="en-US" dirty="0" err="1" smtClean="0"/>
              <a:t>neverignore</a:t>
            </a:r>
            <a:r>
              <a:rPr lang="en-US" dirty="0" smtClean="0"/>
              <a:t> or -n </a:t>
            </a:r>
          </a:p>
          <a:p>
            <a:pPr lvl="1"/>
            <a:r>
              <a:rPr lang="en-US" dirty="0" smtClean="0"/>
              <a:t>Never ignore </a:t>
            </a:r>
            <a:r>
              <a:rPr lang="en-US" dirty="0"/>
              <a:t>security issues, even if </a:t>
            </a:r>
            <a:r>
              <a:rPr lang="en-US" dirty="0" smtClean="0"/>
              <a:t>they have </a:t>
            </a:r>
            <a:r>
              <a:rPr lang="en-US" dirty="0"/>
              <a:t>an ‘‘ignore</a:t>
            </a:r>
            <a:r>
              <a:rPr lang="en-US" dirty="0" smtClean="0"/>
              <a:t>’’ directive in a comment.</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23</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83" y="2286000"/>
            <a:ext cx="8478433" cy="3886200"/>
          </a:xfrm>
          <a:prstGeom prst="rect">
            <a:avLst/>
          </a:prstGeom>
        </p:spPr>
      </p:pic>
    </p:spTree>
    <p:extLst>
      <p:ext uri="{BB962C8B-B14F-4D97-AF65-F5344CB8AC3E}">
        <p14:creationId xmlns:p14="http://schemas.microsoft.com/office/powerpoint/2010/main" val="677767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 Selecting Hits to Display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a:t>
            </a:r>
            <a:r>
              <a:rPr lang="en-US" dirty="0" err="1" smtClean="0"/>
              <a:t>regexp</a:t>
            </a:r>
            <a:r>
              <a:rPr lang="en-US" dirty="0" smtClean="0"/>
              <a:t>=PATTERN or -</a:t>
            </a:r>
            <a:r>
              <a:rPr lang="en-US" dirty="0"/>
              <a:t>e </a:t>
            </a:r>
            <a:r>
              <a:rPr lang="en-US" dirty="0" smtClean="0"/>
              <a:t>PATTERN </a:t>
            </a:r>
          </a:p>
          <a:p>
            <a:pPr lvl="1"/>
            <a:r>
              <a:rPr lang="en-US" dirty="0" smtClean="0"/>
              <a:t>Only </a:t>
            </a:r>
            <a:r>
              <a:rPr lang="en-US" dirty="0"/>
              <a:t>report hits with text that matches the regular expression pattern </a:t>
            </a:r>
            <a:r>
              <a:rPr lang="en-US" dirty="0" err="1"/>
              <a:t>PATTERN</a:t>
            </a:r>
            <a:r>
              <a:rPr lang="en-US" dirty="0"/>
              <a:t>. </a:t>
            </a:r>
            <a:endParaRPr lang="en-US" dirty="0" smtClean="0"/>
          </a:p>
          <a:p>
            <a:pPr lvl="1"/>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94" y="2279480"/>
            <a:ext cx="8507012" cy="3587920"/>
          </a:xfrm>
          <a:prstGeom prst="rect">
            <a:avLst/>
          </a:prstGeom>
        </p:spPr>
      </p:pic>
    </p:spTree>
    <p:extLst>
      <p:ext uri="{BB962C8B-B14F-4D97-AF65-F5344CB8AC3E}">
        <p14:creationId xmlns:p14="http://schemas.microsoft.com/office/powerpoint/2010/main" val="1688791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Selecting Output Format </a:t>
            </a:r>
            <a:endParaRPr lang="en-US" sz="4000" dirty="0"/>
          </a:p>
        </p:txBody>
      </p:sp>
      <p:sp>
        <p:nvSpPr>
          <p:cNvPr id="3" name="Content Placeholder 2"/>
          <p:cNvSpPr>
            <a:spLocks noGrp="1"/>
          </p:cNvSpPr>
          <p:nvPr>
            <p:ph idx="1"/>
          </p:nvPr>
        </p:nvSpPr>
        <p:spPr>
          <a:xfrm>
            <a:off x="457200" y="914400"/>
            <a:ext cx="8229600" cy="5410200"/>
          </a:xfrm>
        </p:spPr>
        <p:txBody>
          <a:bodyPr>
            <a:normAutofit fontScale="70000" lnSpcReduction="20000"/>
          </a:bodyPr>
          <a:lstStyle/>
          <a:p>
            <a:r>
              <a:rPr lang="en-US" dirty="0"/>
              <a:t>−−</a:t>
            </a:r>
            <a:r>
              <a:rPr lang="en-US" dirty="0" smtClean="0"/>
              <a:t>columns or −</a:t>
            </a:r>
            <a:r>
              <a:rPr lang="en-US" dirty="0"/>
              <a:t>C </a:t>
            </a:r>
            <a:endParaRPr lang="en-US" dirty="0" smtClean="0"/>
          </a:p>
          <a:p>
            <a:pPr lvl="1"/>
            <a:r>
              <a:rPr lang="en-US" dirty="0" smtClean="0"/>
              <a:t>Show the </a:t>
            </a:r>
            <a:r>
              <a:rPr lang="en-US" dirty="0"/>
              <a:t>column number (as well as the ﬁle name and line number) of each hit; </a:t>
            </a:r>
          </a:p>
          <a:p>
            <a:r>
              <a:rPr lang="en-US" dirty="0"/>
              <a:t>−−</a:t>
            </a:r>
            <a:r>
              <a:rPr lang="en-US" dirty="0" smtClean="0"/>
              <a:t>context or −</a:t>
            </a:r>
            <a:r>
              <a:rPr lang="en-US" dirty="0"/>
              <a:t>c </a:t>
            </a:r>
            <a:endParaRPr lang="en-US" dirty="0" smtClean="0"/>
          </a:p>
          <a:p>
            <a:pPr lvl="1"/>
            <a:r>
              <a:rPr lang="en-US" dirty="0" smtClean="0"/>
              <a:t>Show context</a:t>
            </a:r>
            <a:r>
              <a:rPr lang="en-US" dirty="0"/>
              <a:t>, i.e., the line having the "hit"/potential ﬂaw. </a:t>
            </a:r>
            <a:r>
              <a:rPr lang="en-US" dirty="0" smtClean="0"/>
              <a:t>By default </a:t>
            </a:r>
            <a:r>
              <a:rPr lang="en-US" dirty="0"/>
              <a:t>the line is shown immediately after the warning.</a:t>
            </a:r>
          </a:p>
          <a:p>
            <a:r>
              <a:rPr lang="en-US" dirty="0"/>
              <a:t>−−csv </a:t>
            </a:r>
            <a:endParaRPr lang="en-US" dirty="0" smtClean="0"/>
          </a:p>
          <a:p>
            <a:pPr lvl="1"/>
            <a:r>
              <a:rPr lang="en-US" dirty="0" smtClean="0"/>
              <a:t>Generate </a:t>
            </a:r>
            <a:r>
              <a:rPr lang="en-US" dirty="0"/>
              <a:t>output in comma-separated-value (CSV) format. </a:t>
            </a:r>
            <a:endParaRPr lang="en-US" dirty="0" smtClean="0"/>
          </a:p>
          <a:p>
            <a:pPr lvl="1"/>
            <a:r>
              <a:rPr lang="en-US" dirty="0" smtClean="0"/>
              <a:t>Selecting </a:t>
            </a:r>
            <a:r>
              <a:rPr lang="en-US" dirty="0"/>
              <a:t>this option automatically enables −−quiet and −−</a:t>
            </a:r>
            <a:r>
              <a:rPr lang="en-US" dirty="0" err="1"/>
              <a:t>dataonly</a:t>
            </a:r>
            <a:r>
              <a:rPr lang="en-US" dirty="0"/>
              <a:t>. </a:t>
            </a:r>
            <a:endParaRPr lang="en-US" dirty="0" smtClean="0"/>
          </a:p>
          <a:p>
            <a:pPr lvl="1"/>
            <a:r>
              <a:rPr lang="en-US" dirty="0"/>
              <a:t>T</a:t>
            </a:r>
            <a:r>
              <a:rPr lang="en-US" dirty="0" smtClean="0"/>
              <a:t>he </a:t>
            </a:r>
            <a:r>
              <a:rPr lang="en-US" dirty="0"/>
              <a:t>headers are mostly self-explanatory</a:t>
            </a:r>
            <a:r>
              <a:rPr lang="en-US" dirty="0" smtClean="0"/>
              <a:t>.</a:t>
            </a:r>
          </a:p>
          <a:p>
            <a:pPr lvl="2"/>
            <a:r>
              <a:rPr lang="en-US" dirty="0" smtClean="0"/>
              <a:t>"</a:t>
            </a:r>
            <a:r>
              <a:rPr lang="en-US" dirty="0"/>
              <a:t>File" is the ﬁlename, </a:t>
            </a:r>
            <a:endParaRPr lang="en-US" dirty="0" smtClean="0"/>
          </a:p>
          <a:p>
            <a:pPr lvl="2"/>
            <a:r>
              <a:rPr lang="en-US" dirty="0" smtClean="0"/>
              <a:t>"</a:t>
            </a:r>
            <a:r>
              <a:rPr lang="en-US" dirty="0"/>
              <a:t>Line" is the line number</a:t>
            </a:r>
            <a:r>
              <a:rPr lang="en-US" dirty="0" smtClean="0"/>
              <a:t>,</a:t>
            </a:r>
          </a:p>
          <a:p>
            <a:pPr lvl="2"/>
            <a:r>
              <a:rPr lang="en-US" dirty="0" smtClean="0"/>
              <a:t>"</a:t>
            </a:r>
            <a:r>
              <a:rPr lang="en-US" dirty="0"/>
              <a:t>Column" is the column (starting from 1), </a:t>
            </a:r>
            <a:endParaRPr lang="en-US" dirty="0" smtClean="0"/>
          </a:p>
          <a:p>
            <a:pPr lvl="2"/>
            <a:r>
              <a:rPr lang="en-US" dirty="0" smtClean="0"/>
              <a:t>"</a:t>
            </a:r>
            <a:r>
              <a:rPr lang="en-US" dirty="0"/>
              <a:t>Level" is the risk level (0-5, 5 is riskiest</a:t>
            </a:r>
            <a:r>
              <a:rPr lang="en-US" dirty="0" smtClean="0"/>
              <a:t>),</a:t>
            </a:r>
          </a:p>
          <a:p>
            <a:pPr lvl="2"/>
            <a:r>
              <a:rPr lang="en-US" dirty="0" smtClean="0"/>
              <a:t>"</a:t>
            </a:r>
            <a:r>
              <a:rPr lang="en-US" dirty="0"/>
              <a:t>Category" is the general </a:t>
            </a:r>
            <a:r>
              <a:rPr lang="en-US" dirty="0" err="1"/>
              <a:t>ﬂawﬁnder</a:t>
            </a:r>
            <a:r>
              <a:rPr lang="en-US" dirty="0"/>
              <a:t> category</a:t>
            </a:r>
            <a:r>
              <a:rPr lang="en-US" dirty="0" smtClean="0"/>
              <a:t>,</a:t>
            </a:r>
          </a:p>
          <a:p>
            <a:pPr lvl="2"/>
            <a:r>
              <a:rPr lang="en-US" dirty="0" smtClean="0"/>
              <a:t>"</a:t>
            </a:r>
            <a:r>
              <a:rPr lang="en-US" dirty="0"/>
              <a:t>Name" is the name of the triggering rule, </a:t>
            </a:r>
            <a:endParaRPr lang="en-US" dirty="0" smtClean="0"/>
          </a:p>
          <a:p>
            <a:pPr lvl="2"/>
            <a:r>
              <a:rPr lang="en-US" dirty="0" smtClean="0"/>
              <a:t>"</a:t>
            </a:r>
            <a:r>
              <a:rPr lang="en-US" dirty="0"/>
              <a:t>Warning" is text explaining why it is a hit (ﬁnding), </a:t>
            </a:r>
            <a:endParaRPr lang="en-US" dirty="0" smtClean="0"/>
          </a:p>
          <a:p>
            <a:pPr lvl="2"/>
            <a:r>
              <a:rPr lang="en-US" dirty="0" smtClean="0"/>
              <a:t>"</a:t>
            </a:r>
            <a:r>
              <a:rPr lang="en-US" dirty="0"/>
              <a:t>Suggestion" is text suggesting how it might be ﬁxed, </a:t>
            </a:r>
            <a:endParaRPr lang="en-US" dirty="0" smtClean="0"/>
          </a:p>
          <a:p>
            <a:pPr lvl="2"/>
            <a:r>
              <a:rPr lang="en-US" dirty="0" smtClean="0"/>
              <a:t>"</a:t>
            </a:r>
            <a:r>
              <a:rPr lang="en-US" dirty="0"/>
              <a:t>Note" is other explanatory notes, </a:t>
            </a:r>
            <a:endParaRPr lang="en-US" dirty="0" smtClean="0"/>
          </a:p>
          <a:p>
            <a:pPr lvl="2"/>
            <a:r>
              <a:rPr lang="en-US" dirty="0" smtClean="0"/>
              <a:t>"</a:t>
            </a:r>
            <a:r>
              <a:rPr lang="en-US" dirty="0"/>
              <a:t>CWEs" is the list of one or more CWEs, </a:t>
            </a:r>
            <a:endParaRPr lang="en-US" dirty="0" smtClean="0"/>
          </a:p>
          <a:p>
            <a:pPr lvl="2"/>
            <a:r>
              <a:rPr lang="en-US" dirty="0" smtClean="0"/>
              <a:t>"</a:t>
            </a:r>
            <a:r>
              <a:rPr lang="en-US" dirty="0"/>
              <a:t>Context" is the source code line triggering the hit, and </a:t>
            </a:r>
            <a:endParaRPr lang="en-US" dirty="0" smtClean="0"/>
          </a:p>
          <a:p>
            <a:pPr lvl="2"/>
            <a:r>
              <a:rPr lang="en-US" dirty="0" smtClean="0"/>
              <a:t>"</a:t>
            </a:r>
            <a:r>
              <a:rPr lang="en-US" dirty="0"/>
              <a:t>Fingerprint" is the SHA-256 hash of the context once its leading and trailing whitespace have been </a:t>
            </a:r>
            <a:r>
              <a:rPr lang="en-US" dirty="0" smtClean="0"/>
              <a:t>removed.</a:t>
            </a:r>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25</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461093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Selecting Output Format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a:t>−−</a:t>
            </a:r>
            <a:r>
              <a:rPr lang="en-US" dirty="0" smtClean="0"/>
              <a:t>columns or −</a:t>
            </a:r>
            <a:r>
              <a:rPr lang="en-US" dirty="0"/>
              <a:t>C </a:t>
            </a:r>
            <a:endParaRPr lang="en-US" dirty="0" smtClean="0"/>
          </a:p>
          <a:p>
            <a:pPr lvl="1"/>
            <a:r>
              <a:rPr lang="en-US" dirty="0" smtClean="0"/>
              <a:t>Show the </a:t>
            </a:r>
            <a:r>
              <a:rPr lang="en-US" dirty="0"/>
              <a:t>column number (as well as the ﬁle name and line number) of each hit; </a:t>
            </a:r>
            <a:endParaRPr lang="en-US" dirty="0" smtClean="0"/>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26</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209800"/>
            <a:ext cx="7391400" cy="4113212"/>
          </a:xfrm>
          <a:prstGeom prst="rect">
            <a:avLst/>
          </a:prstGeom>
        </p:spPr>
      </p:pic>
    </p:spTree>
    <p:extLst>
      <p:ext uri="{BB962C8B-B14F-4D97-AF65-F5344CB8AC3E}">
        <p14:creationId xmlns:p14="http://schemas.microsoft.com/office/powerpoint/2010/main" val="91542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Selecting Output Format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−−context or −</a:t>
            </a:r>
            <a:r>
              <a:rPr lang="en-US" dirty="0"/>
              <a:t>c </a:t>
            </a:r>
            <a:endParaRPr lang="en-US" dirty="0" smtClean="0"/>
          </a:p>
          <a:p>
            <a:pPr lvl="1"/>
            <a:r>
              <a:rPr lang="en-US" dirty="0" smtClean="0"/>
              <a:t>Show context</a:t>
            </a:r>
            <a:r>
              <a:rPr lang="en-US" dirty="0"/>
              <a:t>, i.e., the line having the "hit"/potential ﬂaw. </a:t>
            </a:r>
            <a:r>
              <a:rPr lang="en-US" dirty="0" smtClean="0"/>
              <a:t>By default </a:t>
            </a:r>
            <a:r>
              <a:rPr lang="en-US" dirty="0"/>
              <a:t>the line is shown immediately after the warning</a:t>
            </a:r>
            <a:r>
              <a:rPr lang="en-US" dirty="0" smtClean="0"/>
              <a:t>.</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27</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685488"/>
            <a:ext cx="7620000" cy="3587111"/>
          </a:xfrm>
          <a:prstGeom prst="rect">
            <a:avLst/>
          </a:prstGeom>
        </p:spPr>
      </p:pic>
    </p:spTree>
    <p:extLst>
      <p:ext uri="{BB962C8B-B14F-4D97-AF65-F5344CB8AC3E}">
        <p14:creationId xmlns:p14="http://schemas.microsoft.com/office/powerpoint/2010/main" val="342291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Selecting Output Format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a:t>
            </a:r>
            <a:r>
              <a:rPr lang="en-US" dirty="0"/>
              <a:t>csv </a:t>
            </a:r>
            <a:endParaRPr lang="en-US" dirty="0" smtClean="0"/>
          </a:p>
          <a:p>
            <a:pPr lvl="1"/>
            <a:r>
              <a:rPr lang="en-US" dirty="0" smtClean="0"/>
              <a:t>Generate </a:t>
            </a:r>
            <a:r>
              <a:rPr lang="en-US" dirty="0"/>
              <a:t>output in comma-separated-value (CSV) format. </a:t>
            </a:r>
            <a:endParaRPr lang="en-US" dirty="0" smtClean="0"/>
          </a:p>
          <a:p>
            <a:pPr lvl="1"/>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28</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90800"/>
            <a:ext cx="8534400" cy="2627586"/>
          </a:xfrm>
          <a:prstGeom prst="rect">
            <a:avLst/>
          </a:prstGeom>
        </p:spPr>
      </p:pic>
    </p:spTree>
    <p:extLst>
      <p:ext uri="{BB962C8B-B14F-4D97-AF65-F5344CB8AC3E}">
        <p14:creationId xmlns:p14="http://schemas.microsoft.com/office/powerpoint/2010/main" val="427361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Selecting Output Format </a:t>
            </a:r>
            <a:endParaRPr lang="en-US" sz="4000"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dirty="0" smtClean="0"/>
              <a:t>−</a:t>
            </a:r>
            <a:r>
              <a:rPr lang="en-US" dirty="0"/>
              <a:t>D </a:t>
            </a:r>
            <a:endParaRPr lang="en-US" dirty="0" smtClean="0"/>
          </a:p>
          <a:p>
            <a:pPr lvl="1"/>
            <a:r>
              <a:rPr lang="en-US" dirty="0" smtClean="0"/>
              <a:t>Don’t display </a:t>
            </a:r>
            <a:r>
              <a:rPr lang="en-US" dirty="0"/>
              <a:t>the header and footer</a:t>
            </a:r>
            <a:r>
              <a:rPr lang="en-US" dirty="0" smtClean="0"/>
              <a:t>. Use </a:t>
            </a:r>
            <a:r>
              <a:rPr lang="en-US" dirty="0"/>
              <a:t>this along with −−quiet to see just the data itself.</a:t>
            </a:r>
          </a:p>
          <a:p>
            <a:r>
              <a:rPr lang="en-US" dirty="0"/>
              <a:t>−−</a:t>
            </a:r>
            <a:r>
              <a:rPr lang="en-US" dirty="0" smtClean="0"/>
              <a:t>html or −</a:t>
            </a:r>
            <a:r>
              <a:rPr lang="en-US" dirty="0"/>
              <a:t>H </a:t>
            </a:r>
            <a:endParaRPr lang="en-US" dirty="0" smtClean="0"/>
          </a:p>
          <a:p>
            <a:pPr lvl="1"/>
            <a:r>
              <a:rPr lang="en-US" dirty="0" smtClean="0"/>
              <a:t>Format </a:t>
            </a:r>
            <a:r>
              <a:rPr lang="en-US" dirty="0"/>
              <a:t>the output as HTML instead of as simple text.</a:t>
            </a:r>
          </a:p>
          <a:p>
            <a:r>
              <a:rPr lang="en-US" dirty="0"/>
              <a:t>−−</a:t>
            </a:r>
            <a:r>
              <a:rPr lang="en-US" dirty="0" smtClean="0"/>
              <a:t>immediate or -</a:t>
            </a:r>
            <a:r>
              <a:rPr lang="en-US" dirty="0" err="1"/>
              <a:t>i</a:t>
            </a:r>
            <a:r>
              <a:rPr lang="en-US" dirty="0"/>
              <a:t> </a:t>
            </a:r>
            <a:endParaRPr lang="en-US" dirty="0" smtClean="0"/>
          </a:p>
          <a:p>
            <a:pPr lvl="1"/>
            <a:r>
              <a:rPr lang="en-US" dirty="0" smtClean="0"/>
              <a:t>Immediately </a:t>
            </a:r>
            <a:r>
              <a:rPr lang="en-US" dirty="0"/>
              <a:t>display hits (</a:t>
            </a:r>
            <a:r>
              <a:rPr lang="en-US" dirty="0" smtClean="0"/>
              <a:t>don’t just </a:t>
            </a:r>
            <a:r>
              <a:rPr lang="en-US" dirty="0"/>
              <a:t>wait until the end).</a:t>
            </a:r>
          </a:p>
          <a:p>
            <a:r>
              <a:rPr lang="en-US" dirty="0"/>
              <a:t>−−</a:t>
            </a:r>
            <a:r>
              <a:rPr lang="en-US" dirty="0" err="1" smtClean="0"/>
              <a:t>singleline</a:t>
            </a:r>
            <a:r>
              <a:rPr lang="en-US" dirty="0" smtClean="0"/>
              <a:t> or -</a:t>
            </a:r>
            <a:r>
              <a:rPr lang="en-US" dirty="0"/>
              <a:t>S </a:t>
            </a:r>
            <a:endParaRPr lang="en-US" dirty="0" smtClean="0"/>
          </a:p>
          <a:p>
            <a:pPr lvl="1"/>
            <a:r>
              <a:rPr lang="en-US" dirty="0" smtClean="0"/>
              <a:t>Display </a:t>
            </a:r>
            <a:r>
              <a:rPr lang="en-US" dirty="0"/>
              <a:t>as single line of text output for each hit. Useful for interacting with compilation tools.</a:t>
            </a:r>
          </a:p>
          <a:p>
            <a:r>
              <a:rPr lang="en-US" dirty="0"/>
              <a:t>−−</a:t>
            </a:r>
            <a:r>
              <a:rPr lang="en-US" dirty="0" err="1"/>
              <a:t>omittime</a:t>
            </a:r>
            <a:r>
              <a:rPr lang="en-US" dirty="0"/>
              <a:t> </a:t>
            </a:r>
            <a:endParaRPr lang="en-US" dirty="0" smtClean="0"/>
          </a:p>
          <a:p>
            <a:pPr lvl="1"/>
            <a:r>
              <a:rPr lang="en-US" dirty="0" smtClean="0"/>
              <a:t>Omit </a:t>
            </a:r>
            <a:r>
              <a:rPr lang="en-US" dirty="0"/>
              <a:t>timing information. This is useful for regression tests of </a:t>
            </a:r>
            <a:r>
              <a:rPr lang="en-US" dirty="0" err="1"/>
              <a:t>ﬂawﬁnder</a:t>
            </a:r>
            <a:r>
              <a:rPr lang="en-US" dirty="0"/>
              <a:t> itself, so that the output </a:t>
            </a:r>
            <a:r>
              <a:rPr lang="en-US" dirty="0" smtClean="0"/>
              <a:t>doesn’t vary </a:t>
            </a:r>
            <a:r>
              <a:rPr lang="en-US" dirty="0"/>
              <a:t>depending on </a:t>
            </a:r>
            <a:r>
              <a:rPr lang="en-US" dirty="0" smtClean="0"/>
              <a:t>how long </a:t>
            </a:r>
            <a:r>
              <a:rPr lang="en-US" dirty="0"/>
              <a:t>the analysis takes.</a:t>
            </a:r>
          </a:p>
          <a:p>
            <a:r>
              <a:rPr lang="en-US" dirty="0"/>
              <a:t>−−</a:t>
            </a:r>
            <a:r>
              <a:rPr lang="en-US" dirty="0" smtClean="0"/>
              <a:t>quiet or −</a:t>
            </a:r>
            <a:r>
              <a:rPr lang="en-US" dirty="0"/>
              <a:t>Q </a:t>
            </a:r>
            <a:endParaRPr lang="en-US" dirty="0" smtClean="0"/>
          </a:p>
          <a:p>
            <a:pPr lvl="1"/>
            <a:r>
              <a:rPr lang="en-US" dirty="0" smtClean="0"/>
              <a:t>Don’t display </a:t>
            </a:r>
            <a:r>
              <a:rPr lang="en-US" dirty="0"/>
              <a:t>status information (i.e., which ﬁles are being examined) while the analysis is going on.</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29</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240152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Tool Comparison</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2400" dirty="0" err="1" smtClean="0"/>
              <a:t>Flawfinder</a:t>
            </a:r>
            <a:r>
              <a:rPr lang="en-US" sz="2400" dirty="0" smtClean="0"/>
              <a:t>:</a:t>
            </a:r>
          </a:p>
          <a:p>
            <a:pPr lvl="1"/>
            <a:r>
              <a:rPr lang="en-US" dirty="0"/>
              <a:t>S</a:t>
            </a:r>
            <a:r>
              <a:rPr lang="en-US" dirty="0" smtClean="0"/>
              <a:t>cans </a:t>
            </a:r>
            <a:r>
              <a:rPr lang="en-US" dirty="0"/>
              <a:t>C/C++ code </a:t>
            </a:r>
            <a:endParaRPr lang="en-US" dirty="0" smtClean="0"/>
          </a:p>
          <a:p>
            <a:pPr lvl="1"/>
            <a:r>
              <a:rPr lang="en-US" dirty="0"/>
              <a:t>D</a:t>
            </a:r>
            <a:r>
              <a:rPr lang="en-US" dirty="0" smtClean="0"/>
              <a:t>atabase </a:t>
            </a:r>
            <a:r>
              <a:rPr lang="en-US" dirty="0"/>
              <a:t>of 128 C/C</a:t>
            </a:r>
            <a:r>
              <a:rPr lang="en-US" dirty="0" smtClean="0"/>
              <a:t>++ vulnerabilities. </a:t>
            </a:r>
          </a:p>
          <a:p>
            <a:pPr lvl="1"/>
            <a:r>
              <a:rPr lang="en-US" dirty="0" smtClean="0"/>
              <a:t>Reporting warnings of 6 levels, form level </a:t>
            </a:r>
            <a:r>
              <a:rPr lang="en-US" dirty="0"/>
              <a:t>0 to 5, </a:t>
            </a:r>
            <a:endParaRPr lang="en-US" dirty="0" smtClean="0"/>
          </a:p>
          <a:p>
            <a:r>
              <a:rPr lang="en-US" sz="2400" dirty="0" smtClean="0"/>
              <a:t>ITS4</a:t>
            </a:r>
            <a:r>
              <a:rPr lang="en-US" sz="2400" dirty="0" smtClean="0"/>
              <a:t>: “</a:t>
            </a:r>
            <a:r>
              <a:rPr lang="en-US" sz="2400" dirty="0"/>
              <a:t>It's The Software Stupid! Security Scanner”. </a:t>
            </a:r>
            <a:endParaRPr lang="en-US" sz="2400" dirty="0" smtClean="0"/>
          </a:p>
          <a:p>
            <a:pPr lvl="1"/>
            <a:r>
              <a:rPr lang="en-US" dirty="0"/>
              <a:t>S</a:t>
            </a:r>
            <a:r>
              <a:rPr lang="en-US" dirty="0" smtClean="0"/>
              <a:t>cans </a:t>
            </a:r>
            <a:r>
              <a:rPr lang="en-US" dirty="0"/>
              <a:t>C/C++ code </a:t>
            </a:r>
            <a:endParaRPr lang="en-US" dirty="0" smtClean="0"/>
          </a:p>
          <a:p>
            <a:pPr lvl="1"/>
            <a:r>
              <a:rPr lang="en-US" dirty="0"/>
              <a:t>D</a:t>
            </a:r>
            <a:r>
              <a:rPr lang="en-US" dirty="0" smtClean="0"/>
              <a:t>atabase </a:t>
            </a:r>
            <a:r>
              <a:rPr lang="en-US" dirty="0"/>
              <a:t>has 144 vulnerabilities. </a:t>
            </a:r>
            <a:endParaRPr lang="en-US" dirty="0" smtClean="0"/>
          </a:p>
          <a:p>
            <a:pPr lvl="1"/>
            <a:r>
              <a:rPr lang="en-US" dirty="0" smtClean="0"/>
              <a:t>6 </a:t>
            </a:r>
            <a:r>
              <a:rPr lang="en-US" dirty="0"/>
              <a:t>levels of reporting warnings, level 0 to 5 </a:t>
            </a:r>
            <a:endParaRPr lang="en-US" dirty="0" smtClean="0"/>
          </a:p>
          <a:p>
            <a:r>
              <a:rPr lang="en-US" sz="2400" dirty="0" smtClean="0"/>
              <a:t>RATS</a:t>
            </a:r>
            <a:r>
              <a:rPr lang="en-US" sz="2400" dirty="0" smtClean="0"/>
              <a:t>: “Rough </a:t>
            </a:r>
            <a:r>
              <a:rPr lang="en-US" sz="2400" dirty="0"/>
              <a:t>Automatic Tool for Security”. </a:t>
            </a:r>
            <a:endParaRPr lang="en-US" sz="2400" dirty="0" smtClean="0"/>
          </a:p>
          <a:p>
            <a:pPr lvl="1"/>
            <a:r>
              <a:rPr lang="en-US" dirty="0"/>
              <a:t>S</a:t>
            </a:r>
            <a:r>
              <a:rPr lang="en-US" dirty="0" smtClean="0"/>
              <a:t>cans </a:t>
            </a:r>
            <a:r>
              <a:rPr lang="en-US" dirty="0"/>
              <a:t>C/C++, Python, PHP and Perl source code. </a:t>
            </a:r>
            <a:endParaRPr lang="en-US" dirty="0" smtClean="0"/>
          </a:p>
          <a:p>
            <a:pPr lvl="1"/>
            <a:r>
              <a:rPr lang="en-US" dirty="0" smtClean="0"/>
              <a:t>Rats </a:t>
            </a:r>
            <a:r>
              <a:rPr lang="en-US" dirty="0"/>
              <a:t>has 3 levels of reporting warnings, Low, Medium and High </a:t>
            </a:r>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290450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Selecting Output Format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a:t>
            </a:r>
            <a:r>
              <a:rPr lang="en-US" dirty="0"/>
              <a:t>D </a:t>
            </a:r>
            <a:endParaRPr lang="en-US" dirty="0" smtClean="0"/>
          </a:p>
          <a:p>
            <a:pPr lvl="1"/>
            <a:r>
              <a:rPr lang="en-US" dirty="0" smtClean="0"/>
              <a:t>Don’t display </a:t>
            </a:r>
            <a:r>
              <a:rPr lang="en-US" dirty="0"/>
              <a:t>the header and footer</a:t>
            </a:r>
            <a:r>
              <a:rPr lang="en-US" dirty="0" smtClean="0"/>
              <a:t>. Use </a:t>
            </a:r>
            <a:r>
              <a:rPr lang="en-US" dirty="0"/>
              <a:t>this along with −−quiet to see just the data itself</a:t>
            </a:r>
            <a:r>
              <a:rPr lang="en-US" dirty="0" smtClean="0"/>
              <a:t>.</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30</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104" y="2267338"/>
            <a:ext cx="7743496" cy="3960812"/>
          </a:xfrm>
          <a:prstGeom prst="rect">
            <a:avLst/>
          </a:prstGeom>
        </p:spPr>
      </p:pic>
    </p:spTree>
    <p:extLst>
      <p:ext uri="{BB962C8B-B14F-4D97-AF65-F5344CB8AC3E}">
        <p14:creationId xmlns:p14="http://schemas.microsoft.com/office/powerpoint/2010/main" val="2522670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Selecting Output Format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−−html or −</a:t>
            </a:r>
            <a:r>
              <a:rPr lang="en-US" dirty="0"/>
              <a:t>H </a:t>
            </a:r>
            <a:endParaRPr lang="en-US" dirty="0" smtClean="0"/>
          </a:p>
          <a:p>
            <a:pPr lvl="1"/>
            <a:r>
              <a:rPr lang="en-US" dirty="0" smtClean="0"/>
              <a:t>Format </a:t>
            </a:r>
            <a:r>
              <a:rPr lang="en-US" dirty="0"/>
              <a:t>the output as HTML instead of as simple text</a:t>
            </a:r>
            <a:r>
              <a:rPr lang="en-US" dirty="0" smtClean="0"/>
              <a:t>.</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31</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981200"/>
            <a:ext cx="8534400" cy="4038600"/>
          </a:xfrm>
          <a:prstGeom prst="rect">
            <a:avLst/>
          </a:prstGeom>
        </p:spPr>
      </p:pic>
    </p:spTree>
    <p:extLst>
      <p:ext uri="{BB962C8B-B14F-4D97-AF65-F5344CB8AC3E}">
        <p14:creationId xmlns:p14="http://schemas.microsoft.com/office/powerpoint/2010/main" val="653363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Selecting Output Format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−−immediate or -</a:t>
            </a:r>
            <a:r>
              <a:rPr lang="en-US" dirty="0" err="1"/>
              <a:t>i</a:t>
            </a:r>
            <a:r>
              <a:rPr lang="en-US" dirty="0"/>
              <a:t> </a:t>
            </a:r>
            <a:endParaRPr lang="en-US" dirty="0" smtClean="0"/>
          </a:p>
          <a:p>
            <a:pPr lvl="1"/>
            <a:r>
              <a:rPr lang="en-US" dirty="0" smtClean="0"/>
              <a:t>Immediately </a:t>
            </a:r>
            <a:r>
              <a:rPr lang="en-US" dirty="0"/>
              <a:t>display hits (</a:t>
            </a:r>
            <a:r>
              <a:rPr lang="en-US" dirty="0" smtClean="0"/>
              <a:t>don’t just </a:t>
            </a:r>
            <a:r>
              <a:rPr lang="en-US" dirty="0"/>
              <a:t>wait until the end</a:t>
            </a:r>
            <a:r>
              <a:rPr lang="en-US" dirty="0" smtClean="0"/>
              <a:t>).</a:t>
            </a:r>
          </a:p>
          <a:p>
            <a:pPr lvl="1"/>
            <a:endParaRPr lang="en-US" dirty="0"/>
          </a:p>
          <a:p>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1947698"/>
            <a:ext cx="7772399" cy="4343783"/>
          </a:xfrm>
          <a:prstGeom prst="rect">
            <a:avLst/>
          </a:prstGeom>
        </p:spPr>
      </p:pic>
    </p:spTree>
    <p:extLst>
      <p:ext uri="{BB962C8B-B14F-4D97-AF65-F5344CB8AC3E}">
        <p14:creationId xmlns:p14="http://schemas.microsoft.com/office/powerpoint/2010/main" val="3886838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Selecting Output Format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a:t>
            </a:r>
            <a:r>
              <a:rPr lang="en-US" dirty="0" err="1" smtClean="0"/>
              <a:t>singleline</a:t>
            </a:r>
            <a:r>
              <a:rPr lang="en-US" dirty="0" smtClean="0"/>
              <a:t> or -</a:t>
            </a:r>
            <a:r>
              <a:rPr lang="en-US" dirty="0"/>
              <a:t>S </a:t>
            </a:r>
            <a:endParaRPr lang="en-US" dirty="0" smtClean="0"/>
          </a:p>
          <a:p>
            <a:pPr lvl="1"/>
            <a:r>
              <a:rPr lang="en-US" dirty="0" smtClean="0"/>
              <a:t>Display </a:t>
            </a:r>
            <a:r>
              <a:rPr lang="en-US" dirty="0"/>
              <a:t>as single line of text output for each hit. Useful for interacting with compilation tools</a:t>
            </a:r>
            <a:r>
              <a:rPr lang="en-US" dirty="0" smtClean="0"/>
              <a:t>.</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342517"/>
            <a:ext cx="8382000" cy="3143883"/>
          </a:xfrm>
          <a:prstGeom prst="rect">
            <a:avLst/>
          </a:prstGeom>
        </p:spPr>
      </p:pic>
    </p:spTree>
    <p:extLst>
      <p:ext uri="{BB962C8B-B14F-4D97-AF65-F5344CB8AC3E}">
        <p14:creationId xmlns:p14="http://schemas.microsoft.com/office/powerpoint/2010/main" val="1975037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Selecting Output Format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a:t>
            </a:r>
            <a:r>
              <a:rPr lang="en-US" dirty="0" err="1"/>
              <a:t>omittime</a:t>
            </a:r>
            <a:r>
              <a:rPr lang="en-US" dirty="0"/>
              <a:t> </a:t>
            </a:r>
            <a:endParaRPr lang="en-US" dirty="0" smtClean="0"/>
          </a:p>
          <a:p>
            <a:pPr lvl="1"/>
            <a:r>
              <a:rPr lang="en-US" dirty="0" smtClean="0"/>
              <a:t>Omit </a:t>
            </a:r>
            <a:r>
              <a:rPr lang="en-US" dirty="0"/>
              <a:t>timing information. This is useful for regression tests of </a:t>
            </a:r>
            <a:r>
              <a:rPr lang="en-US" dirty="0" err="1"/>
              <a:t>ﬂawﬁnder</a:t>
            </a:r>
            <a:r>
              <a:rPr lang="en-US" dirty="0"/>
              <a:t> itself, so that the output </a:t>
            </a:r>
            <a:r>
              <a:rPr lang="en-US" dirty="0" smtClean="0"/>
              <a:t>doesn’t vary </a:t>
            </a:r>
            <a:r>
              <a:rPr lang="en-US" dirty="0"/>
              <a:t>depending on </a:t>
            </a:r>
            <a:r>
              <a:rPr lang="en-US" dirty="0" smtClean="0"/>
              <a:t>how long </a:t>
            </a:r>
            <a:r>
              <a:rPr lang="en-US" dirty="0"/>
              <a:t>the analysis takes</a:t>
            </a:r>
            <a:r>
              <a:rPr lang="en-US" dirty="0" smtClean="0"/>
              <a:t>.</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34</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600" y="2784365"/>
            <a:ext cx="7301401" cy="79068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601" y="3755251"/>
            <a:ext cx="7301400" cy="1971950"/>
          </a:xfrm>
          <a:prstGeom prst="rect">
            <a:avLst/>
          </a:prstGeom>
        </p:spPr>
      </p:pic>
    </p:spTree>
    <p:extLst>
      <p:ext uri="{BB962C8B-B14F-4D97-AF65-F5344CB8AC3E}">
        <p14:creationId xmlns:p14="http://schemas.microsoft.com/office/powerpoint/2010/main" val="2610209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Selecting Output Format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−quiet or −</a:t>
            </a:r>
            <a:r>
              <a:rPr lang="en-US" dirty="0"/>
              <a:t>Q </a:t>
            </a:r>
            <a:endParaRPr lang="en-US" dirty="0" smtClean="0"/>
          </a:p>
          <a:p>
            <a:pPr lvl="1"/>
            <a:r>
              <a:rPr lang="en-US" dirty="0" smtClean="0"/>
              <a:t>Don’t display </a:t>
            </a:r>
            <a:r>
              <a:rPr lang="en-US" dirty="0"/>
              <a:t>status information (i.e., which ﬁles are being examined) while the analysis is going on</a:t>
            </a:r>
            <a:r>
              <a:rPr lang="en-US" dirty="0" smtClean="0"/>
              <a:t>.</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35</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209800"/>
            <a:ext cx="7848600" cy="3810000"/>
          </a:xfrm>
          <a:prstGeom prst="rect">
            <a:avLst/>
          </a:prstGeom>
        </p:spPr>
      </p:pic>
    </p:spTree>
    <p:extLst>
      <p:ext uri="{BB962C8B-B14F-4D97-AF65-F5344CB8AC3E}">
        <p14:creationId xmlns:p14="http://schemas.microsoft.com/office/powerpoint/2010/main" val="19540527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err="1"/>
              <a:t>Hitlist</a:t>
            </a:r>
            <a:r>
              <a:rPr lang="en-US" sz="4000" b="1" dirty="0"/>
              <a:t> Management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a:t>−−</a:t>
            </a:r>
            <a:r>
              <a:rPr lang="en-US" dirty="0" err="1"/>
              <a:t>savehitlist</a:t>
            </a:r>
            <a:r>
              <a:rPr lang="en-US" dirty="0"/>
              <a:t>=F </a:t>
            </a:r>
            <a:endParaRPr lang="en-US" dirty="0" smtClean="0"/>
          </a:p>
          <a:p>
            <a:pPr lvl="1"/>
            <a:r>
              <a:rPr lang="en-US" dirty="0" smtClean="0"/>
              <a:t>Save </a:t>
            </a:r>
            <a:r>
              <a:rPr lang="en-US" dirty="0"/>
              <a:t>all resulting hits (the "</a:t>
            </a:r>
            <a:r>
              <a:rPr lang="en-US" dirty="0" err="1"/>
              <a:t>hitlist</a:t>
            </a:r>
            <a:r>
              <a:rPr lang="en-US" dirty="0"/>
              <a:t>") to F.</a:t>
            </a:r>
          </a:p>
          <a:p>
            <a:r>
              <a:rPr lang="en-US" dirty="0"/>
              <a:t>−−</a:t>
            </a:r>
            <a:r>
              <a:rPr lang="en-US" dirty="0" err="1"/>
              <a:t>loadhitlist</a:t>
            </a:r>
            <a:r>
              <a:rPr lang="en-US" dirty="0"/>
              <a:t>=F </a:t>
            </a:r>
            <a:endParaRPr lang="en-US" dirty="0" smtClean="0"/>
          </a:p>
          <a:p>
            <a:pPr lvl="1"/>
            <a:r>
              <a:rPr lang="en-US" dirty="0" smtClean="0"/>
              <a:t>Load </a:t>
            </a:r>
            <a:r>
              <a:rPr lang="en-US" dirty="0"/>
              <a:t>the </a:t>
            </a:r>
            <a:r>
              <a:rPr lang="en-US" dirty="0" err="1"/>
              <a:t>hitlist</a:t>
            </a:r>
            <a:r>
              <a:rPr lang="en-US" dirty="0"/>
              <a:t> from F instead of analyzing source programs. </a:t>
            </a:r>
            <a:endParaRPr lang="en-US" dirty="0" smtClean="0"/>
          </a:p>
          <a:p>
            <a:pPr lvl="2"/>
            <a:r>
              <a:rPr lang="en-US" dirty="0" smtClean="0"/>
              <a:t>Warning</a:t>
            </a:r>
            <a:r>
              <a:rPr lang="en-US" dirty="0"/>
              <a:t>: Do not load </a:t>
            </a:r>
            <a:r>
              <a:rPr lang="en-US" dirty="0" err="1"/>
              <a:t>hitlists</a:t>
            </a:r>
            <a:r>
              <a:rPr lang="en-US" dirty="0"/>
              <a:t> from untrusted sources (for security reasons). </a:t>
            </a:r>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36</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24194227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err="1"/>
              <a:t>Hitlist</a:t>
            </a:r>
            <a:r>
              <a:rPr lang="en-US" sz="4000" b="1" dirty="0"/>
              <a:t> Management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a:t>−−</a:t>
            </a:r>
            <a:r>
              <a:rPr lang="en-US" dirty="0" err="1"/>
              <a:t>savehitlist</a:t>
            </a:r>
            <a:r>
              <a:rPr lang="en-US" dirty="0"/>
              <a:t>=F </a:t>
            </a:r>
            <a:endParaRPr lang="en-US" dirty="0" smtClean="0"/>
          </a:p>
          <a:p>
            <a:pPr lvl="1"/>
            <a:r>
              <a:rPr lang="en-US" dirty="0" smtClean="0"/>
              <a:t>Save </a:t>
            </a:r>
            <a:r>
              <a:rPr lang="en-US" dirty="0"/>
              <a:t>all </a:t>
            </a:r>
            <a:r>
              <a:rPr lang="en-US" dirty="0" smtClean="0"/>
              <a:t>resulting </a:t>
            </a:r>
            <a:r>
              <a:rPr lang="en-US" dirty="0"/>
              <a:t>hits (the "</a:t>
            </a:r>
            <a:r>
              <a:rPr lang="en-US" dirty="0" err="1"/>
              <a:t>hitlist</a:t>
            </a:r>
            <a:r>
              <a:rPr lang="en-US" dirty="0"/>
              <a:t>") to </a:t>
            </a:r>
            <a:r>
              <a:rPr lang="en-US" dirty="0" smtClean="0"/>
              <a:t>F</a:t>
            </a:r>
          </a:p>
          <a:p>
            <a:pPr lvl="1"/>
            <a:endParaRPr lang="en-US" dirty="0"/>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37</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00" y="2042904"/>
            <a:ext cx="6982799" cy="4267796"/>
          </a:xfrm>
          <a:prstGeom prst="rect">
            <a:avLst/>
          </a:prstGeom>
        </p:spPr>
      </p:pic>
    </p:spTree>
    <p:extLst>
      <p:ext uri="{BB962C8B-B14F-4D97-AF65-F5344CB8AC3E}">
        <p14:creationId xmlns:p14="http://schemas.microsoft.com/office/powerpoint/2010/main" val="16887859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err="1"/>
              <a:t>Hitlist</a:t>
            </a:r>
            <a:r>
              <a:rPr lang="en-US" sz="4000" b="1" dirty="0"/>
              <a:t> Management </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a:t>
            </a:r>
            <a:r>
              <a:rPr lang="en-US" dirty="0" err="1"/>
              <a:t>loadhitlist</a:t>
            </a:r>
            <a:r>
              <a:rPr lang="en-US" dirty="0"/>
              <a:t>=F </a:t>
            </a:r>
            <a:endParaRPr lang="en-US" dirty="0" smtClean="0"/>
          </a:p>
          <a:p>
            <a:pPr lvl="1"/>
            <a:r>
              <a:rPr lang="en-US" dirty="0" smtClean="0"/>
              <a:t>Load </a:t>
            </a:r>
            <a:r>
              <a:rPr lang="en-US" dirty="0"/>
              <a:t>the </a:t>
            </a:r>
            <a:r>
              <a:rPr lang="en-US" dirty="0" err="1"/>
              <a:t>hitlist</a:t>
            </a:r>
            <a:r>
              <a:rPr lang="en-US" dirty="0"/>
              <a:t> from F instead of analyzing source </a:t>
            </a:r>
            <a:r>
              <a:rPr lang="en-US" dirty="0" smtClean="0"/>
              <a:t>programs </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09800"/>
            <a:ext cx="7696199" cy="3962400"/>
          </a:xfrm>
          <a:prstGeom prst="rect">
            <a:avLst/>
          </a:prstGeom>
        </p:spPr>
      </p:pic>
    </p:spTree>
    <p:extLst>
      <p:ext uri="{BB962C8B-B14F-4D97-AF65-F5344CB8AC3E}">
        <p14:creationId xmlns:p14="http://schemas.microsoft.com/office/powerpoint/2010/main" val="3747991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838200"/>
          </a:xfrm>
        </p:spPr>
        <p:txBody>
          <a:bodyPr>
            <a:normAutofit fontScale="90000"/>
          </a:bodyPr>
          <a:lstStyle/>
          <a:p>
            <a:r>
              <a:rPr lang="en-US" sz="4000" b="1" dirty="0"/>
              <a:t>COMMON WEAKNESS ENUMERATION (CWE)</a:t>
            </a:r>
            <a:endParaRPr lang="en-US" sz="4000" dirty="0"/>
          </a:p>
        </p:txBody>
      </p:sp>
      <p:sp>
        <p:nvSpPr>
          <p:cNvPr id="3" name="Content Placeholder 2"/>
          <p:cNvSpPr>
            <a:spLocks noGrp="1"/>
          </p:cNvSpPr>
          <p:nvPr>
            <p:ph idx="1"/>
          </p:nvPr>
        </p:nvSpPr>
        <p:spPr>
          <a:xfrm>
            <a:off x="457200" y="914400"/>
            <a:ext cx="8229600" cy="5410200"/>
          </a:xfrm>
        </p:spPr>
        <p:txBody>
          <a:bodyPr>
            <a:normAutofit fontScale="62500" lnSpcReduction="20000"/>
          </a:bodyPr>
          <a:lstStyle/>
          <a:p>
            <a:r>
              <a:rPr lang="en-US" dirty="0" err="1"/>
              <a:t>Flawﬁnder</a:t>
            </a:r>
            <a:r>
              <a:rPr lang="en-US" dirty="0"/>
              <a:t> can report on the following CWEs (these are the CWEs that </a:t>
            </a:r>
            <a:r>
              <a:rPr lang="en-US" dirty="0" err="1"/>
              <a:t>ﬂawﬁnder</a:t>
            </a:r>
            <a:r>
              <a:rPr lang="en-US" dirty="0"/>
              <a:t> covers; ‘‘*’’marks those in the CWE/SANS top 25 list):</a:t>
            </a:r>
          </a:p>
          <a:p>
            <a:r>
              <a:rPr lang="en-US" dirty="0" smtClean="0"/>
              <a:t>CWE-20</a:t>
            </a:r>
            <a:r>
              <a:rPr lang="en-US" dirty="0"/>
              <a:t>: Improper Input Validation</a:t>
            </a:r>
          </a:p>
          <a:p>
            <a:r>
              <a:rPr lang="en-US" dirty="0" smtClean="0"/>
              <a:t>CWE-22</a:t>
            </a:r>
            <a:r>
              <a:rPr lang="en-US" dirty="0"/>
              <a:t>: Improper Limitation of a Pathname to a Restricted Directory (‘‘Path Traversal’’)</a:t>
            </a:r>
          </a:p>
          <a:p>
            <a:r>
              <a:rPr lang="en-US" dirty="0" smtClean="0"/>
              <a:t>CWE-78</a:t>
            </a:r>
            <a:r>
              <a:rPr lang="en-US" dirty="0"/>
              <a:t>: Improper Neutralization of Special Elements used in an OS Command (‘‘OS Command Injection’’)*</a:t>
            </a:r>
          </a:p>
          <a:p>
            <a:r>
              <a:rPr lang="en-US" dirty="0" smtClean="0"/>
              <a:t>CWE-119</a:t>
            </a:r>
            <a:r>
              <a:rPr lang="en-US" dirty="0"/>
              <a:t>: Improper Restriction of Operations within the Bounds of a Memory Buffer (a parent of CWE-120*, so this is shown as CWE-119!/CWE-120)</a:t>
            </a:r>
          </a:p>
          <a:p>
            <a:r>
              <a:rPr lang="en-US" dirty="0" smtClean="0"/>
              <a:t>CWE-120</a:t>
            </a:r>
            <a:r>
              <a:rPr lang="en-US" dirty="0"/>
              <a:t>: Buffer </a:t>
            </a:r>
            <a:r>
              <a:rPr lang="en-US" dirty="0" err="1"/>
              <a:t>Copywithout</a:t>
            </a:r>
            <a:r>
              <a:rPr lang="en-US" dirty="0"/>
              <a:t> Checking Size of Input (‘‘Classic Buffer Overﬂow’’)*</a:t>
            </a:r>
          </a:p>
          <a:p>
            <a:r>
              <a:rPr lang="en-US" dirty="0" smtClean="0"/>
              <a:t>CWE-126</a:t>
            </a:r>
            <a:r>
              <a:rPr lang="en-US" dirty="0"/>
              <a:t>: Buffer Over-read</a:t>
            </a:r>
          </a:p>
          <a:p>
            <a:r>
              <a:rPr lang="en-US" dirty="0" smtClean="0"/>
              <a:t>CWE-134</a:t>
            </a:r>
            <a:r>
              <a:rPr lang="en-US" dirty="0"/>
              <a:t>: Uncontrolled Format String*</a:t>
            </a:r>
          </a:p>
          <a:p>
            <a:r>
              <a:rPr lang="en-US" dirty="0" smtClean="0"/>
              <a:t>CWE-190</a:t>
            </a:r>
            <a:r>
              <a:rPr lang="en-US" dirty="0"/>
              <a:t>: Integer Overﬂow or Wraparound*</a:t>
            </a:r>
          </a:p>
          <a:p>
            <a:r>
              <a:rPr lang="en-US" dirty="0" smtClean="0"/>
              <a:t>CWE-250</a:t>
            </a:r>
            <a:r>
              <a:rPr lang="en-US" dirty="0"/>
              <a:t>: Execution with Unnecessary Privileges</a:t>
            </a:r>
          </a:p>
          <a:p>
            <a:r>
              <a:rPr lang="en-US" dirty="0" smtClean="0"/>
              <a:t>CWE-327</a:t>
            </a:r>
            <a:r>
              <a:rPr lang="en-US" dirty="0"/>
              <a:t>: Use of a Broken or </a:t>
            </a:r>
            <a:r>
              <a:rPr lang="en-US" dirty="0" err="1"/>
              <a:t>RiskyCryptographic</a:t>
            </a:r>
            <a:r>
              <a:rPr lang="en-US" dirty="0"/>
              <a:t> Algorithm*</a:t>
            </a:r>
          </a:p>
          <a:p>
            <a:r>
              <a:rPr lang="en-US" dirty="0" smtClean="0"/>
              <a:t>CWE-362</a:t>
            </a:r>
            <a:r>
              <a:rPr lang="en-US" dirty="0"/>
              <a:t>: Concurrent Execution using Shared Resource with Improper Synchronization (‘‘Race Condition’’)</a:t>
            </a:r>
          </a:p>
          <a:p>
            <a:r>
              <a:rPr lang="en-US" dirty="0" smtClean="0"/>
              <a:t>CWE-377</a:t>
            </a:r>
            <a:r>
              <a:rPr lang="en-US" dirty="0"/>
              <a:t>: Insecure Temporary File</a:t>
            </a:r>
          </a:p>
          <a:p>
            <a:r>
              <a:rPr lang="en-US" dirty="0" smtClean="0"/>
              <a:t>CWE-676</a:t>
            </a:r>
            <a:r>
              <a:rPr lang="en-US" dirty="0"/>
              <a:t>: Use of Potentially Dangerous Function*</a:t>
            </a:r>
            <a:r>
              <a:rPr lang="en-US" dirty="0" smtClean="0"/>
              <a:t>	</a:t>
            </a:r>
          </a:p>
          <a:p>
            <a:r>
              <a:rPr lang="en-US" dirty="0" smtClean="0"/>
              <a:t>CWE-732</a:t>
            </a:r>
            <a:r>
              <a:rPr lang="en-US" dirty="0"/>
              <a:t>: Incorrect Permission Assignment for Critical Resource*</a:t>
            </a:r>
          </a:p>
          <a:p>
            <a:r>
              <a:rPr lang="en-US" dirty="0" smtClean="0"/>
              <a:t>CWE-785</a:t>
            </a:r>
            <a:r>
              <a:rPr lang="en-US" dirty="0"/>
              <a:t>: Use of Path Manipulation Function without Maximum-sized Buffer (child of CWE-120*, so this is shown as CWE-120/CWE-785)</a:t>
            </a:r>
          </a:p>
          <a:p>
            <a:r>
              <a:rPr lang="en-US" dirty="0" smtClean="0"/>
              <a:t>CWE-807</a:t>
            </a:r>
            <a:r>
              <a:rPr lang="en-US" dirty="0"/>
              <a:t>: Reliance on Untrusted Inputs in a Security Decision*</a:t>
            </a:r>
          </a:p>
          <a:p>
            <a:r>
              <a:rPr lang="en-US" dirty="0" smtClean="0"/>
              <a:t>CWE-829</a:t>
            </a:r>
            <a:r>
              <a:rPr lang="en-US" dirty="0"/>
              <a:t>: Inclusion of Functionality from Untrusted Control Sphere*</a:t>
            </a:r>
            <a:r>
              <a:rPr lang="en-US" dirty="0" smtClean="0"/>
              <a:t>		</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39</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2105301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4000" b="1" dirty="0"/>
              <a:t>Downloading and Installing</a:t>
            </a:r>
            <a:endParaRPr lang="en-US" sz="4000"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4</a:t>
            </a:fld>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4" name="Rectangle 3"/>
          <p:cNvSpPr/>
          <p:nvPr/>
        </p:nvSpPr>
        <p:spPr>
          <a:xfrm>
            <a:off x="421105" y="1049953"/>
            <a:ext cx="8382000" cy="4893647"/>
          </a:xfrm>
          <a:prstGeom prst="rect">
            <a:avLst/>
          </a:prstGeom>
        </p:spPr>
        <p:txBody>
          <a:bodyPr wrap="square">
            <a:spAutoFit/>
          </a:bodyPr>
          <a:lstStyle/>
          <a:p>
            <a:pPr marL="342900"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The current version - 2.0.7</a:t>
            </a:r>
          </a:p>
          <a:p>
            <a:pPr marL="342900"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Linux-based system</a:t>
            </a:r>
          </a:p>
          <a:p>
            <a:pPr marL="342900"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First, download </a:t>
            </a:r>
            <a:r>
              <a:rPr lang="en-US" altLang="en-US" sz="2400" dirty="0" err="1" smtClean="0">
                <a:latin typeface="Arial" panose="020B0604020202020204" pitchFamily="34" charset="0"/>
              </a:rPr>
              <a:t>flawfinder</a:t>
            </a:r>
            <a:r>
              <a:rPr lang="en-US" altLang="en-US" sz="2400" dirty="0" smtClean="0">
                <a:latin typeface="Arial" panose="020B0604020202020204" pitchFamily="34" charset="0"/>
              </a:rPr>
              <a:t> </a:t>
            </a:r>
            <a:r>
              <a:rPr lang="en-US" altLang="en-US" sz="2400" dirty="0">
                <a:latin typeface="Arial" panose="020B0604020202020204" pitchFamily="34" charset="0"/>
              </a:rPr>
              <a:t>in .tar.gz (</a:t>
            </a:r>
            <a:r>
              <a:rPr lang="en-US" altLang="en-US" sz="2400" dirty="0" err="1">
                <a:latin typeface="Arial" panose="020B0604020202020204" pitchFamily="34" charset="0"/>
              </a:rPr>
              <a:t>tarball</a:t>
            </a:r>
            <a:r>
              <a:rPr lang="en-US" altLang="en-US" sz="2400" dirty="0">
                <a:latin typeface="Arial" panose="020B0604020202020204" pitchFamily="34" charset="0"/>
              </a:rPr>
              <a:t>) format</a:t>
            </a:r>
          </a:p>
          <a:p>
            <a:pPr marL="800100" lvl="1"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https://dwheeler.com/flawfinder/flawfinder-2.0.7.tar.gz</a:t>
            </a:r>
          </a:p>
          <a:p>
            <a:pPr marL="342900" indent="-342900" eaLnBrk="0" fontAlgn="base" hangingPunct="0">
              <a:spcBef>
                <a:spcPct val="0"/>
              </a:spcBef>
              <a:spcAft>
                <a:spcPct val="0"/>
              </a:spcAft>
              <a:buClrTx/>
              <a:buSzTx/>
              <a:buFont typeface="Arial" panose="020B0604020202020204" pitchFamily="34" charset="0"/>
              <a:buChar char="•"/>
            </a:pPr>
            <a:r>
              <a:rPr lang="en-US" altLang="en-US" sz="2400" dirty="0" smtClean="0">
                <a:latin typeface="Arial" panose="020B0604020202020204" pitchFamily="34" charset="0"/>
              </a:rPr>
              <a:t>Install</a:t>
            </a:r>
            <a:endParaRPr lang="en-US" altLang="en-US" sz="2400" dirty="0">
              <a:latin typeface="Arial" panose="020B0604020202020204" pitchFamily="34" charset="0"/>
            </a:endParaRPr>
          </a:p>
          <a:p>
            <a:pPr marL="800100" lvl="1"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First, </a:t>
            </a:r>
            <a:r>
              <a:rPr lang="en-US" altLang="en-US" sz="2400" dirty="0" err="1">
                <a:latin typeface="Arial" panose="020B0604020202020204" pitchFamily="34" charset="0"/>
              </a:rPr>
              <a:t>uncompress</a:t>
            </a:r>
            <a:r>
              <a:rPr lang="en-US" altLang="en-US" sz="2400" dirty="0">
                <a:latin typeface="Arial" panose="020B0604020202020204" pitchFamily="34" charset="0"/>
              </a:rPr>
              <a:t> the file </a:t>
            </a:r>
          </a:p>
          <a:p>
            <a:pPr marL="800100" lvl="1" indent="-342900" eaLnBrk="0" fontAlgn="base" hangingPunct="0">
              <a:spcBef>
                <a:spcPct val="0"/>
              </a:spcBef>
              <a:spcAft>
                <a:spcPct val="0"/>
              </a:spcAft>
              <a:buClrTx/>
              <a:buSzTx/>
              <a:buFont typeface="Arial" panose="020B0604020202020204" pitchFamily="34" charset="0"/>
              <a:buChar char="•"/>
            </a:pPr>
            <a:r>
              <a:rPr lang="en-US" altLang="en-US" sz="2400" dirty="0">
                <a:latin typeface="Arial" panose="020B0604020202020204" pitchFamily="34" charset="0"/>
              </a:rPr>
              <a:t>Become root to install: </a:t>
            </a:r>
            <a:endParaRPr lang="en-US" altLang="en-US" sz="2400" dirty="0">
              <a:latin typeface="Arial Unicode MS"/>
            </a:endParaRPr>
          </a:p>
          <a:p>
            <a:pPr marL="1428750" lvl="3" indent="-514350" eaLnBrk="0" fontAlgn="base" hangingPunct="0">
              <a:spcBef>
                <a:spcPct val="0"/>
              </a:spcBef>
              <a:spcAft>
                <a:spcPct val="0"/>
              </a:spcAft>
              <a:buClrTx/>
              <a:buSzTx/>
              <a:buFont typeface="Arial" panose="020B0604020202020204" pitchFamily="34" charset="0"/>
              <a:buChar char="•"/>
            </a:pPr>
            <a:r>
              <a:rPr lang="en-US" altLang="en-US" sz="2400" dirty="0">
                <a:latin typeface="Arial Unicode MS"/>
              </a:rPr>
              <a:t>tar </a:t>
            </a:r>
            <a:r>
              <a:rPr lang="en-US" altLang="en-US" sz="2400" dirty="0" err="1" smtClean="0">
                <a:latin typeface="Arial Unicode MS"/>
              </a:rPr>
              <a:t>xvzf</a:t>
            </a:r>
            <a:r>
              <a:rPr lang="en-US" altLang="en-US" sz="2400" dirty="0" smtClean="0">
                <a:latin typeface="Arial Unicode MS"/>
              </a:rPr>
              <a:t> </a:t>
            </a:r>
            <a:r>
              <a:rPr lang="en-US" altLang="en-US" sz="2400" dirty="0">
                <a:latin typeface="Arial Unicode MS"/>
              </a:rPr>
              <a:t>flawfinder-*.tar.gz </a:t>
            </a:r>
          </a:p>
          <a:p>
            <a:pPr marL="1428750" lvl="3" indent="-514350" eaLnBrk="0" fontAlgn="base" hangingPunct="0">
              <a:spcBef>
                <a:spcPct val="0"/>
              </a:spcBef>
              <a:spcAft>
                <a:spcPct val="0"/>
              </a:spcAft>
              <a:buClrTx/>
              <a:buSzTx/>
              <a:buFont typeface="Arial" panose="020B0604020202020204" pitchFamily="34" charset="0"/>
              <a:buChar char="•"/>
            </a:pPr>
            <a:r>
              <a:rPr lang="en-US" altLang="en-US" sz="2400" dirty="0">
                <a:latin typeface="Arial Unicode MS"/>
              </a:rPr>
              <a:t>cd </a:t>
            </a:r>
            <a:r>
              <a:rPr lang="en-US" altLang="en-US" sz="2400" dirty="0" err="1">
                <a:latin typeface="Arial Unicode MS"/>
              </a:rPr>
              <a:t>flawfinder</a:t>
            </a:r>
            <a:r>
              <a:rPr lang="en-US" altLang="en-US" sz="2400" dirty="0">
                <a:latin typeface="Arial Unicode MS"/>
              </a:rPr>
              <a:t>-* </a:t>
            </a:r>
          </a:p>
          <a:p>
            <a:pPr marL="800100" lvl="1" indent="-342900" eaLnBrk="0" fontAlgn="base" hangingPunct="0">
              <a:spcBef>
                <a:spcPct val="0"/>
              </a:spcBef>
              <a:spcAft>
                <a:spcPct val="0"/>
              </a:spcAft>
              <a:buClrTx/>
              <a:buSzTx/>
              <a:buFont typeface="Arial" panose="020B0604020202020204" pitchFamily="34" charset="0"/>
              <a:buChar char="•"/>
            </a:pPr>
            <a:r>
              <a:rPr lang="en-US" altLang="en-US" sz="2400" dirty="0"/>
              <a:t>Then </a:t>
            </a:r>
            <a:r>
              <a:rPr lang="en-US" altLang="en-US" sz="2400" dirty="0" smtClean="0"/>
              <a:t>install</a:t>
            </a:r>
            <a:r>
              <a:rPr lang="en-US" altLang="en-US" sz="2400" dirty="0"/>
              <a:t> </a:t>
            </a:r>
            <a:r>
              <a:rPr lang="en-US" altLang="en-US" sz="2400" dirty="0" smtClean="0"/>
              <a:t>we can </a:t>
            </a:r>
            <a:r>
              <a:rPr lang="en-US" altLang="en-US" sz="2400" dirty="0"/>
              <a:t>do this (omit "</a:t>
            </a:r>
            <a:r>
              <a:rPr lang="en-US" altLang="en-US" sz="2400" dirty="0" err="1"/>
              <a:t>sudo</a:t>
            </a:r>
            <a:r>
              <a:rPr lang="en-US" altLang="en-US" sz="2400" dirty="0"/>
              <a:t>" if you are </a:t>
            </a:r>
            <a:r>
              <a:rPr lang="en-US" altLang="en-US" sz="2400" dirty="0" smtClean="0"/>
              <a:t>root)</a:t>
            </a:r>
          </a:p>
          <a:p>
            <a:pPr marL="1257300" lvl="2" indent="-342900" eaLnBrk="0" fontAlgn="base" hangingPunct="0">
              <a:spcBef>
                <a:spcPct val="0"/>
              </a:spcBef>
              <a:spcAft>
                <a:spcPct val="0"/>
              </a:spcAft>
              <a:buFont typeface="Arial" panose="020B0604020202020204" pitchFamily="34" charset="0"/>
              <a:buChar char="•"/>
            </a:pPr>
            <a:r>
              <a:rPr lang="en-US" altLang="en-US" sz="2400" dirty="0" smtClean="0"/>
              <a:t>1</a:t>
            </a:r>
            <a:r>
              <a:rPr lang="en-US" altLang="en-US" sz="2400" dirty="0"/>
              <a:t>. </a:t>
            </a:r>
            <a:r>
              <a:rPr lang="en-US" altLang="en-US" sz="2400" dirty="0" err="1">
                <a:latin typeface="Arial Unicode MS"/>
              </a:rPr>
              <a:t>sudo</a:t>
            </a:r>
            <a:r>
              <a:rPr lang="en-US" altLang="en-US" sz="2400" dirty="0">
                <a:latin typeface="Arial Unicode MS"/>
              </a:rPr>
              <a:t> make prefix=/</a:t>
            </a:r>
            <a:r>
              <a:rPr lang="en-US" altLang="en-US" sz="2400" dirty="0" err="1">
                <a:latin typeface="Arial Unicode MS"/>
              </a:rPr>
              <a:t>usr</a:t>
            </a:r>
            <a:r>
              <a:rPr lang="en-US" altLang="en-US" sz="2400" dirty="0">
                <a:latin typeface="Arial Unicode MS"/>
              </a:rPr>
              <a:t> install </a:t>
            </a:r>
          </a:p>
          <a:p>
            <a:pPr marL="342900" indent="-342900" eaLnBrk="0" fontAlgn="base" hangingPunct="0">
              <a:spcBef>
                <a:spcPct val="0"/>
              </a:spcBef>
              <a:spcAft>
                <a:spcPct val="0"/>
              </a:spcAft>
              <a:buClrTx/>
              <a:buSzTx/>
              <a:buFont typeface="Arial" panose="020B0604020202020204" pitchFamily="34" charset="0"/>
              <a:buChar char="•"/>
            </a:pPr>
            <a:r>
              <a:rPr lang="en-US" sz="2400" dirty="0" smtClean="0"/>
              <a:t>If </a:t>
            </a:r>
            <a:r>
              <a:rPr lang="en-US" sz="2400" dirty="0"/>
              <a:t>you use Windows, the recommended way is to install Cygwin first, and install it on top of Cygwin. </a:t>
            </a:r>
            <a:endParaRPr lang="en-US" altLang="en-US" sz="2400" dirty="0">
              <a:latin typeface="Arial Unicode MS"/>
            </a:endParaRPr>
          </a:p>
        </p:txBody>
      </p:sp>
    </p:spTree>
    <p:extLst>
      <p:ext uri="{BB962C8B-B14F-4D97-AF65-F5344CB8AC3E}">
        <p14:creationId xmlns:p14="http://schemas.microsoft.com/office/powerpoint/2010/main" val="77274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Conclusion</a:t>
            </a:r>
            <a:endParaRPr lang="en-US" sz="4000" dirty="0"/>
          </a:p>
        </p:txBody>
      </p:sp>
      <p:sp>
        <p:nvSpPr>
          <p:cNvPr id="3" name="Content Placeholder 2"/>
          <p:cNvSpPr>
            <a:spLocks noGrp="1"/>
          </p:cNvSpPr>
          <p:nvPr>
            <p:ph idx="1"/>
          </p:nvPr>
        </p:nvSpPr>
        <p:spPr>
          <a:xfrm>
            <a:off x="457200" y="914400"/>
            <a:ext cx="8229600" cy="5410200"/>
          </a:xfrm>
        </p:spPr>
        <p:txBody>
          <a:bodyPr>
            <a:normAutofit fontScale="85000" lnSpcReduction="10000"/>
          </a:bodyPr>
          <a:lstStyle/>
          <a:p>
            <a:r>
              <a:rPr lang="en-US" dirty="0" smtClean="0"/>
              <a:t>Useful </a:t>
            </a:r>
            <a:r>
              <a:rPr lang="en-US" dirty="0"/>
              <a:t>as a simple introduction </a:t>
            </a:r>
          </a:p>
          <a:p>
            <a:pPr lvl="1"/>
            <a:r>
              <a:rPr lang="en-US" dirty="0"/>
              <a:t>To static analysis tools </a:t>
            </a:r>
          </a:p>
          <a:p>
            <a:pPr lvl="1"/>
            <a:r>
              <a:rPr lang="en-US" dirty="0"/>
              <a:t>Easy to start using and easy to understand.</a:t>
            </a:r>
          </a:p>
          <a:p>
            <a:r>
              <a:rPr lang="en-US" dirty="0" smtClean="0"/>
              <a:t>Works </a:t>
            </a:r>
            <a:r>
              <a:rPr lang="en-US" dirty="0"/>
              <a:t>by doing simple lexical tokenization </a:t>
            </a:r>
            <a:endParaRPr lang="en-US" dirty="0" smtClean="0"/>
          </a:p>
          <a:p>
            <a:pPr lvl="1"/>
            <a:r>
              <a:rPr lang="en-US" dirty="0"/>
              <a:t>L</a:t>
            </a:r>
            <a:r>
              <a:rPr lang="en-US" dirty="0" smtClean="0"/>
              <a:t>ooking </a:t>
            </a:r>
            <a:r>
              <a:rPr lang="en-US" dirty="0"/>
              <a:t>for token matches to the database </a:t>
            </a:r>
            <a:endParaRPr lang="en-US" dirty="0" smtClean="0"/>
          </a:p>
          <a:p>
            <a:pPr lvl="1"/>
            <a:r>
              <a:rPr lang="en-US" dirty="0" smtClean="0"/>
              <a:t>Particularly </a:t>
            </a:r>
            <a:r>
              <a:rPr lang="en-US" dirty="0"/>
              <a:t>to ﬁnd function </a:t>
            </a:r>
            <a:r>
              <a:rPr lang="en-US" dirty="0" smtClean="0"/>
              <a:t>calls </a:t>
            </a:r>
          </a:p>
          <a:p>
            <a:r>
              <a:rPr lang="en-US" dirty="0"/>
              <a:t>E</a:t>
            </a:r>
            <a:r>
              <a:rPr lang="en-US" dirty="0" smtClean="0"/>
              <a:t>xamines </a:t>
            </a:r>
            <a:r>
              <a:rPr lang="en-US" dirty="0"/>
              <a:t>the text of the function parameters to estimate </a:t>
            </a:r>
            <a:r>
              <a:rPr lang="en-US" dirty="0" smtClean="0"/>
              <a:t>risk</a:t>
            </a:r>
          </a:p>
          <a:p>
            <a:r>
              <a:rPr lang="en-US" dirty="0" smtClean="0"/>
              <a:t>Does </a:t>
            </a:r>
            <a:r>
              <a:rPr lang="en-US" dirty="0"/>
              <a:t>not use or have access to information about control ﬂow, data ﬂow, </a:t>
            </a:r>
            <a:endParaRPr lang="en-US" dirty="0" smtClean="0"/>
          </a:p>
          <a:p>
            <a:pPr lvl="1"/>
            <a:r>
              <a:rPr lang="en-US" dirty="0" smtClean="0"/>
              <a:t>when </a:t>
            </a:r>
            <a:r>
              <a:rPr lang="en-US" dirty="0"/>
              <a:t>searching for potential vulnerabilities or estimating the level of risk. </a:t>
            </a:r>
            <a:endParaRPr lang="en-US" dirty="0" smtClean="0"/>
          </a:p>
          <a:p>
            <a:r>
              <a:rPr lang="en-US" dirty="0"/>
              <a:t>Analyze a </a:t>
            </a:r>
            <a:r>
              <a:rPr lang="en-US" i="1" dirty="0"/>
              <a:t>copy</a:t>
            </a:r>
            <a:r>
              <a:rPr lang="en-US" dirty="0"/>
              <a:t> of the source code </a:t>
            </a:r>
            <a:endParaRPr lang="en-US" dirty="0" smtClean="0"/>
          </a:p>
          <a:p>
            <a:r>
              <a:rPr lang="en-US" dirty="0" smtClean="0"/>
              <a:t>Can ﬁnd </a:t>
            </a:r>
            <a:r>
              <a:rPr lang="en-US" dirty="0"/>
              <a:t>vulnerabilities in programs that cannot be built or cannot be linked. </a:t>
            </a:r>
            <a:endParaRPr lang="en-US" dirty="0" smtClean="0"/>
          </a:p>
          <a:p>
            <a:pPr lvl="1"/>
            <a:r>
              <a:rPr lang="en-US" dirty="0" smtClean="0"/>
              <a:t>It </a:t>
            </a:r>
            <a:r>
              <a:rPr lang="en-US" dirty="0"/>
              <a:t>can often work with programs that cannot even be </a:t>
            </a:r>
            <a:r>
              <a:rPr lang="en-US" dirty="0" smtClean="0"/>
              <a:t>compiled</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40</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228600"/>
            <a:ext cx="2971800" cy="2209800"/>
          </a:xfrm>
          <a:prstGeom prst="rect">
            <a:avLst/>
          </a:prstGeom>
        </p:spPr>
      </p:pic>
      <p:sp>
        <p:nvSpPr>
          <p:cNvPr id="11" name="TextBox 10"/>
          <p:cNvSpPr txBox="1"/>
          <p:nvPr/>
        </p:nvSpPr>
        <p:spPr>
          <a:xfrm>
            <a:off x="5985807" y="2438400"/>
            <a:ext cx="3158193" cy="523220"/>
          </a:xfrm>
          <a:prstGeom prst="rect">
            <a:avLst/>
          </a:prstGeom>
          <a:noFill/>
        </p:spPr>
        <p:txBody>
          <a:bodyPr wrap="square" rtlCol="0">
            <a:spAutoFit/>
          </a:bodyPr>
          <a:lstStyle/>
          <a:p>
            <a:pPr algn="ctr"/>
            <a:r>
              <a:rPr lang="en-US" sz="1400" dirty="0"/>
              <a:t>Source: </a:t>
            </a:r>
            <a:r>
              <a:rPr lang="en-US" sz="1400" dirty="0">
                <a:hlinkClick r:id="rId5"/>
              </a:rPr>
              <a:t>http://quex.sourceforge.net/</a:t>
            </a:r>
            <a:r>
              <a:rPr lang="en-US" sz="1400" dirty="0"/>
              <a:t> </a:t>
            </a:r>
            <a:endParaRPr lang="en-US" sz="1400" dirty="0" smtClean="0"/>
          </a:p>
          <a:p>
            <a:pPr algn="ctr"/>
            <a:r>
              <a:rPr lang="en-US" sz="1400" dirty="0" smtClean="0"/>
              <a:t>It is licensed </a:t>
            </a:r>
            <a:r>
              <a:rPr lang="en-US" sz="1400" dirty="0"/>
              <a:t>under MIT License</a:t>
            </a:r>
            <a:r>
              <a:rPr lang="en-US" sz="1400" dirty="0" smtClean="0"/>
              <a:t>.</a:t>
            </a:r>
            <a:endParaRPr lang="en-US" sz="1400" dirty="0"/>
          </a:p>
        </p:txBody>
      </p:sp>
    </p:spTree>
    <p:extLst>
      <p:ext uri="{BB962C8B-B14F-4D97-AF65-F5344CB8AC3E}">
        <p14:creationId xmlns:p14="http://schemas.microsoft.com/office/powerpoint/2010/main" val="22043420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Conclusion</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Not every hit a security vulnerability</a:t>
            </a:r>
          </a:p>
          <a:p>
            <a:r>
              <a:rPr lang="en-US" dirty="0" smtClean="0"/>
              <a:t>Not every security vulnerability is necessarily found </a:t>
            </a:r>
          </a:p>
          <a:p>
            <a:pPr lvl="1"/>
            <a:r>
              <a:rPr lang="en-US" dirty="0" smtClean="0"/>
              <a:t>Doesn’t understand </a:t>
            </a:r>
            <a:r>
              <a:rPr lang="en-US" dirty="0"/>
              <a:t>the semantics of the code </a:t>
            </a:r>
            <a:endParaRPr lang="en-US" dirty="0" smtClean="0"/>
          </a:p>
          <a:p>
            <a:pPr lvl="1"/>
            <a:r>
              <a:rPr lang="en-US" dirty="0" smtClean="0"/>
              <a:t>Does </a:t>
            </a:r>
            <a:r>
              <a:rPr lang="en-US" dirty="0"/>
              <a:t>simple text pattern matching </a:t>
            </a:r>
            <a:endParaRPr lang="en-US" dirty="0" smtClean="0"/>
          </a:p>
          <a:p>
            <a:pPr lvl="1"/>
            <a:r>
              <a:rPr lang="en-US" dirty="0" smtClean="0"/>
              <a:t>Ignoring </a:t>
            </a:r>
            <a:r>
              <a:rPr lang="en-US" dirty="0"/>
              <a:t>comments and </a:t>
            </a:r>
            <a:r>
              <a:rPr lang="en-US" dirty="0" smtClean="0"/>
              <a:t>strings</a:t>
            </a:r>
          </a:p>
          <a:p>
            <a:pPr lvl="1"/>
            <a:r>
              <a:rPr lang="en-US" dirty="0" smtClean="0"/>
              <a:t>Doesn't </a:t>
            </a:r>
            <a:r>
              <a:rPr lang="en-US" dirty="0"/>
              <a:t>do data flow or control flow or data types analysis </a:t>
            </a:r>
            <a:endParaRPr lang="en-US" dirty="0" smtClean="0"/>
          </a:p>
          <a:p>
            <a:pPr lvl="2"/>
            <a:r>
              <a:rPr lang="en-US" dirty="0" smtClean="0"/>
              <a:t>Produce </a:t>
            </a:r>
            <a:r>
              <a:rPr lang="en-US" dirty="0"/>
              <a:t>many false </a:t>
            </a:r>
            <a:r>
              <a:rPr lang="en-US" dirty="0" smtClean="0"/>
              <a:t>positives for </a:t>
            </a:r>
            <a:r>
              <a:rPr lang="en-US" dirty="0"/>
              <a:t>vulnerabilities </a:t>
            </a:r>
            <a:endParaRPr lang="en-US" dirty="0" smtClean="0"/>
          </a:p>
          <a:p>
            <a:pPr lvl="2"/>
            <a:r>
              <a:rPr lang="en-US" dirty="0" smtClean="0"/>
              <a:t>Fail </a:t>
            </a:r>
            <a:r>
              <a:rPr lang="en-US" dirty="0"/>
              <a:t>to report many vulnerabilities</a:t>
            </a:r>
            <a:r>
              <a:rPr lang="en-US" dirty="0" smtClean="0"/>
              <a:t>				</a:t>
            </a:r>
          </a:p>
          <a:p>
            <a:endParaRPr lang="en-US" dirty="0" smtClean="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41</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991741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1300"/>
            <a:ext cx="8229600" cy="838200"/>
          </a:xfrm>
        </p:spPr>
        <p:txBody>
          <a:bodyPr>
            <a:normAutofit/>
          </a:bodyPr>
          <a:lstStyle/>
          <a:p>
            <a:pPr algn="ctr"/>
            <a:r>
              <a:rPr lang="en-US" sz="4000" dirty="0" smtClean="0"/>
              <a:t>Tool Demonstration</a:t>
            </a:r>
            <a:endParaRPr lang="en-US" sz="40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25653953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Example: For Demonstration C Code</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38200"/>
            <a:ext cx="7467600" cy="5518150"/>
          </a:xfrm>
        </p:spPr>
      </p:pic>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124813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smtClean="0"/>
              <a:t>Example</a:t>
            </a:r>
            <a:endParaRPr lang="en-US" sz="4000" dirty="0"/>
          </a:p>
        </p:txBody>
      </p:sp>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dirty="0" err="1" smtClean="0"/>
              <a:t>flawfinder</a:t>
            </a:r>
            <a:r>
              <a:rPr lang="en-US" dirty="0" smtClean="0"/>
              <a:t> </a:t>
            </a:r>
            <a:r>
              <a:rPr lang="en-US" dirty="0"/>
              <a:t>-m 4 </a:t>
            </a:r>
            <a:r>
              <a:rPr lang="en-US" dirty="0" err="1" smtClean="0"/>
              <a:t>vuln.c</a:t>
            </a:r>
            <a:r>
              <a:rPr lang="en-US" dirty="0" smtClean="0"/>
              <a:t> </a:t>
            </a:r>
            <a:r>
              <a:rPr lang="en-US" dirty="0"/>
              <a:t>| less </a:t>
            </a:r>
            <a:endParaRPr lang="en-US" dirty="0" smtClean="0"/>
          </a:p>
          <a:p>
            <a:pPr lvl="1"/>
            <a:r>
              <a:rPr lang="en-US" dirty="0" smtClean="0"/>
              <a:t>Examine the </a:t>
            </a:r>
            <a:r>
              <a:rPr lang="en-US" dirty="0"/>
              <a:t>C/C++ ﬁles in the current directory </a:t>
            </a:r>
            <a:r>
              <a:rPr lang="en-US" dirty="0" smtClean="0"/>
              <a:t>only </a:t>
            </a:r>
            <a:r>
              <a:rPr lang="en-US" dirty="0"/>
              <a:t>report vulnerabilities </a:t>
            </a:r>
            <a:r>
              <a:rPr lang="en-US" dirty="0" smtClean="0"/>
              <a:t>level 4 and </a:t>
            </a:r>
            <a:r>
              <a:rPr lang="en-US" dirty="0"/>
              <a:t>up (the </a:t>
            </a:r>
            <a:r>
              <a:rPr lang="en-US" dirty="0" smtClean="0"/>
              <a:t>two highest </a:t>
            </a:r>
            <a:r>
              <a:rPr lang="en-US" dirty="0"/>
              <a:t>risk levels).</a:t>
            </a:r>
          </a:p>
          <a:p>
            <a:r>
              <a:rPr lang="en-US" dirty="0" err="1"/>
              <a:t>flawfinder</a:t>
            </a:r>
            <a:r>
              <a:rPr lang="en-US" dirty="0"/>
              <a:t> -I </a:t>
            </a:r>
            <a:r>
              <a:rPr lang="en-US" dirty="0" err="1"/>
              <a:t>vuln.c</a:t>
            </a:r>
            <a:r>
              <a:rPr lang="en-US" dirty="0"/>
              <a:t>| less </a:t>
            </a:r>
            <a:endParaRPr lang="en-US" dirty="0" smtClean="0"/>
          </a:p>
          <a:p>
            <a:pPr lvl="1"/>
            <a:r>
              <a:rPr lang="en-US" dirty="0" smtClean="0"/>
              <a:t>Examine the </a:t>
            </a:r>
            <a:r>
              <a:rPr lang="en-US" dirty="0"/>
              <a:t>C/C++ ﬁles in </a:t>
            </a:r>
            <a:r>
              <a:rPr lang="en-US" dirty="0" err="1" smtClean="0"/>
              <a:t>mydir</a:t>
            </a:r>
            <a:r>
              <a:rPr lang="en-US" dirty="0" smtClean="0"/>
              <a:t>, </a:t>
            </a:r>
            <a:r>
              <a:rPr lang="en-US" dirty="0"/>
              <a:t>and report functions that </a:t>
            </a:r>
            <a:r>
              <a:rPr lang="en-US" dirty="0" smtClean="0"/>
              <a:t>take inputs </a:t>
            </a:r>
            <a:r>
              <a:rPr lang="en-US" dirty="0"/>
              <a:t>(so that you can ensure that </a:t>
            </a:r>
            <a:r>
              <a:rPr lang="en-US" dirty="0" smtClean="0"/>
              <a:t>they ﬁlter </a:t>
            </a:r>
            <a:r>
              <a:rPr lang="en-US" dirty="0"/>
              <a:t>the inputs appropriately).</a:t>
            </a:r>
          </a:p>
          <a:p>
            <a:r>
              <a:rPr lang="en-US" dirty="0" err="1"/>
              <a:t>flawfinder</a:t>
            </a:r>
            <a:r>
              <a:rPr lang="en-US" dirty="0"/>
              <a:t> -n </a:t>
            </a:r>
            <a:r>
              <a:rPr lang="en-US" dirty="0" err="1"/>
              <a:t>vuln.c</a:t>
            </a:r>
            <a:r>
              <a:rPr lang="en-US" dirty="0"/>
              <a:t> | less </a:t>
            </a:r>
            <a:endParaRPr lang="en-US" dirty="0" smtClean="0"/>
          </a:p>
          <a:p>
            <a:pPr lvl="1"/>
            <a:r>
              <a:rPr lang="en-US" dirty="0" smtClean="0"/>
              <a:t>Examine the </a:t>
            </a:r>
            <a:r>
              <a:rPr lang="en-US" dirty="0"/>
              <a:t>C/C++ ﬁles in the directory </a:t>
            </a:r>
            <a:r>
              <a:rPr lang="en-US" dirty="0" err="1"/>
              <a:t>mydir</a:t>
            </a:r>
            <a:r>
              <a:rPr lang="en-US" dirty="0"/>
              <a:t> </a:t>
            </a:r>
            <a:r>
              <a:rPr lang="en-US" dirty="0" smtClean="0"/>
              <a:t>or </a:t>
            </a:r>
            <a:r>
              <a:rPr lang="en-US" dirty="0"/>
              <a:t>its subdirectories, including </a:t>
            </a:r>
            <a:r>
              <a:rPr lang="en-US" dirty="0" smtClean="0"/>
              <a:t>even the </a:t>
            </a:r>
            <a:r>
              <a:rPr lang="en-US" dirty="0"/>
              <a:t>hits marked for ignoring in the code comments.</a:t>
            </a:r>
          </a:p>
          <a:p>
            <a:r>
              <a:rPr lang="en-US" dirty="0" err="1"/>
              <a:t>flawfinder</a:t>
            </a:r>
            <a:r>
              <a:rPr lang="en-US" dirty="0"/>
              <a:t> --csv </a:t>
            </a:r>
            <a:r>
              <a:rPr lang="en-US" dirty="0" err="1"/>
              <a:t>vuln.c</a:t>
            </a:r>
            <a:r>
              <a:rPr lang="en-US" dirty="0"/>
              <a:t> &gt;</a:t>
            </a:r>
            <a:r>
              <a:rPr lang="en-US" dirty="0" smtClean="0"/>
              <a:t>csvData.csv</a:t>
            </a:r>
          </a:p>
          <a:p>
            <a:pPr lvl="1"/>
            <a:r>
              <a:rPr lang="en-US" dirty="0" smtClean="0"/>
              <a:t>Examine </a:t>
            </a:r>
            <a:r>
              <a:rPr lang="en-US" dirty="0"/>
              <a:t>the current directory down </a:t>
            </a:r>
            <a:r>
              <a:rPr lang="en-US" dirty="0" smtClean="0"/>
              <a:t>and </a:t>
            </a:r>
            <a:r>
              <a:rPr lang="en-US" dirty="0"/>
              <a:t>report all hits in CSV format. </a:t>
            </a:r>
            <a:endParaRPr lang="en-US" dirty="0" smtClean="0"/>
          </a:p>
          <a:p>
            <a:r>
              <a:rPr lang="en-US" dirty="0" err="1"/>
              <a:t>flawfinder</a:t>
            </a:r>
            <a:r>
              <a:rPr lang="en-US" dirty="0"/>
              <a:t> -QD </a:t>
            </a:r>
            <a:r>
              <a:rPr lang="en-US" dirty="0" err="1"/>
              <a:t>vuln.c</a:t>
            </a:r>
            <a:r>
              <a:rPr lang="en-US" dirty="0"/>
              <a:t> | </a:t>
            </a:r>
            <a:r>
              <a:rPr lang="en-US" dirty="0" smtClean="0"/>
              <a:t>less</a:t>
            </a:r>
          </a:p>
          <a:p>
            <a:pPr lvl="1"/>
            <a:r>
              <a:rPr lang="en-US" dirty="0" smtClean="0"/>
              <a:t>Examine </a:t>
            </a:r>
            <a:r>
              <a:rPr lang="en-US" dirty="0" err="1"/>
              <a:t>mydir</a:t>
            </a:r>
            <a:r>
              <a:rPr lang="en-US" dirty="0"/>
              <a:t> and report only the actual results (removing the header and footer of the output). </a:t>
            </a:r>
            <a:endParaRPr lang="en-US" dirty="0" smtClean="0"/>
          </a:p>
          <a:p>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36163948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Options </a:t>
            </a:r>
            <a:r>
              <a:rPr lang="en-US" sz="4000" b="1" dirty="0"/>
              <a:t>: </a:t>
            </a:r>
            <a:r>
              <a:rPr lang="en-US" sz="4000" b="1" dirty="0" smtClean="0"/>
              <a:t>Example</a:t>
            </a:r>
            <a:endParaRPr lang="en-US" sz="4000"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dirty="0" err="1"/>
              <a:t>flawfinder</a:t>
            </a:r>
            <a:r>
              <a:rPr lang="en-US" dirty="0"/>
              <a:t> -QDSC </a:t>
            </a:r>
            <a:r>
              <a:rPr lang="en-US" dirty="0" err="1"/>
              <a:t>vuln.c|less</a:t>
            </a:r>
            <a:r>
              <a:rPr lang="en-US" dirty="0"/>
              <a:t> </a:t>
            </a:r>
          </a:p>
          <a:p>
            <a:pPr lvl="1"/>
            <a:r>
              <a:rPr lang="en-US" dirty="0" smtClean="0"/>
              <a:t>Examine </a:t>
            </a:r>
            <a:r>
              <a:rPr lang="en-US" dirty="0" err="1"/>
              <a:t>mydir</a:t>
            </a:r>
            <a:r>
              <a:rPr lang="en-US" dirty="0" smtClean="0"/>
              <a:t>, reporting </a:t>
            </a:r>
            <a:r>
              <a:rPr lang="en-US" dirty="0"/>
              <a:t>only the actual results (no header or footer). Each hit is reported on one line, and column numbers are reported. This can be a useful command if you are feeding </a:t>
            </a:r>
            <a:r>
              <a:rPr lang="en-US" dirty="0" err="1"/>
              <a:t>ﬂawﬁnder</a:t>
            </a:r>
            <a:r>
              <a:rPr lang="en-US" dirty="0"/>
              <a:t> output to other tools.</a:t>
            </a:r>
          </a:p>
          <a:p>
            <a:r>
              <a:rPr lang="en-US" dirty="0" err="1"/>
              <a:t>flawfinder</a:t>
            </a:r>
            <a:r>
              <a:rPr lang="en-US" dirty="0"/>
              <a:t> -</a:t>
            </a:r>
            <a:r>
              <a:rPr lang="en-US" dirty="0" err="1"/>
              <a:t>QHc</a:t>
            </a:r>
            <a:r>
              <a:rPr lang="en-US" dirty="0"/>
              <a:t> </a:t>
            </a:r>
            <a:r>
              <a:rPr lang="en-US" dirty="0" err="1" smtClean="0"/>
              <a:t>vuln.c</a:t>
            </a:r>
            <a:r>
              <a:rPr lang="en-US" dirty="0" smtClean="0"/>
              <a:t>&gt;result.html</a:t>
            </a:r>
          </a:p>
          <a:p>
            <a:pPr lvl="1"/>
            <a:r>
              <a:rPr lang="en-US" dirty="0" smtClean="0"/>
              <a:t>Examine </a:t>
            </a:r>
            <a:r>
              <a:rPr lang="en-US" dirty="0"/>
              <a:t>all the C/C++ ﬁles in the directory </a:t>
            </a:r>
            <a:r>
              <a:rPr lang="en-US" dirty="0" err="1" smtClean="0"/>
              <a:t>mydir</a:t>
            </a:r>
            <a:r>
              <a:rPr lang="en-US" dirty="0" smtClean="0"/>
              <a:t>, </a:t>
            </a:r>
            <a:r>
              <a:rPr lang="en-US" dirty="0"/>
              <a:t>and produce an HTML formatted version of the results. </a:t>
            </a:r>
            <a:endParaRPr lang="en-US" dirty="0" smtClean="0"/>
          </a:p>
          <a:p>
            <a:r>
              <a:rPr lang="en-US" dirty="0" err="1"/>
              <a:t>flawfinder</a:t>
            </a:r>
            <a:r>
              <a:rPr lang="en-US" dirty="0"/>
              <a:t> -Q --</a:t>
            </a:r>
            <a:r>
              <a:rPr lang="en-US" dirty="0" err="1"/>
              <a:t>savehitlist</a:t>
            </a:r>
            <a:r>
              <a:rPr lang="en-US" dirty="0"/>
              <a:t> </a:t>
            </a:r>
            <a:r>
              <a:rPr lang="en-US" dirty="0" smtClean="0"/>
              <a:t>savehit.txt </a:t>
            </a:r>
            <a:r>
              <a:rPr lang="en-US" dirty="0" err="1" smtClean="0"/>
              <a:t>vuln.c|less</a:t>
            </a:r>
            <a:endParaRPr lang="en-US" dirty="0" smtClean="0"/>
          </a:p>
          <a:p>
            <a:pPr lvl="1"/>
            <a:r>
              <a:rPr lang="en-US" dirty="0" smtClean="0"/>
              <a:t>Examine ﬁle </a:t>
            </a:r>
            <a:r>
              <a:rPr lang="en-US" dirty="0"/>
              <a:t>in the current directory</a:t>
            </a:r>
            <a:r>
              <a:rPr lang="en-US" dirty="0" smtClean="0"/>
              <a:t>. Don’t report </a:t>
            </a:r>
            <a:r>
              <a:rPr lang="en-US" dirty="0"/>
              <a:t>on the status of processing, and save the resulting </a:t>
            </a:r>
            <a:r>
              <a:rPr lang="en-US" dirty="0" err="1" smtClean="0"/>
              <a:t>hitlist</a:t>
            </a:r>
            <a:r>
              <a:rPr lang="en-US" dirty="0" smtClean="0"/>
              <a:t> </a:t>
            </a:r>
            <a:r>
              <a:rPr lang="en-US" dirty="0"/>
              <a:t>(the set of all hits) in the ﬁle </a:t>
            </a:r>
            <a:r>
              <a:rPr lang="en-US" dirty="0" smtClean="0"/>
              <a:t>savehit.txt.</a:t>
            </a:r>
            <a:endParaRPr lang="en-US" dirty="0"/>
          </a:p>
          <a:p>
            <a:r>
              <a:rPr lang="en-US" dirty="0" err="1"/>
              <a:t>flawfinder</a:t>
            </a:r>
            <a:r>
              <a:rPr lang="en-US" dirty="0"/>
              <a:t> --</a:t>
            </a:r>
            <a:r>
              <a:rPr lang="en-US" dirty="0" err="1"/>
              <a:t>loadhitlist</a:t>
            </a:r>
            <a:r>
              <a:rPr lang="en-US" dirty="0"/>
              <a:t> </a:t>
            </a:r>
            <a:r>
              <a:rPr lang="en-US" dirty="0" smtClean="0"/>
              <a:t>savehit.txt </a:t>
            </a:r>
            <a:r>
              <a:rPr lang="en-US" dirty="0" err="1"/>
              <a:t>vuln.c|less</a:t>
            </a:r>
            <a:r>
              <a:rPr lang="en-US" dirty="0"/>
              <a:t> </a:t>
            </a:r>
            <a:endParaRPr lang="en-US" dirty="0" smtClean="0"/>
          </a:p>
          <a:p>
            <a:pPr lvl="1"/>
            <a:r>
              <a:rPr lang="en-US" dirty="0" smtClean="0"/>
              <a:t>Examine ﬁle </a:t>
            </a:r>
            <a:r>
              <a:rPr lang="en-US" dirty="0"/>
              <a:t>in the current directory</a:t>
            </a:r>
            <a:r>
              <a:rPr lang="en-US" dirty="0" smtClean="0"/>
              <a:t>, and show hits </a:t>
            </a:r>
            <a:r>
              <a:rPr lang="en-US" dirty="0"/>
              <a:t>that </a:t>
            </a:r>
            <a:r>
              <a:rPr lang="en-US" dirty="0" smtClean="0"/>
              <a:t>were already </a:t>
            </a:r>
            <a:r>
              <a:rPr lang="en-US" dirty="0"/>
              <a:t>in the ﬁle </a:t>
            </a:r>
            <a:r>
              <a:rPr lang="en-US" dirty="0" smtClean="0"/>
              <a:t>savehit.txt. </a:t>
            </a:r>
          </a:p>
          <a:p>
            <a:r>
              <a:rPr lang="en-US" dirty="0" err="1"/>
              <a:t>flawfinder</a:t>
            </a:r>
            <a:r>
              <a:rPr lang="en-US" dirty="0"/>
              <a:t> --regex "CWE-119|CWE-120" </a:t>
            </a:r>
            <a:r>
              <a:rPr lang="en-US" dirty="0" err="1"/>
              <a:t>vuln.c</a:t>
            </a:r>
            <a:r>
              <a:rPr lang="en-US" dirty="0"/>
              <a:t> | </a:t>
            </a:r>
            <a:r>
              <a:rPr lang="en-US" dirty="0" smtClean="0"/>
              <a:t>less</a:t>
            </a:r>
          </a:p>
          <a:p>
            <a:pPr lvl="1"/>
            <a:r>
              <a:rPr lang="en-US" dirty="0" smtClean="0"/>
              <a:t> Examine file, but </a:t>
            </a:r>
            <a:r>
              <a:rPr lang="en-US" dirty="0"/>
              <a:t>only report hits where </a:t>
            </a:r>
            <a:r>
              <a:rPr lang="en-US" dirty="0" smtClean="0"/>
              <a:t>CWE-119 </a:t>
            </a:r>
            <a:r>
              <a:rPr lang="en-US" dirty="0"/>
              <a:t>or </a:t>
            </a:r>
            <a:r>
              <a:rPr lang="en-US" dirty="0" smtClean="0"/>
              <a:t>CWE-120 </a:t>
            </a:r>
            <a:r>
              <a:rPr lang="en-US" dirty="0"/>
              <a:t>apply.</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45</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7590088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1300"/>
            <a:ext cx="8229600" cy="838200"/>
          </a:xfrm>
        </p:spPr>
        <p:txBody>
          <a:bodyPr>
            <a:normAutofit/>
          </a:bodyPr>
          <a:lstStyle/>
          <a:p>
            <a:pPr algn="ctr"/>
            <a:r>
              <a:rPr lang="en-US" sz="4000" b="1" i="1" dirty="0"/>
              <a:t>Questions?</a:t>
            </a:r>
            <a:endParaRPr lang="en-US" sz="40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46</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0548845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i="1" dirty="0"/>
              <a:t>Bibliography</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sz="1700" dirty="0"/>
              <a:t>[1] David A. Wheeler, “Secure Programming </a:t>
            </a:r>
            <a:r>
              <a:rPr lang="en-US" sz="1700" dirty="0" smtClean="0"/>
              <a:t>HOWTO</a:t>
            </a:r>
            <a:r>
              <a:rPr lang="en-US" sz="1700" dirty="0"/>
              <a:t>”, v3.72 </a:t>
            </a:r>
            <a:r>
              <a:rPr lang="en-US" sz="1700" dirty="0" smtClean="0"/>
              <a:t>Edition, 2015. </a:t>
            </a:r>
            <a:endParaRPr lang="en-US" sz="1700" dirty="0"/>
          </a:p>
          <a:p>
            <a:r>
              <a:rPr lang="en-US" sz="1700" dirty="0"/>
              <a:t>[</a:t>
            </a:r>
            <a:r>
              <a:rPr lang="en-US" sz="1700" dirty="0" smtClean="0"/>
              <a:t>2]Online: https</a:t>
            </a:r>
            <a:r>
              <a:rPr lang="en-US" sz="1700" dirty="0"/>
              <a:t>://dwheeler.com/flawfinder/, </a:t>
            </a:r>
            <a:r>
              <a:rPr lang="en-US" sz="1700" dirty="0" smtClean="0"/>
              <a:t>“</a:t>
            </a:r>
            <a:r>
              <a:rPr lang="en-US" sz="1700" dirty="0" err="1" smtClean="0"/>
              <a:t>Flawfinder</a:t>
            </a:r>
            <a:r>
              <a:rPr lang="en-US" sz="1700" dirty="0" smtClean="0"/>
              <a:t>”, </a:t>
            </a:r>
            <a:r>
              <a:rPr lang="en-US" sz="1700" dirty="0"/>
              <a:t>accessed on: </a:t>
            </a:r>
            <a:r>
              <a:rPr lang="en-US" sz="1700" dirty="0" smtClean="0"/>
              <a:t>02.11.2018</a:t>
            </a:r>
            <a:endParaRPr lang="en-US" sz="1700" dirty="0"/>
          </a:p>
          <a:p>
            <a:r>
              <a:rPr lang="en-US" sz="1700" dirty="0"/>
              <a:t>[</a:t>
            </a:r>
            <a:r>
              <a:rPr lang="en-US" sz="1700" dirty="0" smtClean="0"/>
              <a:t>3]</a:t>
            </a:r>
            <a:r>
              <a:rPr lang="en-US" sz="1700" dirty="0" err="1" smtClean="0"/>
              <a:t>Online:https</a:t>
            </a:r>
            <a:r>
              <a:rPr lang="en-US" sz="1700" dirty="0"/>
              <a:t>://</a:t>
            </a:r>
            <a:r>
              <a:rPr lang="en-US" sz="1700" dirty="0" smtClean="0"/>
              <a:t>www.debian.org/security/audit/examples/flawfinder, “Automated </a:t>
            </a:r>
            <a:r>
              <a:rPr lang="en-US" sz="1700" dirty="0"/>
              <a:t>Audit Example: </a:t>
            </a:r>
            <a:r>
              <a:rPr lang="en-US" sz="1700" dirty="0" err="1"/>
              <a:t>flawfinder</a:t>
            </a:r>
            <a:r>
              <a:rPr lang="en-US" sz="1700" dirty="0" smtClean="0"/>
              <a:t>”, </a:t>
            </a:r>
            <a:r>
              <a:rPr lang="en-US" sz="1700" dirty="0"/>
              <a:t>accessed on: </a:t>
            </a:r>
            <a:r>
              <a:rPr lang="en-US" sz="1700" dirty="0" smtClean="0"/>
              <a:t>02.11.2018</a:t>
            </a:r>
            <a:endParaRPr lang="en-US" sz="1700" dirty="0"/>
          </a:p>
          <a:p>
            <a:r>
              <a:rPr lang="en-US" sz="1700" dirty="0"/>
              <a:t>[</a:t>
            </a:r>
            <a:r>
              <a:rPr lang="en-US" sz="1700" dirty="0" smtClean="0"/>
              <a:t>4]Online: https</a:t>
            </a:r>
            <a:r>
              <a:rPr lang="en-US" sz="1700" dirty="0"/>
              <a:t>://dwheeler.com/secure-class/index.html, </a:t>
            </a:r>
            <a:r>
              <a:rPr lang="en-US" sz="1700" dirty="0" smtClean="0"/>
              <a:t>“</a:t>
            </a:r>
            <a:r>
              <a:rPr lang="en-US" sz="1700" dirty="0"/>
              <a:t>Secure Software Design and Programming: Class Materials by David A. Wheeler</a:t>
            </a:r>
            <a:r>
              <a:rPr lang="en-US" sz="1700" dirty="0" smtClean="0"/>
              <a:t>”, </a:t>
            </a:r>
            <a:r>
              <a:rPr lang="en-US" sz="1700" dirty="0"/>
              <a:t>accessed on: </a:t>
            </a:r>
            <a:r>
              <a:rPr lang="en-US" sz="1700" dirty="0" smtClean="0"/>
              <a:t>02.11.2018</a:t>
            </a:r>
          </a:p>
          <a:p>
            <a:r>
              <a:rPr lang="en-US" sz="1700" dirty="0" smtClean="0"/>
              <a:t>[5]</a:t>
            </a:r>
            <a:r>
              <a:rPr lang="en-US" sz="1700" dirty="0" err="1" smtClean="0"/>
              <a:t>Online:http</a:t>
            </a:r>
            <a:r>
              <a:rPr lang="en-US" sz="1700" dirty="0"/>
              <a:t>://</a:t>
            </a:r>
            <a:r>
              <a:rPr lang="en-US" sz="1700" dirty="0" smtClean="0"/>
              <a:t>manpages.ubuntu.com/manpages/bionic/man1/flawfinder.1.html</a:t>
            </a:r>
            <a:r>
              <a:rPr lang="en-US" sz="1700" dirty="0"/>
              <a:t>, “</a:t>
            </a:r>
            <a:r>
              <a:rPr lang="en-US" sz="1700" dirty="0" err="1"/>
              <a:t>flawfinder</a:t>
            </a:r>
            <a:r>
              <a:rPr lang="en-US" sz="1700" dirty="0"/>
              <a:t> - lexically find potential security flaws ("hits") in source code ”, accessed on: </a:t>
            </a:r>
            <a:r>
              <a:rPr lang="en-US" sz="1700" dirty="0" smtClean="0"/>
              <a:t>02.11.2018</a:t>
            </a:r>
          </a:p>
          <a:p>
            <a:r>
              <a:rPr lang="en-US" sz="1700" dirty="0"/>
              <a:t>[</a:t>
            </a:r>
            <a:r>
              <a:rPr lang="en-US" sz="1700" dirty="0" smtClean="0"/>
              <a:t>6]Online: https</a:t>
            </a:r>
            <a:r>
              <a:rPr lang="en-US" sz="1700" dirty="0"/>
              <a:t>://</a:t>
            </a:r>
            <a:r>
              <a:rPr lang="en-US" sz="1700" dirty="0" smtClean="0"/>
              <a:t>dwheeler.com/flawfinder/flawfinder.pdf, ”Documentation </a:t>
            </a:r>
            <a:r>
              <a:rPr lang="en-US" sz="1700" dirty="0"/>
              <a:t>- </a:t>
            </a:r>
            <a:r>
              <a:rPr lang="en-US" sz="1700" dirty="0" err="1"/>
              <a:t>Flawﬁnder</a:t>
            </a:r>
            <a:r>
              <a:rPr lang="en-US" sz="1700" dirty="0"/>
              <a:t> </a:t>
            </a:r>
            <a:r>
              <a:rPr lang="en-US" sz="1700" dirty="0" smtClean="0"/>
              <a:t>”, </a:t>
            </a:r>
            <a:r>
              <a:rPr lang="en-US" sz="1700" dirty="0"/>
              <a:t>accessed on: </a:t>
            </a:r>
            <a:r>
              <a:rPr lang="en-US" sz="1700" dirty="0" smtClean="0"/>
              <a:t>02.11.2018</a:t>
            </a:r>
          </a:p>
          <a:p>
            <a:r>
              <a:rPr lang="en-US" sz="1700" dirty="0" smtClean="0"/>
              <a:t>[7]Online: Daniel </a:t>
            </a:r>
            <a:r>
              <a:rPr lang="en-US" sz="1700" dirty="0" err="1"/>
              <a:t>Persson</a:t>
            </a:r>
            <a:r>
              <a:rPr lang="en-US" sz="1700" dirty="0"/>
              <a:t>, </a:t>
            </a:r>
            <a:r>
              <a:rPr lang="en-US" sz="1700" dirty="0" err="1"/>
              <a:t>Dejan</a:t>
            </a:r>
            <a:r>
              <a:rPr lang="en-US" sz="1700" dirty="0"/>
              <a:t> Baca, Software Security Analysis - Managing source code audit, https://</a:t>
            </a:r>
            <a:r>
              <a:rPr lang="en-US" sz="1700" dirty="0" smtClean="0"/>
              <a:t>www.diva-portal.org/smash/get/diva2:830925/FULLTEXT01.pdf, accessed on: 19.12.2018</a:t>
            </a:r>
          </a:p>
          <a:p>
            <a:r>
              <a:rPr lang="en-US" sz="1700" dirty="0" smtClean="0"/>
              <a:t>[8]Online</a:t>
            </a:r>
            <a:r>
              <a:rPr lang="en-US" sz="1700" dirty="0"/>
              <a:t>: http://cwe.mitre.org/top25/ </a:t>
            </a:r>
            <a:r>
              <a:rPr lang="en-US" sz="1700" dirty="0" smtClean="0"/>
              <a:t>, “2011 </a:t>
            </a:r>
            <a:r>
              <a:rPr lang="en-US" sz="1700" dirty="0"/>
              <a:t>CWE/SANS Top 25 Most Dangerous Software </a:t>
            </a:r>
            <a:r>
              <a:rPr lang="en-US" sz="1700" dirty="0" smtClean="0"/>
              <a:t>Errors”</a:t>
            </a:r>
            <a:r>
              <a:rPr lang="en-US" sz="1700" dirty="0"/>
              <a:t> , accessed on: </a:t>
            </a:r>
            <a:r>
              <a:rPr lang="en-US" sz="1700" dirty="0" smtClean="0"/>
              <a:t>07.01.2019</a:t>
            </a:r>
            <a:endParaRPr lang="en-US" sz="1700" dirty="0"/>
          </a:p>
          <a:p>
            <a:endParaRPr lang="en-US" sz="2800" dirty="0" smtClean="0"/>
          </a:p>
          <a:p>
            <a:pPr algn="just"/>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47</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614646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Speed</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err="1" smtClean="0"/>
              <a:t>Flawfinder</a:t>
            </a:r>
            <a:r>
              <a:rPr lang="en-US" dirty="0" smtClean="0"/>
              <a:t> </a:t>
            </a:r>
            <a:r>
              <a:rPr lang="en-US" dirty="0"/>
              <a:t>is written in </a:t>
            </a:r>
            <a:r>
              <a:rPr lang="en-US" dirty="0" smtClean="0"/>
              <a:t>Python</a:t>
            </a:r>
          </a:p>
          <a:p>
            <a:r>
              <a:rPr lang="en-US" dirty="0" smtClean="0"/>
              <a:t>Python </a:t>
            </a:r>
            <a:r>
              <a:rPr lang="en-US" dirty="0"/>
              <a:t>code is not as fast as C </a:t>
            </a:r>
            <a:r>
              <a:rPr lang="en-US" dirty="0" smtClean="0"/>
              <a:t>code</a:t>
            </a:r>
          </a:p>
          <a:p>
            <a:pPr marL="880110" lvl="1" indent="-514350">
              <a:buFont typeface="+mj-lt"/>
              <a:buAutoNum type="arabicPeriod"/>
            </a:pPr>
            <a:r>
              <a:rPr lang="en-US" dirty="0" smtClean="0"/>
              <a:t>Averaged </a:t>
            </a:r>
            <a:r>
              <a:rPr lang="en-US" dirty="0" smtClean="0"/>
              <a:t>analysis </a:t>
            </a:r>
            <a:r>
              <a:rPr lang="en-US" dirty="0"/>
              <a:t>speed of 45,126 lines/second </a:t>
            </a:r>
            <a:endParaRPr lang="en-US" dirty="0" smtClean="0"/>
          </a:p>
          <a:p>
            <a:pPr lvl="2"/>
            <a:r>
              <a:rPr lang="en-US" dirty="0" smtClean="0"/>
              <a:t>OS - Linux </a:t>
            </a:r>
            <a:r>
              <a:rPr lang="en-US" dirty="0"/>
              <a:t>kernel </a:t>
            </a:r>
            <a:endParaRPr lang="en-US" dirty="0" smtClean="0"/>
          </a:p>
          <a:p>
            <a:pPr lvl="2"/>
            <a:r>
              <a:rPr lang="en-US" dirty="0" smtClean="0"/>
              <a:t>CPU - Intel Core 2 Duo CPU E8400 </a:t>
            </a:r>
          </a:p>
          <a:p>
            <a:pPr lvl="2"/>
            <a:r>
              <a:rPr lang="en-US" dirty="0" smtClean="0"/>
              <a:t>Speed - 3.00GHz (each CPU running at 2GHz)</a:t>
            </a:r>
          </a:p>
          <a:p>
            <a:pPr marL="880110" lvl="1" indent="-514350">
              <a:buFont typeface="+mj-lt"/>
              <a:buAutoNum type="arabicPeriod"/>
            </a:pPr>
            <a:r>
              <a:rPr lang="en-US" dirty="0" smtClean="0"/>
              <a:t>Averaged 24,475 lines/second </a:t>
            </a:r>
          </a:p>
          <a:p>
            <a:pPr marL="982980" lvl="2" indent="-342900"/>
            <a:r>
              <a:rPr lang="en-US" dirty="0" smtClean="0"/>
              <a:t>OS – Windows</a:t>
            </a:r>
          </a:p>
          <a:p>
            <a:pPr marL="982980" lvl="2" indent="-342900"/>
            <a:r>
              <a:rPr lang="en-US" dirty="0" smtClean="0"/>
              <a:t>Environment - 2.8GHz laptop and Cygwin </a:t>
            </a:r>
          </a:p>
          <a:p>
            <a:pPr marL="982980" lvl="2" indent="-342900"/>
            <a:r>
              <a:rPr lang="en-US" dirty="0" smtClean="0"/>
              <a:t>Cygwin </a:t>
            </a:r>
            <a:r>
              <a:rPr lang="en-US" dirty="0"/>
              <a:t>on Windows tends to be much slower than </a:t>
            </a:r>
            <a:r>
              <a:rPr lang="en-US" dirty="0" smtClean="0"/>
              <a:t>Linux</a:t>
            </a:r>
          </a:p>
          <a:p>
            <a:pPr lvl="2"/>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5</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3854590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smtClean="0"/>
              <a:t>Buffer Overflow Risk</a:t>
            </a:r>
            <a:endParaRPr lang="en-US" sz="40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6</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5" name="Text Box 2"/>
          <p:cNvSpPr txBox="1">
            <a:spLocks noChangeArrowheads="1"/>
          </p:cNvSpPr>
          <p:nvPr/>
        </p:nvSpPr>
        <p:spPr bwMode="auto">
          <a:xfrm>
            <a:off x="1143001" y="5249689"/>
            <a:ext cx="2336342" cy="857250"/>
          </a:xfrm>
          <a:prstGeom prst="rect">
            <a:avLst/>
          </a:prstGeom>
          <a:solidFill>
            <a:schemeClr val="bg1"/>
          </a:solidFill>
          <a:ln w="6350">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Correct output: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Enter a value : Khan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You entered: Khan</a:t>
            </a:r>
            <a:endParaRPr kumimoji="0" lang="en-US" altLang="en-US" b="0" i="0" u="none" strike="noStrike" cap="none" normalizeH="0" baseline="0" dirty="0" smtClean="0">
              <a:ln>
                <a:noFill/>
              </a:ln>
              <a:solidFill>
                <a:schemeClr val="tx1"/>
              </a:solidFill>
              <a:effectLst/>
            </a:endParaRPr>
          </a:p>
        </p:txBody>
      </p:sp>
      <p:sp>
        <p:nvSpPr>
          <p:cNvPr id="15" name="Rectangle 12"/>
          <p:cNvSpPr>
            <a:spLocks noChangeArrowheads="1"/>
          </p:cNvSpPr>
          <p:nvPr/>
        </p:nvSpPr>
        <p:spPr bwMode="auto">
          <a:xfrm>
            <a:off x="614362" y="396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7" name="Rectangle 14"/>
          <p:cNvSpPr>
            <a:spLocks noChangeArrowheads="1"/>
          </p:cNvSpPr>
          <p:nvPr/>
        </p:nvSpPr>
        <p:spPr bwMode="auto">
          <a:xfrm>
            <a:off x="4729162" y="85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8"/>
          <p:cNvSpPr>
            <a:spLocks noChangeArrowheads="1"/>
          </p:cNvSpPr>
          <p:nvPr/>
        </p:nvSpPr>
        <p:spPr bwMode="auto">
          <a:xfrm>
            <a:off x="614362" y="2101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20"/>
          <p:cNvSpPr>
            <a:spLocks noChangeArrowheads="1"/>
          </p:cNvSpPr>
          <p:nvPr/>
        </p:nvSpPr>
        <p:spPr bwMode="auto">
          <a:xfrm>
            <a:off x="614362" y="2559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24"/>
          <p:cNvSpPr>
            <a:spLocks noChangeArrowheads="1"/>
          </p:cNvSpPr>
          <p:nvPr/>
        </p:nvSpPr>
        <p:spPr bwMode="auto">
          <a:xfrm>
            <a:off x="614362" y="1981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 Box 3"/>
          <p:cNvSpPr txBox="1"/>
          <p:nvPr/>
        </p:nvSpPr>
        <p:spPr>
          <a:xfrm>
            <a:off x="5252572" y="5105400"/>
            <a:ext cx="2700302" cy="85725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pPr>
            <a:r>
              <a:rPr lang="en-US" dirty="0">
                <a:effectLst/>
                <a:ea typeface="Calibri" panose="020F0502020204030204" pitchFamily="34" charset="0"/>
                <a:cs typeface="Times New Roman" panose="02020603050405020304" pitchFamily="18" charset="0"/>
              </a:rPr>
              <a:t>Program crash: </a:t>
            </a:r>
          </a:p>
          <a:p>
            <a:pPr marL="0" marR="0">
              <a:spcBef>
                <a:spcPts val="0"/>
              </a:spcBef>
            </a:pPr>
            <a:r>
              <a:rPr lang="en-US" dirty="0">
                <a:effectLst/>
                <a:ea typeface="Calibri" panose="020F0502020204030204" pitchFamily="34" charset="0"/>
                <a:cs typeface="Times New Roman" panose="02020603050405020304" pitchFamily="18" charset="0"/>
              </a:rPr>
              <a:t>Enter a value: Siddique </a:t>
            </a:r>
          </a:p>
          <a:p>
            <a:pPr marL="0" marR="0">
              <a:spcBef>
                <a:spcPts val="0"/>
              </a:spcBef>
            </a:pPr>
            <a:r>
              <a:rPr lang="en-US" b="1" dirty="0">
                <a:solidFill>
                  <a:srgbClr val="FF0000"/>
                </a:solidFill>
                <a:effectLst/>
                <a:ea typeface="Calibri" panose="020F0502020204030204" pitchFamily="34" charset="0"/>
                <a:cs typeface="Times New Roman" panose="02020603050405020304" pitchFamily="18" charset="0"/>
              </a:rPr>
              <a:t>Segmentation Fault</a:t>
            </a:r>
            <a:endParaRPr lang="en-US" dirty="0">
              <a:effectLst/>
              <a:ea typeface="Calibri" panose="020F0502020204030204" pitchFamily="34" charset="0"/>
              <a:cs typeface="Times New Roman" panose="02020603050405020304" pitchFamily="18" charset="0"/>
            </a:endParaRPr>
          </a:p>
        </p:txBody>
      </p:sp>
      <p:sp>
        <p:nvSpPr>
          <p:cNvPr id="28" name="TextBox 27"/>
          <p:cNvSpPr txBox="1"/>
          <p:nvPr/>
        </p:nvSpPr>
        <p:spPr>
          <a:xfrm>
            <a:off x="1219200" y="685800"/>
            <a:ext cx="1861279" cy="461665"/>
          </a:xfrm>
          <a:prstGeom prst="rect">
            <a:avLst/>
          </a:prstGeom>
          <a:noFill/>
        </p:spPr>
        <p:txBody>
          <a:bodyPr wrap="none" rtlCol="0">
            <a:spAutoFit/>
          </a:bodyPr>
          <a:lstStyle/>
          <a:p>
            <a:r>
              <a:rPr lang="en-US" sz="2400" dirty="0" smtClean="0"/>
              <a:t>Programmer</a:t>
            </a:r>
            <a:endParaRPr lang="en-US" sz="2400" dirty="0"/>
          </a:p>
        </p:txBody>
      </p:sp>
      <p:sp>
        <p:nvSpPr>
          <p:cNvPr id="31" name="TextBox 30"/>
          <p:cNvSpPr txBox="1"/>
          <p:nvPr/>
        </p:nvSpPr>
        <p:spPr>
          <a:xfrm>
            <a:off x="5758721" y="609600"/>
            <a:ext cx="1419592" cy="461665"/>
          </a:xfrm>
          <a:prstGeom prst="rect">
            <a:avLst/>
          </a:prstGeom>
          <a:noFill/>
        </p:spPr>
        <p:txBody>
          <a:bodyPr wrap="square" rtlCol="0">
            <a:spAutoFit/>
          </a:bodyPr>
          <a:lstStyle/>
          <a:p>
            <a:r>
              <a:rPr lang="en-US" sz="2400" dirty="0" smtClean="0"/>
              <a:t>Attacker</a:t>
            </a:r>
            <a:endParaRPr lang="en-US" sz="2400"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099" y="1147936"/>
            <a:ext cx="4077301" cy="4004314"/>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1014076"/>
            <a:ext cx="4343400" cy="4183566"/>
          </a:xfrm>
          <a:prstGeom prst="rect">
            <a:avLst/>
          </a:prstGeom>
        </p:spPr>
      </p:pic>
    </p:spTree>
    <p:extLst>
      <p:ext uri="{BB962C8B-B14F-4D97-AF65-F5344CB8AC3E}">
        <p14:creationId xmlns:p14="http://schemas.microsoft.com/office/powerpoint/2010/main" val="3987323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How does </a:t>
            </a:r>
            <a:r>
              <a:rPr lang="en-US" sz="4000" b="1" dirty="0" err="1"/>
              <a:t>Flawfinder</a:t>
            </a:r>
            <a:r>
              <a:rPr lang="en-US" sz="4000" b="1" dirty="0"/>
              <a:t> Work</a:t>
            </a:r>
            <a:r>
              <a:rPr lang="en-US" sz="4000" b="1" dirty="0" smtClean="0"/>
              <a:t>?(cont. 1/2)</a:t>
            </a:r>
            <a:endParaRPr lang="en-US" sz="4000"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7</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
        <p:nvSpPr>
          <p:cNvPr id="4" name="Text Box 1"/>
          <p:cNvSpPr txBox="1">
            <a:spLocks noChangeArrowheads="1"/>
          </p:cNvSpPr>
          <p:nvPr/>
        </p:nvSpPr>
        <p:spPr bwMode="auto">
          <a:xfrm>
            <a:off x="4938147" y="1101725"/>
            <a:ext cx="3281609" cy="4384675"/>
          </a:xfrm>
          <a:prstGeom prst="rect">
            <a:avLst/>
          </a:prstGeom>
          <a:solidFill>
            <a:srgbClr val="FFFFFF"/>
          </a:solidFill>
          <a:ln w="6350">
            <a:solidFill>
              <a:srgbClr val="FFFF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Vulnerable Program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#include &lt;</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stdio.h</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&gt;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//statements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void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getName</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char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str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[5];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printf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"Enter your name :");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gets(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str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printf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nYou</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entered: ");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puts(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str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int</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main( )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ea typeface="Calibri" panose="020F0502020204030204" pitchFamily="34" charset="0"/>
                <a:cs typeface="Times New Roman" panose="02020603050405020304" pitchFamily="18" charset="0"/>
              </a:rPr>
              <a:t> </a:t>
            </a:r>
            <a:r>
              <a:rPr lang="en-US" altLang="en-US" sz="1600" dirty="0" smtClean="0">
                <a:ea typeface="Calibri" panose="020F0502020204030204" pitchFamily="34" charset="0"/>
                <a:cs typeface="Times New Roman" panose="02020603050405020304" pitchFamily="18" charset="0"/>
              </a:rPr>
              <a:t>  </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//Statements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getName</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Function Call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//Statements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return 0;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endParaRPr>
          </a:p>
        </p:txBody>
      </p:sp>
      <p:sp>
        <p:nvSpPr>
          <p:cNvPr id="5" name="Text Box 2"/>
          <p:cNvSpPr txBox="1">
            <a:spLocks noChangeArrowheads="1"/>
          </p:cNvSpPr>
          <p:nvPr/>
        </p:nvSpPr>
        <p:spPr bwMode="auto">
          <a:xfrm>
            <a:off x="5154100" y="5543550"/>
            <a:ext cx="2419863" cy="857250"/>
          </a:xfrm>
          <a:prstGeom prst="rect">
            <a:avLst/>
          </a:prstGeom>
          <a:solidFill>
            <a:srgbClr val="FFFFFF"/>
          </a:solidFill>
          <a:ln w="6350">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Correct output: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Enter a value : Khan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You entered: Khan</a:t>
            </a:r>
            <a:endParaRPr kumimoji="0" lang="en-US" altLang="en-US" b="0" i="0" u="none" strike="noStrike" cap="none" normalizeH="0" baseline="0" dirty="0" smtClean="0">
              <a:ln>
                <a:noFill/>
              </a:ln>
              <a:solidFill>
                <a:schemeClr val="tx1"/>
              </a:solidFill>
              <a:effectLst/>
            </a:endParaRPr>
          </a:p>
        </p:txBody>
      </p:sp>
      <p:sp>
        <p:nvSpPr>
          <p:cNvPr id="9" name="Text Box 3"/>
          <p:cNvSpPr txBox="1">
            <a:spLocks noChangeArrowheads="1"/>
          </p:cNvSpPr>
          <p:nvPr/>
        </p:nvSpPr>
        <p:spPr bwMode="auto">
          <a:xfrm>
            <a:off x="1474787" y="3025775"/>
            <a:ext cx="1562100" cy="8572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Program crash: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Enter a value: Siddique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Segmentation 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 Box 4"/>
          <p:cNvSpPr txBox="1">
            <a:spLocks noChangeArrowheads="1"/>
          </p:cNvSpPr>
          <p:nvPr/>
        </p:nvSpPr>
        <p:spPr bwMode="auto">
          <a:xfrm>
            <a:off x="614362" y="1250950"/>
            <a:ext cx="3935411" cy="415715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Flawfinder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Tool </a:t>
            </a:r>
            <a:r>
              <a:rPr kumimoji="0" lang="en-US" altLang="en-US" sz="1600" b="0" i="0" u="none" strike="noStrike" cap="none" normalizeH="0" dirty="0" smtClean="0">
                <a:ln>
                  <a:noFill/>
                </a:ln>
                <a:solidFill>
                  <a:schemeClr val="tx1"/>
                </a:solidFill>
                <a:effectLst/>
                <a:ea typeface="Calibri" panose="020F0502020204030204" pitchFamily="34" charset="0"/>
                <a:cs typeface="Times New Roman" panose="02020603050405020304" pitchFamily="18" charset="0"/>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smtClean="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ea typeface="Calibri" panose="020F0502020204030204" pitchFamily="34" charset="0"/>
                <a:cs typeface="Times New Roman" panose="02020603050405020304" pitchFamily="18" charset="0"/>
              </a:rPr>
              <a:t>/** Database*/</a:t>
            </a:r>
            <a:endPar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C library functions considered Harmful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strcpy</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Buffer overflow risks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strcat() // Buffer overflow risks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gets() // Buffer overflow risks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sprintf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Buffer overflow risks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scanf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Buffer overflow risks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printf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Format string problems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snprintf</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 Format string problems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system() // shell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metacharacter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dangers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popen</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shell </a:t>
            </a:r>
            <a:r>
              <a:rPr kumimoji="0" lang="en-US" altLang="en-US" sz="16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metacharacter</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dangers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lang="en-US" altLang="en-US" sz="1600" dirty="0" smtClean="0"/>
              <a:t>/** </a:t>
            </a:r>
            <a:r>
              <a:rPr lang="en-US" sz="1600" dirty="0" smtClean="0"/>
              <a:t>Database of 128 C/C++ vulnerabilities */</a:t>
            </a:r>
            <a:endParaRPr kumimoji="0" lang="en-US" altLang="en-US" sz="1600" b="0" i="0" u="none" strike="noStrike" cap="none" normalizeH="0" baseline="0" dirty="0" smtClean="0">
              <a:ln>
                <a:noFill/>
              </a:ln>
              <a:solidFill>
                <a:schemeClr val="tx1"/>
              </a:solidFill>
              <a:effectLst/>
            </a:endParaRPr>
          </a:p>
        </p:txBody>
      </p:sp>
      <p:cxnSp>
        <p:nvCxnSpPr>
          <p:cNvPr id="13" name="Straight Connector 12"/>
          <p:cNvCxnSpPr/>
          <p:nvPr/>
        </p:nvCxnSpPr>
        <p:spPr>
          <a:xfrm>
            <a:off x="614362" y="1600200"/>
            <a:ext cx="3957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1371600"/>
            <a:ext cx="2804547" cy="116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 Box 13"/>
          <p:cNvSpPr txBox="1">
            <a:spLocks noChangeArrowheads="1"/>
          </p:cNvSpPr>
          <p:nvPr/>
        </p:nvSpPr>
        <p:spPr bwMode="auto">
          <a:xfrm>
            <a:off x="3659314" y="2479675"/>
            <a:ext cx="1098547" cy="1053326"/>
          </a:xfrm>
          <a:prstGeom prst="rect">
            <a:avLst/>
          </a:prstGeom>
          <a:solidFill>
            <a:srgbClr val="FFFFFF"/>
          </a:solidFill>
          <a:ln w="6350">
            <a:solidFill>
              <a:srgbClr val="00B050"/>
            </a:solid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Match found</a:t>
            </a:r>
            <a:endParaRPr kumimoji="0" lang="en-US" altLang="en-US"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by Lexical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Analysis,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smtClean="0">
                <a:cs typeface="Times New Roman" panose="02020603050405020304" pitchFamily="18" charset="0"/>
              </a:rPr>
              <a:t>so, 1 hit</a:t>
            </a:r>
            <a:endParaRPr kumimoji="0" lang="en-US" altLang="en-US" sz="1400" b="0" i="0" u="none" strike="noStrike" cap="none" normalizeH="0" baseline="0" dirty="0" smtClean="0">
              <a:ln>
                <a:noFill/>
              </a:ln>
              <a:solidFill>
                <a:schemeClr val="tx1"/>
              </a:solidFill>
              <a:effectLst/>
            </a:endParaRPr>
          </a:p>
        </p:txBody>
      </p:sp>
      <p:cxnSp>
        <p:nvCxnSpPr>
          <p:cNvPr id="16" name="Straight Arrow Connector 15"/>
          <p:cNvCxnSpPr/>
          <p:nvPr/>
        </p:nvCxnSpPr>
        <p:spPr>
          <a:xfrm flipV="1">
            <a:off x="3262311" y="2806699"/>
            <a:ext cx="1891789" cy="3053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2"/>
          <p:cNvSpPr>
            <a:spLocks noChangeArrowheads="1"/>
          </p:cNvSpPr>
          <p:nvPr/>
        </p:nvSpPr>
        <p:spPr bwMode="auto">
          <a:xfrm>
            <a:off x="614362" y="396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7" name="Rectangle 14"/>
          <p:cNvSpPr>
            <a:spLocks noChangeArrowheads="1"/>
          </p:cNvSpPr>
          <p:nvPr/>
        </p:nvSpPr>
        <p:spPr bwMode="auto">
          <a:xfrm>
            <a:off x="4729162" y="85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8"/>
          <p:cNvSpPr>
            <a:spLocks noChangeArrowheads="1"/>
          </p:cNvSpPr>
          <p:nvPr/>
        </p:nvSpPr>
        <p:spPr bwMode="auto">
          <a:xfrm>
            <a:off x="614362" y="2101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20"/>
          <p:cNvSpPr>
            <a:spLocks noChangeArrowheads="1"/>
          </p:cNvSpPr>
          <p:nvPr/>
        </p:nvSpPr>
        <p:spPr bwMode="auto">
          <a:xfrm>
            <a:off x="614362" y="2559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1"/>
          <p:cNvSpPr>
            <a:spLocks noChangeArrowheads="1"/>
          </p:cNvSpPr>
          <p:nvPr/>
        </p:nvSpPr>
        <p:spPr bwMode="auto">
          <a:xfrm>
            <a:off x="1407797" y="5441442"/>
            <a:ext cx="2619690"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52950" algn="l"/>
              </a:tabLst>
              <a:defRPr>
                <a:solidFill>
                  <a:schemeClr val="tx1"/>
                </a:solidFill>
                <a:latin typeface="Arial" panose="020B0604020202020204" pitchFamily="34" charset="0"/>
              </a:defRPr>
            </a:lvl1pPr>
            <a:lvl2pPr eaLnBrk="0" fontAlgn="base" hangingPunct="0">
              <a:spcBef>
                <a:spcPct val="0"/>
              </a:spcBef>
              <a:spcAft>
                <a:spcPct val="0"/>
              </a:spcAft>
              <a:tabLst>
                <a:tab pos="4552950" algn="l"/>
              </a:tabLst>
              <a:defRPr>
                <a:solidFill>
                  <a:schemeClr val="tx1"/>
                </a:solidFill>
                <a:latin typeface="Arial" panose="020B0604020202020204" pitchFamily="34" charset="0"/>
              </a:defRPr>
            </a:lvl2pPr>
            <a:lvl3pPr eaLnBrk="0" fontAlgn="base" hangingPunct="0">
              <a:spcBef>
                <a:spcPct val="0"/>
              </a:spcBef>
              <a:spcAft>
                <a:spcPct val="0"/>
              </a:spcAft>
              <a:tabLst>
                <a:tab pos="4552950" algn="l"/>
              </a:tabLst>
              <a:defRPr>
                <a:solidFill>
                  <a:schemeClr val="tx1"/>
                </a:solidFill>
                <a:latin typeface="Arial" panose="020B0604020202020204" pitchFamily="34" charset="0"/>
              </a:defRPr>
            </a:lvl3pPr>
            <a:lvl4pPr eaLnBrk="0" fontAlgn="base" hangingPunct="0">
              <a:spcBef>
                <a:spcPct val="0"/>
              </a:spcBef>
              <a:spcAft>
                <a:spcPct val="0"/>
              </a:spcAft>
              <a:tabLst>
                <a:tab pos="4552950" algn="l"/>
              </a:tabLst>
              <a:defRPr>
                <a:solidFill>
                  <a:schemeClr val="tx1"/>
                </a:solidFill>
                <a:latin typeface="Arial" panose="020B0604020202020204" pitchFamily="34" charset="0"/>
              </a:defRPr>
            </a:lvl4pPr>
            <a:lvl5pPr eaLnBrk="0" fontAlgn="base" hangingPunct="0">
              <a:spcBef>
                <a:spcPct val="0"/>
              </a:spcBef>
              <a:spcAft>
                <a:spcPct val="0"/>
              </a:spcAft>
              <a:tabLst>
                <a:tab pos="4552950" algn="l"/>
              </a:tabLst>
              <a:defRPr>
                <a:solidFill>
                  <a:schemeClr val="tx1"/>
                </a:solidFill>
                <a:latin typeface="Arial" panose="020B0604020202020204" pitchFamily="34" charset="0"/>
              </a:defRPr>
            </a:lvl5pPr>
            <a:lvl6pPr eaLnBrk="0" fontAlgn="base" hangingPunct="0">
              <a:spcBef>
                <a:spcPct val="0"/>
              </a:spcBef>
              <a:spcAft>
                <a:spcPct val="0"/>
              </a:spcAft>
              <a:tabLst>
                <a:tab pos="4552950" algn="l"/>
              </a:tabLst>
              <a:defRPr>
                <a:solidFill>
                  <a:schemeClr val="tx1"/>
                </a:solidFill>
                <a:latin typeface="Arial" panose="020B0604020202020204" pitchFamily="34" charset="0"/>
              </a:defRPr>
            </a:lvl6pPr>
            <a:lvl7pPr eaLnBrk="0" fontAlgn="base" hangingPunct="0">
              <a:spcBef>
                <a:spcPct val="0"/>
              </a:spcBef>
              <a:spcAft>
                <a:spcPct val="0"/>
              </a:spcAft>
              <a:tabLst>
                <a:tab pos="4552950" algn="l"/>
              </a:tabLst>
              <a:defRPr>
                <a:solidFill>
                  <a:schemeClr val="tx1"/>
                </a:solidFill>
                <a:latin typeface="Arial" panose="020B0604020202020204" pitchFamily="34" charset="0"/>
              </a:defRPr>
            </a:lvl7pPr>
            <a:lvl8pPr eaLnBrk="0" fontAlgn="base" hangingPunct="0">
              <a:spcBef>
                <a:spcPct val="0"/>
              </a:spcBef>
              <a:spcAft>
                <a:spcPct val="0"/>
              </a:spcAft>
              <a:tabLst>
                <a:tab pos="4552950" algn="l"/>
              </a:tabLst>
              <a:defRPr>
                <a:solidFill>
                  <a:schemeClr val="tx1"/>
                </a:solidFill>
                <a:latin typeface="Arial" panose="020B0604020202020204" pitchFamily="34" charset="0"/>
              </a:defRPr>
            </a:lvl8pPr>
            <a:lvl9pPr eaLnBrk="0" fontAlgn="base" hangingPunct="0">
              <a:spcBef>
                <a:spcPct val="0"/>
              </a:spcBef>
              <a:spcAft>
                <a:spcPct val="0"/>
              </a:spcAft>
              <a:tabLst>
                <a:tab pos="45529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52950"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52950" algn="l"/>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52950" algn="l"/>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52950"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24"/>
          <p:cNvSpPr>
            <a:spLocks noChangeArrowheads="1"/>
          </p:cNvSpPr>
          <p:nvPr/>
        </p:nvSpPr>
        <p:spPr bwMode="auto">
          <a:xfrm>
            <a:off x="614362" y="1981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 Box 3"/>
          <p:cNvSpPr txBox="1"/>
          <p:nvPr/>
        </p:nvSpPr>
        <p:spPr>
          <a:xfrm>
            <a:off x="976348" y="5469771"/>
            <a:ext cx="2700302" cy="85725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pPr>
            <a:r>
              <a:rPr lang="en-US" dirty="0">
                <a:effectLst/>
                <a:ea typeface="Calibri" panose="020F0502020204030204" pitchFamily="34" charset="0"/>
                <a:cs typeface="Times New Roman" panose="02020603050405020304" pitchFamily="18" charset="0"/>
              </a:rPr>
              <a:t>Program crash: </a:t>
            </a:r>
          </a:p>
          <a:p>
            <a:pPr marL="0" marR="0">
              <a:spcBef>
                <a:spcPts val="0"/>
              </a:spcBef>
            </a:pPr>
            <a:r>
              <a:rPr lang="en-US" dirty="0">
                <a:effectLst/>
                <a:ea typeface="Calibri" panose="020F0502020204030204" pitchFamily="34" charset="0"/>
                <a:cs typeface="Times New Roman" panose="02020603050405020304" pitchFamily="18" charset="0"/>
              </a:rPr>
              <a:t>Enter a value: Siddique </a:t>
            </a:r>
          </a:p>
          <a:p>
            <a:pPr marL="0" marR="0">
              <a:spcBef>
                <a:spcPts val="0"/>
              </a:spcBef>
            </a:pPr>
            <a:r>
              <a:rPr lang="en-US" b="1" dirty="0">
                <a:solidFill>
                  <a:srgbClr val="FF0000"/>
                </a:solidFill>
                <a:effectLst/>
                <a:ea typeface="Calibri" panose="020F0502020204030204" pitchFamily="34" charset="0"/>
                <a:cs typeface="Times New Roman" panose="02020603050405020304" pitchFamily="18" charset="0"/>
              </a:rPr>
              <a:t>Segmentation Fault</a:t>
            </a:r>
            <a:endParaRPr lang="en-US" dirty="0">
              <a:effectLst/>
              <a:ea typeface="Calibri" panose="020F0502020204030204" pitchFamily="34" charset="0"/>
              <a:cs typeface="Times New Roman" panose="02020603050405020304" pitchFamily="18" charset="0"/>
            </a:endParaRPr>
          </a:p>
        </p:txBody>
      </p:sp>
      <p:sp>
        <p:nvSpPr>
          <p:cNvPr id="28" name="TextBox 27"/>
          <p:cNvSpPr txBox="1"/>
          <p:nvPr/>
        </p:nvSpPr>
        <p:spPr>
          <a:xfrm>
            <a:off x="1380475" y="760968"/>
            <a:ext cx="1861279" cy="461665"/>
          </a:xfrm>
          <a:prstGeom prst="rect">
            <a:avLst/>
          </a:prstGeom>
          <a:noFill/>
        </p:spPr>
        <p:txBody>
          <a:bodyPr wrap="none" rtlCol="0">
            <a:spAutoFit/>
          </a:bodyPr>
          <a:lstStyle/>
          <a:p>
            <a:r>
              <a:rPr lang="en-US" sz="2400" dirty="0" smtClean="0"/>
              <a:t>Programmer</a:t>
            </a:r>
            <a:endParaRPr lang="en-US" sz="2400" dirty="0"/>
          </a:p>
        </p:txBody>
      </p:sp>
      <p:sp>
        <p:nvSpPr>
          <p:cNvPr id="31" name="TextBox 30"/>
          <p:cNvSpPr txBox="1"/>
          <p:nvPr/>
        </p:nvSpPr>
        <p:spPr>
          <a:xfrm>
            <a:off x="5858721" y="685800"/>
            <a:ext cx="1319592" cy="461665"/>
          </a:xfrm>
          <a:prstGeom prst="rect">
            <a:avLst/>
          </a:prstGeom>
          <a:noFill/>
        </p:spPr>
        <p:txBody>
          <a:bodyPr wrap="none" rtlCol="0">
            <a:spAutoFit/>
          </a:bodyPr>
          <a:lstStyle/>
          <a:p>
            <a:r>
              <a:rPr lang="en-US" sz="2400" dirty="0" smtClean="0"/>
              <a:t>Attacker</a:t>
            </a:r>
            <a:endParaRPr lang="en-US" sz="2400" dirty="0"/>
          </a:p>
        </p:txBody>
      </p:sp>
    </p:spTree>
    <p:extLst>
      <p:ext uri="{BB962C8B-B14F-4D97-AF65-F5344CB8AC3E}">
        <p14:creationId xmlns:p14="http://schemas.microsoft.com/office/powerpoint/2010/main" val="2671098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838200"/>
          </a:xfrm>
        </p:spPr>
        <p:txBody>
          <a:bodyPr>
            <a:noAutofit/>
          </a:bodyPr>
          <a:lstStyle/>
          <a:p>
            <a:r>
              <a:rPr lang="en-US" sz="4000" b="1" dirty="0"/>
              <a:t>How does </a:t>
            </a:r>
            <a:r>
              <a:rPr lang="en-US" sz="4000" b="1" dirty="0" err="1"/>
              <a:t>Flawfinder</a:t>
            </a:r>
            <a:r>
              <a:rPr lang="en-US" sz="4000" b="1" dirty="0"/>
              <a:t> Work</a:t>
            </a:r>
            <a:r>
              <a:rPr lang="en-US" sz="4000" b="1" dirty="0" smtClean="0"/>
              <a:t>?(</a:t>
            </a:r>
            <a:r>
              <a:rPr lang="en-US" sz="4000" b="1" dirty="0"/>
              <a:t>cont. </a:t>
            </a:r>
            <a:r>
              <a:rPr lang="en-US" sz="4000" b="1" dirty="0" smtClean="0"/>
              <a:t>2/2</a:t>
            </a:r>
            <a:r>
              <a:rPr lang="en-US" sz="4000" b="1" dirty="0"/>
              <a:t>)</a:t>
            </a:r>
            <a:endParaRPr lang="en-US" sz="4000" dirty="0"/>
          </a:p>
        </p:txBody>
      </p:sp>
      <p:sp>
        <p:nvSpPr>
          <p:cNvPr id="3" name="Content Placeholder 2"/>
          <p:cNvSpPr>
            <a:spLocks noGrp="1"/>
          </p:cNvSpPr>
          <p:nvPr>
            <p:ph idx="1"/>
          </p:nvPr>
        </p:nvSpPr>
        <p:spPr>
          <a:xfrm>
            <a:off x="457200" y="914400"/>
            <a:ext cx="8610600" cy="5410200"/>
          </a:xfrm>
        </p:spPr>
        <p:txBody>
          <a:bodyPr>
            <a:noAutofit/>
          </a:bodyPr>
          <a:lstStyle/>
          <a:p>
            <a:r>
              <a:rPr lang="en-US" dirty="0"/>
              <a:t>Analyze software C/C++ ﬁlename extensions</a:t>
            </a:r>
          </a:p>
          <a:p>
            <a:pPr lvl="1"/>
            <a:r>
              <a:rPr lang="en-US" dirty="0" smtClean="0"/>
              <a:t>Can't </a:t>
            </a:r>
            <a:r>
              <a:rPr lang="en-US" dirty="0"/>
              <a:t>build in some </a:t>
            </a:r>
            <a:r>
              <a:rPr lang="en-US" dirty="0" smtClean="0"/>
              <a:t>cases and can't </a:t>
            </a:r>
            <a:r>
              <a:rPr lang="en-US" dirty="0"/>
              <a:t>even locally compile</a:t>
            </a:r>
          </a:p>
          <a:p>
            <a:r>
              <a:rPr lang="en-US" sz="2400" dirty="0"/>
              <a:t>Physical source lines of code (SLOC) analyzed</a:t>
            </a:r>
          </a:p>
          <a:p>
            <a:r>
              <a:rPr lang="en-US" sz="2400" dirty="0" smtClean="0"/>
              <a:t>Built-in </a:t>
            </a:r>
            <a:r>
              <a:rPr lang="en-US" sz="2400" dirty="0"/>
              <a:t>database of C/C++ functions </a:t>
            </a:r>
          </a:p>
          <a:p>
            <a:r>
              <a:rPr lang="en-US" sz="2400" dirty="0" smtClean="0"/>
              <a:t>Matches </a:t>
            </a:r>
            <a:r>
              <a:rPr lang="en-US" sz="2400" dirty="0"/>
              <a:t>the source code text against those </a:t>
            </a:r>
            <a:r>
              <a:rPr lang="en-US" sz="2400" dirty="0" smtClean="0"/>
              <a:t>function's names</a:t>
            </a:r>
            <a:endParaRPr lang="en-US" sz="2400" dirty="0" smtClean="0"/>
          </a:p>
          <a:p>
            <a:r>
              <a:rPr lang="en-US" sz="2400" dirty="0" smtClean="0"/>
              <a:t>Ignoring </a:t>
            </a:r>
            <a:r>
              <a:rPr lang="en-US" sz="2400" dirty="0"/>
              <a:t>text inside </a:t>
            </a:r>
            <a:r>
              <a:rPr lang="en-US" sz="2400" dirty="0" smtClean="0"/>
              <a:t>comments except </a:t>
            </a:r>
            <a:r>
              <a:rPr lang="en-US" sz="2400" dirty="0"/>
              <a:t>for </a:t>
            </a:r>
            <a:r>
              <a:rPr lang="en-US" sz="2400" dirty="0" err="1"/>
              <a:t>flawfinder</a:t>
            </a:r>
            <a:r>
              <a:rPr lang="en-US" sz="2400" dirty="0"/>
              <a:t> </a:t>
            </a:r>
            <a:r>
              <a:rPr lang="en-US" sz="2400" dirty="0" smtClean="0"/>
              <a:t>directives</a:t>
            </a:r>
          </a:p>
          <a:p>
            <a:pPr lvl="3"/>
            <a:r>
              <a:rPr lang="en-US" sz="2400" dirty="0"/>
              <a:t>// </a:t>
            </a:r>
            <a:r>
              <a:rPr lang="en-US" sz="2400" dirty="0" err="1"/>
              <a:t>Flawﬁnder</a:t>
            </a:r>
            <a:r>
              <a:rPr lang="en-US" sz="2400" dirty="0"/>
              <a:t>: </a:t>
            </a:r>
            <a:r>
              <a:rPr lang="en-US" sz="2400" dirty="0" smtClean="0"/>
              <a:t>ignore  or  /* </a:t>
            </a:r>
            <a:r>
              <a:rPr lang="en-US" sz="2400" dirty="0" err="1"/>
              <a:t>Flawﬁnder</a:t>
            </a:r>
            <a:r>
              <a:rPr lang="en-US" sz="2400" dirty="0"/>
              <a:t>: ignore </a:t>
            </a:r>
            <a:r>
              <a:rPr lang="en-US" sz="2400" dirty="0" smtClean="0"/>
              <a:t>*/</a:t>
            </a:r>
            <a:endParaRPr lang="en-US" sz="2400" dirty="0" smtClean="0"/>
          </a:p>
          <a:p>
            <a:r>
              <a:rPr lang="en-US" sz="2400" dirty="0" smtClean="0"/>
              <a:t>Produces </a:t>
            </a:r>
            <a:r>
              <a:rPr lang="en-US" sz="2400" dirty="0"/>
              <a:t>a list of “hits” </a:t>
            </a:r>
            <a:r>
              <a:rPr lang="en-US" sz="2400" dirty="0" smtClean="0"/>
              <a:t>sorted </a:t>
            </a:r>
            <a:r>
              <a:rPr lang="en-US" sz="2400" dirty="0"/>
              <a:t>by </a:t>
            </a:r>
            <a:r>
              <a:rPr lang="en-US" sz="2400" dirty="0" smtClean="0"/>
              <a:t>risk, </a:t>
            </a:r>
          </a:p>
          <a:p>
            <a:pPr lvl="1"/>
            <a:r>
              <a:rPr lang="en-US" sz="2200" dirty="0" smtClean="0"/>
              <a:t>Example </a:t>
            </a:r>
            <a:r>
              <a:rPr lang="en-US" dirty="0" smtClean="0"/>
              <a:t>"[</a:t>
            </a:r>
            <a:r>
              <a:rPr lang="en-US" dirty="0"/>
              <a:t>0] 0[1] 9" means, at level 0 total 0 hits reported, and at level 1 total 9 hits </a:t>
            </a:r>
            <a:r>
              <a:rPr lang="en-US" dirty="0" smtClean="0"/>
              <a:t>reported; level </a:t>
            </a:r>
            <a:r>
              <a:rPr lang="en-US" dirty="0"/>
              <a:t>3+ has the sum of the number of hits at level 3, 4, and </a:t>
            </a:r>
            <a:r>
              <a:rPr lang="en-US" dirty="0" smtClean="0"/>
              <a:t>5; KSLOC is each </a:t>
            </a:r>
            <a:r>
              <a:rPr lang="en-US" dirty="0"/>
              <a:t>"level or higher" values multiplied by 1000 and divided by the physical SLOC</a:t>
            </a:r>
          </a:p>
          <a:p>
            <a:pPr lvl="1"/>
            <a:endParaRPr lang="en-US" dirty="0"/>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8</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2391903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How does </a:t>
            </a:r>
            <a:r>
              <a:rPr lang="en-US" sz="4000" b="1" dirty="0" err="1"/>
              <a:t>Flawfinder</a:t>
            </a:r>
            <a:r>
              <a:rPr lang="en-US" sz="4000" b="1" dirty="0"/>
              <a:t> Work?</a:t>
            </a:r>
            <a:endParaRPr lang="en-US" sz="4000" dirty="0"/>
          </a:p>
        </p:txBody>
      </p:sp>
      <p:sp>
        <p:nvSpPr>
          <p:cNvPr id="3" name="Content Placeholder 2"/>
          <p:cNvSpPr>
            <a:spLocks noGrp="1"/>
          </p:cNvSpPr>
          <p:nvPr>
            <p:ph idx="1"/>
          </p:nvPr>
        </p:nvSpPr>
        <p:spPr>
          <a:xfrm>
            <a:off x="457200" y="914400"/>
            <a:ext cx="8229600" cy="5410200"/>
          </a:xfrm>
        </p:spPr>
        <p:txBody>
          <a:bodyPr>
            <a:normAutofit fontScale="92500"/>
          </a:bodyPr>
          <a:lstStyle/>
          <a:p>
            <a:r>
              <a:rPr lang="en-US" dirty="0" smtClean="0"/>
              <a:t>Not </a:t>
            </a:r>
            <a:r>
              <a:rPr lang="en-US" dirty="0"/>
              <a:t>a sophisticated </a:t>
            </a:r>
            <a:r>
              <a:rPr lang="en-US" dirty="0" smtClean="0"/>
              <a:t>tool </a:t>
            </a:r>
          </a:p>
          <a:p>
            <a:r>
              <a:rPr lang="en-US" dirty="0"/>
              <a:t>S</a:t>
            </a:r>
            <a:r>
              <a:rPr lang="en-US" dirty="0" smtClean="0"/>
              <a:t>imple tool but useful </a:t>
            </a:r>
            <a:endParaRPr lang="en-US" dirty="0"/>
          </a:p>
          <a:p>
            <a:r>
              <a:rPr lang="en-US" dirty="0" smtClean="0"/>
              <a:t>Built-in </a:t>
            </a:r>
            <a:r>
              <a:rPr lang="en-US" dirty="0"/>
              <a:t>database of C/C++ functions </a:t>
            </a:r>
            <a:endParaRPr lang="en-US" dirty="0" smtClean="0"/>
          </a:p>
          <a:p>
            <a:pPr lvl="1"/>
            <a:r>
              <a:rPr lang="en-US" dirty="0" smtClean="0"/>
              <a:t>Buffer </a:t>
            </a:r>
            <a:r>
              <a:rPr lang="en-US" dirty="0"/>
              <a:t>overflow risks (e.g., </a:t>
            </a:r>
            <a:r>
              <a:rPr lang="en-US" dirty="0" err="1"/>
              <a:t>strcpy</a:t>
            </a:r>
            <a:r>
              <a:rPr lang="en-US" dirty="0"/>
              <a:t>(), </a:t>
            </a:r>
            <a:r>
              <a:rPr lang="en-US" dirty="0" err="1"/>
              <a:t>strcat</a:t>
            </a:r>
            <a:r>
              <a:rPr lang="en-US" dirty="0"/>
              <a:t>(), gets(), </a:t>
            </a:r>
            <a:r>
              <a:rPr lang="en-US" dirty="0" err="1"/>
              <a:t>sprintf</a:t>
            </a:r>
            <a:r>
              <a:rPr lang="en-US" dirty="0"/>
              <a:t>(), and the </a:t>
            </a:r>
            <a:r>
              <a:rPr lang="en-US" dirty="0" err="1"/>
              <a:t>scanf</a:t>
            </a:r>
            <a:r>
              <a:rPr lang="en-US" dirty="0"/>
              <a:t>() family), </a:t>
            </a:r>
            <a:endParaRPr lang="en-US" dirty="0" smtClean="0"/>
          </a:p>
          <a:p>
            <a:pPr lvl="1"/>
            <a:r>
              <a:rPr lang="en-US" dirty="0"/>
              <a:t>F</a:t>
            </a:r>
            <a:r>
              <a:rPr lang="en-US" dirty="0" smtClean="0"/>
              <a:t>ormat </a:t>
            </a:r>
            <a:r>
              <a:rPr lang="en-US" dirty="0"/>
              <a:t>string problems </a:t>
            </a:r>
            <a:r>
              <a:rPr lang="en-US" dirty="0" smtClean="0"/>
              <a:t>(</a:t>
            </a:r>
            <a:r>
              <a:rPr lang="en-US" dirty="0" err="1" smtClean="0"/>
              <a:t>printf</a:t>
            </a:r>
            <a:r>
              <a:rPr lang="en-US" dirty="0"/>
              <a:t>(), </a:t>
            </a:r>
            <a:r>
              <a:rPr lang="en-US" dirty="0" err="1" smtClean="0"/>
              <a:t>snprintf</a:t>
            </a:r>
            <a:r>
              <a:rPr lang="en-US" dirty="0"/>
              <a:t>(), and syslog()), </a:t>
            </a:r>
            <a:endParaRPr lang="en-US" dirty="0" smtClean="0"/>
          </a:p>
          <a:p>
            <a:pPr lvl="1"/>
            <a:r>
              <a:rPr lang="en-US" dirty="0"/>
              <a:t>R</a:t>
            </a:r>
            <a:r>
              <a:rPr lang="en-US" dirty="0" smtClean="0"/>
              <a:t>ace </a:t>
            </a:r>
            <a:r>
              <a:rPr lang="en-US" dirty="0"/>
              <a:t>conditions (such as access(), </a:t>
            </a:r>
            <a:r>
              <a:rPr lang="en-US" dirty="0" err="1"/>
              <a:t>chown</a:t>
            </a:r>
            <a:r>
              <a:rPr lang="en-US" dirty="0"/>
              <a:t>(), </a:t>
            </a:r>
            <a:r>
              <a:rPr lang="en-US" dirty="0" err="1"/>
              <a:t>chgrp</a:t>
            </a:r>
            <a:r>
              <a:rPr lang="en-US" dirty="0"/>
              <a:t>(), </a:t>
            </a:r>
            <a:r>
              <a:rPr lang="en-US" dirty="0" err="1"/>
              <a:t>chmod</a:t>
            </a:r>
            <a:r>
              <a:rPr lang="en-US" dirty="0"/>
              <a:t>(), </a:t>
            </a:r>
            <a:r>
              <a:rPr lang="en-US" dirty="0" err="1"/>
              <a:t>tmpfile</a:t>
            </a:r>
            <a:r>
              <a:rPr lang="en-US" dirty="0"/>
              <a:t>(), </a:t>
            </a:r>
            <a:r>
              <a:rPr lang="en-US" dirty="0" err="1"/>
              <a:t>tmpnam</a:t>
            </a:r>
            <a:r>
              <a:rPr lang="en-US" dirty="0"/>
              <a:t>(), </a:t>
            </a:r>
            <a:r>
              <a:rPr lang="en-US" dirty="0" err="1"/>
              <a:t>tempnam</a:t>
            </a:r>
            <a:r>
              <a:rPr lang="en-US" dirty="0"/>
              <a:t>(), and </a:t>
            </a:r>
            <a:r>
              <a:rPr lang="en-US" dirty="0" err="1"/>
              <a:t>mktemp</a:t>
            </a:r>
            <a:r>
              <a:rPr lang="en-US" dirty="0"/>
              <a:t>()), </a:t>
            </a:r>
            <a:endParaRPr lang="en-US" dirty="0" smtClean="0"/>
          </a:p>
          <a:p>
            <a:pPr lvl="1"/>
            <a:r>
              <a:rPr lang="en-US" dirty="0"/>
              <a:t>P</a:t>
            </a:r>
            <a:r>
              <a:rPr lang="en-US" dirty="0" smtClean="0"/>
              <a:t>otential </a:t>
            </a:r>
            <a:r>
              <a:rPr lang="en-US" dirty="0"/>
              <a:t>shell </a:t>
            </a:r>
            <a:r>
              <a:rPr lang="en-US" dirty="0" err="1" smtClean="0"/>
              <a:t>metacharacter</a:t>
            </a:r>
            <a:r>
              <a:rPr lang="en-US" dirty="0" smtClean="0"/>
              <a:t> </a:t>
            </a:r>
            <a:r>
              <a:rPr lang="en-US" dirty="0"/>
              <a:t>dangers (most of the exec() family, system(), </a:t>
            </a:r>
            <a:r>
              <a:rPr lang="en-US" dirty="0" err="1"/>
              <a:t>popen</a:t>
            </a:r>
            <a:r>
              <a:rPr lang="en-US" dirty="0"/>
              <a:t>()), </a:t>
            </a:r>
            <a:r>
              <a:rPr lang="en-US" dirty="0" smtClean="0"/>
              <a:t>and </a:t>
            </a:r>
          </a:p>
          <a:p>
            <a:pPr lvl="1"/>
            <a:r>
              <a:rPr lang="en-US" dirty="0"/>
              <a:t>P</a:t>
            </a:r>
            <a:r>
              <a:rPr lang="en-US" dirty="0" smtClean="0"/>
              <a:t>oor </a:t>
            </a:r>
            <a:r>
              <a:rPr lang="en-US" dirty="0"/>
              <a:t>random number acquisition (such as random()). </a:t>
            </a:r>
          </a:p>
          <a:p>
            <a:r>
              <a:rPr lang="en-US" dirty="0" smtClean="0"/>
              <a:t>No need to create </a:t>
            </a:r>
            <a:r>
              <a:rPr lang="en-US" dirty="0"/>
              <a:t>this database - it comes with the tool. </a:t>
            </a:r>
          </a:p>
        </p:txBody>
      </p:sp>
      <p:sp>
        <p:nvSpPr>
          <p:cNvPr id="6" name="TextBox 5"/>
          <p:cNvSpPr txBox="1"/>
          <p:nvPr/>
        </p:nvSpPr>
        <p:spPr>
          <a:xfrm>
            <a:off x="2895600" y="6581001"/>
            <a:ext cx="2042547"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Siddiqre Reza Khan, 3846259</a:t>
            </a:r>
            <a:endParaRPr lang="en-US" sz="12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BDC9FA6-7505-4621-8027-94D019229848}" type="slidenum">
              <a:rPr lang="en-US" smtClean="0"/>
              <a:pPr/>
              <a:t>9</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400800"/>
            <a:ext cx="2590800" cy="423862"/>
          </a:xfrm>
          <a:prstGeom prst="rect">
            <a:avLst/>
          </a:prstGeom>
        </p:spPr>
      </p:pic>
    </p:spTree>
    <p:extLst>
      <p:ext uri="{BB962C8B-B14F-4D97-AF65-F5344CB8AC3E}">
        <p14:creationId xmlns:p14="http://schemas.microsoft.com/office/powerpoint/2010/main" val="1662021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4401</TotalTime>
  <Words>6687</Words>
  <Application>Microsoft Office PowerPoint</Application>
  <PresentationFormat>On-screen Show (4:3)</PresentationFormat>
  <Paragraphs>597</Paragraphs>
  <Slides>47</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 Unicode MS</vt:lpstr>
      <vt:lpstr>Calibri</vt:lpstr>
      <vt:lpstr>Constantia</vt:lpstr>
      <vt:lpstr>Times New Roman</vt:lpstr>
      <vt:lpstr>Wingdings 2</vt:lpstr>
      <vt:lpstr>Flow</vt:lpstr>
      <vt:lpstr>Flawfinder – A Tool Analysis for Determining Security Weakness</vt:lpstr>
      <vt:lpstr>Introduction</vt:lpstr>
      <vt:lpstr>Tool Comparison</vt:lpstr>
      <vt:lpstr>Downloading and Installing</vt:lpstr>
      <vt:lpstr>Speed</vt:lpstr>
      <vt:lpstr>Buffer Overflow Risk</vt:lpstr>
      <vt:lpstr>How does Flawfinder Work?(cont. 1/2)</vt:lpstr>
      <vt:lpstr>How does Flawfinder Work?(cont. 2/2)</vt:lpstr>
      <vt:lpstr>How does Flawfinder Work?</vt:lpstr>
      <vt:lpstr>How does Flawfinder Work?</vt:lpstr>
      <vt:lpstr>How does Flawfinder Work?</vt:lpstr>
      <vt:lpstr>How does Flawfinder Work?</vt:lpstr>
      <vt:lpstr>How does Flawfinder Work?</vt:lpstr>
      <vt:lpstr>Options  </vt:lpstr>
      <vt:lpstr>Options : Documentation  </vt:lpstr>
      <vt:lpstr>Options : Documentation  </vt:lpstr>
      <vt:lpstr>Options : Documentation  </vt:lpstr>
      <vt:lpstr>Options : Documentation  </vt:lpstr>
      <vt:lpstr>Options : Selecting Hits to Display  </vt:lpstr>
      <vt:lpstr>Options : Selecting Hits to Display  </vt:lpstr>
      <vt:lpstr>Options : Selecting Hits to Display  </vt:lpstr>
      <vt:lpstr>Options : Selecting Hits to Display  </vt:lpstr>
      <vt:lpstr>Options : Selecting Hits to Display  </vt:lpstr>
      <vt:lpstr>Options : Selecting Hits to Display  </vt:lpstr>
      <vt:lpstr>Options : Selecting Output Format </vt:lpstr>
      <vt:lpstr>Options : Selecting Output Format </vt:lpstr>
      <vt:lpstr>Options : Selecting Output Format </vt:lpstr>
      <vt:lpstr>Options : Selecting Output Format </vt:lpstr>
      <vt:lpstr>Options : Selecting Output Format </vt:lpstr>
      <vt:lpstr>Options : Selecting Output Format </vt:lpstr>
      <vt:lpstr>Options : Selecting Output Format </vt:lpstr>
      <vt:lpstr>Options : Selecting Output Format </vt:lpstr>
      <vt:lpstr>Options : Selecting Output Format </vt:lpstr>
      <vt:lpstr>Options : Selecting Output Format </vt:lpstr>
      <vt:lpstr>Options : Selecting Output Format </vt:lpstr>
      <vt:lpstr>Options : Hitlist Management </vt:lpstr>
      <vt:lpstr>Options : Hitlist Management </vt:lpstr>
      <vt:lpstr>Options : Hitlist Management </vt:lpstr>
      <vt:lpstr>COMMON WEAKNESS ENUMERATION (CWE)</vt:lpstr>
      <vt:lpstr>Conclusion</vt:lpstr>
      <vt:lpstr>Conclusion</vt:lpstr>
      <vt:lpstr>Tool Demonstration</vt:lpstr>
      <vt:lpstr>Example: For Demonstration C Code</vt:lpstr>
      <vt:lpstr>Options : Example</vt:lpstr>
      <vt:lpstr>Options : Example</vt:lpstr>
      <vt:lpstr>Questions?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remond</dc:creator>
  <cp:lastModifiedBy>Windows User</cp:lastModifiedBy>
  <cp:revision>227</cp:revision>
  <dcterms:created xsi:type="dcterms:W3CDTF">2017-12-29T22:35:39Z</dcterms:created>
  <dcterms:modified xsi:type="dcterms:W3CDTF">2019-01-19T13:09:19Z</dcterms:modified>
</cp:coreProperties>
</file>