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7" r:id="rId2"/>
    <p:sldId id="258" r:id="rId3"/>
    <p:sldId id="290" r:id="rId4"/>
    <p:sldId id="334" r:id="rId5"/>
    <p:sldId id="291" r:id="rId6"/>
    <p:sldId id="333" r:id="rId7"/>
    <p:sldId id="332" r:id="rId8"/>
    <p:sldId id="293" r:id="rId9"/>
    <p:sldId id="292" r:id="rId10"/>
    <p:sldId id="301" r:id="rId11"/>
    <p:sldId id="303" r:id="rId12"/>
    <p:sldId id="304" r:id="rId13"/>
    <p:sldId id="306" r:id="rId14"/>
    <p:sldId id="307" r:id="rId15"/>
    <p:sldId id="305" r:id="rId16"/>
    <p:sldId id="308" r:id="rId17"/>
    <p:sldId id="312" r:id="rId18"/>
    <p:sldId id="309" r:id="rId19"/>
    <p:sldId id="310" r:id="rId20"/>
    <p:sldId id="311" r:id="rId21"/>
    <p:sldId id="313" r:id="rId22"/>
    <p:sldId id="314" r:id="rId23"/>
    <p:sldId id="321" r:id="rId24"/>
    <p:sldId id="322" r:id="rId25"/>
    <p:sldId id="329" r:id="rId26"/>
    <p:sldId id="316" r:id="rId27"/>
    <p:sldId id="323" r:id="rId28"/>
    <p:sldId id="324" r:id="rId29"/>
    <p:sldId id="325" r:id="rId30"/>
    <p:sldId id="326" r:id="rId31"/>
    <p:sldId id="327" r:id="rId32"/>
    <p:sldId id="328" r:id="rId33"/>
    <p:sldId id="315" r:id="rId34"/>
    <p:sldId id="319" r:id="rId35"/>
    <p:sldId id="320" r:id="rId36"/>
    <p:sldId id="331" r:id="rId37"/>
    <p:sldId id="296" r:id="rId38"/>
    <p:sldId id="285" r:id="rId39"/>
    <p:sldId id="330" r:id="rId40"/>
    <p:sldId id="317" r:id="rId41"/>
    <p:sldId id="318" r:id="rId42"/>
    <p:sldId id="287" r:id="rId43"/>
    <p:sldId id="28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77" autoAdjust="0"/>
  </p:normalViewPr>
  <p:slideViewPr>
    <p:cSldViewPr>
      <p:cViewPr varScale="1">
        <p:scale>
          <a:sx n="61" d="100"/>
          <a:sy n="61" d="100"/>
        </p:scale>
        <p:origin x="16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4AE4E-E8BF-4D7E-AC2F-41DC886E4FD6}" type="datetimeFigureOut">
              <a:rPr lang="en-US" smtClean="0"/>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6BB6A-5327-45AE-8103-6B41981F3303}" type="slidenum">
              <a:rPr lang="en-US" smtClean="0"/>
              <a:t>‹#›</a:t>
            </a:fld>
            <a:endParaRPr lang="en-US"/>
          </a:p>
        </p:txBody>
      </p:sp>
    </p:spTree>
    <p:extLst>
      <p:ext uri="{BB962C8B-B14F-4D97-AF65-F5344CB8AC3E}">
        <p14:creationId xmlns:p14="http://schemas.microsoft.com/office/powerpoint/2010/main" val="244042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to simplify the task of writing and extending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speed reported begins when the program starts running, not including the fixed Python start-up time.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5</a:t>
            </a:fld>
            <a:endParaRPr lang="en-US"/>
          </a:p>
        </p:txBody>
      </p:sp>
    </p:spTree>
    <p:extLst>
      <p:ext uri="{BB962C8B-B14F-4D97-AF65-F5344CB8AC3E}">
        <p14:creationId xmlns:p14="http://schemas.microsoft.com/office/powerpoint/2010/main" val="253459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26</a:t>
            </a:fld>
            <a:endParaRPr lang="en-US"/>
          </a:p>
        </p:txBody>
      </p:sp>
    </p:spTree>
    <p:extLst>
      <p:ext uri="{BB962C8B-B14F-4D97-AF65-F5344CB8AC3E}">
        <p14:creationId xmlns:p14="http://schemas.microsoft.com/office/powerpoint/2010/main" val="47518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27</a:t>
            </a:fld>
            <a:endParaRPr lang="en-US"/>
          </a:p>
        </p:txBody>
      </p:sp>
    </p:spTree>
    <p:extLst>
      <p:ext uri="{BB962C8B-B14F-4D97-AF65-F5344CB8AC3E}">
        <p14:creationId xmlns:p14="http://schemas.microsoft.com/office/powerpoint/2010/main" val="402397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28</a:t>
            </a:fld>
            <a:endParaRPr lang="en-US"/>
          </a:p>
        </p:txBody>
      </p:sp>
    </p:spTree>
    <p:extLst>
      <p:ext uri="{BB962C8B-B14F-4D97-AF65-F5344CB8AC3E}">
        <p14:creationId xmlns:p14="http://schemas.microsoft.com/office/powerpoint/2010/main" val="360196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29</a:t>
            </a:fld>
            <a:endParaRPr lang="en-US"/>
          </a:p>
        </p:txBody>
      </p:sp>
    </p:spTree>
    <p:extLst>
      <p:ext uri="{BB962C8B-B14F-4D97-AF65-F5344CB8AC3E}">
        <p14:creationId xmlns:p14="http://schemas.microsoft.com/office/powerpoint/2010/main" val="27054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30</a:t>
            </a:fld>
            <a:endParaRPr lang="en-US"/>
          </a:p>
        </p:txBody>
      </p:sp>
    </p:spTree>
    <p:extLst>
      <p:ext uri="{BB962C8B-B14F-4D97-AF65-F5344CB8AC3E}">
        <p14:creationId xmlns:p14="http://schemas.microsoft.com/office/powerpoint/2010/main" val="344867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31</a:t>
            </a:fld>
            <a:endParaRPr lang="en-US"/>
          </a:p>
        </p:txBody>
      </p:sp>
    </p:spTree>
    <p:extLst>
      <p:ext uri="{BB962C8B-B14F-4D97-AF65-F5344CB8AC3E}">
        <p14:creationId xmlns:p14="http://schemas.microsoft.com/office/powerpoint/2010/main" val="341469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32</a:t>
            </a:fld>
            <a:endParaRPr lang="en-US"/>
          </a:p>
        </p:txBody>
      </p:sp>
    </p:spTree>
    <p:extLst>
      <p:ext uri="{BB962C8B-B14F-4D97-AF65-F5344CB8AC3E}">
        <p14:creationId xmlns:p14="http://schemas.microsoft.com/office/powerpoint/2010/main" val="155795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se·man·tics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səˈman</a:t>
            </a:r>
            <a:r>
              <a:rPr lang="en-US" sz="1200" kern="1200" dirty="0" smtClean="0">
                <a:solidFill>
                  <a:schemeClr val="tx1"/>
                </a:solidFill>
                <a:effectLst/>
                <a:latin typeface="+mn-lt"/>
                <a:ea typeface="+mn-ea"/>
                <a:cs typeface="+mn-cs"/>
              </a:rPr>
              <a:t>(t)</a:t>
            </a:r>
            <a:r>
              <a:rPr lang="en-US" sz="1200" kern="1200" dirty="0" err="1" smtClean="0">
                <a:solidFill>
                  <a:schemeClr val="tx1"/>
                </a:solidFill>
                <a:effectLst/>
                <a:latin typeface="+mn-lt"/>
                <a:ea typeface="+mn-ea"/>
                <a:cs typeface="+mn-cs"/>
              </a:rPr>
              <a:t>iks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NOUN</a:t>
            </a:r>
          </a:p>
          <a:p>
            <a:r>
              <a:rPr lang="en-US" sz="1200" b="1" kern="1200" dirty="0" smtClean="0">
                <a:solidFill>
                  <a:schemeClr val="tx1"/>
                </a:solidFill>
                <a:effectLst/>
                <a:latin typeface="+mn-lt"/>
                <a:ea typeface="+mn-ea"/>
                <a:cs typeface="+mn-cs"/>
              </a:rPr>
              <a:t>logical semantics</a:t>
            </a:r>
            <a:r>
              <a:rPr lang="en-US" sz="1200" kern="1200" dirty="0" smtClean="0">
                <a:solidFill>
                  <a:schemeClr val="tx1"/>
                </a:solidFill>
                <a:effectLst/>
                <a:latin typeface="+mn-lt"/>
                <a:ea typeface="+mn-ea"/>
                <a:cs typeface="+mn-cs"/>
              </a:rPr>
              <a:t> (noun) · </a:t>
            </a:r>
            <a:r>
              <a:rPr lang="en-US" sz="1200" b="1" kern="1200" dirty="0" smtClean="0">
                <a:solidFill>
                  <a:schemeClr val="tx1"/>
                </a:solidFill>
                <a:effectLst/>
                <a:latin typeface="+mn-lt"/>
                <a:ea typeface="+mn-ea"/>
                <a:cs typeface="+mn-cs"/>
              </a:rPr>
              <a:t>lexical semantics</a:t>
            </a:r>
            <a:r>
              <a:rPr lang="en-US" sz="1200" kern="1200" dirty="0" smtClean="0">
                <a:solidFill>
                  <a:schemeClr val="tx1"/>
                </a:solidFill>
                <a:effectLst/>
                <a:latin typeface="+mn-lt"/>
                <a:ea typeface="+mn-ea"/>
                <a:cs typeface="+mn-cs"/>
              </a:rPr>
              <a:t> (noun)</a:t>
            </a:r>
          </a:p>
          <a:p>
            <a:r>
              <a:rPr lang="en-US" sz="1200" kern="1200" dirty="0" smtClean="0">
                <a:solidFill>
                  <a:schemeClr val="tx1"/>
                </a:solidFill>
                <a:effectLst/>
                <a:latin typeface="+mn-lt"/>
                <a:ea typeface="+mn-ea"/>
                <a:cs typeface="+mn-cs"/>
              </a:rPr>
              <a:t>the branch of linguistics and logic concerned with meaning. There are a number of branches and </a:t>
            </a:r>
            <a:r>
              <a:rPr lang="en-US" sz="1200" kern="1200" dirty="0" err="1" smtClean="0">
                <a:solidFill>
                  <a:schemeClr val="tx1"/>
                </a:solidFill>
                <a:effectLst/>
                <a:latin typeface="+mn-lt"/>
                <a:ea typeface="+mn-ea"/>
                <a:cs typeface="+mn-cs"/>
              </a:rPr>
              <a:t>subbranches</a:t>
            </a:r>
            <a:r>
              <a:rPr lang="en-US" sz="1200" kern="1200" dirty="0" smtClean="0">
                <a:solidFill>
                  <a:schemeClr val="tx1"/>
                </a:solidFill>
                <a:effectLst/>
                <a:latin typeface="+mn-lt"/>
                <a:ea typeface="+mn-ea"/>
                <a:cs typeface="+mn-cs"/>
              </a:rPr>
              <a:t> of semantics, including formal semantics, which studies the logical aspects of meaning, such as sense, reference, implication, and logical form, lexical semantics, which studies word meanings and word relations, and conceptual semantics, which studies the cognitive structure of meaning.</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36</a:t>
            </a:fld>
            <a:endParaRPr lang="en-US"/>
          </a:p>
        </p:txBody>
      </p:sp>
    </p:spTree>
    <p:extLst>
      <p:ext uri="{BB962C8B-B14F-4D97-AF65-F5344CB8AC3E}">
        <p14:creationId xmlns:p14="http://schemas.microsoft.com/office/powerpoint/2010/main" val="2089284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se·man·tics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səˈman</a:t>
            </a:r>
            <a:r>
              <a:rPr lang="en-US" sz="1200" kern="1200" dirty="0" smtClean="0">
                <a:solidFill>
                  <a:schemeClr val="tx1"/>
                </a:solidFill>
                <a:effectLst/>
                <a:latin typeface="+mn-lt"/>
                <a:ea typeface="+mn-ea"/>
                <a:cs typeface="+mn-cs"/>
              </a:rPr>
              <a:t>(t)</a:t>
            </a:r>
            <a:r>
              <a:rPr lang="en-US" sz="1200" kern="1200" dirty="0" err="1" smtClean="0">
                <a:solidFill>
                  <a:schemeClr val="tx1"/>
                </a:solidFill>
                <a:effectLst/>
                <a:latin typeface="+mn-lt"/>
                <a:ea typeface="+mn-ea"/>
                <a:cs typeface="+mn-cs"/>
              </a:rPr>
              <a:t>iks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NOUN</a:t>
            </a:r>
          </a:p>
          <a:p>
            <a:r>
              <a:rPr lang="en-US" sz="1200" b="1" kern="1200" dirty="0" smtClean="0">
                <a:solidFill>
                  <a:schemeClr val="tx1"/>
                </a:solidFill>
                <a:effectLst/>
                <a:latin typeface="+mn-lt"/>
                <a:ea typeface="+mn-ea"/>
                <a:cs typeface="+mn-cs"/>
              </a:rPr>
              <a:t>logical semantics</a:t>
            </a:r>
            <a:r>
              <a:rPr lang="en-US" sz="1200" kern="1200" dirty="0" smtClean="0">
                <a:solidFill>
                  <a:schemeClr val="tx1"/>
                </a:solidFill>
                <a:effectLst/>
                <a:latin typeface="+mn-lt"/>
                <a:ea typeface="+mn-ea"/>
                <a:cs typeface="+mn-cs"/>
              </a:rPr>
              <a:t> (noun) · </a:t>
            </a:r>
            <a:r>
              <a:rPr lang="en-US" sz="1200" b="1" kern="1200" dirty="0" smtClean="0">
                <a:solidFill>
                  <a:schemeClr val="tx1"/>
                </a:solidFill>
                <a:effectLst/>
                <a:latin typeface="+mn-lt"/>
                <a:ea typeface="+mn-ea"/>
                <a:cs typeface="+mn-cs"/>
              </a:rPr>
              <a:t>lexical semantics</a:t>
            </a:r>
            <a:r>
              <a:rPr lang="en-US" sz="1200" kern="1200" dirty="0" smtClean="0">
                <a:solidFill>
                  <a:schemeClr val="tx1"/>
                </a:solidFill>
                <a:effectLst/>
                <a:latin typeface="+mn-lt"/>
                <a:ea typeface="+mn-ea"/>
                <a:cs typeface="+mn-cs"/>
              </a:rPr>
              <a:t> (noun)</a:t>
            </a:r>
          </a:p>
          <a:p>
            <a:r>
              <a:rPr lang="en-US" sz="1200" kern="1200" dirty="0" smtClean="0">
                <a:solidFill>
                  <a:schemeClr val="tx1"/>
                </a:solidFill>
                <a:effectLst/>
                <a:latin typeface="+mn-lt"/>
                <a:ea typeface="+mn-ea"/>
                <a:cs typeface="+mn-cs"/>
              </a:rPr>
              <a:t>the branch of linguistics and logic concerned with meaning. There are a number of branches and </a:t>
            </a:r>
            <a:r>
              <a:rPr lang="en-US" sz="1200" kern="1200" dirty="0" err="1" smtClean="0">
                <a:solidFill>
                  <a:schemeClr val="tx1"/>
                </a:solidFill>
                <a:effectLst/>
                <a:latin typeface="+mn-lt"/>
                <a:ea typeface="+mn-ea"/>
                <a:cs typeface="+mn-cs"/>
              </a:rPr>
              <a:t>subbranches</a:t>
            </a:r>
            <a:r>
              <a:rPr lang="en-US" sz="1200" kern="1200" dirty="0" smtClean="0">
                <a:solidFill>
                  <a:schemeClr val="tx1"/>
                </a:solidFill>
                <a:effectLst/>
                <a:latin typeface="+mn-lt"/>
                <a:ea typeface="+mn-ea"/>
                <a:cs typeface="+mn-cs"/>
              </a:rPr>
              <a:t> of semantics, including formal semantics, which studies the logical aspects of meaning, such as sense, reference, implication, and logical form, lexical semantics, which studies word meanings and word relations, and conceptual semantics, which studies the cognitive structure of meaning.</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37</a:t>
            </a:fld>
            <a:endParaRPr lang="en-US"/>
          </a:p>
        </p:txBody>
      </p:sp>
    </p:spTree>
    <p:extLst>
      <p:ext uri="{BB962C8B-B14F-4D97-AF65-F5344CB8AC3E}">
        <p14:creationId xmlns:p14="http://schemas.microsoft.com/office/powerpoint/2010/main" val="409440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6</a:t>
            </a:fld>
            <a:endParaRPr lang="en-US"/>
          </a:p>
        </p:txBody>
      </p:sp>
    </p:spTree>
    <p:extLst>
      <p:ext uri="{BB962C8B-B14F-4D97-AF65-F5344CB8AC3E}">
        <p14:creationId xmlns:p14="http://schemas.microsoft.com/office/powerpoint/2010/main" val="27512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7</a:t>
            </a:fld>
            <a:endParaRPr lang="en-US"/>
          </a:p>
        </p:txBody>
      </p:sp>
    </p:spTree>
    <p:extLst>
      <p:ext uri="{BB962C8B-B14F-4D97-AF65-F5344CB8AC3E}">
        <p14:creationId xmlns:p14="http://schemas.microsoft.com/office/powerpoint/2010/main" val="173587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common library for internationalized programs</a:t>
            </a:r>
          </a:p>
          <a:p>
            <a:r>
              <a:rPr lang="en-US" sz="1200" kern="1200" dirty="0" err="1" smtClean="0">
                <a:solidFill>
                  <a:schemeClr val="tx1"/>
                </a:solidFill>
                <a:latin typeface="+mn-lt"/>
                <a:ea typeface="+mn-ea"/>
                <a:cs typeface="+mn-cs"/>
              </a:rPr>
              <a:t>Flawﬁnder</a:t>
            </a:r>
            <a:r>
              <a:rPr lang="en-US" sz="1200" kern="1200" dirty="0" smtClean="0">
                <a:solidFill>
                  <a:schemeClr val="tx1"/>
                </a:solidFill>
                <a:latin typeface="+mn-lt"/>
                <a:ea typeface="+mn-ea"/>
                <a:cs typeface="+mn-cs"/>
              </a:rPr>
              <a:t> is ofﬁcially CWE-Compatible. Hit descriptions with</a:t>
            </a:r>
          </a:p>
          <a:p>
            <a:r>
              <a:rPr lang="en-US" sz="1200" kern="1200" dirty="0" smtClean="0">
                <a:solidFill>
                  <a:schemeClr val="tx1"/>
                </a:solidFill>
                <a:latin typeface="+mn-lt"/>
                <a:ea typeface="+mn-ea"/>
                <a:cs typeface="+mn-cs"/>
              </a:rPr>
              <a:t>"[MS-banned]" indicate functions that are in the banned list of functions released by Microsoft; see</a:t>
            </a:r>
          </a:p>
          <a:p>
            <a:r>
              <a:rPr lang="en-US" sz="1200" kern="1200" dirty="0" smtClean="0">
                <a:solidFill>
                  <a:schemeClr val="tx1"/>
                </a:solidFill>
                <a:latin typeface="+mn-lt"/>
                <a:ea typeface="+mn-ea"/>
                <a:cs typeface="+mn-cs"/>
              </a:rPr>
              <a:t>http://msdn.microsoft.com/en-us/library/bb288454.aspx for more information about banned functions.</a:t>
            </a:r>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8</a:t>
            </a:fld>
            <a:endParaRPr lang="en-US"/>
          </a:p>
        </p:txBody>
      </p:sp>
    </p:spTree>
    <p:extLst>
      <p:ext uri="{BB962C8B-B14F-4D97-AF65-F5344CB8AC3E}">
        <p14:creationId xmlns:p14="http://schemas.microsoft.com/office/powerpoint/2010/main" val="325113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9</a:t>
            </a:fld>
            <a:endParaRPr lang="en-US"/>
          </a:p>
        </p:txBody>
      </p:sp>
    </p:spTree>
    <p:extLst>
      <p:ext uri="{BB962C8B-B14F-4D97-AF65-F5344CB8AC3E}">
        <p14:creationId xmlns:p14="http://schemas.microsoft.com/office/powerpoint/2010/main" val="122077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22</a:t>
            </a:fld>
            <a:endParaRPr lang="en-US"/>
          </a:p>
        </p:txBody>
      </p:sp>
    </p:spTree>
    <p:extLst>
      <p:ext uri="{BB962C8B-B14F-4D97-AF65-F5344CB8AC3E}">
        <p14:creationId xmlns:p14="http://schemas.microsoft.com/office/powerpoint/2010/main" val="57347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23</a:t>
            </a:fld>
            <a:endParaRPr lang="en-US"/>
          </a:p>
        </p:txBody>
      </p:sp>
    </p:spTree>
    <p:extLst>
      <p:ext uri="{BB962C8B-B14F-4D97-AF65-F5344CB8AC3E}">
        <p14:creationId xmlns:p14="http://schemas.microsoft.com/office/powerpoint/2010/main" val="140081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24</a:t>
            </a:fld>
            <a:endParaRPr lang="en-US"/>
          </a:p>
        </p:txBody>
      </p:sp>
    </p:spTree>
    <p:extLst>
      <p:ext uri="{BB962C8B-B14F-4D97-AF65-F5344CB8AC3E}">
        <p14:creationId xmlns:p14="http://schemas.microsoft.com/office/powerpoint/2010/main" val="242020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25</a:t>
            </a:fld>
            <a:endParaRPr lang="en-US"/>
          </a:p>
        </p:txBody>
      </p:sp>
    </p:spTree>
    <p:extLst>
      <p:ext uri="{BB962C8B-B14F-4D97-AF65-F5344CB8AC3E}">
        <p14:creationId xmlns:p14="http://schemas.microsoft.com/office/powerpoint/2010/main" val="1797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AA2DD9-18DA-4EB5-8917-C86B8394B441}" type="datetime1">
              <a:rPr lang="en-US" smtClean="0"/>
              <a:t>1/21/2019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7FCED-E660-4F7C-A2C6-FF7279EF59A2}"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601AC-6164-498F-A8CA-BAFCFBF043B5}"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145F9B-1285-4277-94FD-813F3567403E}"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863B81-A49A-4E45-844A-7177E0D5E07E}"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9F98B8-5DF5-45C3-B660-CB061585B8E8}"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C6661F-1316-4060-AAA8-C1B50DD61E8A}" type="datetime1">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A9595A-2923-494B-AFC1-63E354E248BD}"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3385-8DFC-41CB-8291-00D0DBC9B087}" type="datetime1">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8BC67-CE52-4E17-B321-84C92D43E084}"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FCE00B-FEA0-40B2-A843-8FCACFE8148B}"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BDC9FA6-7505-4621-8027-94D01922984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2208DD-3E8F-41AF-A902-66D64C5919E1}" type="datetime1">
              <a:rPr lang="en-US" smtClean="0"/>
              <a:t>1/21/2019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DC9FA6-7505-4621-8027-94D01922984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15192"/>
            <a:ext cx="8458200" cy="1143000"/>
          </a:xfrm>
        </p:spPr>
        <p:txBody>
          <a:bodyPr>
            <a:normAutofit fontScale="90000"/>
          </a:bodyPr>
          <a:lstStyle/>
          <a:p>
            <a:pPr algn="ctr"/>
            <a:r>
              <a:rPr lang="en-GB" sz="4000" b="1" dirty="0" err="1" smtClean="0"/>
              <a:t>Flawfinder</a:t>
            </a:r>
            <a:r>
              <a:rPr lang="en-GB" sz="4000" b="1" dirty="0" smtClean="0"/>
              <a:t> – A Tool Analysis for Determining Security Weakness</a:t>
            </a:r>
            <a:endParaRPr lang="en-US" dirty="0"/>
          </a:p>
        </p:txBody>
      </p:sp>
      <p:sp>
        <p:nvSpPr>
          <p:cNvPr id="3" name="Content Placeholder 2"/>
          <p:cNvSpPr>
            <a:spLocks noGrp="1"/>
          </p:cNvSpPr>
          <p:nvPr>
            <p:ph idx="1"/>
          </p:nvPr>
        </p:nvSpPr>
        <p:spPr/>
        <p:txBody>
          <a:bodyPr>
            <a:normAutofit lnSpcReduction="10000"/>
          </a:bodyPr>
          <a:lstStyle/>
          <a:p>
            <a:pPr algn="ctr">
              <a:buNone/>
            </a:pPr>
            <a:endParaRPr lang="en-GB" b="1" dirty="0"/>
          </a:p>
          <a:p>
            <a:pPr algn="ctr">
              <a:buNone/>
            </a:pPr>
            <a:r>
              <a:rPr lang="en-US" b="1" dirty="0" smtClean="0"/>
              <a:t>Software Testing </a:t>
            </a:r>
          </a:p>
          <a:p>
            <a:pPr algn="ctr">
              <a:buNone/>
            </a:pPr>
            <a:r>
              <a:rPr lang="en-US" b="1" dirty="0" smtClean="0"/>
              <a:t>Presentation for Exercise </a:t>
            </a:r>
            <a:r>
              <a:rPr lang="en-GB" b="1" dirty="0" smtClean="0"/>
              <a:t> </a:t>
            </a:r>
            <a:endParaRPr lang="en-US" dirty="0" smtClean="0"/>
          </a:p>
          <a:p>
            <a:pPr algn="ctr">
              <a:buNone/>
            </a:pPr>
            <a:r>
              <a:rPr lang="en-GB" b="1" dirty="0" smtClean="0"/>
              <a:t> </a:t>
            </a:r>
            <a:endParaRPr lang="en-US" dirty="0" smtClean="0"/>
          </a:p>
          <a:p>
            <a:pPr algn="ctr">
              <a:buNone/>
            </a:pPr>
            <a:endParaRPr lang="en-GB" dirty="0" smtClean="0"/>
          </a:p>
          <a:p>
            <a:pPr algn="ctr">
              <a:buNone/>
            </a:pPr>
            <a:r>
              <a:rPr lang="en-GB" dirty="0" err="1" smtClean="0"/>
              <a:t>Siddique</a:t>
            </a:r>
            <a:r>
              <a:rPr lang="en-GB" dirty="0" smtClean="0"/>
              <a:t> Reza Khan</a:t>
            </a:r>
            <a:endParaRPr lang="en-US" dirty="0" smtClean="0"/>
          </a:p>
          <a:p>
            <a:pPr algn="ctr">
              <a:buNone/>
            </a:pPr>
            <a:r>
              <a:rPr lang="en-GB" dirty="0" smtClean="0"/>
              <a:t>MSc in Cyber Security </a:t>
            </a:r>
            <a:endParaRPr lang="en-US" dirty="0" smtClean="0"/>
          </a:p>
          <a:p>
            <a:pPr algn="ctr">
              <a:buNone/>
            </a:pPr>
            <a:r>
              <a:rPr lang="en-GB" dirty="0" smtClean="0"/>
              <a:t>Matrikel-Nr.:</a:t>
            </a:r>
            <a:r>
              <a:rPr lang="en-GB" dirty="0" smtClean="0">
                <a:latin typeface="+mj-lt"/>
              </a:rPr>
              <a:t>3846259</a:t>
            </a:r>
            <a:endParaRPr lang="en-US" dirty="0" smtClean="0">
              <a:latin typeface="+mj-lt"/>
            </a:endParaRPr>
          </a:p>
          <a:p>
            <a:pPr algn="ctr">
              <a:buNone/>
            </a:pPr>
            <a:r>
              <a:rPr lang="en-GB" dirty="0" smtClean="0">
                <a:latin typeface="+mj-lt"/>
              </a:rPr>
              <a:t>21.01.2019</a:t>
            </a:r>
            <a:endParaRPr lang="en-US" dirty="0">
              <a:latin typeface="+mj-lt"/>
            </a:endParaRPr>
          </a:p>
          <a:p>
            <a:pPr algn="ctr">
              <a:buNone/>
            </a:pPr>
            <a:r>
              <a:rPr lang="en-GB" dirty="0" smtClean="0"/>
              <a:t>Supervisor</a:t>
            </a:r>
            <a:r>
              <a:rPr lang="en-GB" dirty="0"/>
              <a:t>: </a:t>
            </a:r>
            <a:r>
              <a:rPr lang="en-US" dirty="0"/>
              <a:t>Prof. Monika </a:t>
            </a:r>
            <a:r>
              <a:rPr lang="en-US" dirty="0" err="1"/>
              <a:t>Heiner</a:t>
            </a:r>
            <a:endParaRPr lang="en-US" dirty="0"/>
          </a:p>
          <a:p>
            <a:pPr>
              <a:buNone/>
            </a:pPr>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314700"/>
            <a:ext cx="3429000" cy="571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False Positive</a:t>
            </a:r>
            <a:endParaRPr lang="en-US" sz="4000" b="1" dirty="0"/>
          </a:p>
        </p:txBody>
      </p:sp>
      <p:sp>
        <p:nvSpPr>
          <p:cNvPr id="3" name="Content Placeholder 2"/>
          <p:cNvSpPr>
            <a:spLocks noGrp="1"/>
          </p:cNvSpPr>
          <p:nvPr>
            <p:ph idx="1"/>
          </p:nvPr>
        </p:nvSpPr>
        <p:spPr>
          <a:xfrm>
            <a:off x="457200" y="914400"/>
            <a:ext cx="8229600" cy="5410200"/>
          </a:xfrm>
        </p:spPr>
        <p:txBody>
          <a:bodyPr>
            <a:noAutofit/>
          </a:bodyPr>
          <a:lstStyle/>
          <a:p>
            <a:r>
              <a:rPr lang="en-US" sz="2400" dirty="0"/>
              <a:t>During audited a program</a:t>
            </a:r>
          </a:p>
          <a:p>
            <a:pPr lvl="1"/>
            <a:r>
              <a:rPr lang="en-US" dirty="0"/>
              <a:t>Can mark source code lines that are actually ﬁne but cause false warnings </a:t>
            </a:r>
          </a:p>
          <a:p>
            <a:r>
              <a:rPr lang="en-US" sz="2400" dirty="0" smtClean="0"/>
              <a:t>Fundamentally </a:t>
            </a:r>
            <a:r>
              <a:rPr lang="en-US" sz="2400" dirty="0"/>
              <a:t>a naive program</a:t>
            </a:r>
          </a:p>
          <a:p>
            <a:pPr lvl="1"/>
            <a:r>
              <a:rPr lang="en-US" dirty="0"/>
              <a:t>Doesn’t know about the data types of function parameters</a:t>
            </a:r>
          </a:p>
          <a:p>
            <a:pPr lvl="1"/>
            <a:r>
              <a:rPr lang="en-US" dirty="0"/>
              <a:t>Doesn’t do control flow or data flow analysis </a:t>
            </a:r>
          </a:p>
          <a:p>
            <a:r>
              <a:rPr lang="en-US" sz="2400" dirty="0" smtClean="0"/>
              <a:t>Important </a:t>
            </a:r>
            <a:r>
              <a:rPr lang="en-US" sz="2400" dirty="0"/>
              <a:t>reminders:</a:t>
            </a:r>
          </a:p>
          <a:p>
            <a:pPr lvl="1"/>
            <a:r>
              <a:rPr lang="en-US" dirty="0"/>
              <a:t>Not every hit is necessarily a security vulnerability</a:t>
            </a:r>
          </a:p>
          <a:p>
            <a:pPr lvl="1"/>
            <a:r>
              <a:rPr lang="en-US" dirty="0"/>
              <a:t>There may be other security vulnerabilities not reported by the tool.</a:t>
            </a:r>
          </a:p>
          <a:p>
            <a:endParaRPr lang="en-US" sz="24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01014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err="1" smtClean="0"/>
              <a:t>Flawfinder</a:t>
            </a:r>
            <a:r>
              <a:rPr lang="en-US" sz="4000" b="1" dirty="0" smtClean="0"/>
              <a:t> Options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Number </a:t>
            </a:r>
            <a:r>
              <a:rPr lang="en-US" sz="2400" dirty="0"/>
              <a:t>of </a:t>
            </a:r>
            <a:r>
              <a:rPr lang="en-US" sz="2400" dirty="0" smtClean="0"/>
              <a:t>command line options </a:t>
            </a:r>
          </a:p>
          <a:p>
            <a:r>
              <a:rPr lang="en-US" sz="2400" dirty="0" smtClean="0"/>
              <a:t>Grouped into </a:t>
            </a:r>
            <a:r>
              <a:rPr lang="en-US" sz="2400" dirty="0"/>
              <a:t>options </a:t>
            </a:r>
          </a:p>
          <a:p>
            <a:pPr lvl="1"/>
            <a:r>
              <a:rPr lang="en-US" dirty="0" smtClean="0"/>
              <a:t>Control </a:t>
            </a:r>
            <a:r>
              <a:rPr lang="en-US" dirty="0"/>
              <a:t>its own </a:t>
            </a:r>
            <a:r>
              <a:rPr lang="en-US" dirty="0" smtClean="0"/>
              <a:t>documentation</a:t>
            </a:r>
          </a:p>
          <a:p>
            <a:pPr lvl="1"/>
            <a:r>
              <a:rPr lang="en-US" dirty="0" smtClean="0"/>
              <a:t>Select </a:t>
            </a:r>
            <a:r>
              <a:rPr lang="en-US" dirty="0"/>
              <a:t>which hits to </a:t>
            </a:r>
            <a:r>
              <a:rPr lang="en-US" dirty="0" smtClean="0"/>
              <a:t>display</a:t>
            </a:r>
          </a:p>
          <a:p>
            <a:pPr lvl="1"/>
            <a:r>
              <a:rPr lang="en-US" dirty="0" smtClean="0"/>
              <a:t>Select </a:t>
            </a:r>
            <a:r>
              <a:rPr lang="en-US" dirty="0"/>
              <a:t>the output </a:t>
            </a:r>
            <a:r>
              <a:rPr lang="en-US" dirty="0" smtClean="0"/>
              <a:t>format, </a:t>
            </a:r>
            <a:r>
              <a:rPr lang="en-US" dirty="0"/>
              <a:t>and </a:t>
            </a:r>
            <a:endParaRPr lang="en-US" dirty="0" smtClean="0"/>
          </a:p>
          <a:p>
            <a:pPr lvl="1"/>
            <a:r>
              <a:rPr lang="en-US" dirty="0" smtClean="0"/>
              <a:t>Perform hit list management</a:t>
            </a:r>
          </a:p>
          <a:p>
            <a:r>
              <a:rPr lang="en-US" sz="2400" dirty="0" err="1"/>
              <a:t>Flawﬁnder</a:t>
            </a:r>
            <a:r>
              <a:rPr lang="en-US" sz="2400" dirty="0"/>
              <a:t> can identify </a:t>
            </a:r>
            <a:r>
              <a:rPr lang="en-US" sz="2400" dirty="0" smtClean="0"/>
              <a:t>a program input in command line</a:t>
            </a:r>
          </a:p>
          <a:p>
            <a:pPr lvl="1"/>
            <a:r>
              <a:rPr lang="en-US" dirty="0" err="1"/>
              <a:t>ﬂawﬁnder</a:t>
            </a:r>
            <a:r>
              <a:rPr lang="en-US" dirty="0"/>
              <a:t> </a:t>
            </a:r>
            <a:r>
              <a:rPr lang="en-US" dirty="0" err="1" smtClean="0"/>
              <a:t>TestProgram.c|less</a:t>
            </a:r>
            <a:endParaRPr lang="en-US" dirty="0"/>
          </a:p>
          <a:p>
            <a:r>
              <a:rPr lang="en-US" sz="2400" dirty="0" smtClean="0"/>
              <a:t>Long </a:t>
            </a:r>
            <a:r>
              <a:rPr lang="en-US" sz="2400" dirty="0"/>
              <a:t>option arguments </a:t>
            </a:r>
            <a:endParaRPr lang="en-US" sz="2400" dirty="0" smtClean="0"/>
          </a:p>
          <a:p>
            <a:pPr lvl="1"/>
            <a:r>
              <a:rPr lang="en-US" dirty="0" smtClean="0"/>
              <a:t>Provided </a:t>
            </a:r>
            <a:r>
              <a:rPr lang="en-US" dirty="0"/>
              <a:t>as ‘‘--name=value’’ or ‘‘-name value’’.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188838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Documentation (Cont. 1/4 )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−−help or −</a:t>
            </a:r>
            <a:r>
              <a:rPr lang="en-US" sz="2400" dirty="0"/>
              <a:t>h </a:t>
            </a:r>
            <a:endParaRPr lang="en-US" sz="2400" dirty="0" smtClean="0"/>
          </a:p>
          <a:p>
            <a:pPr lvl="1"/>
            <a:r>
              <a:rPr lang="en-US" dirty="0" smtClean="0"/>
              <a:t>Show usage </a:t>
            </a:r>
            <a:r>
              <a:rPr lang="en-US" dirty="0"/>
              <a:t>(help) information.</a:t>
            </a:r>
          </a:p>
          <a:p>
            <a:r>
              <a:rPr lang="en-US" sz="2400" dirty="0"/>
              <a:t>−−version </a:t>
            </a:r>
            <a:endParaRPr lang="en-US" sz="2400" dirty="0" smtClean="0"/>
          </a:p>
          <a:p>
            <a:pPr lvl="1"/>
            <a:r>
              <a:rPr lang="en-US" dirty="0" smtClean="0"/>
              <a:t>Shows </a:t>
            </a:r>
            <a:r>
              <a:rPr lang="en-US" dirty="0"/>
              <a:t>(just) the version number and exits.</a:t>
            </a:r>
          </a:p>
          <a:p>
            <a:r>
              <a:rPr lang="en-US" sz="2400" dirty="0" smtClean="0"/>
              <a:t>−−</a:t>
            </a:r>
            <a:r>
              <a:rPr lang="en-US" sz="2400" dirty="0" err="1"/>
              <a:t>listrules</a:t>
            </a:r>
            <a:r>
              <a:rPr lang="en-US" sz="2400" dirty="0"/>
              <a:t> </a:t>
            </a:r>
            <a:endParaRPr lang="en-US" sz="2400" dirty="0" smtClean="0"/>
          </a:p>
          <a:p>
            <a:pPr lvl="1"/>
            <a:r>
              <a:rPr lang="en-US" dirty="0" smtClean="0"/>
              <a:t>List </a:t>
            </a:r>
            <a:r>
              <a:rPr lang="en-US" dirty="0"/>
              <a:t>the terms (tokens) that trigger further </a:t>
            </a:r>
            <a:r>
              <a:rPr lang="en-US" dirty="0" smtClean="0"/>
              <a:t>examination</a:t>
            </a:r>
          </a:p>
          <a:p>
            <a:pPr lvl="1"/>
            <a:r>
              <a:rPr lang="en-US" dirty="0" smtClean="0"/>
              <a:t>Default </a:t>
            </a:r>
            <a:r>
              <a:rPr lang="en-US" dirty="0"/>
              <a:t>risk level, and </a:t>
            </a:r>
            <a:endParaRPr lang="en-US" dirty="0" smtClean="0"/>
          </a:p>
          <a:p>
            <a:pPr lvl="1"/>
            <a:r>
              <a:rPr lang="en-US" dirty="0" smtClean="0"/>
              <a:t>Default </a:t>
            </a:r>
            <a:r>
              <a:rPr lang="en-US" dirty="0"/>
              <a:t>warning (including the CWE identiﬁer(s), if applicable), all tab-separated. </a:t>
            </a:r>
            <a:endParaRPr lang="en-US" dirty="0" smtClean="0"/>
          </a:p>
          <a:p>
            <a:pPr lvl="1"/>
            <a:r>
              <a:rPr lang="en-US" dirty="0" smtClean="0"/>
              <a:t>Called </a:t>
            </a:r>
            <a:r>
              <a:rPr lang="en-US" dirty="0"/>
              <a:t>potentially-dangerous functions.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903887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r>
              <a:rPr lang="en-US" sz="4000" b="1" dirty="0"/>
              <a:t>(Cont. </a:t>
            </a:r>
            <a:r>
              <a:rPr lang="en-US" sz="4000" b="1" dirty="0" smtClean="0"/>
              <a:t>2/4 </a:t>
            </a:r>
            <a:r>
              <a:rPr lang="en-US" sz="4000" b="1" dirty="0"/>
              <a:t>)</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Show usage (help) information</a:t>
            </a:r>
          </a:p>
          <a:p>
            <a:pPr lvl="1"/>
            <a:r>
              <a:rPr lang="en-US" dirty="0" err="1"/>
              <a:t>root@kali</a:t>
            </a:r>
            <a:r>
              <a:rPr lang="en-US" dirty="0"/>
              <a:t>:~# </a:t>
            </a:r>
            <a:r>
              <a:rPr lang="en-US" dirty="0" err="1"/>
              <a:t>flawfinder</a:t>
            </a:r>
            <a:r>
              <a:rPr lang="en-US" dirty="0"/>
              <a:t> -h</a:t>
            </a:r>
            <a:endParaRPr lang="en-US" dirty="0" smtClean="0"/>
          </a:p>
          <a:p>
            <a:pPr lvl="1"/>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061971"/>
            <a:ext cx="8610600" cy="2734057"/>
          </a:xfrm>
          <a:prstGeom prst="rect">
            <a:avLst/>
          </a:prstGeom>
        </p:spPr>
      </p:pic>
    </p:spTree>
    <p:extLst>
      <p:ext uri="{BB962C8B-B14F-4D97-AF65-F5344CB8AC3E}">
        <p14:creationId xmlns:p14="http://schemas.microsoft.com/office/powerpoint/2010/main" val="262864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r>
              <a:rPr lang="en-US" sz="4000" b="1" dirty="0"/>
              <a:t>(Cont. </a:t>
            </a:r>
            <a:r>
              <a:rPr lang="en-US" sz="4000" b="1" dirty="0" smtClean="0"/>
              <a:t>3/4 </a:t>
            </a:r>
            <a:r>
              <a:rPr lang="en-US" sz="4000" b="1" dirty="0"/>
              <a:t>)</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Shows </a:t>
            </a:r>
            <a:r>
              <a:rPr lang="en-US" sz="2400" dirty="0"/>
              <a:t>(just) the version number and exits</a:t>
            </a:r>
            <a:r>
              <a:rPr lang="en-US" sz="2400" dirty="0" smtClean="0"/>
              <a:t>.</a:t>
            </a:r>
          </a:p>
          <a:p>
            <a:pPr lvl="1"/>
            <a:r>
              <a:rPr lang="en-US" dirty="0" err="1"/>
              <a:t>root@kali</a:t>
            </a:r>
            <a:r>
              <a:rPr lang="en-US" dirty="0"/>
              <a:t>:~# </a:t>
            </a:r>
            <a:r>
              <a:rPr lang="en-US" dirty="0" err="1"/>
              <a:t>flawfinder</a:t>
            </a:r>
            <a:r>
              <a:rPr lang="en-US" dirty="0"/>
              <a:t> --version</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2238180"/>
            <a:ext cx="8191500" cy="933580"/>
          </a:xfrm>
          <a:prstGeom prst="rect">
            <a:avLst/>
          </a:prstGeom>
        </p:spPr>
      </p:pic>
    </p:spTree>
    <p:extLst>
      <p:ext uri="{BB962C8B-B14F-4D97-AF65-F5344CB8AC3E}">
        <p14:creationId xmlns:p14="http://schemas.microsoft.com/office/powerpoint/2010/main" val="3246451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r>
              <a:rPr lang="en-US" sz="4000" b="1" dirty="0"/>
              <a:t>(Cont. </a:t>
            </a:r>
            <a:r>
              <a:rPr lang="en-US" sz="4000" b="1" dirty="0" smtClean="0"/>
              <a:t>4/4 </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List the terms (tokens) that trigger further examination</a:t>
            </a:r>
            <a:endParaRPr lang="en-US" sz="2400" dirty="0"/>
          </a:p>
          <a:p>
            <a:pPr lvl="1"/>
            <a:r>
              <a:rPr lang="da-DK" dirty="0"/>
              <a:t>root@kali:~# flawfinder </a:t>
            </a:r>
            <a:r>
              <a:rPr lang="da-DK" dirty="0" smtClean="0"/>
              <a:t>--</a:t>
            </a:r>
            <a:r>
              <a:rPr lang="da-DK" dirty="0"/>
              <a:t>listrules </a:t>
            </a:r>
          </a:p>
          <a:p>
            <a:pPr marL="0" indent="0">
              <a:buNone/>
            </a:pP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19400"/>
            <a:ext cx="8382000" cy="895390"/>
          </a:xfrm>
          <a:prstGeom prst="rect">
            <a:avLst/>
          </a:prstGeom>
        </p:spPr>
      </p:pic>
    </p:spTree>
    <p:extLst>
      <p:ext uri="{BB962C8B-B14F-4D97-AF65-F5344CB8AC3E}">
        <p14:creationId xmlns:p14="http://schemas.microsoft.com/office/powerpoint/2010/main" val="1569922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a:t>
            </a:r>
            <a:r>
              <a:rPr lang="en-US" sz="4000" b="1" dirty="0"/>
              <a:t>Display (Cont. </a:t>
            </a:r>
            <a:r>
              <a:rPr lang="en-US" sz="4000" b="1" dirty="0" smtClean="0"/>
              <a:t>1/6)  </a:t>
            </a:r>
            <a:endParaRPr lang="en-US" sz="4000" dirty="0"/>
          </a:p>
        </p:txBody>
      </p:sp>
      <p:sp>
        <p:nvSpPr>
          <p:cNvPr id="3" name="Content Placeholder 2"/>
          <p:cNvSpPr>
            <a:spLocks noGrp="1"/>
          </p:cNvSpPr>
          <p:nvPr>
            <p:ph idx="1"/>
          </p:nvPr>
        </p:nvSpPr>
        <p:spPr>
          <a:xfrm>
            <a:off x="457200" y="838200"/>
            <a:ext cx="8229600" cy="5486400"/>
          </a:xfrm>
        </p:spPr>
        <p:txBody>
          <a:bodyPr>
            <a:noAutofit/>
          </a:bodyPr>
          <a:lstStyle/>
          <a:p>
            <a:r>
              <a:rPr lang="en-US" sz="2400" dirty="0" smtClean="0"/>
              <a:t>−−inputs or −</a:t>
            </a:r>
            <a:r>
              <a:rPr lang="en-US" sz="2400" dirty="0"/>
              <a:t>I </a:t>
            </a:r>
            <a:endParaRPr lang="en-US" sz="2400" dirty="0" smtClean="0"/>
          </a:p>
          <a:p>
            <a:pPr lvl="1"/>
            <a:r>
              <a:rPr lang="en-US" dirty="0" smtClean="0"/>
              <a:t>Show only </a:t>
            </a:r>
            <a:r>
              <a:rPr lang="en-US" dirty="0"/>
              <a:t>functions that obtain data from outside the </a:t>
            </a:r>
            <a:r>
              <a:rPr lang="en-US" dirty="0" smtClean="0"/>
              <a:t>program</a:t>
            </a:r>
            <a:endParaRPr lang="en-US" dirty="0"/>
          </a:p>
          <a:p>
            <a:r>
              <a:rPr lang="en-US" sz="2400" dirty="0" smtClean="0"/>
              <a:t>−−</a:t>
            </a:r>
            <a:r>
              <a:rPr lang="en-US" sz="2400" dirty="0" err="1" smtClean="0"/>
              <a:t>minlevel</a:t>
            </a:r>
            <a:r>
              <a:rPr lang="en-US" sz="2400" dirty="0" smtClean="0"/>
              <a:t>=X or -</a:t>
            </a:r>
            <a:r>
              <a:rPr lang="en-US" sz="2400" dirty="0"/>
              <a:t>m X </a:t>
            </a:r>
            <a:endParaRPr lang="en-US" sz="2400" dirty="0" smtClean="0"/>
          </a:p>
          <a:p>
            <a:pPr lvl="1"/>
            <a:r>
              <a:rPr lang="en-US" dirty="0" smtClean="0"/>
              <a:t>Set </a:t>
            </a:r>
            <a:r>
              <a:rPr lang="en-US" dirty="0"/>
              <a:t>minimum risk level to X for inclusion in </a:t>
            </a:r>
            <a:r>
              <a:rPr lang="en-US" dirty="0" smtClean="0"/>
              <a:t>hit list</a:t>
            </a:r>
          </a:p>
          <a:p>
            <a:r>
              <a:rPr lang="en-US" dirty="0" smtClean="0"/>
              <a:t>−−</a:t>
            </a:r>
            <a:r>
              <a:rPr lang="en-US" dirty="0" err="1" smtClean="0"/>
              <a:t>falsepositive</a:t>
            </a:r>
            <a:r>
              <a:rPr lang="en-US" dirty="0" smtClean="0"/>
              <a:t> or −</a:t>
            </a:r>
            <a:r>
              <a:rPr lang="en-US" dirty="0"/>
              <a:t>F </a:t>
            </a:r>
            <a:endParaRPr lang="en-US" dirty="0" smtClean="0"/>
          </a:p>
          <a:p>
            <a:pPr lvl="1"/>
            <a:r>
              <a:rPr lang="en-US" dirty="0" smtClean="0"/>
              <a:t>Do </a:t>
            </a:r>
            <a:r>
              <a:rPr lang="en-US" dirty="0"/>
              <a:t>not include hits that are likely to be false positives. </a:t>
            </a:r>
            <a:endParaRPr lang="en-US" dirty="0" smtClean="0"/>
          </a:p>
          <a:p>
            <a:r>
              <a:rPr lang="en-US" sz="2400" dirty="0" smtClean="0"/>
              <a:t>−−</a:t>
            </a:r>
            <a:r>
              <a:rPr lang="en-US" sz="2400" dirty="0" err="1" smtClean="0"/>
              <a:t>neverignore</a:t>
            </a:r>
            <a:r>
              <a:rPr lang="en-US" sz="2400" dirty="0" smtClean="0"/>
              <a:t> or -n </a:t>
            </a:r>
          </a:p>
          <a:p>
            <a:pPr lvl="1"/>
            <a:r>
              <a:rPr lang="en-US" dirty="0" smtClean="0"/>
              <a:t>Never ignore </a:t>
            </a:r>
            <a:r>
              <a:rPr lang="en-US" dirty="0"/>
              <a:t>security issues, even if </a:t>
            </a:r>
            <a:r>
              <a:rPr lang="en-US" dirty="0" smtClean="0"/>
              <a:t>they have </a:t>
            </a:r>
            <a:r>
              <a:rPr lang="en-US" dirty="0"/>
              <a:t>an ‘‘ignore</a:t>
            </a:r>
            <a:r>
              <a:rPr lang="en-US" dirty="0" smtClean="0"/>
              <a:t>’’ directive in a comment</a:t>
            </a:r>
            <a:endParaRPr lang="en-US" dirty="0"/>
          </a:p>
          <a:p>
            <a:r>
              <a:rPr lang="en-US" sz="2400" dirty="0"/>
              <a:t>−−</a:t>
            </a:r>
            <a:r>
              <a:rPr lang="en-US" sz="2400" dirty="0" err="1" smtClean="0"/>
              <a:t>regexp</a:t>
            </a:r>
            <a:r>
              <a:rPr lang="en-US" sz="2400" dirty="0" smtClean="0"/>
              <a:t>=PATTERN or -</a:t>
            </a:r>
            <a:r>
              <a:rPr lang="en-US" sz="2400" dirty="0"/>
              <a:t>e </a:t>
            </a:r>
            <a:r>
              <a:rPr lang="en-US" sz="2400" dirty="0" smtClean="0"/>
              <a:t>PATTERN </a:t>
            </a:r>
          </a:p>
          <a:p>
            <a:pPr lvl="1"/>
            <a:r>
              <a:rPr lang="en-US" dirty="0" smtClean="0"/>
              <a:t>Only </a:t>
            </a:r>
            <a:r>
              <a:rPr lang="en-US" dirty="0"/>
              <a:t>report hits with text that matches the regular expression pattern </a:t>
            </a:r>
            <a:r>
              <a:rPr lang="en-US" dirty="0" err="1" smtClean="0"/>
              <a:t>PATTERN</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57201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Display </a:t>
            </a:r>
            <a:r>
              <a:rPr lang="en-US" sz="4000" b="1" dirty="0"/>
              <a:t>(Cont. </a:t>
            </a:r>
            <a:r>
              <a:rPr lang="en-US" sz="4000" b="1" dirty="0" smtClean="0"/>
              <a:t>2/6</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Show only </a:t>
            </a:r>
            <a:r>
              <a:rPr lang="en-US" sz="2400" dirty="0"/>
              <a:t>functions that obtain data from outside the </a:t>
            </a:r>
            <a:r>
              <a:rPr lang="en-US" sz="2400" dirty="0" smtClean="0"/>
              <a:t>program</a:t>
            </a:r>
          </a:p>
          <a:p>
            <a:pPr lvl="1"/>
            <a:r>
              <a:rPr lang="en-US" dirty="0" err="1"/>
              <a:t>root@kali</a:t>
            </a:r>
            <a:r>
              <a:rPr lang="en-US" dirty="0"/>
              <a:t>:~# </a:t>
            </a:r>
            <a:r>
              <a:rPr lang="en-US" dirty="0" err="1"/>
              <a:t>flawfinder</a:t>
            </a:r>
            <a:r>
              <a:rPr lang="en-US" dirty="0"/>
              <a:t> -I </a:t>
            </a:r>
            <a:r>
              <a:rPr lang="en-US" dirty="0" err="1"/>
              <a:t>vuln.c</a:t>
            </a:r>
            <a:r>
              <a:rPr lang="en-US" dirty="0"/>
              <a:t>| less</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0"/>
            <a:ext cx="8297433" cy="3352799"/>
          </a:xfrm>
          <a:prstGeom prst="rect">
            <a:avLst/>
          </a:prstGeom>
        </p:spPr>
      </p:pic>
    </p:spTree>
    <p:extLst>
      <p:ext uri="{BB962C8B-B14F-4D97-AF65-F5344CB8AC3E}">
        <p14:creationId xmlns:p14="http://schemas.microsoft.com/office/powerpoint/2010/main" val="3784289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Display (</a:t>
            </a:r>
            <a:r>
              <a:rPr lang="en-US" sz="4000" b="1" dirty="0"/>
              <a:t>Cont. </a:t>
            </a:r>
            <a:r>
              <a:rPr lang="en-US" sz="4000" b="1" dirty="0" smtClean="0"/>
              <a:t>3/6</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Set </a:t>
            </a:r>
            <a:r>
              <a:rPr lang="en-US" sz="2400" dirty="0"/>
              <a:t>minimum risk level to X for inclusion in </a:t>
            </a:r>
            <a:r>
              <a:rPr lang="en-US" sz="2400" dirty="0" smtClean="0"/>
              <a:t>hit list</a:t>
            </a:r>
            <a:endParaRPr lang="en-US" sz="2400" dirty="0"/>
          </a:p>
          <a:p>
            <a:pPr lvl="1"/>
            <a:r>
              <a:rPr lang="en-US" dirty="0" err="1"/>
              <a:t>root@kali</a:t>
            </a:r>
            <a:r>
              <a:rPr lang="en-US" dirty="0"/>
              <a:t>:~# </a:t>
            </a:r>
            <a:r>
              <a:rPr lang="en-US" dirty="0" err="1"/>
              <a:t>flawfinder</a:t>
            </a:r>
            <a:r>
              <a:rPr lang="en-US" dirty="0"/>
              <a:t> -m 4 </a:t>
            </a:r>
            <a:r>
              <a:rPr lang="en-US" dirty="0" err="1"/>
              <a:t>vuln.c</a:t>
            </a:r>
            <a:r>
              <a:rPr lang="en-US" dirty="0"/>
              <a:t> | </a:t>
            </a:r>
            <a:r>
              <a:rPr lang="en-US" dirty="0" smtClean="0"/>
              <a:t>less	</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133600"/>
            <a:ext cx="8468907" cy="3657600"/>
          </a:xfrm>
          <a:prstGeom prst="rect">
            <a:avLst/>
          </a:prstGeom>
        </p:spPr>
      </p:pic>
    </p:spTree>
    <p:extLst>
      <p:ext uri="{BB962C8B-B14F-4D97-AF65-F5344CB8AC3E}">
        <p14:creationId xmlns:p14="http://schemas.microsoft.com/office/powerpoint/2010/main" val="26264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Display </a:t>
            </a:r>
            <a:r>
              <a:rPr lang="en-US" sz="4000" b="1" dirty="0"/>
              <a:t>(Cont. </a:t>
            </a:r>
            <a:r>
              <a:rPr lang="en-US" sz="4000" b="1" dirty="0" smtClean="0"/>
              <a:t>4/6</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Do </a:t>
            </a:r>
            <a:r>
              <a:rPr lang="en-US" sz="2400" dirty="0"/>
              <a:t>not include hits that are likely to be false </a:t>
            </a:r>
            <a:r>
              <a:rPr lang="en-US" sz="2400" dirty="0" smtClean="0"/>
              <a:t>positives</a:t>
            </a:r>
          </a:p>
          <a:p>
            <a:pPr lvl="1"/>
            <a:r>
              <a:rPr lang="en-US" dirty="0" err="1"/>
              <a:t>root@kali</a:t>
            </a:r>
            <a:r>
              <a:rPr lang="en-US" dirty="0"/>
              <a:t>:~# </a:t>
            </a:r>
            <a:r>
              <a:rPr lang="en-US" dirty="0" err="1"/>
              <a:t>flawfinder</a:t>
            </a:r>
            <a:r>
              <a:rPr lang="en-US" dirty="0"/>
              <a:t> -F </a:t>
            </a:r>
            <a:r>
              <a:rPr lang="en-US" dirty="0" err="1"/>
              <a:t>vuln.c</a:t>
            </a:r>
            <a:r>
              <a:rPr lang="en-US" dirty="0"/>
              <a:t> | less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58" y="1981200"/>
            <a:ext cx="8554644" cy="3886742"/>
          </a:xfrm>
          <a:prstGeom prst="rect">
            <a:avLst/>
          </a:prstGeom>
        </p:spPr>
      </p:pic>
    </p:spTree>
    <p:extLst>
      <p:ext uri="{BB962C8B-B14F-4D97-AF65-F5344CB8AC3E}">
        <p14:creationId xmlns:p14="http://schemas.microsoft.com/office/powerpoint/2010/main" val="3488044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Introduction</a:t>
            </a:r>
            <a:endParaRPr lang="en-US" sz="4000"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t>A </a:t>
            </a:r>
            <a:r>
              <a:rPr lang="en-US" dirty="0"/>
              <a:t>simple </a:t>
            </a:r>
            <a:r>
              <a:rPr lang="en-US" dirty="0" smtClean="0"/>
              <a:t>tool </a:t>
            </a:r>
          </a:p>
          <a:p>
            <a:pPr lvl="1"/>
            <a:r>
              <a:rPr lang="en-US" sz="2600" dirty="0" smtClean="0"/>
              <a:t>Examines </a:t>
            </a:r>
            <a:r>
              <a:rPr lang="en-US" sz="2600" dirty="0"/>
              <a:t>C/C++ source code </a:t>
            </a:r>
            <a:endParaRPr lang="en-US" sz="2600" dirty="0" smtClean="0"/>
          </a:p>
          <a:p>
            <a:pPr lvl="1"/>
            <a:r>
              <a:rPr lang="en-US" sz="2600" dirty="0"/>
              <a:t>R</a:t>
            </a:r>
            <a:r>
              <a:rPr lang="en-US" sz="2600" dirty="0" smtClean="0"/>
              <a:t>eports </a:t>
            </a:r>
            <a:r>
              <a:rPr lang="en-US" sz="2600" dirty="0"/>
              <a:t>possible security weaknesses (“flaws”) sorted by risk level</a:t>
            </a:r>
            <a:r>
              <a:rPr lang="en-US" sz="2600" dirty="0" smtClean="0"/>
              <a:t> </a:t>
            </a:r>
          </a:p>
          <a:p>
            <a:r>
              <a:rPr lang="en-US" dirty="0" smtClean="0"/>
              <a:t>Very </a:t>
            </a:r>
            <a:r>
              <a:rPr lang="en-US" dirty="0"/>
              <a:t>useful </a:t>
            </a:r>
            <a:endParaRPr lang="en-US" dirty="0" smtClean="0"/>
          </a:p>
          <a:p>
            <a:pPr lvl="1"/>
            <a:r>
              <a:rPr lang="en-US" sz="2600" dirty="0" smtClean="0"/>
              <a:t>Quickly </a:t>
            </a:r>
            <a:r>
              <a:rPr lang="en-US" sz="2600" dirty="0"/>
              <a:t>finding and </a:t>
            </a:r>
            <a:endParaRPr lang="en-US" sz="2600" dirty="0" smtClean="0"/>
          </a:p>
          <a:p>
            <a:pPr lvl="1"/>
            <a:r>
              <a:rPr lang="en-US" sz="2600" dirty="0"/>
              <a:t>R</a:t>
            </a:r>
            <a:r>
              <a:rPr lang="en-US" sz="2600" dirty="0" smtClean="0"/>
              <a:t>emoving </a:t>
            </a:r>
            <a:r>
              <a:rPr lang="en-US" sz="2600" dirty="0"/>
              <a:t>at least some potential security </a:t>
            </a:r>
            <a:r>
              <a:rPr lang="en-US" sz="2600" dirty="0" smtClean="0"/>
              <a:t>problems</a:t>
            </a:r>
          </a:p>
          <a:p>
            <a:r>
              <a:rPr lang="en-US" dirty="0" smtClean="0"/>
              <a:t>Open source software(OSS)</a:t>
            </a:r>
          </a:p>
          <a:p>
            <a:pPr lvl="1"/>
            <a:r>
              <a:rPr lang="en-US" sz="2600" dirty="0" smtClean="0"/>
              <a:t>Publically </a:t>
            </a:r>
            <a:r>
              <a:rPr lang="en-US" sz="2600" dirty="0"/>
              <a:t>available to use </a:t>
            </a:r>
            <a:endParaRPr lang="en-US" sz="2600" dirty="0" smtClean="0"/>
          </a:p>
          <a:p>
            <a:r>
              <a:rPr lang="en-US" dirty="0" err="1"/>
              <a:t>Flawfinder</a:t>
            </a:r>
            <a:r>
              <a:rPr lang="en-US" dirty="0"/>
              <a:t> works on</a:t>
            </a:r>
            <a:r>
              <a:rPr lang="en-US" dirty="0" smtClean="0"/>
              <a:t> </a:t>
            </a:r>
          </a:p>
          <a:p>
            <a:pPr lvl="1"/>
            <a:r>
              <a:rPr lang="en-US" sz="2600" dirty="0"/>
              <a:t>GNU/Linux</a:t>
            </a:r>
            <a:r>
              <a:rPr lang="en-US" sz="2600" dirty="0" smtClean="0"/>
              <a:t> </a:t>
            </a:r>
            <a:r>
              <a:rPr lang="en-US" sz="2600" dirty="0"/>
              <a:t>systems </a:t>
            </a:r>
            <a:r>
              <a:rPr lang="en-US" sz="2600" dirty="0" smtClean="0"/>
              <a:t>and </a:t>
            </a:r>
          </a:p>
          <a:p>
            <a:pPr lvl="1"/>
            <a:r>
              <a:rPr lang="en-US" sz="2600" dirty="0" smtClean="0"/>
              <a:t>Windows </a:t>
            </a:r>
            <a:r>
              <a:rPr lang="en-US" sz="2600" dirty="0"/>
              <a:t>by using Cygwin. </a:t>
            </a:r>
            <a:endParaRPr lang="en-US" sz="2600" dirty="0" smtClean="0"/>
          </a:p>
          <a:p>
            <a:pPr lvl="1"/>
            <a:r>
              <a:rPr lang="en-US" sz="2600" dirty="0" smtClean="0"/>
              <a:t>It </a:t>
            </a:r>
            <a:r>
              <a:rPr lang="en-US" sz="2600" dirty="0"/>
              <a:t>requires Python 2.7 or Python 3 to </a:t>
            </a:r>
            <a:r>
              <a:rPr lang="en-US" sz="2600" dirty="0" smtClean="0"/>
              <a:t>run</a:t>
            </a:r>
          </a:p>
          <a:p>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11" name="Picture 10"/>
          <p:cNvPicPr>
            <a:picLocks noChangeAspect="1"/>
          </p:cNvPicPr>
          <p:nvPr/>
        </p:nvPicPr>
        <p:blipFill>
          <a:blip r:embed="rId3"/>
          <a:stretch>
            <a:fillRect/>
          </a:stretch>
        </p:blipFill>
        <p:spPr>
          <a:xfrm>
            <a:off x="5114925" y="4038600"/>
            <a:ext cx="3190875" cy="129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Display </a:t>
            </a:r>
            <a:r>
              <a:rPr lang="en-US" sz="4000" b="1" dirty="0"/>
              <a:t>(Cont. </a:t>
            </a:r>
            <a:r>
              <a:rPr lang="en-US" sz="4000" b="1" dirty="0" smtClean="0"/>
              <a:t>5/6</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Never ignore </a:t>
            </a:r>
            <a:r>
              <a:rPr lang="en-US" sz="2400" dirty="0"/>
              <a:t>security issues, even if </a:t>
            </a:r>
            <a:r>
              <a:rPr lang="en-US" sz="2400" dirty="0" smtClean="0"/>
              <a:t>they have </a:t>
            </a:r>
            <a:r>
              <a:rPr lang="en-US" sz="2400" dirty="0"/>
              <a:t>an ‘‘ignore</a:t>
            </a:r>
            <a:r>
              <a:rPr lang="en-US" sz="2400" dirty="0" smtClean="0"/>
              <a:t>’’ directive in a comment</a:t>
            </a:r>
          </a:p>
          <a:p>
            <a:pPr lvl="1"/>
            <a:r>
              <a:rPr lang="en-US" dirty="0" err="1"/>
              <a:t>root@kali</a:t>
            </a:r>
            <a:r>
              <a:rPr lang="en-US" dirty="0"/>
              <a:t>:~# </a:t>
            </a:r>
            <a:r>
              <a:rPr lang="en-US" dirty="0" err="1"/>
              <a:t>flawfinder</a:t>
            </a:r>
            <a:r>
              <a:rPr lang="en-US" dirty="0"/>
              <a:t> -n </a:t>
            </a:r>
            <a:r>
              <a:rPr lang="en-US" dirty="0" err="1"/>
              <a:t>vuln.c</a:t>
            </a:r>
            <a:r>
              <a:rPr lang="en-US" dirty="0"/>
              <a:t> | less</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83" y="2286000"/>
            <a:ext cx="8478433" cy="3886200"/>
          </a:xfrm>
          <a:prstGeom prst="rect">
            <a:avLst/>
          </a:prstGeom>
        </p:spPr>
      </p:pic>
    </p:spTree>
    <p:extLst>
      <p:ext uri="{BB962C8B-B14F-4D97-AF65-F5344CB8AC3E}">
        <p14:creationId xmlns:p14="http://schemas.microsoft.com/office/powerpoint/2010/main" val="677767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Hits to Display </a:t>
            </a:r>
            <a:r>
              <a:rPr lang="en-US" sz="4000" b="1" dirty="0"/>
              <a:t>(Cont. </a:t>
            </a:r>
            <a:r>
              <a:rPr lang="en-US" sz="4000" b="1" dirty="0" smtClean="0"/>
              <a:t>6/6</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Only </a:t>
            </a:r>
            <a:r>
              <a:rPr lang="en-US" sz="2400" dirty="0"/>
              <a:t>report hits with text that matches the regular expression pattern </a:t>
            </a:r>
            <a:r>
              <a:rPr lang="en-US" sz="2400" dirty="0" err="1" smtClean="0"/>
              <a:t>PATTERN</a:t>
            </a:r>
            <a:endParaRPr lang="en-US" sz="2400" dirty="0"/>
          </a:p>
          <a:p>
            <a:pPr lvl="1"/>
            <a:r>
              <a:rPr lang="en-US" dirty="0" err="1"/>
              <a:t>root@kali</a:t>
            </a:r>
            <a:r>
              <a:rPr lang="en-US" dirty="0"/>
              <a:t>:~/</a:t>
            </a:r>
            <a:r>
              <a:rPr lang="en-US" dirty="0" err="1"/>
              <a:t>softwareTesting</a:t>
            </a:r>
            <a:r>
              <a:rPr lang="en-US" dirty="0"/>
              <a:t># </a:t>
            </a:r>
            <a:r>
              <a:rPr lang="en-US" dirty="0" err="1"/>
              <a:t>flawfinder</a:t>
            </a:r>
            <a:r>
              <a:rPr lang="en-US" dirty="0"/>
              <a:t> -e CWE-20 </a:t>
            </a:r>
            <a:r>
              <a:rPr lang="en-US" dirty="0" err="1"/>
              <a:t>vuln.c</a:t>
            </a:r>
            <a:r>
              <a:rPr lang="en-US" dirty="0"/>
              <a:t> | less</a:t>
            </a:r>
            <a:endParaRPr lang="en-US" dirty="0" smtClean="0"/>
          </a:p>
          <a:p>
            <a:pPr lvl="1"/>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94" y="2667000"/>
            <a:ext cx="8507012" cy="3587920"/>
          </a:xfrm>
          <a:prstGeom prst="rect">
            <a:avLst/>
          </a:prstGeom>
        </p:spPr>
      </p:pic>
    </p:spTree>
    <p:extLst>
      <p:ext uri="{BB962C8B-B14F-4D97-AF65-F5344CB8AC3E}">
        <p14:creationId xmlns:p14="http://schemas.microsoft.com/office/powerpoint/2010/main" val="1688791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Output Format (Cont. 1</a:t>
            </a:r>
            <a:r>
              <a:rPr lang="en-US" sz="4000" b="1" dirty="0" smtClean="0"/>
              <a:t>/4)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a:t>
            </a:r>
            <a:r>
              <a:rPr lang="en-US" dirty="0" smtClean="0"/>
              <a:t>columns or −</a:t>
            </a:r>
            <a:r>
              <a:rPr lang="en-US" dirty="0"/>
              <a:t>C </a:t>
            </a:r>
            <a:endParaRPr lang="en-US" dirty="0" smtClean="0"/>
          </a:p>
          <a:p>
            <a:pPr lvl="1"/>
            <a:r>
              <a:rPr lang="en-US" dirty="0" smtClean="0"/>
              <a:t>Show the </a:t>
            </a:r>
            <a:r>
              <a:rPr lang="en-US" dirty="0"/>
              <a:t>column number (as well as the ﬁle name and line number) of each hit; </a:t>
            </a:r>
          </a:p>
          <a:p>
            <a:r>
              <a:rPr lang="en-US" dirty="0"/>
              <a:t>−−</a:t>
            </a:r>
            <a:r>
              <a:rPr lang="en-US" dirty="0" smtClean="0"/>
              <a:t>context or −</a:t>
            </a:r>
            <a:r>
              <a:rPr lang="en-US" dirty="0"/>
              <a:t>c </a:t>
            </a:r>
            <a:endParaRPr lang="en-US" dirty="0" smtClean="0"/>
          </a:p>
          <a:p>
            <a:pPr lvl="1"/>
            <a:r>
              <a:rPr lang="en-US" dirty="0" smtClean="0"/>
              <a:t>Show context</a:t>
            </a:r>
            <a:r>
              <a:rPr lang="en-US" dirty="0"/>
              <a:t>, i.e., the line having the "hit"/potential ﬂaw. </a:t>
            </a:r>
            <a:r>
              <a:rPr lang="en-US" dirty="0" smtClean="0"/>
              <a:t>By default </a:t>
            </a:r>
            <a:r>
              <a:rPr lang="en-US" dirty="0"/>
              <a:t>the line is shown immediately after the warning.</a:t>
            </a:r>
          </a:p>
          <a:p>
            <a:r>
              <a:rPr lang="en-US" dirty="0"/>
              <a:t>−−csv </a:t>
            </a:r>
            <a:endParaRPr lang="en-US" dirty="0" smtClean="0"/>
          </a:p>
          <a:p>
            <a:pPr lvl="1"/>
            <a:r>
              <a:rPr lang="en-US" dirty="0" smtClean="0"/>
              <a:t>Generate </a:t>
            </a:r>
            <a:r>
              <a:rPr lang="en-US" dirty="0"/>
              <a:t>output in comma-separated-value (CSV) format. </a:t>
            </a:r>
            <a:endParaRPr lang="en-US" dirty="0" smtClean="0"/>
          </a:p>
          <a:p>
            <a:pPr lvl="1"/>
            <a:r>
              <a:rPr lang="en-US" dirty="0"/>
              <a:t>This is the recommended format for sending to other tools for </a:t>
            </a:r>
            <a:r>
              <a:rPr lang="en-US" dirty="0" smtClean="0"/>
              <a:t>processing</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461093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2</a:t>
            </a:r>
            <a:r>
              <a:rPr lang="en-US" sz="4000" b="1" dirty="0" smtClean="0"/>
              <a:t>/4)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Show the </a:t>
            </a:r>
            <a:r>
              <a:rPr lang="en-US" sz="2400" dirty="0"/>
              <a:t>column number (as well as the ﬁle name and line number) of each </a:t>
            </a:r>
            <a:r>
              <a:rPr lang="en-US" sz="2400" dirty="0" smtClean="0"/>
              <a:t>hit</a:t>
            </a:r>
            <a:endParaRPr lang="en-US" sz="2400" dirty="0"/>
          </a:p>
          <a:p>
            <a:pPr lvl="1"/>
            <a:r>
              <a:rPr lang="da-DK" dirty="0"/>
              <a:t>root@kali:~/softwareTesting# flawfinder -C vuln.c|less</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209800"/>
            <a:ext cx="7391400" cy="4113212"/>
          </a:xfrm>
          <a:prstGeom prst="rect">
            <a:avLst/>
          </a:prstGeom>
        </p:spPr>
      </p:pic>
    </p:spTree>
    <p:extLst>
      <p:ext uri="{BB962C8B-B14F-4D97-AF65-F5344CB8AC3E}">
        <p14:creationId xmlns:p14="http://schemas.microsoft.com/office/powerpoint/2010/main" val="91542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Output Format (Cont. 3</a:t>
            </a:r>
            <a:r>
              <a:rPr lang="en-US" sz="4000" b="1" dirty="0" smtClean="0"/>
              <a:t>/4)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Show context</a:t>
            </a:r>
            <a:r>
              <a:rPr lang="en-US" sz="2400" dirty="0"/>
              <a:t>, i.e., the line having the "hit"/potential ﬂaw. </a:t>
            </a:r>
            <a:r>
              <a:rPr lang="en-US" sz="2400" dirty="0" smtClean="0"/>
              <a:t>By default </a:t>
            </a:r>
            <a:r>
              <a:rPr lang="en-US" sz="2400" dirty="0"/>
              <a:t>the line is shown immediately after the warning</a:t>
            </a:r>
            <a:r>
              <a:rPr lang="en-US" sz="2400" dirty="0" smtClean="0"/>
              <a:t>.</a:t>
            </a:r>
          </a:p>
          <a:p>
            <a:pPr lvl="1"/>
            <a:r>
              <a:rPr lang="da-DK" dirty="0"/>
              <a:t>root@kali:~/softwareTesting# flawfinder -c vuln.c|less</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38400"/>
            <a:ext cx="7620000" cy="3587111"/>
          </a:xfrm>
          <a:prstGeom prst="rect">
            <a:avLst/>
          </a:prstGeom>
        </p:spPr>
      </p:pic>
    </p:spTree>
    <p:extLst>
      <p:ext uri="{BB962C8B-B14F-4D97-AF65-F5344CB8AC3E}">
        <p14:creationId xmlns:p14="http://schemas.microsoft.com/office/powerpoint/2010/main" val="3422919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4</a:t>
            </a:r>
            <a:r>
              <a:rPr lang="en-US" sz="4000" b="1" dirty="0" smtClean="0"/>
              <a:t>/4)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Generate </a:t>
            </a:r>
            <a:r>
              <a:rPr lang="en-US" sz="2400" dirty="0"/>
              <a:t>output in comma-separated-value (CSV) format. </a:t>
            </a:r>
            <a:endParaRPr lang="en-US" sz="2400" dirty="0" smtClean="0"/>
          </a:p>
          <a:p>
            <a:pPr lvl="1"/>
            <a:r>
              <a:rPr lang="en-US" dirty="0" err="1"/>
              <a:t>flawfinder</a:t>
            </a:r>
            <a:r>
              <a:rPr lang="en-US" dirty="0"/>
              <a:t> --csv </a:t>
            </a:r>
            <a:r>
              <a:rPr lang="en-US" dirty="0" err="1"/>
              <a:t>vuln.c</a:t>
            </a:r>
            <a:r>
              <a:rPr lang="en-US" dirty="0"/>
              <a:t> </a:t>
            </a:r>
            <a:r>
              <a:rPr lang="en-US" dirty="0" smtClean="0"/>
              <a:t>&gt;data.csv</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90800"/>
            <a:ext cx="8534400" cy="2627586"/>
          </a:xfrm>
          <a:prstGeom prst="rect">
            <a:avLst/>
          </a:prstGeom>
        </p:spPr>
      </p:pic>
    </p:spTree>
    <p:extLst>
      <p:ext uri="{BB962C8B-B14F-4D97-AF65-F5344CB8AC3E}">
        <p14:creationId xmlns:p14="http://schemas.microsoft.com/office/powerpoint/2010/main" val="427361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Output Format (Cont. </a:t>
            </a:r>
            <a:r>
              <a:rPr lang="en-US" sz="4000" b="1" dirty="0" smtClean="0"/>
              <a:t>1/7) </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r>
              <a:rPr lang="en-US" sz="2400" dirty="0" smtClean="0"/>
              <a:t>−</a:t>
            </a:r>
            <a:r>
              <a:rPr lang="en-US" sz="2400" dirty="0"/>
              <a:t>D </a:t>
            </a:r>
            <a:endParaRPr lang="en-US" sz="2400" dirty="0" smtClean="0"/>
          </a:p>
          <a:p>
            <a:pPr lvl="1"/>
            <a:r>
              <a:rPr lang="en-US" dirty="0" smtClean="0"/>
              <a:t>Don’t display </a:t>
            </a:r>
            <a:r>
              <a:rPr lang="en-US" dirty="0"/>
              <a:t>the header and footer</a:t>
            </a:r>
            <a:r>
              <a:rPr lang="en-US" dirty="0" smtClean="0"/>
              <a:t>. </a:t>
            </a:r>
          </a:p>
          <a:p>
            <a:r>
              <a:rPr lang="en-US" sz="2400" dirty="0" smtClean="0"/>
              <a:t>−−html or −</a:t>
            </a:r>
            <a:r>
              <a:rPr lang="en-US" sz="2400" dirty="0"/>
              <a:t>H </a:t>
            </a:r>
            <a:endParaRPr lang="en-US" sz="2400" dirty="0" smtClean="0"/>
          </a:p>
          <a:p>
            <a:pPr lvl="1"/>
            <a:r>
              <a:rPr lang="en-US" dirty="0" smtClean="0"/>
              <a:t>Format </a:t>
            </a:r>
            <a:r>
              <a:rPr lang="en-US" dirty="0"/>
              <a:t>the output as HTML instead of as simple text.</a:t>
            </a:r>
          </a:p>
          <a:p>
            <a:r>
              <a:rPr lang="en-US" sz="2400" dirty="0"/>
              <a:t>−−</a:t>
            </a:r>
            <a:r>
              <a:rPr lang="en-US" sz="2400" dirty="0" smtClean="0"/>
              <a:t>immediate or -</a:t>
            </a:r>
            <a:r>
              <a:rPr lang="en-US" sz="2400" dirty="0" err="1"/>
              <a:t>i</a:t>
            </a:r>
            <a:r>
              <a:rPr lang="en-US" sz="2400" dirty="0"/>
              <a:t> </a:t>
            </a:r>
            <a:endParaRPr lang="en-US" sz="2400" dirty="0" smtClean="0"/>
          </a:p>
          <a:p>
            <a:pPr lvl="1"/>
            <a:r>
              <a:rPr lang="en-US" dirty="0" smtClean="0"/>
              <a:t>Immediately </a:t>
            </a:r>
            <a:r>
              <a:rPr lang="en-US" dirty="0"/>
              <a:t>display hits (</a:t>
            </a:r>
            <a:r>
              <a:rPr lang="en-US" dirty="0" smtClean="0"/>
              <a:t>don’t just </a:t>
            </a:r>
            <a:r>
              <a:rPr lang="en-US" dirty="0"/>
              <a:t>wait until the end).</a:t>
            </a:r>
          </a:p>
          <a:p>
            <a:r>
              <a:rPr lang="en-US" sz="2400" dirty="0"/>
              <a:t>−−</a:t>
            </a:r>
            <a:r>
              <a:rPr lang="en-US" sz="2400" dirty="0" err="1" smtClean="0"/>
              <a:t>singleline</a:t>
            </a:r>
            <a:r>
              <a:rPr lang="en-US" sz="2400" dirty="0" smtClean="0"/>
              <a:t> or -</a:t>
            </a:r>
            <a:r>
              <a:rPr lang="en-US" sz="2400" dirty="0"/>
              <a:t>S </a:t>
            </a:r>
            <a:endParaRPr lang="en-US" sz="2400" dirty="0" smtClean="0"/>
          </a:p>
          <a:p>
            <a:pPr lvl="1"/>
            <a:r>
              <a:rPr lang="en-US" dirty="0" smtClean="0"/>
              <a:t>Display </a:t>
            </a:r>
            <a:r>
              <a:rPr lang="en-US" dirty="0"/>
              <a:t>as single line of text output for each hit</a:t>
            </a:r>
            <a:r>
              <a:rPr lang="en-US" dirty="0" smtClean="0"/>
              <a:t>.</a:t>
            </a:r>
          </a:p>
          <a:p>
            <a:r>
              <a:rPr lang="en-US" sz="2400" dirty="0" smtClean="0"/>
              <a:t>−−</a:t>
            </a:r>
            <a:r>
              <a:rPr lang="en-US" sz="2400" dirty="0" err="1"/>
              <a:t>omittime</a:t>
            </a:r>
            <a:r>
              <a:rPr lang="en-US" sz="2400" dirty="0"/>
              <a:t> </a:t>
            </a:r>
            <a:endParaRPr lang="en-US" sz="2400" dirty="0" smtClean="0"/>
          </a:p>
          <a:p>
            <a:pPr lvl="1"/>
            <a:r>
              <a:rPr lang="en-US" dirty="0" smtClean="0"/>
              <a:t>Omit </a:t>
            </a:r>
            <a:r>
              <a:rPr lang="en-US" dirty="0"/>
              <a:t>timing information. </a:t>
            </a:r>
            <a:endParaRPr lang="en-US" dirty="0" smtClean="0"/>
          </a:p>
          <a:p>
            <a:r>
              <a:rPr lang="en-US" sz="2400" dirty="0" smtClean="0"/>
              <a:t>−−quiet or −</a:t>
            </a:r>
            <a:r>
              <a:rPr lang="en-US" sz="2400" dirty="0"/>
              <a:t>Q </a:t>
            </a:r>
            <a:endParaRPr lang="en-US" sz="2400" dirty="0" smtClean="0"/>
          </a:p>
          <a:p>
            <a:pPr lvl="1"/>
            <a:r>
              <a:rPr lang="en-US" dirty="0" smtClean="0"/>
              <a:t>Don’t display which </a:t>
            </a:r>
            <a:r>
              <a:rPr lang="en-US" dirty="0"/>
              <a:t>ﬁles are being </a:t>
            </a:r>
            <a:r>
              <a:rPr lang="en-US" dirty="0" smtClean="0"/>
              <a:t>examined</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240152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Output Format (Cont. </a:t>
            </a:r>
            <a:r>
              <a:rPr lang="en-US" sz="4000" b="1" dirty="0" smtClean="0"/>
              <a:t>2/7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Don’t display </a:t>
            </a:r>
            <a:r>
              <a:rPr lang="en-US" sz="2400" dirty="0"/>
              <a:t>the header and footer</a:t>
            </a:r>
            <a:r>
              <a:rPr lang="en-US" sz="2400" dirty="0" smtClean="0"/>
              <a:t>.</a:t>
            </a:r>
          </a:p>
          <a:p>
            <a:pPr lvl="1"/>
            <a:r>
              <a:rPr lang="da-DK" dirty="0"/>
              <a:t>root@kali:~/softwareTesting# flawfinder -D vuln.c|less</a:t>
            </a:r>
            <a:r>
              <a:rPr lang="en-US" dirty="0" smtClean="0"/>
              <a:t> </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04" y="2267338"/>
            <a:ext cx="7743496" cy="3960812"/>
          </a:xfrm>
          <a:prstGeom prst="rect">
            <a:avLst/>
          </a:prstGeom>
        </p:spPr>
      </p:pic>
    </p:spTree>
    <p:extLst>
      <p:ext uri="{BB962C8B-B14F-4D97-AF65-F5344CB8AC3E}">
        <p14:creationId xmlns:p14="http://schemas.microsoft.com/office/powerpoint/2010/main" val="2522670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a:t>
            </a:r>
            <a:r>
              <a:rPr lang="en-US" sz="4000" b="1" dirty="0" smtClean="0"/>
              <a:t>3/7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Format </a:t>
            </a:r>
            <a:r>
              <a:rPr lang="en-US" sz="2400" dirty="0"/>
              <a:t>the output as HTML instead of as simple text</a:t>
            </a:r>
            <a:r>
              <a:rPr lang="en-US" sz="2400" dirty="0" smtClean="0"/>
              <a:t>.</a:t>
            </a:r>
          </a:p>
          <a:p>
            <a:pPr lvl="1"/>
            <a:r>
              <a:rPr lang="en-US" dirty="0" err="1"/>
              <a:t>root@kali</a:t>
            </a:r>
            <a:r>
              <a:rPr lang="en-US" dirty="0"/>
              <a:t>:~/</a:t>
            </a:r>
            <a:r>
              <a:rPr lang="en-US" dirty="0" err="1"/>
              <a:t>softwareTesting</a:t>
            </a:r>
            <a:r>
              <a:rPr lang="en-US" dirty="0"/>
              <a:t># </a:t>
            </a:r>
            <a:r>
              <a:rPr lang="en-US" dirty="0" err="1"/>
              <a:t>flawfinder</a:t>
            </a:r>
            <a:r>
              <a:rPr lang="en-US" dirty="0"/>
              <a:t> -H </a:t>
            </a:r>
            <a:r>
              <a:rPr lang="en-US" dirty="0" err="1"/>
              <a:t>vuln.c</a:t>
            </a:r>
            <a:r>
              <a:rPr lang="en-US" dirty="0"/>
              <a:t>&gt;vuln1.html</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358188"/>
            <a:ext cx="8534400" cy="3964823"/>
          </a:xfrm>
          <a:prstGeom prst="rect">
            <a:avLst/>
          </a:prstGeom>
        </p:spPr>
      </p:pic>
    </p:spTree>
    <p:extLst>
      <p:ext uri="{BB962C8B-B14F-4D97-AF65-F5344CB8AC3E}">
        <p14:creationId xmlns:p14="http://schemas.microsoft.com/office/powerpoint/2010/main" val="653363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a:t>
            </a:r>
            <a:r>
              <a:rPr lang="en-US" sz="4000" b="1" dirty="0" smtClean="0"/>
              <a:t>4/7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Immediately </a:t>
            </a:r>
            <a:r>
              <a:rPr lang="en-US" sz="2400" dirty="0"/>
              <a:t>display </a:t>
            </a:r>
            <a:r>
              <a:rPr lang="en-US" sz="2400" dirty="0" smtClean="0"/>
              <a:t>hits</a:t>
            </a:r>
          </a:p>
          <a:p>
            <a:pPr lvl="1"/>
            <a:r>
              <a:rPr lang="da-DK" dirty="0"/>
              <a:t>root@kali:~/softwareTesting# flawfinder -i vuln.c|less</a:t>
            </a:r>
            <a:endParaRPr lang="en-US" dirty="0"/>
          </a:p>
          <a:p>
            <a:endParaRPr lang="en-US" sz="24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47698"/>
            <a:ext cx="7772399" cy="4343783"/>
          </a:xfrm>
          <a:prstGeom prst="rect">
            <a:avLst/>
          </a:prstGeom>
        </p:spPr>
      </p:pic>
    </p:spTree>
    <p:extLst>
      <p:ext uri="{BB962C8B-B14F-4D97-AF65-F5344CB8AC3E}">
        <p14:creationId xmlns:p14="http://schemas.microsoft.com/office/powerpoint/2010/main" val="3886838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Tool Comparison</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err="1" smtClean="0"/>
              <a:t>Flawfinder</a:t>
            </a:r>
            <a:r>
              <a:rPr lang="en-US" sz="2400" dirty="0" smtClean="0"/>
              <a:t>:</a:t>
            </a:r>
          </a:p>
          <a:p>
            <a:pPr lvl="1"/>
            <a:r>
              <a:rPr lang="en-US" dirty="0"/>
              <a:t>S</a:t>
            </a:r>
            <a:r>
              <a:rPr lang="en-US" dirty="0" smtClean="0"/>
              <a:t>cans </a:t>
            </a:r>
            <a:r>
              <a:rPr lang="en-US" dirty="0"/>
              <a:t>C/C++ code </a:t>
            </a:r>
            <a:endParaRPr lang="en-US" dirty="0" smtClean="0"/>
          </a:p>
          <a:p>
            <a:pPr lvl="1"/>
            <a:r>
              <a:rPr lang="en-US" dirty="0"/>
              <a:t>D</a:t>
            </a:r>
            <a:r>
              <a:rPr lang="en-US" dirty="0" smtClean="0"/>
              <a:t>atabase </a:t>
            </a:r>
            <a:r>
              <a:rPr lang="en-US" dirty="0"/>
              <a:t>of 128 C/C</a:t>
            </a:r>
            <a:r>
              <a:rPr lang="en-US" dirty="0" smtClean="0"/>
              <a:t>++ vulnerabilities. </a:t>
            </a:r>
          </a:p>
          <a:p>
            <a:pPr lvl="1"/>
            <a:r>
              <a:rPr lang="en-US" dirty="0" smtClean="0"/>
              <a:t>Reporting warnings of 6 levels, form level </a:t>
            </a:r>
            <a:r>
              <a:rPr lang="en-US" dirty="0"/>
              <a:t>0 to 5, </a:t>
            </a:r>
            <a:endParaRPr lang="en-US" dirty="0" smtClean="0"/>
          </a:p>
          <a:p>
            <a:r>
              <a:rPr lang="en-US" sz="2400" dirty="0" smtClean="0"/>
              <a:t>ITS4: “</a:t>
            </a:r>
            <a:r>
              <a:rPr lang="en-US" sz="2400" dirty="0"/>
              <a:t>It's The Software Stupid! Security Scanner”. </a:t>
            </a:r>
            <a:endParaRPr lang="en-US" sz="2400" dirty="0" smtClean="0"/>
          </a:p>
          <a:p>
            <a:pPr lvl="1"/>
            <a:r>
              <a:rPr lang="en-US" dirty="0"/>
              <a:t>S</a:t>
            </a:r>
            <a:r>
              <a:rPr lang="en-US" dirty="0" smtClean="0"/>
              <a:t>cans </a:t>
            </a:r>
            <a:r>
              <a:rPr lang="en-US" dirty="0"/>
              <a:t>C/C++ code </a:t>
            </a:r>
            <a:endParaRPr lang="en-US" dirty="0" smtClean="0"/>
          </a:p>
          <a:p>
            <a:pPr lvl="1"/>
            <a:r>
              <a:rPr lang="en-US" dirty="0"/>
              <a:t>D</a:t>
            </a:r>
            <a:r>
              <a:rPr lang="en-US" dirty="0" smtClean="0"/>
              <a:t>atabase </a:t>
            </a:r>
            <a:r>
              <a:rPr lang="en-US" dirty="0"/>
              <a:t>has 144 vulnerabilities. </a:t>
            </a:r>
            <a:endParaRPr lang="en-US" dirty="0" smtClean="0"/>
          </a:p>
          <a:p>
            <a:pPr lvl="1"/>
            <a:r>
              <a:rPr lang="en-US" dirty="0" smtClean="0"/>
              <a:t>6 </a:t>
            </a:r>
            <a:r>
              <a:rPr lang="en-US" dirty="0"/>
              <a:t>levels of reporting warnings, level 0 to 5 </a:t>
            </a:r>
            <a:endParaRPr lang="en-US" dirty="0" smtClean="0"/>
          </a:p>
          <a:p>
            <a:r>
              <a:rPr lang="en-US" sz="2400" dirty="0" smtClean="0"/>
              <a:t>RATS: “Rough </a:t>
            </a:r>
            <a:r>
              <a:rPr lang="en-US" sz="2400" dirty="0"/>
              <a:t>Automatic Tool for Security”. </a:t>
            </a:r>
            <a:endParaRPr lang="en-US" sz="2400" dirty="0" smtClean="0"/>
          </a:p>
          <a:p>
            <a:pPr lvl="1"/>
            <a:r>
              <a:rPr lang="en-US" dirty="0"/>
              <a:t>S</a:t>
            </a:r>
            <a:r>
              <a:rPr lang="en-US" dirty="0" smtClean="0"/>
              <a:t>cans </a:t>
            </a:r>
            <a:r>
              <a:rPr lang="en-US" dirty="0"/>
              <a:t>C/C++, Python, PHP and Perl source code. </a:t>
            </a:r>
            <a:endParaRPr lang="en-US" dirty="0" smtClean="0"/>
          </a:p>
          <a:p>
            <a:pPr lvl="1"/>
            <a:r>
              <a:rPr lang="en-US" dirty="0" smtClean="0"/>
              <a:t>Rats </a:t>
            </a:r>
            <a:r>
              <a:rPr lang="en-US" dirty="0"/>
              <a:t>has 3 levels of reporting warnings, Low, Medium and High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29045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a:t>
            </a:r>
            <a:r>
              <a:rPr lang="en-US" sz="4000" b="1" dirty="0" smtClean="0"/>
              <a:t>5/7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Display </a:t>
            </a:r>
            <a:r>
              <a:rPr lang="en-US" sz="2400" dirty="0"/>
              <a:t>as single line of text output for each hit. </a:t>
            </a:r>
            <a:endParaRPr lang="en-US" sz="2400" dirty="0" smtClean="0"/>
          </a:p>
          <a:p>
            <a:pPr lvl="1"/>
            <a:r>
              <a:rPr lang="en-US" dirty="0" err="1"/>
              <a:t>root@kali</a:t>
            </a:r>
            <a:r>
              <a:rPr lang="en-US" dirty="0"/>
              <a:t>:~/</a:t>
            </a:r>
            <a:r>
              <a:rPr lang="en-US" dirty="0" err="1"/>
              <a:t>softwareTesting</a:t>
            </a:r>
            <a:r>
              <a:rPr lang="en-US" dirty="0"/>
              <a:t># </a:t>
            </a:r>
            <a:r>
              <a:rPr lang="en-US" dirty="0" err="1"/>
              <a:t>flawfinder</a:t>
            </a:r>
            <a:r>
              <a:rPr lang="en-US" dirty="0"/>
              <a:t> -S </a:t>
            </a:r>
            <a:r>
              <a:rPr lang="en-US" dirty="0" err="1"/>
              <a:t>vuln.c|less</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209801"/>
            <a:ext cx="8382000" cy="3962400"/>
          </a:xfrm>
          <a:prstGeom prst="rect">
            <a:avLst/>
          </a:prstGeom>
        </p:spPr>
      </p:pic>
    </p:spTree>
    <p:extLst>
      <p:ext uri="{BB962C8B-B14F-4D97-AF65-F5344CB8AC3E}">
        <p14:creationId xmlns:p14="http://schemas.microsoft.com/office/powerpoint/2010/main" val="1975037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Output Format (Cont. </a:t>
            </a:r>
            <a:r>
              <a:rPr lang="en-US" sz="4000" b="1" dirty="0" smtClean="0"/>
              <a:t>6/7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Omit </a:t>
            </a:r>
            <a:r>
              <a:rPr lang="en-US" sz="2400" dirty="0"/>
              <a:t>timing information. This is useful for regression tests of </a:t>
            </a:r>
            <a:r>
              <a:rPr lang="en-US" sz="2400" dirty="0" err="1"/>
              <a:t>ﬂawﬁnder</a:t>
            </a:r>
            <a:r>
              <a:rPr lang="en-US" sz="2400" dirty="0"/>
              <a:t> itself, so that the output </a:t>
            </a:r>
            <a:r>
              <a:rPr lang="en-US" sz="2400" dirty="0" smtClean="0"/>
              <a:t>doesn’t vary </a:t>
            </a:r>
            <a:r>
              <a:rPr lang="en-US" sz="2400" dirty="0"/>
              <a:t>depending on </a:t>
            </a:r>
            <a:r>
              <a:rPr lang="en-US" sz="2400" dirty="0" smtClean="0"/>
              <a:t>how long </a:t>
            </a:r>
            <a:r>
              <a:rPr lang="en-US" sz="2400" dirty="0"/>
              <a:t>the analysis takes</a:t>
            </a:r>
            <a:r>
              <a:rPr lang="en-US" sz="2400" dirty="0" smtClean="0"/>
              <a:t>.</a:t>
            </a:r>
          </a:p>
          <a:p>
            <a:pPr lvl="1"/>
            <a:r>
              <a:rPr lang="en-US" dirty="0" err="1"/>
              <a:t>root@kali</a:t>
            </a:r>
            <a:r>
              <a:rPr lang="en-US" dirty="0"/>
              <a:t>:~/</a:t>
            </a:r>
            <a:r>
              <a:rPr lang="en-US" dirty="0" err="1"/>
              <a:t>softwareTesting</a:t>
            </a:r>
            <a:r>
              <a:rPr lang="en-US" dirty="0"/>
              <a:t># </a:t>
            </a:r>
            <a:r>
              <a:rPr lang="en-US" dirty="0" err="1"/>
              <a:t>flawfinder</a:t>
            </a:r>
            <a:r>
              <a:rPr lang="en-US" dirty="0"/>
              <a:t> --</a:t>
            </a:r>
            <a:r>
              <a:rPr lang="en-US" dirty="0" err="1"/>
              <a:t>omittime</a:t>
            </a:r>
            <a:r>
              <a:rPr lang="en-US" dirty="0"/>
              <a:t> </a:t>
            </a:r>
            <a:r>
              <a:rPr lang="en-US" dirty="0" err="1"/>
              <a:t>vuln.c|less</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00" y="3171715"/>
            <a:ext cx="7301401" cy="79068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601" y="4276450"/>
            <a:ext cx="7301400" cy="1971950"/>
          </a:xfrm>
          <a:prstGeom prst="rect">
            <a:avLst/>
          </a:prstGeom>
        </p:spPr>
      </p:pic>
    </p:spTree>
    <p:extLst>
      <p:ext uri="{BB962C8B-B14F-4D97-AF65-F5344CB8AC3E}">
        <p14:creationId xmlns:p14="http://schemas.microsoft.com/office/powerpoint/2010/main" val="2610209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Output </a:t>
            </a:r>
            <a:r>
              <a:rPr lang="en-US" sz="4000" b="1" dirty="0"/>
              <a:t>Format (Cont. </a:t>
            </a:r>
            <a:r>
              <a:rPr lang="en-US" sz="4000" b="1" dirty="0" smtClean="0"/>
              <a:t>7/7</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Don’t display </a:t>
            </a:r>
            <a:r>
              <a:rPr lang="en-US" sz="2400" dirty="0"/>
              <a:t>status information (i.e., which ﬁles are being examined) while the analysis is going on</a:t>
            </a:r>
            <a:r>
              <a:rPr lang="en-US" sz="2400" dirty="0" smtClean="0"/>
              <a:t>.</a:t>
            </a:r>
          </a:p>
          <a:p>
            <a:pPr lvl="1"/>
            <a:r>
              <a:rPr lang="en-US" dirty="0" err="1"/>
              <a:t>root@kali</a:t>
            </a:r>
            <a:r>
              <a:rPr lang="en-US" dirty="0"/>
              <a:t>:~/</a:t>
            </a:r>
            <a:r>
              <a:rPr lang="en-US" dirty="0" err="1"/>
              <a:t>softwareTesting</a:t>
            </a:r>
            <a:r>
              <a:rPr lang="en-US" dirty="0"/>
              <a:t># </a:t>
            </a:r>
            <a:r>
              <a:rPr lang="en-US" dirty="0" err="1"/>
              <a:t>flawfinder</a:t>
            </a:r>
            <a:r>
              <a:rPr lang="en-US" dirty="0"/>
              <a:t> -Q </a:t>
            </a:r>
            <a:r>
              <a:rPr lang="en-US" dirty="0" err="1"/>
              <a:t>vuln.c|less</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438400"/>
            <a:ext cx="7848600" cy="3810000"/>
          </a:xfrm>
          <a:prstGeom prst="rect">
            <a:avLst/>
          </a:prstGeom>
        </p:spPr>
      </p:pic>
    </p:spTree>
    <p:extLst>
      <p:ext uri="{BB962C8B-B14F-4D97-AF65-F5344CB8AC3E}">
        <p14:creationId xmlns:p14="http://schemas.microsoft.com/office/powerpoint/2010/main" val="1954052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838200"/>
          </a:xfrm>
        </p:spPr>
        <p:txBody>
          <a:bodyPr>
            <a:noAutofit/>
          </a:bodyPr>
          <a:lstStyle/>
          <a:p>
            <a:r>
              <a:rPr lang="en-US" sz="4000" b="1" dirty="0" smtClean="0"/>
              <a:t>Options </a:t>
            </a:r>
            <a:r>
              <a:rPr lang="en-US" sz="4000" b="1" dirty="0"/>
              <a:t>: </a:t>
            </a:r>
            <a:r>
              <a:rPr lang="en-US" sz="4000" b="1" dirty="0" err="1"/>
              <a:t>Hitlist</a:t>
            </a:r>
            <a:r>
              <a:rPr lang="en-US" sz="4000" b="1" dirty="0"/>
              <a:t> </a:t>
            </a:r>
            <a:r>
              <a:rPr lang="en-US" sz="4000" b="1" dirty="0" smtClean="0"/>
              <a:t>Management (Cont</a:t>
            </a:r>
            <a:r>
              <a:rPr lang="en-US" sz="4000" b="1" dirty="0"/>
              <a:t>. </a:t>
            </a:r>
            <a:r>
              <a:rPr lang="en-US" sz="4000" b="1" dirty="0" smtClean="0"/>
              <a:t>1/3)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a:t>−−</a:t>
            </a:r>
            <a:r>
              <a:rPr lang="en-US" sz="2400" dirty="0" err="1"/>
              <a:t>savehitlist</a:t>
            </a:r>
            <a:r>
              <a:rPr lang="en-US" sz="2400" dirty="0"/>
              <a:t>=F </a:t>
            </a:r>
            <a:endParaRPr lang="en-US" sz="2400" dirty="0" smtClean="0"/>
          </a:p>
          <a:p>
            <a:pPr lvl="1"/>
            <a:r>
              <a:rPr lang="en-US" dirty="0" smtClean="0"/>
              <a:t>Save </a:t>
            </a:r>
            <a:r>
              <a:rPr lang="en-US" dirty="0"/>
              <a:t>all resulting hits (the "</a:t>
            </a:r>
            <a:r>
              <a:rPr lang="en-US" dirty="0" err="1"/>
              <a:t>hitlist</a:t>
            </a:r>
            <a:r>
              <a:rPr lang="en-US" dirty="0"/>
              <a:t>") to F.</a:t>
            </a:r>
          </a:p>
          <a:p>
            <a:r>
              <a:rPr lang="en-US" sz="2400" dirty="0"/>
              <a:t>−−</a:t>
            </a:r>
            <a:r>
              <a:rPr lang="en-US" sz="2400" dirty="0" err="1"/>
              <a:t>loadhitlist</a:t>
            </a:r>
            <a:r>
              <a:rPr lang="en-US" sz="2400" dirty="0"/>
              <a:t>=F </a:t>
            </a:r>
            <a:endParaRPr lang="en-US" sz="2400" dirty="0" smtClean="0"/>
          </a:p>
          <a:p>
            <a:pPr lvl="1"/>
            <a:r>
              <a:rPr lang="en-US" dirty="0" smtClean="0"/>
              <a:t>Load </a:t>
            </a:r>
            <a:r>
              <a:rPr lang="en-US" dirty="0"/>
              <a:t>the </a:t>
            </a:r>
            <a:r>
              <a:rPr lang="en-US" dirty="0" err="1"/>
              <a:t>hitlist</a:t>
            </a:r>
            <a:r>
              <a:rPr lang="en-US" dirty="0"/>
              <a:t> from F instead of analyzing source programs. </a:t>
            </a:r>
            <a:endParaRPr lang="en-US" dirty="0" smtClean="0"/>
          </a:p>
          <a:p>
            <a:pPr lvl="2"/>
            <a:r>
              <a:rPr lang="en-US" sz="2400" dirty="0" smtClean="0"/>
              <a:t>Warning</a:t>
            </a:r>
            <a:r>
              <a:rPr lang="en-US" sz="2400" dirty="0"/>
              <a:t>: Do not load </a:t>
            </a:r>
            <a:r>
              <a:rPr lang="en-US" sz="2400" dirty="0" err="1"/>
              <a:t>hitlists</a:t>
            </a:r>
            <a:r>
              <a:rPr lang="en-US" sz="2400" dirty="0"/>
              <a:t> from untrusted sources (for security reasons). </a:t>
            </a:r>
            <a:endParaRPr lang="en-US" sz="2400"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419422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838200"/>
          </a:xfrm>
        </p:spPr>
        <p:txBody>
          <a:bodyPr>
            <a:noAutofit/>
          </a:bodyPr>
          <a:lstStyle/>
          <a:p>
            <a:r>
              <a:rPr lang="en-US" sz="4000" b="1" dirty="0" smtClean="0"/>
              <a:t>Options : </a:t>
            </a:r>
            <a:r>
              <a:rPr lang="en-US" sz="4000" b="1" dirty="0" err="1" smtClean="0"/>
              <a:t>Hitlist</a:t>
            </a:r>
            <a:r>
              <a:rPr lang="en-US" sz="4000" b="1" dirty="0" smtClean="0"/>
              <a:t> Management (Cont</a:t>
            </a:r>
            <a:r>
              <a:rPr lang="en-US" sz="4000" b="1" dirty="0"/>
              <a:t>. </a:t>
            </a:r>
            <a:r>
              <a:rPr lang="en-US" sz="4000" b="1" dirty="0" smtClean="0"/>
              <a:t>2/3</a:t>
            </a:r>
            <a:r>
              <a:rPr lang="en-US" sz="4000" b="1" dirty="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Save </a:t>
            </a:r>
            <a:r>
              <a:rPr lang="en-US" sz="2400" dirty="0"/>
              <a:t>all </a:t>
            </a:r>
            <a:r>
              <a:rPr lang="en-US" sz="2400" dirty="0" smtClean="0"/>
              <a:t>resulting </a:t>
            </a:r>
            <a:r>
              <a:rPr lang="en-US" sz="2400" dirty="0"/>
              <a:t>hits (the "</a:t>
            </a:r>
            <a:r>
              <a:rPr lang="en-US" sz="2400" dirty="0" err="1"/>
              <a:t>hitlist</a:t>
            </a:r>
            <a:r>
              <a:rPr lang="en-US" sz="2400" dirty="0"/>
              <a:t>") to </a:t>
            </a:r>
            <a:r>
              <a:rPr lang="en-US" sz="2400" dirty="0" smtClean="0"/>
              <a:t>F</a:t>
            </a:r>
          </a:p>
          <a:p>
            <a:pPr lvl="1"/>
            <a:r>
              <a:rPr lang="en-US" dirty="0" err="1"/>
              <a:t>root@kali</a:t>
            </a:r>
            <a:r>
              <a:rPr lang="en-US" dirty="0"/>
              <a:t>:~/</a:t>
            </a:r>
            <a:r>
              <a:rPr lang="en-US" dirty="0" err="1"/>
              <a:t>softwareTesting</a:t>
            </a:r>
            <a:r>
              <a:rPr lang="en-US" dirty="0"/>
              <a:t># </a:t>
            </a:r>
            <a:r>
              <a:rPr lang="en-US" dirty="0" err="1"/>
              <a:t>flawfinder</a:t>
            </a:r>
            <a:r>
              <a:rPr lang="en-US" dirty="0"/>
              <a:t> -Q --</a:t>
            </a:r>
            <a:r>
              <a:rPr lang="en-US" dirty="0" err="1"/>
              <a:t>savehitlist</a:t>
            </a:r>
            <a:r>
              <a:rPr lang="en-US" dirty="0"/>
              <a:t> </a:t>
            </a:r>
            <a:r>
              <a:rPr lang="en-US" dirty="0" smtClean="0"/>
              <a:t>savehit1.txt </a:t>
            </a:r>
            <a:r>
              <a:rPr lang="en-US" dirty="0" err="1"/>
              <a:t>vuln.c|less</a:t>
            </a:r>
            <a:endParaRPr lang="en-US" dirty="0" smtClean="0"/>
          </a:p>
          <a:p>
            <a:pPr lvl="1"/>
            <a:endParaRPr lang="en-US" dirty="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00" y="2286000"/>
            <a:ext cx="6982799" cy="4034589"/>
          </a:xfrm>
          <a:prstGeom prst="rect">
            <a:avLst/>
          </a:prstGeom>
        </p:spPr>
      </p:pic>
    </p:spTree>
    <p:extLst>
      <p:ext uri="{BB962C8B-B14F-4D97-AF65-F5344CB8AC3E}">
        <p14:creationId xmlns:p14="http://schemas.microsoft.com/office/powerpoint/2010/main" val="1688785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0"/>
            <a:ext cx="8634663" cy="838200"/>
          </a:xfrm>
        </p:spPr>
        <p:txBody>
          <a:bodyPr>
            <a:noAutofit/>
          </a:bodyPr>
          <a:lstStyle/>
          <a:p>
            <a:r>
              <a:rPr lang="en-US" sz="4000" b="1" dirty="0" smtClean="0"/>
              <a:t>Options </a:t>
            </a:r>
            <a:r>
              <a:rPr lang="en-US" sz="4000" b="1" dirty="0"/>
              <a:t>: </a:t>
            </a:r>
            <a:r>
              <a:rPr lang="en-US" sz="4000" b="1" dirty="0" err="1"/>
              <a:t>Hitlist</a:t>
            </a:r>
            <a:r>
              <a:rPr lang="en-US" sz="4000" b="1" dirty="0"/>
              <a:t> Management (Cont. 1/3)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smtClean="0"/>
              <a:t>Load </a:t>
            </a:r>
            <a:r>
              <a:rPr lang="en-US" sz="2400" dirty="0"/>
              <a:t>the </a:t>
            </a:r>
            <a:r>
              <a:rPr lang="en-US" sz="2400" dirty="0" err="1"/>
              <a:t>hitlist</a:t>
            </a:r>
            <a:r>
              <a:rPr lang="en-US" sz="2400" dirty="0"/>
              <a:t> from F instead of analyzing source </a:t>
            </a:r>
            <a:r>
              <a:rPr lang="en-US" sz="2400" dirty="0" smtClean="0"/>
              <a:t>programs </a:t>
            </a:r>
          </a:p>
          <a:p>
            <a:pPr lvl="1"/>
            <a:r>
              <a:rPr lang="en-US" dirty="0" err="1"/>
              <a:t>root@kali</a:t>
            </a:r>
            <a:r>
              <a:rPr lang="en-US" dirty="0"/>
              <a:t>:~/</a:t>
            </a:r>
            <a:r>
              <a:rPr lang="en-US" dirty="0" err="1"/>
              <a:t>softwareTesting</a:t>
            </a:r>
            <a:r>
              <a:rPr lang="en-US" dirty="0"/>
              <a:t># </a:t>
            </a:r>
            <a:r>
              <a:rPr lang="en-US" dirty="0" err="1"/>
              <a:t>flawfinder</a:t>
            </a:r>
            <a:r>
              <a:rPr lang="en-US" dirty="0"/>
              <a:t> -Q --</a:t>
            </a:r>
            <a:r>
              <a:rPr lang="en-US" dirty="0" err="1"/>
              <a:t>loadhitlist</a:t>
            </a:r>
            <a:r>
              <a:rPr lang="en-US" dirty="0"/>
              <a:t> </a:t>
            </a:r>
            <a:r>
              <a:rPr lang="en-US" dirty="0" smtClean="0"/>
              <a:t>savehit1.txt|less</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590800"/>
            <a:ext cx="7696199" cy="3581400"/>
          </a:xfrm>
          <a:prstGeom prst="rect">
            <a:avLst/>
          </a:prstGeom>
        </p:spPr>
      </p:pic>
    </p:spTree>
    <p:extLst>
      <p:ext uri="{BB962C8B-B14F-4D97-AF65-F5344CB8AC3E}">
        <p14:creationId xmlns:p14="http://schemas.microsoft.com/office/powerpoint/2010/main" val="374799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38200"/>
          </a:xfrm>
        </p:spPr>
        <p:txBody>
          <a:bodyPr>
            <a:normAutofit fontScale="90000"/>
          </a:bodyPr>
          <a:lstStyle/>
          <a:p>
            <a:r>
              <a:rPr lang="en-US" sz="4000" b="1" dirty="0"/>
              <a:t>COMMON WEAKNESS ENUMERATION (CWE)</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pPr algn="just"/>
            <a:r>
              <a:rPr lang="en-US" sz="2000" dirty="0" smtClean="0"/>
              <a:t>It </a:t>
            </a:r>
            <a:r>
              <a:rPr lang="en-US" sz="2000" dirty="0"/>
              <a:t>is a community-developed list of common software security </a:t>
            </a:r>
            <a:r>
              <a:rPr lang="en-US" sz="2000" dirty="0" smtClean="0"/>
              <a:t>weaknesses </a:t>
            </a:r>
            <a:r>
              <a:rPr lang="en-US" sz="2000" dirty="0"/>
              <a:t>that can occur in </a:t>
            </a:r>
            <a:r>
              <a:rPr lang="en-US" sz="2000" dirty="0" smtClean="0"/>
              <a:t>software’s architecture</a:t>
            </a:r>
            <a:r>
              <a:rPr lang="en-US" sz="2000" dirty="0"/>
              <a:t>, design, code or implementation that can lead to exploitable security </a:t>
            </a:r>
            <a:r>
              <a:rPr lang="en-US" sz="2000" dirty="0" smtClean="0"/>
              <a:t>vulnerabilities</a:t>
            </a:r>
          </a:p>
          <a:p>
            <a:pPr algn="just"/>
            <a:r>
              <a:rPr lang="en-US" sz="2000" dirty="0" err="1" smtClean="0"/>
              <a:t>Flawﬁnder</a:t>
            </a:r>
            <a:r>
              <a:rPr lang="en-US" sz="2000" dirty="0" smtClean="0"/>
              <a:t> is ofﬁcially CWE-Compatible and can report on the CWEs</a:t>
            </a:r>
          </a:p>
          <a:p>
            <a:pPr algn="just"/>
            <a:r>
              <a:rPr lang="en-US" sz="2000" dirty="0" smtClean="0"/>
              <a:t>Example:</a:t>
            </a:r>
            <a:endParaRPr lang="en-US" sz="2000" dirty="0"/>
          </a:p>
          <a:p>
            <a:pPr lvl="1" algn="just"/>
            <a:r>
              <a:rPr lang="en-US" sz="2000" dirty="0" smtClean="0"/>
              <a:t>CWE-20</a:t>
            </a:r>
            <a:r>
              <a:rPr lang="en-US" sz="2000" dirty="0"/>
              <a:t>: Improper Input Validation</a:t>
            </a:r>
          </a:p>
          <a:p>
            <a:pPr lvl="1" algn="just"/>
            <a:r>
              <a:rPr lang="en-US" sz="2000" dirty="0" smtClean="0"/>
              <a:t>CWE-119</a:t>
            </a:r>
            <a:r>
              <a:rPr lang="en-US" sz="2000" dirty="0"/>
              <a:t>: Improper Restriction of Operations within the Bounds of a Memory Buffer (a parent of CWE-120*, so this is shown as CWE-119!/CWE-120)</a:t>
            </a:r>
          </a:p>
          <a:p>
            <a:pPr lvl="1" algn="just"/>
            <a:r>
              <a:rPr lang="en-US" sz="2000" dirty="0" smtClean="0"/>
              <a:t>CWE-120</a:t>
            </a:r>
            <a:r>
              <a:rPr lang="en-US" sz="2000" dirty="0"/>
              <a:t>: Buffer </a:t>
            </a:r>
            <a:r>
              <a:rPr lang="en-US" sz="2000" dirty="0" err="1"/>
              <a:t>Copywithout</a:t>
            </a:r>
            <a:r>
              <a:rPr lang="en-US" sz="2000" dirty="0"/>
              <a:t> Checking Size of Input (‘‘Classic Buffer Overﬂow’’)*</a:t>
            </a:r>
          </a:p>
          <a:p>
            <a:pPr lvl="1" algn="just"/>
            <a:r>
              <a:rPr lang="en-US" sz="2000" dirty="0" smtClean="0"/>
              <a:t>CWE-134</a:t>
            </a:r>
            <a:r>
              <a:rPr lang="en-US" sz="2000" dirty="0"/>
              <a:t>: Uncontrolled Format String*</a:t>
            </a:r>
          </a:p>
          <a:p>
            <a:pPr lvl="1" algn="just"/>
            <a:r>
              <a:rPr lang="en-US" sz="2000" dirty="0" smtClean="0"/>
              <a:t>CWE-190</a:t>
            </a:r>
            <a:r>
              <a:rPr lang="en-US" sz="2000" dirty="0"/>
              <a:t>: Integer Overﬂow or Wraparound*</a:t>
            </a:r>
          </a:p>
          <a:p>
            <a:pPr lvl="1" algn="just"/>
            <a:r>
              <a:rPr lang="en-US" sz="2000" dirty="0" smtClean="0"/>
              <a:t>CWE-362</a:t>
            </a:r>
            <a:r>
              <a:rPr lang="en-US" sz="2000" dirty="0"/>
              <a:t>: Concurrent Execution using Shared Resource with Improper Synchronization (‘‘Race Condition’’)</a:t>
            </a:r>
          </a:p>
          <a:p>
            <a:pPr lvl="1" algn="just"/>
            <a:r>
              <a:rPr lang="en-US" sz="2000" dirty="0" smtClean="0"/>
              <a:t>CWE-676</a:t>
            </a:r>
            <a:r>
              <a:rPr lang="en-US" sz="2000" dirty="0"/>
              <a:t>: Use of Potentially Dangerous Function*</a:t>
            </a:r>
            <a:r>
              <a:rPr lang="en-US" sz="2000" dirty="0" smtClean="0"/>
              <a:t>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105301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Conclusion</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pPr algn="just"/>
            <a:r>
              <a:rPr lang="en-US" sz="2400" dirty="0" smtClean="0"/>
              <a:t>Static </a:t>
            </a:r>
            <a:r>
              <a:rPr lang="en-US" sz="2400" dirty="0"/>
              <a:t>analysis </a:t>
            </a:r>
            <a:r>
              <a:rPr lang="en-US" sz="2400" dirty="0" smtClean="0"/>
              <a:t>Source code scanning </a:t>
            </a:r>
            <a:r>
              <a:rPr lang="en-US" sz="2400" dirty="0"/>
              <a:t>tool </a:t>
            </a:r>
            <a:r>
              <a:rPr lang="en-US" sz="2400" dirty="0" smtClean="0"/>
              <a:t>to </a:t>
            </a:r>
            <a:r>
              <a:rPr lang="en-US" sz="2400" dirty="0"/>
              <a:t>find the most common security problems with </a:t>
            </a:r>
            <a:r>
              <a:rPr lang="en-US" sz="2400" dirty="0" smtClean="0"/>
              <a:t>C/C++ programs</a:t>
            </a:r>
            <a:endParaRPr lang="en-US" sz="2400" dirty="0"/>
          </a:p>
          <a:p>
            <a:pPr algn="just"/>
            <a:r>
              <a:rPr lang="en-US" sz="2400" dirty="0"/>
              <a:t>E</a:t>
            </a:r>
            <a:r>
              <a:rPr lang="en-US" sz="2400" dirty="0" smtClean="0"/>
              <a:t>asy </a:t>
            </a:r>
            <a:r>
              <a:rPr lang="en-US" sz="2400" dirty="0"/>
              <a:t>to </a:t>
            </a:r>
            <a:r>
              <a:rPr lang="en-US" sz="2400" dirty="0" smtClean="0"/>
              <a:t>understand</a:t>
            </a:r>
            <a:endParaRPr lang="en-US" sz="2400" dirty="0"/>
          </a:p>
          <a:p>
            <a:pPr algn="just"/>
            <a:r>
              <a:rPr lang="en-US" sz="2400" dirty="0" smtClean="0"/>
              <a:t>Looking </a:t>
            </a:r>
            <a:r>
              <a:rPr lang="en-US" sz="2400" dirty="0"/>
              <a:t>for C function’s </a:t>
            </a:r>
            <a:r>
              <a:rPr lang="en-US" sz="2400" dirty="0" smtClean="0"/>
              <a:t>token(simple </a:t>
            </a:r>
            <a:r>
              <a:rPr lang="en-US" sz="2400" dirty="0"/>
              <a:t>lexical </a:t>
            </a:r>
            <a:r>
              <a:rPr lang="en-US" sz="2400" dirty="0" smtClean="0"/>
              <a:t>tokenization) </a:t>
            </a:r>
            <a:r>
              <a:rPr lang="en-US" sz="2400" dirty="0"/>
              <a:t>matches </a:t>
            </a:r>
            <a:r>
              <a:rPr lang="en-US" sz="2400" dirty="0" smtClean="0"/>
              <a:t>with tool’s database </a:t>
            </a:r>
          </a:p>
          <a:p>
            <a:pPr algn="just"/>
            <a:r>
              <a:rPr lang="en-US" sz="2400" dirty="0" smtClean="0"/>
              <a:t>Searching </a:t>
            </a:r>
            <a:r>
              <a:rPr lang="en-US" sz="2400" dirty="0"/>
              <a:t>for potential vulnerabilities or estimating the level of </a:t>
            </a:r>
            <a:r>
              <a:rPr lang="en-US" sz="2400" dirty="0" smtClean="0"/>
              <a:t>risk</a:t>
            </a:r>
            <a:endParaRPr lang="en-US" sz="2400" dirty="0"/>
          </a:p>
          <a:p>
            <a:pPr algn="just"/>
            <a:r>
              <a:rPr lang="en-US" sz="2400" dirty="0" smtClean="0"/>
              <a:t>Report formats can customize</a:t>
            </a:r>
          </a:p>
          <a:p>
            <a:pPr algn="just"/>
            <a:r>
              <a:rPr lang="en-US" sz="2400" dirty="0" smtClean="0"/>
              <a:t>The application has the </a:t>
            </a:r>
            <a:r>
              <a:rPr lang="en-US" sz="2400" dirty="0"/>
              <a:t>ability to </a:t>
            </a:r>
            <a:r>
              <a:rPr lang="en-US" sz="2400" dirty="0" smtClean="0"/>
              <a:t>take </a:t>
            </a:r>
            <a:r>
              <a:rPr lang="en-US" sz="2400" dirty="0"/>
              <a:t>input values as command line </a:t>
            </a:r>
            <a:r>
              <a:rPr lang="en-US" sz="2400" dirty="0" smtClean="0"/>
              <a:t>arguments</a:t>
            </a:r>
          </a:p>
          <a:p>
            <a:pPr algn="just"/>
            <a:r>
              <a:rPr lang="en-US" sz="2400" dirty="0"/>
              <a:t>Doesn't do data flow or control flow or data types analysis </a:t>
            </a:r>
          </a:p>
          <a:p>
            <a:pPr lvl="2" algn="just"/>
            <a:r>
              <a:rPr lang="en-US" sz="2400" dirty="0"/>
              <a:t>Produce many false positives for vulnerabilities </a:t>
            </a:r>
          </a:p>
          <a:p>
            <a:pPr lvl="2" algn="just"/>
            <a:r>
              <a:rPr lang="en-US" sz="2400" dirty="0"/>
              <a:t>Fail to report many vulnerabilities</a:t>
            </a:r>
          </a:p>
          <a:p>
            <a:pPr algn="just"/>
            <a:endParaRPr lang="en-US" sz="2400"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204342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rmAutofit/>
          </a:bodyPr>
          <a:lstStyle/>
          <a:p>
            <a:pPr algn="ctr"/>
            <a:r>
              <a:rPr lang="en-US" sz="4000" b="1" dirty="0" smtClean="0"/>
              <a:t>Tool Demonstration</a:t>
            </a:r>
            <a:endParaRPr lang="en-US" sz="4000" b="1"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565395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C/C++ Code : For Tool Demonstration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8200"/>
            <a:ext cx="7467600" cy="5518150"/>
          </a:xfrm>
        </p:spPr>
      </p:pic>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124813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4000" b="1" dirty="0"/>
              <a:t>Downloading and Installing</a:t>
            </a:r>
            <a:endParaRPr lang="en-US" sz="4000"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4</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4" name="Rectangle 3"/>
          <p:cNvSpPr/>
          <p:nvPr/>
        </p:nvSpPr>
        <p:spPr>
          <a:xfrm>
            <a:off x="421105" y="1049953"/>
            <a:ext cx="8382000" cy="4893647"/>
          </a:xfrm>
          <a:prstGeom prst="rect">
            <a:avLst/>
          </a:prstGeom>
        </p:spPr>
        <p:txBody>
          <a:bodyPr wrap="square">
            <a:spAutoFit/>
          </a:bodyPr>
          <a:lstStyle/>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The current version - 2.0.7</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Linux-based system</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First, download </a:t>
            </a:r>
            <a:r>
              <a:rPr lang="en-US" altLang="en-US" sz="2400" dirty="0" err="1" smtClean="0">
                <a:latin typeface="Arial" panose="020B0604020202020204" pitchFamily="34" charset="0"/>
              </a:rPr>
              <a:t>flawfinder</a:t>
            </a:r>
            <a:r>
              <a:rPr lang="en-US" altLang="en-US" sz="2400" dirty="0" smtClean="0">
                <a:latin typeface="Arial" panose="020B0604020202020204" pitchFamily="34" charset="0"/>
              </a:rPr>
              <a:t> </a:t>
            </a:r>
            <a:r>
              <a:rPr lang="en-US" altLang="en-US" sz="2400" dirty="0">
                <a:latin typeface="Arial" panose="020B0604020202020204" pitchFamily="34" charset="0"/>
              </a:rPr>
              <a:t>in .tar.gz (</a:t>
            </a:r>
            <a:r>
              <a:rPr lang="en-US" altLang="en-US" sz="2400" dirty="0" err="1">
                <a:latin typeface="Arial" panose="020B0604020202020204" pitchFamily="34" charset="0"/>
              </a:rPr>
              <a:t>tarball</a:t>
            </a:r>
            <a:r>
              <a:rPr lang="en-US" altLang="en-US" sz="2400" dirty="0">
                <a:latin typeface="Arial" panose="020B0604020202020204" pitchFamily="34" charset="0"/>
              </a:rPr>
              <a:t>) format</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https://dwheeler.com/flawfinder/flawfinder-2.0.7.tar.gz</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smtClean="0">
                <a:latin typeface="Arial" panose="020B0604020202020204" pitchFamily="34" charset="0"/>
              </a:rPr>
              <a:t>Install</a:t>
            </a:r>
            <a:endParaRPr lang="en-US" altLang="en-US" sz="2400" dirty="0">
              <a:latin typeface="Arial" panose="020B0604020202020204" pitchFamily="34" charset="0"/>
            </a:endParaRP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First, </a:t>
            </a:r>
            <a:r>
              <a:rPr lang="en-US" altLang="en-US" sz="2400" dirty="0" err="1">
                <a:latin typeface="Arial" panose="020B0604020202020204" pitchFamily="34" charset="0"/>
              </a:rPr>
              <a:t>uncompress</a:t>
            </a:r>
            <a:r>
              <a:rPr lang="en-US" altLang="en-US" sz="2400" dirty="0">
                <a:latin typeface="Arial" panose="020B0604020202020204" pitchFamily="34" charset="0"/>
              </a:rPr>
              <a:t> the file </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Become root to install: </a:t>
            </a:r>
            <a:endParaRPr lang="en-US" altLang="en-US" sz="2400" dirty="0">
              <a:latin typeface="Arial Unicode MS"/>
            </a:endParaRPr>
          </a:p>
          <a:p>
            <a:pPr marL="1428750" lvl="3" indent="-514350" eaLnBrk="0" fontAlgn="base" hangingPunct="0">
              <a:spcBef>
                <a:spcPct val="0"/>
              </a:spcBef>
              <a:spcAft>
                <a:spcPct val="0"/>
              </a:spcAft>
              <a:buClrTx/>
              <a:buSzTx/>
              <a:buFont typeface="Arial" panose="020B0604020202020204" pitchFamily="34" charset="0"/>
              <a:buChar char="•"/>
            </a:pPr>
            <a:r>
              <a:rPr lang="en-US" altLang="en-US" sz="2400" dirty="0">
                <a:latin typeface="Arial Unicode MS"/>
              </a:rPr>
              <a:t>tar </a:t>
            </a:r>
            <a:r>
              <a:rPr lang="en-US" altLang="en-US" sz="2400" dirty="0" err="1" smtClean="0">
                <a:latin typeface="Arial Unicode MS"/>
              </a:rPr>
              <a:t>xvzf</a:t>
            </a:r>
            <a:r>
              <a:rPr lang="en-US" altLang="en-US" sz="2400" dirty="0" smtClean="0">
                <a:latin typeface="Arial Unicode MS"/>
              </a:rPr>
              <a:t> </a:t>
            </a:r>
            <a:r>
              <a:rPr lang="en-US" altLang="en-US" sz="2400" dirty="0">
                <a:latin typeface="Arial Unicode MS"/>
              </a:rPr>
              <a:t>flawfinder-*.tar.gz </a:t>
            </a:r>
          </a:p>
          <a:p>
            <a:pPr marL="1428750" lvl="3" indent="-514350" eaLnBrk="0" fontAlgn="base" hangingPunct="0">
              <a:spcBef>
                <a:spcPct val="0"/>
              </a:spcBef>
              <a:spcAft>
                <a:spcPct val="0"/>
              </a:spcAft>
              <a:buClrTx/>
              <a:buSzTx/>
              <a:buFont typeface="Arial" panose="020B0604020202020204" pitchFamily="34" charset="0"/>
              <a:buChar char="•"/>
            </a:pPr>
            <a:r>
              <a:rPr lang="en-US" altLang="en-US" sz="2400" dirty="0">
                <a:latin typeface="Arial Unicode MS"/>
              </a:rPr>
              <a:t>cd </a:t>
            </a:r>
            <a:r>
              <a:rPr lang="en-US" altLang="en-US" sz="2400" dirty="0" err="1">
                <a:latin typeface="Arial Unicode MS"/>
              </a:rPr>
              <a:t>flawfinder</a:t>
            </a:r>
            <a:r>
              <a:rPr lang="en-US" altLang="en-US" sz="2400" dirty="0">
                <a:latin typeface="Arial Unicode MS"/>
              </a:rPr>
              <a:t>-* </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t>Then </a:t>
            </a:r>
            <a:r>
              <a:rPr lang="en-US" altLang="en-US" sz="2400" dirty="0" smtClean="0"/>
              <a:t>install</a:t>
            </a:r>
            <a:r>
              <a:rPr lang="en-US" altLang="en-US" sz="2400" dirty="0"/>
              <a:t> </a:t>
            </a:r>
            <a:r>
              <a:rPr lang="en-US" altLang="en-US" sz="2400" dirty="0" smtClean="0"/>
              <a:t>we can </a:t>
            </a:r>
            <a:r>
              <a:rPr lang="en-US" altLang="en-US" sz="2400" dirty="0"/>
              <a:t>do this (omit "</a:t>
            </a:r>
            <a:r>
              <a:rPr lang="en-US" altLang="en-US" sz="2400" dirty="0" err="1"/>
              <a:t>sudo</a:t>
            </a:r>
            <a:r>
              <a:rPr lang="en-US" altLang="en-US" sz="2400" dirty="0"/>
              <a:t>" if you are </a:t>
            </a:r>
            <a:r>
              <a:rPr lang="en-US" altLang="en-US" sz="2400" dirty="0" smtClean="0"/>
              <a:t>root)</a:t>
            </a:r>
          </a:p>
          <a:p>
            <a:pPr marL="1257300" lvl="2" indent="-342900" eaLnBrk="0" fontAlgn="base" hangingPunct="0">
              <a:spcBef>
                <a:spcPct val="0"/>
              </a:spcBef>
              <a:spcAft>
                <a:spcPct val="0"/>
              </a:spcAft>
              <a:buFont typeface="Arial" panose="020B0604020202020204" pitchFamily="34" charset="0"/>
              <a:buChar char="•"/>
            </a:pPr>
            <a:r>
              <a:rPr lang="en-US" altLang="en-US" sz="2400" dirty="0" smtClean="0"/>
              <a:t>1</a:t>
            </a:r>
            <a:r>
              <a:rPr lang="en-US" altLang="en-US" sz="2400" dirty="0"/>
              <a:t>. </a:t>
            </a:r>
            <a:r>
              <a:rPr lang="en-US" altLang="en-US" sz="2400" dirty="0" err="1">
                <a:latin typeface="Arial Unicode MS"/>
              </a:rPr>
              <a:t>sudo</a:t>
            </a:r>
            <a:r>
              <a:rPr lang="en-US" altLang="en-US" sz="2400" dirty="0">
                <a:latin typeface="Arial Unicode MS"/>
              </a:rPr>
              <a:t> make prefix=/</a:t>
            </a:r>
            <a:r>
              <a:rPr lang="en-US" altLang="en-US" sz="2400" dirty="0" err="1">
                <a:latin typeface="Arial Unicode MS"/>
              </a:rPr>
              <a:t>usr</a:t>
            </a:r>
            <a:r>
              <a:rPr lang="en-US" altLang="en-US" sz="2400" dirty="0">
                <a:latin typeface="Arial Unicode MS"/>
              </a:rPr>
              <a:t> install </a:t>
            </a:r>
          </a:p>
          <a:p>
            <a:pPr marL="342900" indent="-342900" eaLnBrk="0" fontAlgn="base" hangingPunct="0">
              <a:spcBef>
                <a:spcPct val="0"/>
              </a:spcBef>
              <a:spcAft>
                <a:spcPct val="0"/>
              </a:spcAft>
              <a:buClrTx/>
              <a:buSzTx/>
              <a:buFont typeface="Arial" panose="020B0604020202020204" pitchFamily="34" charset="0"/>
              <a:buChar char="•"/>
            </a:pPr>
            <a:r>
              <a:rPr lang="en-US" sz="2400" dirty="0" smtClean="0"/>
              <a:t>If </a:t>
            </a:r>
            <a:r>
              <a:rPr lang="en-US" sz="2400" dirty="0"/>
              <a:t>you use Windows, the recommended way is to install Cygwin first, and install it on top of Cygwin. </a:t>
            </a:r>
            <a:endParaRPr lang="en-US" altLang="en-US" sz="2400" dirty="0">
              <a:latin typeface="Arial Unicode MS"/>
            </a:endParaRPr>
          </a:p>
        </p:txBody>
      </p:sp>
    </p:spTree>
    <p:extLst>
      <p:ext uri="{BB962C8B-B14F-4D97-AF65-F5344CB8AC3E}">
        <p14:creationId xmlns:p14="http://schemas.microsoft.com/office/powerpoint/2010/main" val="77274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Demonstration (Cont. 1/2)</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r>
              <a:rPr lang="en-US" sz="2400" dirty="0" err="1" smtClean="0"/>
              <a:t>flawfinder</a:t>
            </a:r>
            <a:r>
              <a:rPr lang="en-US" sz="2400" dirty="0" smtClean="0"/>
              <a:t> </a:t>
            </a:r>
            <a:r>
              <a:rPr lang="en-US" sz="2400" dirty="0"/>
              <a:t>-m 4 </a:t>
            </a:r>
            <a:r>
              <a:rPr lang="en-US" sz="2400" dirty="0" err="1" smtClean="0"/>
              <a:t>vuln.c</a:t>
            </a:r>
            <a:r>
              <a:rPr lang="en-US" sz="2400" dirty="0" smtClean="0"/>
              <a:t> </a:t>
            </a:r>
            <a:r>
              <a:rPr lang="en-US" sz="2400" dirty="0"/>
              <a:t>| less </a:t>
            </a:r>
            <a:endParaRPr lang="en-US" sz="2400" dirty="0" smtClean="0"/>
          </a:p>
          <a:p>
            <a:pPr lvl="1"/>
            <a:r>
              <a:rPr lang="en-US" dirty="0" smtClean="0"/>
              <a:t>Examine ﬁle only </a:t>
            </a:r>
            <a:r>
              <a:rPr lang="en-US" dirty="0"/>
              <a:t>report vulnerabilities </a:t>
            </a:r>
            <a:r>
              <a:rPr lang="en-US" dirty="0" smtClean="0"/>
              <a:t>level 4 and up</a:t>
            </a:r>
            <a:endParaRPr lang="en-US" dirty="0"/>
          </a:p>
          <a:p>
            <a:r>
              <a:rPr lang="en-US" sz="2400" dirty="0" err="1"/>
              <a:t>flawfinder</a:t>
            </a:r>
            <a:r>
              <a:rPr lang="en-US" sz="2400" dirty="0"/>
              <a:t> -I </a:t>
            </a:r>
            <a:r>
              <a:rPr lang="en-US" sz="2400" dirty="0" err="1"/>
              <a:t>vuln.c</a:t>
            </a:r>
            <a:r>
              <a:rPr lang="en-US" sz="2400" dirty="0"/>
              <a:t>| less </a:t>
            </a:r>
            <a:endParaRPr lang="en-US" sz="2400" dirty="0" smtClean="0"/>
          </a:p>
          <a:p>
            <a:pPr lvl="1"/>
            <a:r>
              <a:rPr lang="en-US" dirty="0" smtClean="0"/>
              <a:t>Examine ﬁle to report the functions </a:t>
            </a:r>
            <a:r>
              <a:rPr lang="en-US" dirty="0"/>
              <a:t>that </a:t>
            </a:r>
            <a:r>
              <a:rPr lang="en-US" dirty="0" smtClean="0"/>
              <a:t>take inputs</a:t>
            </a:r>
            <a:endParaRPr lang="en-US" dirty="0"/>
          </a:p>
          <a:p>
            <a:r>
              <a:rPr lang="en-US" sz="2400" dirty="0" err="1"/>
              <a:t>flawfinder</a:t>
            </a:r>
            <a:r>
              <a:rPr lang="en-US" sz="2400" dirty="0"/>
              <a:t> -n </a:t>
            </a:r>
            <a:r>
              <a:rPr lang="en-US" sz="2400" dirty="0" err="1"/>
              <a:t>vuln.c</a:t>
            </a:r>
            <a:r>
              <a:rPr lang="en-US" sz="2400" dirty="0"/>
              <a:t> | less </a:t>
            </a:r>
            <a:endParaRPr lang="en-US" sz="2400" dirty="0" smtClean="0"/>
          </a:p>
          <a:p>
            <a:pPr lvl="1"/>
            <a:r>
              <a:rPr lang="en-US" dirty="0" smtClean="0"/>
              <a:t>Examine ﬁle to report </a:t>
            </a:r>
            <a:r>
              <a:rPr lang="en-US" dirty="0"/>
              <a:t>including </a:t>
            </a:r>
            <a:r>
              <a:rPr lang="en-US" dirty="0" smtClean="0"/>
              <a:t>even the </a:t>
            </a:r>
            <a:r>
              <a:rPr lang="en-US" dirty="0"/>
              <a:t>hits marked for ignoring in the code </a:t>
            </a:r>
            <a:r>
              <a:rPr lang="en-US" dirty="0" smtClean="0"/>
              <a:t>comments</a:t>
            </a:r>
            <a:endParaRPr lang="en-US" dirty="0"/>
          </a:p>
          <a:p>
            <a:r>
              <a:rPr lang="en-US" sz="2400" dirty="0" err="1"/>
              <a:t>flawfinder</a:t>
            </a:r>
            <a:r>
              <a:rPr lang="en-US" sz="2400" dirty="0"/>
              <a:t> --csv </a:t>
            </a:r>
            <a:r>
              <a:rPr lang="en-US" sz="2400" dirty="0" err="1"/>
              <a:t>vuln.c</a:t>
            </a:r>
            <a:r>
              <a:rPr lang="en-US" sz="2400" dirty="0"/>
              <a:t> &gt;</a:t>
            </a:r>
            <a:r>
              <a:rPr lang="en-US" sz="2400" dirty="0" smtClean="0"/>
              <a:t>csvData.csv</a:t>
            </a:r>
          </a:p>
          <a:p>
            <a:pPr lvl="1"/>
            <a:r>
              <a:rPr lang="en-US" dirty="0" smtClean="0"/>
              <a:t>Examine file to report </a:t>
            </a:r>
            <a:r>
              <a:rPr lang="en-US" dirty="0"/>
              <a:t>all hits in CSV </a:t>
            </a:r>
            <a:r>
              <a:rPr lang="en-US" dirty="0" smtClean="0"/>
              <a:t>format </a:t>
            </a:r>
          </a:p>
          <a:p>
            <a:r>
              <a:rPr lang="en-US" sz="2400" dirty="0" err="1"/>
              <a:t>flawfinder</a:t>
            </a:r>
            <a:r>
              <a:rPr lang="en-US" sz="2400" dirty="0"/>
              <a:t> -QD </a:t>
            </a:r>
            <a:r>
              <a:rPr lang="en-US" sz="2400" dirty="0" err="1"/>
              <a:t>vuln.c</a:t>
            </a:r>
            <a:r>
              <a:rPr lang="en-US" sz="2400" dirty="0"/>
              <a:t> | </a:t>
            </a:r>
            <a:r>
              <a:rPr lang="en-US" sz="2400" dirty="0" smtClean="0"/>
              <a:t>less</a:t>
            </a:r>
          </a:p>
          <a:p>
            <a:pPr lvl="1"/>
            <a:r>
              <a:rPr lang="en-US" dirty="0" smtClean="0"/>
              <a:t>Examine file to </a:t>
            </a:r>
            <a:r>
              <a:rPr lang="en-US" dirty="0"/>
              <a:t>report only the actual results (removing the header and footer of the output). </a:t>
            </a:r>
            <a:endParaRPr lang="en-US" dirty="0" smtClean="0"/>
          </a:p>
          <a:p>
            <a:endParaRPr lang="en-US" sz="24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616394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Demonstration (Cont. </a:t>
            </a:r>
            <a:r>
              <a:rPr lang="en-US" sz="4000" b="1" dirty="0" smtClean="0"/>
              <a:t>2/2</a:t>
            </a:r>
            <a:r>
              <a:rPr lang="en-US" sz="4000" b="1" dirty="0"/>
              <a:t>)</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r>
              <a:rPr lang="en-US" sz="2400" dirty="0" err="1"/>
              <a:t>flawfinder</a:t>
            </a:r>
            <a:r>
              <a:rPr lang="en-US" sz="2400" dirty="0"/>
              <a:t> -QDSC </a:t>
            </a:r>
            <a:r>
              <a:rPr lang="en-US" sz="2400" dirty="0" err="1"/>
              <a:t>vuln.c|less</a:t>
            </a:r>
            <a:r>
              <a:rPr lang="en-US" sz="2400" dirty="0"/>
              <a:t> </a:t>
            </a:r>
          </a:p>
          <a:p>
            <a:pPr lvl="1"/>
            <a:r>
              <a:rPr lang="en-US" dirty="0" smtClean="0"/>
              <a:t>Examine file to report </a:t>
            </a:r>
            <a:r>
              <a:rPr lang="en-US" dirty="0"/>
              <a:t>only the actual </a:t>
            </a:r>
            <a:r>
              <a:rPr lang="en-US" dirty="0" smtClean="0"/>
              <a:t>results</a:t>
            </a:r>
          </a:p>
          <a:p>
            <a:r>
              <a:rPr lang="en-US" dirty="0" err="1" smtClean="0"/>
              <a:t>flawfinder</a:t>
            </a:r>
            <a:r>
              <a:rPr lang="en-US" dirty="0" smtClean="0"/>
              <a:t> </a:t>
            </a:r>
            <a:r>
              <a:rPr lang="en-US" dirty="0"/>
              <a:t>-</a:t>
            </a:r>
            <a:r>
              <a:rPr lang="en-US" dirty="0" err="1"/>
              <a:t>QHc</a:t>
            </a:r>
            <a:r>
              <a:rPr lang="en-US" dirty="0"/>
              <a:t> </a:t>
            </a:r>
            <a:r>
              <a:rPr lang="en-US" dirty="0" err="1" smtClean="0"/>
              <a:t>vuln.c</a:t>
            </a:r>
            <a:r>
              <a:rPr lang="en-US" dirty="0" smtClean="0"/>
              <a:t>&gt;result.html</a:t>
            </a:r>
          </a:p>
          <a:p>
            <a:pPr lvl="1"/>
            <a:r>
              <a:rPr lang="en-US" dirty="0" smtClean="0"/>
              <a:t>Examine the ﬁle and produce HTML </a:t>
            </a:r>
            <a:r>
              <a:rPr lang="en-US" dirty="0"/>
              <a:t>formatted </a:t>
            </a:r>
            <a:r>
              <a:rPr lang="en-US" dirty="0" smtClean="0"/>
              <a:t>results</a:t>
            </a:r>
          </a:p>
          <a:p>
            <a:r>
              <a:rPr lang="en-US" sz="2400" dirty="0" err="1"/>
              <a:t>flawfinder</a:t>
            </a:r>
            <a:r>
              <a:rPr lang="en-US" sz="2400" dirty="0"/>
              <a:t> -Q --</a:t>
            </a:r>
            <a:r>
              <a:rPr lang="en-US" sz="2400" dirty="0" err="1"/>
              <a:t>savehitlist</a:t>
            </a:r>
            <a:r>
              <a:rPr lang="en-US" sz="2400" dirty="0"/>
              <a:t> </a:t>
            </a:r>
            <a:r>
              <a:rPr lang="en-US" sz="2400" dirty="0" smtClean="0"/>
              <a:t>savehit.txt </a:t>
            </a:r>
            <a:r>
              <a:rPr lang="en-US" sz="2400" dirty="0" err="1" smtClean="0"/>
              <a:t>vuln.c|less</a:t>
            </a:r>
            <a:endParaRPr lang="en-US" sz="2400" dirty="0" smtClean="0"/>
          </a:p>
          <a:p>
            <a:pPr lvl="1"/>
            <a:r>
              <a:rPr lang="en-US" dirty="0" smtClean="0"/>
              <a:t>Examine ﬁle save </a:t>
            </a:r>
            <a:r>
              <a:rPr lang="en-US" dirty="0"/>
              <a:t>the resulting </a:t>
            </a:r>
            <a:r>
              <a:rPr lang="en-US" dirty="0" err="1" smtClean="0"/>
              <a:t>hitlist</a:t>
            </a:r>
            <a:r>
              <a:rPr lang="en-US" dirty="0" smtClean="0"/>
              <a:t> in savehit.txt file</a:t>
            </a:r>
            <a:endParaRPr lang="en-US" dirty="0"/>
          </a:p>
          <a:p>
            <a:r>
              <a:rPr lang="en-US" sz="2400" dirty="0" err="1"/>
              <a:t>flawfinder</a:t>
            </a:r>
            <a:r>
              <a:rPr lang="en-US" sz="2400" dirty="0"/>
              <a:t> --</a:t>
            </a:r>
            <a:r>
              <a:rPr lang="en-US" sz="2400" dirty="0" err="1"/>
              <a:t>loadhitlist</a:t>
            </a:r>
            <a:r>
              <a:rPr lang="en-US" sz="2400" dirty="0"/>
              <a:t> </a:t>
            </a:r>
            <a:r>
              <a:rPr lang="en-US" sz="2400" dirty="0" smtClean="0"/>
              <a:t>savehit.txt </a:t>
            </a:r>
            <a:r>
              <a:rPr lang="en-US" sz="2400" dirty="0" err="1"/>
              <a:t>vuln.c|less</a:t>
            </a:r>
            <a:r>
              <a:rPr lang="en-US" sz="2400" dirty="0"/>
              <a:t> </a:t>
            </a:r>
            <a:endParaRPr lang="en-US" sz="2400" dirty="0" smtClean="0"/>
          </a:p>
          <a:p>
            <a:pPr lvl="1"/>
            <a:r>
              <a:rPr lang="en-US" dirty="0" smtClean="0"/>
              <a:t>Examine ﬁle and show hits </a:t>
            </a:r>
            <a:r>
              <a:rPr lang="en-US" dirty="0"/>
              <a:t>that </a:t>
            </a:r>
            <a:r>
              <a:rPr lang="en-US" dirty="0" smtClean="0"/>
              <a:t>were already in </a:t>
            </a:r>
            <a:r>
              <a:rPr lang="en-US" dirty="0"/>
              <a:t>the ﬁle </a:t>
            </a:r>
            <a:r>
              <a:rPr lang="en-US" dirty="0" smtClean="0"/>
              <a:t>savehit.txt</a:t>
            </a:r>
          </a:p>
          <a:p>
            <a:r>
              <a:rPr lang="en-US" sz="2400" dirty="0" err="1"/>
              <a:t>flawfinder</a:t>
            </a:r>
            <a:r>
              <a:rPr lang="en-US" sz="2400" dirty="0"/>
              <a:t> --regex "CWE-119|CWE-120" </a:t>
            </a:r>
            <a:r>
              <a:rPr lang="en-US" sz="2400" dirty="0" err="1"/>
              <a:t>vuln.c</a:t>
            </a:r>
            <a:r>
              <a:rPr lang="en-US" sz="2400" dirty="0"/>
              <a:t> | </a:t>
            </a:r>
            <a:r>
              <a:rPr lang="en-US" sz="2400" dirty="0" smtClean="0"/>
              <a:t>less</a:t>
            </a:r>
          </a:p>
          <a:p>
            <a:pPr lvl="1"/>
            <a:r>
              <a:rPr lang="en-US" dirty="0" smtClean="0"/>
              <a:t> Examine file, but </a:t>
            </a:r>
            <a:r>
              <a:rPr lang="en-US" dirty="0"/>
              <a:t>only report hits where </a:t>
            </a:r>
            <a:r>
              <a:rPr lang="en-US" dirty="0" smtClean="0"/>
              <a:t>CWE-119 </a:t>
            </a:r>
            <a:r>
              <a:rPr lang="en-US" dirty="0"/>
              <a:t>or </a:t>
            </a:r>
            <a:r>
              <a:rPr lang="en-US" dirty="0" smtClean="0"/>
              <a:t>CWE-120 </a:t>
            </a:r>
            <a:r>
              <a:rPr lang="en-US" dirty="0"/>
              <a:t>apply.</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759008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Bibliography</a:t>
            </a:r>
            <a:endParaRPr lang="en-US" sz="4000" dirty="0"/>
          </a:p>
        </p:txBody>
      </p:sp>
      <p:sp>
        <p:nvSpPr>
          <p:cNvPr id="3" name="Content Placeholder 2"/>
          <p:cNvSpPr>
            <a:spLocks noGrp="1"/>
          </p:cNvSpPr>
          <p:nvPr>
            <p:ph idx="1"/>
          </p:nvPr>
        </p:nvSpPr>
        <p:spPr>
          <a:xfrm>
            <a:off x="457200" y="914400"/>
            <a:ext cx="8229600" cy="5410200"/>
          </a:xfrm>
        </p:spPr>
        <p:txBody>
          <a:bodyPr>
            <a:noAutofit/>
          </a:bodyPr>
          <a:lstStyle/>
          <a:p>
            <a:r>
              <a:rPr lang="en-US" sz="1700" dirty="0"/>
              <a:t>[1] David A. Wheeler, “Secure Programming </a:t>
            </a:r>
            <a:r>
              <a:rPr lang="en-US" sz="1700" dirty="0" smtClean="0"/>
              <a:t>HOWTO</a:t>
            </a:r>
            <a:r>
              <a:rPr lang="en-US" sz="1700" dirty="0"/>
              <a:t>”, v3.72 </a:t>
            </a:r>
            <a:r>
              <a:rPr lang="en-US" sz="1700" dirty="0" smtClean="0"/>
              <a:t>Edition, 2015. </a:t>
            </a:r>
            <a:endParaRPr lang="en-US" sz="1700" dirty="0"/>
          </a:p>
          <a:p>
            <a:r>
              <a:rPr lang="en-US" sz="1700" dirty="0"/>
              <a:t>[</a:t>
            </a:r>
            <a:r>
              <a:rPr lang="en-US" sz="1700" dirty="0" smtClean="0"/>
              <a:t>2]Online: https</a:t>
            </a:r>
            <a:r>
              <a:rPr lang="en-US" sz="1700" dirty="0"/>
              <a:t>://dwheeler.com/flawfinder/, </a:t>
            </a:r>
            <a:r>
              <a:rPr lang="en-US" sz="1700" dirty="0" smtClean="0"/>
              <a:t>“</a:t>
            </a:r>
            <a:r>
              <a:rPr lang="en-US" sz="1700" dirty="0" err="1" smtClean="0"/>
              <a:t>Flawfinder</a:t>
            </a:r>
            <a:r>
              <a:rPr lang="en-US" sz="1700" dirty="0" smtClean="0"/>
              <a:t>”, </a:t>
            </a:r>
            <a:r>
              <a:rPr lang="en-US" sz="1700" dirty="0"/>
              <a:t>accessed on: </a:t>
            </a:r>
            <a:r>
              <a:rPr lang="en-US" sz="1700" dirty="0" smtClean="0"/>
              <a:t>02.11.2018</a:t>
            </a:r>
            <a:endParaRPr lang="en-US" sz="1700" dirty="0"/>
          </a:p>
          <a:p>
            <a:r>
              <a:rPr lang="en-US" sz="1700" dirty="0"/>
              <a:t>[</a:t>
            </a:r>
            <a:r>
              <a:rPr lang="en-US" sz="1700" dirty="0" smtClean="0"/>
              <a:t>3]</a:t>
            </a:r>
            <a:r>
              <a:rPr lang="en-US" sz="1700" dirty="0" err="1" smtClean="0"/>
              <a:t>Online:https</a:t>
            </a:r>
            <a:r>
              <a:rPr lang="en-US" sz="1700" dirty="0"/>
              <a:t>://</a:t>
            </a:r>
            <a:r>
              <a:rPr lang="en-US" sz="1700" dirty="0" smtClean="0"/>
              <a:t>www.debian.org/security/audit/examples/flawfinder, “Automated </a:t>
            </a:r>
            <a:r>
              <a:rPr lang="en-US" sz="1700" dirty="0"/>
              <a:t>Audit Example: </a:t>
            </a:r>
            <a:r>
              <a:rPr lang="en-US" sz="1700" dirty="0" err="1"/>
              <a:t>flawfinder</a:t>
            </a:r>
            <a:r>
              <a:rPr lang="en-US" sz="1700" dirty="0" smtClean="0"/>
              <a:t>”, </a:t>
            </a:r>
            <a:r>
              <a:rPr lang="en-US" sz="1700" dirty="0"/>
              <a:t>accessed on: </a:t>
            </a:r>
            <a:r>
              <a:rPr lang="en-US" sz="1700" dirty="0" smtClean="0"/>
              <a:t>02.11.2018</a:t>
            </a:r>
            <a:endParaRPr lang="en-US" sz="1700" dirty="0"/>
          </a:p>
          <a:p>
            <a:r>
              <a:rPr lang="en-US" sz="1700" dirty="0"/>
              <a:t>[</a:t>
            </a:r>
            <a:r>
              <a:rPr lang="en-US" sz="1700" dirty="0" smtClean="0"/>
              <a:t>4]Online: https</a:t>
            </a:r>
            <a:r>
              <a:rPr lang="en-US" sz="1700" dirty="0"/>
              <a:t>://dwheeler.com/secure-class/index.html, </a:t>
            </a:r>
            <a:r>
              <a:rPr lang="en-US" sz="1700" dirty="0" smtClean="0"/>
              <a:t>“</a:t>
            </a:r>
            <a:r>
              <a:rPr lang="en-US" sz="1700" dirty="0"/>
              <a:t>Secure Software Design and Programming: Class Materials by David A. Wheeler</a:t>
            </a:r>
            <a:r>
              <a:rPr lang="en-US" sz="1700" dirty="0" smtClean="0"/>
              <a:t>”, </a:t>
            </a:r>
            <a:r>
              <a:rPr lang="en-US" sz="1700" dirty="0"/>
              <a:t>accessed on: </a:t>
            </a:r>
            <a:r>
              <a:rPr lang="en-US" sz="1700" dirty="0" smtClean="0"/>
              <a:t>02.11.2018</a:t>
            </a:r>
          </a:p>
          <a:p>
            <a:r>
              <a:rPr lang="en-US" sz="1700" dirty="0" smtClean="0"/>
              <a:t>[5]</a:t>
            </a:r>
            <a:r>
              <a:rPr lang="en-US" sz="1700" dirty="0" err="1" smtClean="0"/>
              <a:t>Online:http</a:t>
            </a:r>
            <a:r>
              <a:rPr lang="en-US" sz="1700" dirty="0"/>
              <a:t>://</a:t>
            </a:r>
            <a:r>
              <a:rPr lang="en-US" sz="1700" dirty="0" smtClean="0"/>
              <a:t>manpages.ubuntu.com/manpages/bionic/man1/flawfinder.1.html</a:t>
            </a:r>
            <a:r>
              <a:rPr lang="en-US" sz="1700" dirty="0"/>
              <a:t>, “</a:t>
            </a:r>
            <a:r>
              <a:rPr lang="en-US" sz="1700" dirty="0" err="1"/>
              <a:t>flawfinder</a:t>
            </a:r>
            <a:r>
              <a:rPr lang="en-US" sz="1700" dirty="0"/>
              <a:t> - lexically find potential security flaws ("hits") in source code ”, accessed on: </a:t>
            </a:r>
            <a:r>
              <a:rPr lang="en-US" sz="1700" dirty="0" smtClean="0"/>
              <a:t>02.11.2018</a:t>
            </a:r>
          </a:p>
          <a:p>
            <a:r>
              <a:rPr lang="en-US" sz="1700" dirty="0"/>
              <a:t>[</a:t>
            </a:r>
            <a:r>
              <a:rPr lang="en-US" sz="1700" dirty="0" smtClean="0"/>
              <a:t>6]Online: https</a:t>
            </a:r>
            <a:r>
              <a:rPr lang="en-US" sz="1700" dirty="0"/>
              <a:t>://</a:t>
            </a:r>
            <a:r>
              <a:rPr lang="en-US" sz="1700" dirty="0" smtClean="0"/>
              <a:t>dwheeler.com/flawfinder/flawfinder.pdf, ”Documentation </a:t>
            </a:r>
            <a:r>
              <a:rPr lang="en-US" sz="1700" dirty="0"/>
              <a:t>- </a:t>
            </a:r>
            <a:r>
              <a:rPr lang="en-US" sz="1700" dirty="0" err="1"/>
              <a:t>Flawﬁnder</a:t>
            </a:r>
            <a:r>
              <a:rPr lang="en-US" sz="1700" dirty="0"/>
              <a:t> </a:t>
            </a:r>
            <a:r>
              <a:rPr lang="en-US" sz="1700" dirty="0" smtClean="0"/>
              <a:t>”, </a:t>
            </a:r>
            <a:r>
              <a:rPr lang="en-US" sz="1700" dirty="0"/>
              <a:t>accessed on: </a:t>
            </a:r>
            <a:r>
              <a:rPr lang="en-US" sz="1700" dirty="0" smtClean="0"/>
              <a:t>02.11.2018</a:t>
            </a:r>
          </a:p>
          <a:p>
            <a:r>
              <a:rPr lang="en-US" sz="1700" dirty="0" smtClean="0"/>
              <a:t>[7]Online: Daniel </a:t>
            </a:r>
            <a:r>
              <a:rPr lang="en-US" sz="1700" dirty="0" err="1"/>
              <a:t>Persson</a:t>
            </a:r>
            <a:r>
              <a:rPr lang="en-US" sz="1700" dirty="0"/>
              <a:t>, </a:t>
            </a:r>
            <a:r>
              <a:rPr lang="en-US" sz="1700" dirty="0" err="1"/>
              <a:t>Dejan</a:t>
            </a:r>
            <a:r>
              <a:rPr lang="en-US" sz="1700" dirty="0"/>
              <a:t> Baca, Software Security Analysis - Managing source code audit, https://</a:t>
            </a:r>
            <a:r>
              <a:rPr lang="en-US" sz="1700" dirty="0" smtClean="0"/>
              <a:t>www.diva-portal.org/smash/get/diva2:830925/FULLTEXT01.pdf, accessed on: 19.12.2018</a:t>
            </a:r>
          </a:p>
          <a:p>
            <a:r>
              <a:rPr lang="en-US" sz="1700" dirty="0" smtClean="0"/>
              <a:t>[8]Online</a:t>
            </a:r>
            <a:r>
              <a:rPr lang="en-US" sz="1700" dirty="0"/>
              <a:t>: http://cwe.mitre.org/top25/ </a:t>
            </a:r>
            <a:r>
              <a:rPr lang="en-US" sz="1700" dirty="0" smtClean="0"/>
              <a:t>, “2011 </a:t>
            </a:r>
            <a:r>
              <a:rPr lang="en-US" sz="1700" dirty="0"/>
              <a:t>CWE/SANS Top 25 Most Dangerous Software </a:t>
            </a:r>
            <a:r>
              <a:rPr lang="en-US" sz="1700" dirty="0" smtClean="0"/>
              <a:t>Errors”</a:t>
            </a:r>
            <a:r>
              <a:rPr lang="en-US" sz="1700" dirty="0"/>
              <a:t> , accessed on: </a:t>
            </a:r>
            <a:r>
              <a:rPr lang="en-US" sz="1700" dirty="0" smtClean="0"/>
              <a:t>07.01.2019</a:t>
            </a:r>
            <a:endParaRPr lang="en-US" sz="1700" dirty="0"/>
          </a:p>
          <a:p>
            <a:r>
              <a:rPr lang="en-US" sz="1700" dirty="0"/>
              <a:t>[9] Online: https://www.sans.org/reading-room/whitepapers/securecode/secure-software-development-code-analysis-tools-389, “Secure Software Development and Code Analysis Tools”, accessed on: 19.01.2019</a:t>
            </a:r>
            <a:endParaRPr lang="en-US" sz="1700" dirty="0" smtClean="0"/>
          </a:p>
          <a:p>
            <a:endParaRPr lang="en-US" sz="17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14646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rmAutofit/>
          </a:bodyPr>
          <a:lstStyle/>
          <a:p>
            <a:pPr algn="ctr"/>
            <a:r>
              <a:rPr lang="en-US" sz="4000" b="1" i="1" dirty="0"/>
              <a:t>Questions?</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054884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Speed</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err="1" smtClean="0"/>
              <a:t>Flawfinder</a:t>
            </a:r>
            <a:r>
              <a:rPr lang="en-US" dirty="0" smtClean="0"/>
              <a:t> </a:t>
            </a:r>
            <a:r>
              <a:rPr lang="en-US" dirty="0"/>
              <a:t>is written in </a:t>
            </a:r>
            <a:r>
              <a:rPr lang="en-US" dirty="0" smtClean="0"/>
              <a:t>Python</a:t>
            </a:r>
          </a:p>
          <a:p>
            <a:r>
              <a:rPr lang="en-US" dirty="0" smtClean="0"/>
              <a:t>Python </a:t>
            </a:r>
            <a:r>
              <a:rPr lang="en-US" dirty="0"/>
              <a:t>code is not as fast as C </a:t>
            </a:r>
            <a:r>
              <a:rPr lang="en-US" dirty="0" smtClean="0"/>
              <a:t>code</a:t>
            </a:r>
          </a:p>
          <a:p>
            <a:pPr marL="880110" lvl="1" indent="-514350">
              <a:buFont typeface="+mj-lt"/>
              <a:buAutoNum type="arabicPeriod"/>
            </a:pPr>
            <a:r>
              <a:rPr lang="en-US" dirty="0" smtClean="0"/>
              <a:t>Averaged analysis </a:t>
            </a:r>
            <a:r>
              <a:rPr lang="en-US" dirty="0"/>
              <a:t>speed of 45,126 lines/second </a:t>
            </a:r>
            <a:endParaRPr lang="en-US" dirty="0" smtClean="0"/>
          </a:p>
          <a:p>
            <a:pPr lvl="2"/>
            <a:r>
              <a:rPr lang="en-US" dirty="0" smtClean="0"/>
              <a:t>OS - Linux </a:t>
            </a:r>
            <a:r>
              <a:rPr lang="en-US" dirty="0"/>
              <a:t>kernel </a:t>
            </a:r>
            <a:endParaRPr lang="en-US" dirty="0" smtClean="0"/>
          </a:p>
          <a:p>
            <a:pPr lvl="2"/>
            <a:r>
              <a:rPr lang="en-US" dirty="0" smtClean="0"/>
              <a:t>CPU - Intel Core 2 Duo CPU E8400 </a:t>
            </a:r>
          </a:p>
          <a:p>
            <a:pPr lvl="2"/>
            <a:r>
              <a:rPr lang="en-US" dirty="0" smtClean="0"/>
              <a:t>Speed - 3.00GHz (each CPU running at 2GHz)</a:t>
            </a:r>
          </a:p>
          <a:p>
            <a:pPr marL="880110" lvl="1" indent="-514350">
              <a:buFont typeface="+mj-lt"/>
              <a:buAutoNum type="arabicPeriod"/>
            </a:pPr>
            <a:r>
              <a:rPr lang="en-US" dirty="0" smtClean="0"/>
              <a:t>Averaged 24,475 lines/second </a:t>
            </a:r>
          </a:p>
          <a:p>
            <a:pPr marL="982980" lvl="2" indent="-342900"/>
            <a:r>
              <a:rPr lang="en-US" dirty="0" smtClean="0"/>
              <a:t>OS – Windows</a:t>
            </a:r>
          </a:p>
          <a:p>
            <a:pPr marL="982980" lvl="2" indent="-342900"/>
            <a:r>
              <a:rPr lang="en-US" dirty="0" smtClean="0"/>
              <a:t>Environment - 2.8GHz laptop and Cygwin </a:t>
            </a:r>
          </a:p>
          <a:p>
            <a:pPr marL="982980" lvl="2" indent="-342900"/>
            <a:r>
              <a:rPr lang="en-US" dirty="0" smtClean="0"/>
              <a:t>Cygwin </a:t>
            </a:r>
            <a:r>
              <a:rPr lang="en-US" dirty="0"/>
              <a:t>on Windows tends to be much slower than </a:t>
            </a:r>
            <a:r>
              <a:rPr lang="en-US" dirty="0" smtClean="0"/>
              <a:t>Linux</a:t>
            </a:r>
          </a:p>
          <a:p>
            <a:pPr lvl="2"/>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85459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Buffer Overflow Risk</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5" name="Text Box 2"/>
          <p:cNvSpPr txBox="1">
            <a:spLocks noChangeArrowheads="1"/>
          </p:cNvSpPr>
          <p:nvPr/>
        </p:nvSpPr>
        <p:spPr bwMode="auto">
          <a:xfrm>
            <a:off x="1143001" y="5249689"/>
            <a:ext cx="2336342" cy="857250"/>
          </a:xfrm>
          <a:prstGeom prst="rect">
            <a:avLst/>
          </a:prstGeom>
          <a:solidFill>
            <a:schemeClr val="bg1"/>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Correct output: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Enter a value : Khan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You entered: Khan</a:t>
            </a:r>
            <a:endParaRPr kumimoji="0" lang="en-US" altLang="en-US" b="0" i="0" u="none" strike="noStrike" cap="none" normalizeH="0" baseline="0" dirty="0" smtClean="0">
              <a:ln>
                <a:noFill/>
              </a:ln>
              <a:solidFill>
                <a:schemeClr val="tx1"/>
              </a:solidFill>
              <a:effectLst/>
            </a:endParaRPr>
          </a:p>
        </p:txBody>
      </p:sp>
      <p:sp>
        <p:nvSpPr>
          <p:cNvPr id="15" name="Rectangle 12"/>
          <p:cNvSpPr>
            <a:spLocks noChangeArrowheads="1"/>
          </p:cNvSpPr>
          <p:nvPr/>
        </p:nvSpPr>
        <p:spPr bwMode="auto">
          <a:xfrm>
            <a:off x="614362" y="396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4"/>
          <p:cNvSpPr>
            <a:spLocks noChangeArrowheads="1"/>
          </p:cNvSpPr>
          <p:nvPr/>
        </p:nvSpPr>
        <p:spPr bwMode="auto">
          <a:xfrm>
            <a:off x="4729162" y="85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614362" y="210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20"/>
          <p:cNvSpPr>
            <a:spLocks noChangeArrowheads="1"/>
          </p:cNvSpPr>
          <p:nvPr/>
        </p:nvSpPr>
        <p:spPr bwMode="auto">
          <a:xfrm>
            <a:off x="614362" y="255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24"/>
          <p:cNvSpPr>
            <a:spLocks noChangeArrowheads="1"/>
          </p:cNvSpPr>
          <p:nvPr/>
        </p:nvSpPr>
        <p:spPr bwMode="auto">
          <a:xfrm>
            <a:off x="614362" y="198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3"/>
          <p:cNvSpPr txBox="1"/>
          <p:nvPr/>
        </p:nvSpPr>
        <p:spPr>
          <a:xfrm>
            <a:off x="5252572" y="5105400"/>
            <a:ext cx="2700302" cy="85725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pPr>
            <a:r>
              <a:rPr lang="en-US" dirty="0">
                <a:effectLst/>
                <a:ea typeface="Calibri" panose="020F0502020204030204" pitchFamily="34" charset="0"/>
                <a:cs typeface="Times New Roman" panose="02020603050405020304" pitchFamily="18" charset="0"/>
              </a:rPr>
              <a:t>Program crash: </a:t>
            </a:r>
          </a:p>
          <a:p>
            <a:pPr marL="0" marR="0">
              <a:spcBef>
                <a:spcPts val="0"/>
              </a:spcBef>
            </a:pPr>
            <a:r>
              <a:rPr lang="en-US" dirty="0">
                <a:effectLst/>
                <a:ea typeface="Calibri" panose="020F0502020204030204" pitchFamily="34" charset="0"/>
                <a:cs typeface="Times New Roman" panose="02020603050405020304" pitchFamily="18" charset="0"/>
              </a:rPr>
              <a:t>Enter a value: Siddique </a:t>
            </a:r>
          </a:p>
          <a:p>
            <a:pPr marL="0" marR="0">
              <a:spcBef>
                <a:spcPts val="0"/>
              </a:spcBef>
            </a:pPr>
            <a:r>
              <a:rPr lang="en-US" b="1" dirty="0">
                <a:solidFill>
                  <a:srgbClr val="FF0000"/>
                </a:solidFill>
                <a:effectLst/>
                <a:ea typeface="Calibri" panose="020F0502020204030204" pitchFamily="34" charset="0"/>
                <a:cs typeface="Times New Roman" panose="02020603050405020304" pitchFamily="18" charset="0"/>
              </a:rPr>
              <a:t>Segmentation Fault</a:t>
            </a:r>
            <a:endParaRPr lang="en-US" dirty="0">
              <a:effectLst/>
              <a:ea typeface="Calibri" panose="020F0502020204030204" pitchFamily="34" charset="0"/>
              <a:cs typeface="Times New Roman" panose="02020603050405020304" pitchFamily="18" charset="0"/>
            </a:endParaRPr>
          </a:p>
        </p:txBody>
      </p:sp>
      <p:sp>
        <p:nvSpPr>
          <p:cNvPr id="28" name="TextBox 27"/>
          <p:cNvSpPr txBox="1"/>
          <p:nvPr/>
        </p:nvSpPr>
        <p:spPr>
          <a:xfrm>
            <a:off x="1219200" y="685800"/>
            <a:ext cx="1861279" cy="461665"/>
          </a:xfrm>
          <a:prstGeom prst="rect">
            <a:avLst/>
          </a:prstGeom>
          <a:noFill/>
        </p:spPr>
        <p:txBody>
          <a:bodyPr wrap="none" rtlCol="0">
            <a:spAutoFit/>
          </a:bodyPr>
          <a:lstStyle/>
          <a:p>
            <a:r>
              <a:rPr lang="en-US" sz="2400" dirty="0" smtClean="0"/>
              <a:t>Programmer</a:t>
            </a:r>
            <a:endParaRPr lang="en-US" sz="2400" dirty="0"/>
          </a:p>
        </p:txBody>
      </p:sp>
      <p:sp>
        <p:nvSpPr>
          <p:cNvPr id="31" name="TextBox 30"/>
          <p:cNvSpPr txBox="1"/>
          <p:nvPr/>
        </p:nvSpPr>
        <p:spPr>
          <a:xfrm>
            <a:off x="5758721" y="609600"/>
            <a:ext cx="1419592" cy="461665"/>
          </a:xfrm>
          <a:prstGeom prst="rect">
            <a:avLst/>
          </a:prstGeom>
          <a:noFill/>
        </p:spPr>
        <p:txBody>
          <a:bodyPr wrap="square" rtlCol="0">
            <a:spAutoFit/>
          </a:bodyPr>
          <a:lstStyle/>
          <a:p>
            <a:r>
              <a:rPr lang="en-US" sz="2400" dirty="0" smtClean="0"/>
              <a:t>Attacker</a:t>
            </a:r>
            <a:endParaRPr lang="en-US" sz="24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099" y="1147936"/>
            <a:ext cx="4077301" cy="400431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014076"/>
            <a:ext cx="4343400" cy="4183566"/>
          </a:xfrm>
          <a:prstGeom prst="rect">
            <a:avLst/>
          </a:prstGeom>
        </p:spPr>
      </p:pic>
    </p:spTree>
    <p:extLst>
      <p:ext uri="{BB962C8B-B14F-4D97-AF65-F5344CB8AC3E}">
        <p14:creationId xmlns:p14="http://schemas.microsoft.com/office/powerpoint/2010/main" val="3987323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838200"/>
          </a:xfrm>
        </p:spPr>
        <p:txBody>
          <a:bodyPr>
            <a:noAutofit/>
          </a:bodyPr>
          <a:lstStyle/>
          <a:p>
            <a:r>
              <a:rPr lang="en-US" sz="4000" b="1" dirty="0"/>
              <a:t>How does </a:t>
            </a:r>
            <a:r>
              <a:rPr lang="en-US" sz="4000" b="1" dirty="0" err="1"/>
              <a:t>Flawfinder</a:t>
            </a:r>
            <a:r>
              <a:rPr lang="en-US" sz="4000" b="1" dirty="0"/>
              <a:t> Work</a:t>
            </a:r>
            <a:r>
              <a:rPr lang="en-US" sz="4000" b="1" dirty="0" smtClean="0"/>
              <a:t>?(Cont. 1/2)</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4" name="Text Box 1"/>
          <p:cNvSpPr txBox="1">
            <a:spLocks noChangeArrowheads="1"/>
          </p:cNvSpPr>
          <p:nvPr/>
        </p:nvSpPr>
        <p:spPr bwMode="auto">
          <a:xfrm>
            <a:off x="4938147" y="1101725"/>
            <a:ext cx="3281609" cy="4384675"/>
          </a:xfrm>
          <a:prstGeom prst="rect">
            <a:avLst/>
          </a:prstGeom>
          <a:solidFill>
            <a:srgbClr val="FFFFFF"/>
          </a:solidFill>
          <a:ln w="6350">
            <a:solidFill>
              <a:srgbClr val="FFFF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Vulnerable Program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#include &lt;</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stdio.h</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&gt;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void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getName</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char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[5];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"Enter your name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gets(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nYou</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entered: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puts(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int</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main(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ea typeface="Calibri" panose="020F0502020204030204" pitchFamily="34" charset="0"/>
                <a:cs typeface="Times New Roman" panose="02020603050405020304" pitchFamily="18" charset="0"/>
              </a:rPr>
              <a:t> </a:t>
            </a:r>
            <a:r>
              <a:rPr lang="en-US" altLang="en-US" sz="1600" dirty="0" smtClean="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getName</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Function Call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return 0;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p:txBody>
      </p:sp>
      <p:sp>
        <p:nvSpPr>
          <p:cNvPr id="5" name="Text Box 2"/>
          <p:cNvSpPr txBox="1">
            <a:spLocks noChangeArrowheads="1"/>
          </p:cNvSpPr>
          <p:nvPr/>
        </p:nvSpPr>
        <p:spPr bwMode="auto">
          <a:xfrm>
            <a:off x="5154100" y="5543550"/>
            <a:ext cx="2419863" cy="857250"/>
          </a:xfrm>
          <a:prstGeom prst="rect">
            <a:avLst/>
          </a:prstGeom>
          <a:solidFill>
            <a:srgbClr val="FFFFFF"/>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Correct output: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Enter a value : Khan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You entered: Khan</a:t>
            </a:r>
            <a:endParaRPr kumimoji="0" lang="en-US" altLang="en-US" b="0" i="0" u="none" strike="noStrike" cap="none" normalizeH="0" baseline="0" dirty="0" smtClean="0">
              <a:ln>
                <a:noFill/>
              </a:ln>
              <a:solidFill>
                <a:schemeClr val="tx1"/>
              </a:solidFill>
              <a:effectLst/>
            </a:endParaRPr>
          </a:p>
        </p:txBody>
      </p:sp>
      <p:sp>
        <p:nvSpPr>
          <p:cNvPr id="9" name="Text Box 3"/>
          <p:cNvSpPr txBox="1">
            <a:spLocks noChangeArrowheads="1"/>
          </p:cNvSpPr>
          <p:nvPr/>
        </p:nvSpPr>
        <p:spPr bwMode="auto">
          <a:xfrm>
            <a:off x="1474787" y="3025775"/>
            <a:ext cx="1562100" cy="8572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Program crash: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 a value: Siddique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Segmentation 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4"/>
          <p:cNvSpPr txBox="1">
            <a:spLocks noChangeArrowheads="1"/>
          </p:cNvSpPr>
          <p:nvPr/>
        </p:nvSpPr>
        <p:spPr bwMode="auto">
          <a:xfrm>
            <a:off x="614362" y="1250950"/>
            <a:ext cx="3935411" cy="415715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Flawfinder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Tool </a:t>
            </a:r>
            <a:r>
              <a:rPr kumimoji="0" lang="en-US" altLang="en-US" sz="1600" b="0" i="0" u="none" strike="noStrike" cap="none" normalizeH="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ea typeface="Calibri" panose="020F0502020204030204" pitchFamily="34" charset="0"/>
                <a:cs typeface="Times New Roman" panose="02020603050405020304" pitchFamily="18" charset="0"/>
              </a:rPr>
              <a:t>/** Database*/</a:t>
            </a:r>
            <a:endPar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C library functions considered Harmful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strcpy</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strcat()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gets()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scanf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Format string problems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snprintf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Format string problems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system() // shell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metacharacter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dangers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popen</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shell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metacharacter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dangers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sz="1600" dirty="0" smtClean="0"/>
              <a:t>/** </a:t>
            </a:r>
            <a:r>
              <a:rPr lang="en-US" sz="1600" dirty="0" smtClean="0"/>
              <a:t>Database of 128 C/C++ vulnerabilities */</a:t>
            </a:r>
            <a:endParaRPr kumimoji="0" lang="en-US" altLang="en-US" sz="1600" b="0" i="0" u="none" strike="noStrike" cap="none" normalizeH="0" baseline="0" dirty="0" smtClean="0">
              <a:ln>
                <a:noFill/>
              </a:ln>
              <a:solidFill>
                <a:schemeClr val="tx1"/>
              </a:solidFill>
              <a:effectLst/>
            </a:endParaRPr>
          </a:p>
        </p:txBody>
      </p:sp>
      <p:cxnSp>
        <p:nvCxnSpPr>
          <p:cNvPr id="13" name="Straight Connector 12"/>
          <p:cNvCxnSpPr/>
          <p:nvPr/>
        </p:nvCxnSpPr>
        <p:spPr>
          <a:xfrm>
            <a:off x="614362" y="1600200"/>
            <a:ext cx="395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1371600"/>
            <a:ext cx="2804547" cy="11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 Box 13"/>
          <p:cNvSpPr txBox="1">
            <a:spLocks noChangeArrowheads="1"/>
          </p:cNvSpPr>
          <p:nvPr/>
        </p:nvSpPr>
        <p:spPr bwMode="auto">
          <a:xfrm>
            <a:off x="3659314" y="2479675"/>
            <a:ext cx="1098547" cy="1053326"/>
          </a:xfrm>
          <a:prstGeom prst="rect">
            <a:avLst/>
          </a:prstGeom>
          <a:solidFill>
            <a:srgbClr val="FFFFFF"/>
          </a:solidFill>
          <a:ln w="6350">
            <a:solidFill>
              <a:srgbClr val="00B05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Match found</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by Lexical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Analysis,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smtClean="0">
                <a:cs typeface="Times New Roman" panose="02020603050405020304" pitchFamily="18" charset="0"/>
              </a:rPr>
              <a:t>so, 1 hit</a:t>
            </a:r>
            <a:endParaRPr kumimoji="0" lang="en-US" altLang="en-US" sz="1400" b="0" i="0" u="none" strike="noStrike" cap="none" normalizeH="0" baseline="0" dirty="0" smtClean="0">
              <a:ln>
                <a:noFill/>
              </a:ln>
              <a:solidFill>
                <a:schemeClr val="tx1"/>
              </a:solidFill>
              <a:effectLst/>
            </a:endParaRPr>
          </a:p>
        </p:txBody>
      </p:sp>
      <p:cxnSp>
        <p:nvCxnSpPr>
          <p:cNvPr id="16" name="Straight Arrow Connector 15"/>
          <p:cNvCxnSpPr/>
          <p:nvPr/>
        </p:nvCxnSpPr>
        <p:spPr>
          <a:xfrm flipV="1">
            <a:off x="3262311" y="2806699"/>
            <a:ext cx="1891789" cy="305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2"/>
          <p:cNvSpPr>
            <a:spLocks noChangeArrowheads="1"/>
          </p:cNvSpPr>
          <p:nvPr/>
        </p:nvSpPr>
        <p:spPr bwMode="auto">
          <a:xfrm>
            <a:off x="614362" y="396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4"/>
          <p:cNvSpPr>
            <a:spLocks noChangeArrowheads="1"/>
          </p:cNvSpPr>
          <p:nvPr/>
        </p:nvSpPr>
        <p:spPr bwMode="auto">
          <a:xfrm>
            <a:off x="4729162" y="85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614362" y="210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20"/>
          <p:cNvSpPr>
            <a:spLocks noChangeArrowheads="1"/>
          </p:cNvSpPr>
          <p:nvPr/>
        </p:nvSpPr>
        <p:spPr bwMode="auto">
          <a:xfrm>
            <a:off x="614362" y="255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1"/>
          <p:cNvSpPr>
            <a:spLocks noChangeArrowheads="1"/>
          </p:cNvSpPr>
          <p:nvPr/>
        </p:nvSpPr>
        <p:spPr bwMode="auto">
          <a:xfrm>
            <a:off x="1407797" y="5441442"/>
            <a:ext cx="2619690"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52950" algn="l"/>
              </a:tabLst>
              <a:defRPr>
                <a:solidFill>
                  <a:schemeClr val="tx1"/>
                </a:solidFill>
                <a:latin typeface="Arial" panose="020B0604020202020204" pitchFamily="34" charset="0"/>
              </a:defRPr>
            </a:lvl1pPr>
            <a:lvl2pPr eaLnBrk="0" fontAlgn="base" hangingPunct="0">
              <a:spcBef>
                <a:spcPct val="0"/>
              </a:spcBef>
              <a:spcAft>
                <a:spcPct val="0"/>
              </a:spcAft>
              <a:tabLst>
                <a:tab pos="4552950" algn="l"/>
              </a:tabLst>
              <a:defRPr>
                <a:solidFill>
                  <a:schemeClr val="tx1"/>
                </a:solidFill>
                <a:latin typeface="Arial" panose="020B0604020202020204" pitchFamily="34" charset="0"/>
              </a:defRPr>
            </a:lvl2pPr>
            <a:lvl3pPr eaLnBrk="0" fontAlgn="base" hangingPunct="0">
              <a:spcBef>
                <a:spcPct val="0"/>
              </a:spcBef>
              <a:spcAft>
                <a:spcPct val="0"/>
              </a:spcAft>
              <a:tabLst>
                <a:tab pos="4552950" algn="l"/>
              </a:tabLst>
              <a:defRPr>
                <a:solidFill>
                  <a:schemeClr val="tx1"/>
                </a:solidFill>
                <a:latin typeface="Arial" panose="020B0604020202020204" pitchFamily="34" charset="0"/>
              </a:defRPr>
            </a:lvl3pPr>
            <a:lvl4pPr eaLnBrk="0" fontAlgn="base" hangingPunct="0">
              <a:spcBef>
                <a:spcPct val="0"/>
              </a:spcBef>
              <a:spcAft>
                <a:spcPct val="0"/>
              </a:spcAft>
              <a:tabLst>
                <a:tab pos="4552950" algn="l"/>
              </a:tabLst>
              <a:defRPr>
                <a:solidFill>
                  <a:schemeClr val="tx1"/>
                </a:solidFill>
                <a:latin typeface="Arial" panose="020B0604020202020204" pitchFamily="34" charset="0"/>
              </a:defRPr>
            </a:lvl4pPr>
            <a:lvl5pPr eaLnBrk="0" fontAlgn="base" hangingPunct="0">
              <a:spcBef>
                <a:spcPct val="0"/>
              </a:spcBef>
              <a:spcAft>
                <a:spcPct val="0"/>
              </a:spcAft>
              <a:tabLst>
                <a:tab pos="4552950" algn="l"/>
              </a:tabLst>
              <a:defRPr>
                <a:solidFill>
                  <a:schemeClr val="tx1"/>
                </a:solidFill>
                <a:latin typeface="Arial" panose="020B0604020202020204" pitchFamily="34" charset="0"/>
              </a:defRPr>
            </a:lvl5pPr>
            <a:lvl6pPr eaLnBrk="0" fontAlgn="base" hangingPunct="0">
              <a:spcBef>
                <a:spcPct val="0"/>
              </a:spcBef>
              <a:spcAft>
                <a:spcPct val="0"/>
              </a:spcAft>
              <a:tabLst>
                <a:tab pos="4552950" algn="l"/>
              </a:tabLst>
              <a:defRPr>
                <a:solidFill>
                  <a:schemeClr val="tx1"/>
                </a:solidFill>
                <a:latin typeface="Arial" panose="020B0604020202020204" pitchFamily="34" charset="0"/>
              </a:defRPr>
            </a:lvl6pPr>
            <a:lvl7pPr eaLnBrk="0" fontAlgn="base" hangingPunct="0">
              <a:spcBef>
                <a:spcPct val="0"/>
              </a:spcBef>
              <a:spcAft>
                <a:spcPct val="0"/>
              </a:spcAft>
              <a:tabLst>
                <a:tab pos="4552950" algn="l"/>
              </a:tabLst>
              <a:defRPr>
                <a:solidFill>
                  <a:schemeClr val="tx1"/>
                </a:solidFill>
                <a:latin typeface="Arial" panose="020B0604020202020204" pitchFamily="34" charset="0"/>
              </a:defRPr>
            </a:lvl7pPr>
            <a:lvl8pPr eaLnBrk="0" fontAlgn="base" hangingPunct="0">
              <a:spcBef>
                <a:spcPct val="0"/>
              </a:spcBef>
              <a:spcAft>
                <a:spcPct val="0"/>
              </a:spcAft>
              <a:tabLst>
                <a:tab pos="4552950" algn="l"/>
              </a:tabLst>
              <a:defRPr>
                <a:solidFill>
                  <a:schemeClr val="tx1"/>
                </a:solidFill>
                <a:latin typeface="Arial" panose="020B0604020202020204" pitchFamily="34" charset="0"/>
              </a:defRPr>
            </a:lvl8pPr>
            <a:lvl9pPr eaLnBrk="0" fontAlgn="base" hangingPunct="0">
              <a:spcBef>
                <a:spcPct val="0"/>
              </a:spcBef>
              <a:spcAft>
                <a:spcPct val="0"/>
              </a:spcAft>
              <a:tabLst>
                <a:tab pos="4552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529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4"/>
          <p:cNvSpPr>
            <a:spLocks noChangeArrowheads="1"/>
          </p:cNvSpPr>
          <p:nvPr/>
        </p:nvSpPr>
        <p:spPr bwMode="auto">
          <a:xfrm>
            <a:off x="614362" y="198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3"/>
          <p:cNvSpPr txBox="1"/>
          <p:nvPr/>
        </p:nvSpPr>
        <p:spPr>
          <a:xfrm>
            <a:off x="976348" y="5469771"/>
            <a:ext cx="2700302" cy="85725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pPr>
            <a:r>
              <a:rPr lang="en-US" dirty="0">
                <a:effectLst/>
                <a:ea typeface="Calibri" panose="020F0502020204030204" pitchFamily="34" charset="0"/>
                <a:cs typeface="Times New Roman" panose="02020603050405020304" pitchFamily="18" charset="0"/>
              </a:rPr>
              <a:t>Program crash: </a:t>
            </a:r>
          </a:p>
          <a:p>
            <a:pPr marL="0" marR="0">
              <a:spcBef>
                <a:spcPts val="0"/>
              </a:spcBef>
            </a:pPr>
            <a:r>
              <a:rPr lang="en-US" dirty="0">
                <a:effectLst/>
                <a:ea typeface="Calibri" panose="020F0502020204030204" pitchFamily="34" charset="0"/>
                <a:cs typeface="Times New Roman" panose="02020603050405020304" pitchFamily="18" charset="0"/>
              </a:rPr>
              <a:t>Enter a value: Siddique </a:t>
            </a:r>
          </a:p>
          <a:p>
            <a:pPr marL="0" marR="0">
              <a:spcBef>
                <a:spcPts val="0"/>
              </a:spcBef>
            </a:pPr>
            <a:r>
              <a:rPr lang="en-US" b="1" dirty="0">
                <a:solidFill>
                  <a:srgbClr val="FF0000"/>
                </a:solidFill>
                <a:effectLst/>
                <a:ea typeface="Calibri" panose="020F0502020204030204" pitchFamily="34" charset="0"/>
                <a:cs typeface="Times New Roman" panose="02020603050405020304" pitchFamily="18" charset="0"/>
              </a:rPr>
              <a:t>Segmentation Fault</a:t>
            </a:r>
            <a:endParaRPr lang="en-US" dirty="0">
              <a:effectLst/>
              <a:ea typeface="Calibri" panose="020F0502020204030204" pitchFamily="34" charset="0"/>
              <a:cs typeface="Times New Roman" panose="02020603050405020304" pitchFamily="18" charset="0"/>
            </a:endParaRPr>
          </a:p>
        </p:txBody>
      </p:sp>
      <p:sp>
        <p:nvSpPr>
          <p:cNvPr id="28" name="TextBox 27"/>
          <p:cNvSpPr txBox="1"/>
          <p:nvPr/>
        </p:nvSpPr>
        <p:spPr>
          <a:xfrm>
            <a:off x="1380475" y="760968"/>
            <a:ext cx="1861279" cy="461665"/>
          </a:xfrm>
          <a:prstGeom prst="rect">
            <a:avLst/>
          </a:prstGeom>
          <a:noFill/>
        </p:spPr>
        <p:txBody>
          <a:bodyPr wrap="none" rtlCol="0">
            <a:spAutoFit/>
          </a:bodyPr>
          <a:lstStyle/>
          <a:p>
            <a:r>
              <a:rPr lang="en-US" sz="2400" dirty="0" smtClean="0"/>
              <a:t>Programmer</a:t>
            </a:r>
            <a:endParaRPr lang="en-US" sz="2400" dirty="0"/>
          </a:p>
        </p:txBody>
      </p:sp>
      <p:sp>
        <p:nvSpPr>
          <p:cNvPr id="31" name="TextBox 30"/>
          <p:cNvSpPr txBox="1"/>
          <p:nvPr/>
        </p:nvSpPr>
        <p:spPr>
          <a:xfrm>
            <a:off x="5858721" y="685800"/>
            <a:ext cx="1319592" cy="461665"/>
          </a:xfrm>
          <a:prstGeom prst="rect">
            <a:avLst/>
          </a:prstGeom>
          <a:noFill/>
        </p:spPr>
        <p:txBody>
          <a:bodyPr wrap="none" rtlCol="0">
            <a:spAutoFit/>
          </a:bodyPr>
          <a:lstStyle/>
          <a:p>
            <a:r>
              <a:rPr lang="en-US" sz="2400" dirty="0" smtClean="0"/>
              <a:t>Attacker</a:t>
            </a:r>
            <a:endParaRPr lang="en-US" sz="2400" dirty="0"/>
          </a:p>
        </p:txBody>
      </p:sp>
    </p:spTree>
    <p:extLst>
      <p:ext uri="{BB962C8B-B14F-4D97-AF65-F5344CB8AC3E}">
        <p14:creationId xmlns:p14="http://schemas.microsoft.com/office/powerpoint/2010/main" val="267109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838200"/>
          </a:xfrm>
        </p:spPr>
        <p:txBody>
          <a:bodyPr>
            <a:noAutofit/>
          </a:bodyPr>
          <a:lstStyle/>
          <a:p>
            <a:r>
              <a:rPr lang="en-US" sz="4000" b="1" dirty="0"/>
              <a:t>How does </a:t>
            </a:r>
            <a:r>
              <a:rPr lang="en-US" sz="4000" b="1" dirty="0" err="1"/>
              <a:t>Flawfinder</a:t>
            </a:r>
            <a:r>
              <a:rPr lang="en-US" sz="4000" b="1" dirty="0"/>
              <a:t> Work</a:t>
            </a:r>
            <a:r>
              <a:rPr lang="en-US" sz="4000" b="1" dirty="0" smtClean="0"/>
              <a:t>?(</a:t>
            </a:r>
            <a:r>
              <a:rPr lang="en-US" sz="4000" b="1" dirty="0"/>
              <a:t>cont. </a:t>
            </a:r>
            <a:r>
              <a:rPr lang="en-US" sz="4000" b="1" dirty="0" smtClean="0"/>
              <a:t>2/2</a:t>
            </a:r>
            <a:r>
              <a:rPr lang="en-US" sz="4000" b="1" dirty="0"/>
              <a:t>)</a:t>
            </a:r>
            <a:endParaRPr lang="en-US" sz="4000" dirty="0"/>
          </a:p>
        </p:txBody>
      </p:sp>
      <p:sp>
        <p:nvSpPr>
          <p:cNvPr id="3" name="Content Placeholder 2"/>
          <p:cNvSpPr>
            <a:spLocks noGrp="1"/>
          </p:cNvSpPr>
          <p:nvPr>
            <p:ph idx="1"/>
          </p:nvPr>
        </p:nvSpPr>
        <p:spPr>
          <a:xfrm>
            <a:off x="457200" y="914400"/>
            <a:ext cx="8610600" cy="5410200"/>
          </a:xfrm>
        </p:spPr>
        <p:txBody>
          <a:bodyPr>
            <a:noAutofit/>
          </a:bodyPr>
          <a:lstStyle/>
          <a:p>
            <a:r>
              <a:rPr lang="en-US" dirty="0"/>
              <a:t>Analyze software C/C++ ﬁlename extensions</a:t>
            </a:r>
          </a:p>
          <a:p>
            <a:pPr lvl="1"/>
            <a:r>
              <a:rPr lang="en-US" dirty="0" smtClean="0"/>
              <a:t>Needn't </a:t>
            </a:r>
            <a:r>
              <a:rPr lang="en-US" dirty="0"/>
              <a:t>build in some </a:t>
            </a:r>
            <a:r>
              <a:rPr lang="en-US" dirty="0" smtClean="0"/>
              <a:t>cases and even </a:t>
            </a:r>
            <a:r>
              <a:rPr lang="en-US" dirty="0"/>
              <a:t>locally compile</a:t>
            </a:r>
          </a:p>
          <a:p>
            <a:r>
              <a:rPr lang="en-US" sz="2400" dirty="0"/>
              <a:t>Physical source lines of code (SLOC) analyzed</a:t>
            </a:r>
          </a:p>
          <a:p>
            <a:r>
              <a:rPr lang="en-US" sz="2400" dirty="0" smtClean="0"/>
              <a:t>Built-in </a:t>
            </a:r>
            <a:r>
              <a:rPr lang="en-US" sz="2400" dirty="0"/>
              <a:t>database of C/C++ functions </a:t>
            </a:r>
          </a:p>
          <a:p>
            <a:r>
              <a:rPr lang="en-US" sz="2400" dirty="0" smtClean="0"/>
              <a:t>Matches </a:t>
            </a:r>
            <a:r>
              <a:rPr lang="en-US" sz="2400" dirty="0"/>
              <a:t>the source code </a:t>
            </a:r>
            <a:r>
              <a:rPr lang="en-US" sz="2400" dirty="0" smtClean="0"/>
              <a:t>against </a:t>
            </a:r>
            <a:r>
              <a:rPr lang="en-US" sz="2400" dirty="0"/>
              <a:t>names </a:t>
            </a:r>
            <a:r>
              <a:rPr lang="en-US" sz="2400" dirty="0" smtClean="0"/>
              <a:t>of library function</a:t>
            </a:r>
          </a:p>
          <a:p>
            <a:r>
              <a:rPr lang="en-US" sz="2400" dirty="0" smtClean="0"/>
              <a:t>Ignoring </a:t>
            </a:r>
            <a:r>
              <a:rPr lang="en-US" sz="2400" dirty="0"/>
              <a:t>text inside </a:t>
            </a:r>
            <a:r>
              <a:rPr lang="en-US" sz="2400" dirty="0" smtClean="0"/>
              <a:t>comments except </a:t>
            </a:r>
            <a:r>
              <a:rPr lang="en-US" sz="2400" dirty="0"/>
              <a:t>for </a:t>
            </a:r>
            <a:r>
              <a:rPr lang="en-US" sz="2400" dirty="0" err="1"/>
              <a:t>flawfinder</a:t>
            </a:r>
            <a:r>
              <a:rPr lang="en-US" sz="2400" dirty="0"/>
              <a:t> </a:t>
            </a:r>
            <a:r>
              <a:rPr lang="en-US" sz="2400" dirty="0" smtClean="0"/>
              <a:t>directives</a:t>
            </a:r>
          </a:p>
          <a:p>
            <a:pPr lvl="3"/>
            <a:r>
              <a:rPr lang="en-US" sz="2400" dirty="0"/>
              <a:t>// </a:t>
            </a:r>
            <a:r>
              <a:rPr lang="en-US" sz="2400" dirty="0" err="1"/>
              <a:t>Flawﬁnder</a:t>
            </a:r>
            <a:r>
              <a:rPr lang="en-US" sz="2400" dirty="0"/>
              <a:t>: </a:t>
            </a:r>
            <a:r>
              <a:rPr lang="en-US" sz="2400" dirty="0" smtClean="0"/>
              <a:t>ignore  or  /* </a:t>
            </a:r>
            <a:r>
              <a:rPr lang="en-US" sz="2400" dirty="0" err="1"/>
              <a:t>Flawﬁnder</a:t>
            </a:r>
            <a:r>
              <a:rPr lang="en-US" sz="2400" dirty="0"/>
              <a:t>: ignore </a:t>
            </a:r>
            <a:r>
              <a:rPr lang="en-US" sz="2400" dirty="0" smtClean="0"/>
              <a:t>*/</a:t>
            </a:r>
          </a:p>
          <a:p>
            <a:r>
              <a:rPr lang="en-US" sz="2400" dirty="0" smtClean="0"/>
              <a:t>Produces </a:t>
            </a:r>
            <a:r>
              <a:rPr lang="en-US" sz="2400" dirty="0"/>
              <a:t>a list of “hits” </a:t>
            </a:r>
            <a:r>
              <a:rPr lang="en-US" sz="2400" dirty="0" smtClean="0"/>
              <a:t>sorted </a:t>
            </a:r>
            <a:r>
              <a:rPr lang="en-US" sz="2400" dirty="0"/>
              <a:t>by </a:t>
            </a:r>
            <a:r>
              <a:rPr lang="en-US" sz="2400" dirty="0" smtClean="0"/>
              <a:t>risk, </a:t>
            </a:r>
          </a:p>
          <a:p>
            <a:pPr lvl="1"/>
            <a:r>
              <a:rPr lang="en-US" sz="2200" dirty="0" smtClean="0"/>
              <a:t>Example </a:t>
            </a:r>
            <a:r>
              <a:rPr lang="en-US" dirty="0" smtClean="0"/>
              <a:t>"[</a:t>
            </a:r>
            <a:r>
              <a:rPr lang="en-US" dirty="0"/>
              <a:t>0] 0[1] 9" means, at level 0 total 0 hits reported, and at level 1 total 9 hits </a:t>
            </a:r>
            <a:r>
              <a:rPr lang="en-US" dirty="0" smtClean="0"/>
              <a:t>reported; level </a:t>
            </a:r>
            <a:r>
              <a:rPr lang="en-US" dirty="0"/>
              <a:t>3+ has the sum of the number of hits at level 3, 4, and </a:t>
            </a:r>
            <a:r>
              <a:rPr lang="en-US" dirty="0" smtClean="0"/>
              <a:t>5; KSLOC is each </a:t>
            </a:r>
            <a:r>
              <a:rPr lang="en-US" dirty="0"/>
              <a:t>"level or higher" values multiplied by 1000 and divided by the physical SLOC</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391903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Built-in database</a:t>
            </a:r>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Built-in </a:t>
            </a:r>
            <a:r>
              <a:rPr lang="en-US" dirty="0"/>
              <a:t>database of C/C++ functions </a:t>
            </a:r>
            <a:endParaRPr lang="en-US" dirty="0" smtClean="0"/>
          </a:p>
          <a:p>
            <a:pPr lvl="1"/>
            <a:r>
              <a:rPr lang="en-US" dirty="0" smtClean="0"/>
              <a:t>Buffer </a:t>
            </a:r>
            <a:r>
              <a:rPr lang="en-US" dirty="0"/>
              <a:t>overflow risks (e.g., </a:t>
            </a:r>
            <a:r>
              <a:rPr lang="en-US" dirty="0" err="1"/>
              <a:t>strcpy</a:t>
            </a:r>
            <a:r>
              <a:rPr lang="en-US" dirty="0"/>
              <a:t>(), </a:t>
            </a:r>
            <a:r>
              <a:rPr lang="en-US" dirty="0" err="1"/>
              <a:t>strcat</a:t>
            </a:r>
            <a:r>
              <a:rPr lang="en-US" dirty="0"/>
              <a:t>(), gets(), </a:t>
            </a:r>
            <a:r>
              <a:rPr lang="en-US" dirty="0" err="1"/>
              <a:t>sprintf</a:t>
            </a:r>
            <a:r>
              <a:rPr lang="en-US" dirty="0"/>
              <a:t>(), and the </a:t>
            </a:r>
            <a:r>
              <a:rPr lang="en-US" dirty="0" err="1"/>
              <a:t>scanf</a:t>
            </a:r>
            <a:r>
              <a:rPr lang="en-US" dirty="0"/>
              <a:t>() family), </a:t>
            </a:r>
            <a:endParaRPr lang="en-US" dirty="0" smtClean="0"/>
          </a:p>
          <a:p>
            <a:pPr lvl="1"/>
            <a:r>
              <a:rPr lang="en-US" dirty="0"/>
              <a:t>F</a:t>
            </a:r>
            <a:r>
              <a:rPr lang="en-US" dirty="0" smtClean="0"/>
              <a:t>ormat </a:t>
            </a:r>
            <a:r>
              <a:rPr lang="en-US" dirty="0"/>
              <a:t>string problems </a:t>
            </a:r>
            <a:r>
              <a:rPr lang="en-US" dirty="0" smtClean="0"/>
              <a:t>(</a:t>
            </a:r>
            <a:r>
              <a:rPr lang="en-US" dirty="0" err="1" smtClean="0"/>
              <a:t>printf</a:t>
            </a:r>
            <a:r>
              <a:rPr lang="en-US" dirty="0"/>
              <a:t>(), </a:t>
            </a:r>
            <a:r>
              <a:rPr lang="en-US" dirty="0" err="1" smtClean="0"/>
              <a:t>snprintf</a:t>
            </a:r>
            <a:r>
              <a:rPr lang="en-US" dirty="0"/>
              <a:t>(), and syslog()), </a:t>
            </a:r>
            <a:endParaRPr lang="en-US" dirty="0" smtClean="0"/>
          </a:p>
          <a:p>
            <a:pPr lvl="1"/>
            <a:r>
              <a:rPr lang="en-US" dirty="0"/>
              <a:t>R</a:t>
            </a:r>
            <a:r>
              <a:rPr lang="en-US" dirty="0" smtClean="0"/>
              <a:t>ace </a:t>
            </a:r>
            <a:r>
              <a:rPr lang="en-US" dirty="0"/>
              <a:t>conditions (such as access(), </a:t>
            </a:r>
            <a:r>
              <a:rPr lang="en-US" dirty="0" err="1"/>
              <a:t>chown</a:t>
            </a:r>
            <a:r>
              <a:rPr lang="en-US" dirty="0"/>
              <a:t>(), </a:t>
            </a:r>
            <a:r>
              <a:rPr lang="en-US" dirty="0" err="1"/>
              <a:t>chgrp</a:t>
            </a:r>
            <a:r>
              <a:rPr lang="en-US" dirty="0"/>
              <a:t>(), </a:t>
            </a:r>
            <a:r>
              <a:rPr lang="en-US" dirty="0" err="1"/>
              <a:t>chmod</a:t>
            </a:r>
            <a:r>
              <a:rPr lang="en-US" dirty="0"/>
              <a:t>(), </a:t>
            </a:r>
            <a:r>
              <a:rPr lang="en-US" dirty="0" err="1"/>
              <a:t>tmpfile</a:t>
            </a:r>
            <a:r>
              <a:rPr lang="en-US" dirty="0"/>
              <a:t>(), </a:t>
            </a:r>
            <a:r>
              <a:rPr lang="en-US" dirty="0" err="1"/>
              <a:t>tmpnam</a:t>
            </a:r>
            <a:r>
              <a:rPr lang="en-US" dirty="0"/>
              <a:t>(), </a:t>
            </a:r>
            <a:r>
              <a:rPr lang="en-US" dirty="0" err="1"/>
              <a:t>tempnam</a:t>
            </a:r>
            <a:r>
              <a:rPr lang="en-US" dirty="0"/>
              <a:t>(), and </a:t>
            </a:r>
            <a:r>
              <a:rPr lang="en-US" dirty="0" err="1"/>
              <a:t>mktemp</a:t>
            </a:r>
            <a:r>
              <a:rPr lang="en-US" dirty="0"/>
              <a:t>()), </a:t>
            </a:r>
            <a:endParaRPr lang="en-US" dirty="0" smtClean="0"/>
          </a:p>
          <a:p>
            <a:pPr lvl="1"/>
            <a:r>
              <a:rPr lang="en-US" dirty="0"/>
              <a:t>P</a:t>
            </a:r>
            <a:r>
              <a:rPr lang="en-US" dirty="0" smtClean="0"/>
              <a:t>otential </a:t>
            </a:r>
            <a:r>
              <a:rPr lang="en-US" dirty="0"/>
              <a:t>shell </a:t>
            </a:r>
            <a:r>
              <a:rPr lang="en-US" dirty="0" err="1" smtClean="0"/>
              <a:t>metacharacter</a:t>
            </a:r>
            <a:r>
              <a:rPr lang="en-US" dirty="0" smtClean="0"/>
              <a:t> </a:t>
            </a:r>
            <a:r>
              <a:rPr lang="en-US" dirty="0"/>
              <a:t>dangers (most of the exec() family, system(), </a:t>
            </a:r>
            <a:r>
              <a:rPr lang="en-US" dirty="0" err="1"/>
              <a:t>popen</a:t>
            </a:r>
            <a:r>
              <a:rPr lang="en-US" dirty="0"/>
              <a:t>()), </a:t>
            </a:r>
            <a:r>
              <a:rPr lang="en-US" dirty="0" smtClean="0"/>
              <a:t>and </a:t>
            </a:r>
          </a:p>
          <a:p>
            <a:pPr lvl="1"/>
            <a:r>
              <a:rPr lang="en-US" dirty="0"/>
              <a:t>P</a:t>
            </a:r>
            <a:r>
              <a:rPr lang="en-US" dirty="0" smtClean="0"/>
              <a:t>oor </a:t>
            </a:r>
            <a:r>
              <a:rPr lang="en-US" dirty="0"/>
              <a:t>random number acquisition (such as random</a:t>
            </a:r>
            <a:r>
              <a:rPr lang="en-US" dirty="0" smtClean="0"/>
              <a:t>())</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62021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4986</TotalTime>
  <Words>5869</Words>
  <Application>Microsoft Office PowerPoint</Application>
  <PresentationFormat>On-screen Show (4:3)</PresentationFormat>
  <Paragraphs>509</Paragraphs>
  <Slides>43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Unicode MS</vt:lpstr>
      <vt:lpstr>Calibri</vt:lpstr>
      <vt:lpstr>Constantia</vt:lpstr>
      <vt:lpstr>Times New Roman</vt:lpstr>
      <vt:lpstr>Wingdings 2</vt:lpstr>
      <vt:lpstr>Flow</vt:lpstr>
      <vt:lpstr>Flawfinder – A Tool Analysis for Determining Security Weakness</vt:lpstr>
      <vt:lpstr>Introduction</vt:lpstr>
      <vt:lpstr>Tool Comparison</vt:lpstr>
      <vt:lpstr>Downloading and Installing</vt:lpstr>
      <vt:lpstr>Speed</vt:lpstr>
      <vt:lpstr>Buffer Overflow Risk</vt:lpstr>
      <vt:lpstr>How does Flawfinder Work?(Cont. 1/2)</vt:lpstr>
      <vt:lpstr>How does Flawfinder Work?(cont. 2/2)</vt:lpstr>
      <vt:lpstr>Built-in database</vt:lpstr>
      <vt:lpstr>False Positive</vt:lpstr>
      <vt:lpstr>Flawfinder Options  </vt:lpstr>
      <vt:lpstr>Options : Documentation (Cont. 1/4 ) </vt:lpstr>
      <vt:lpstr>Options : Documentation (Cont. 2/4 )</vt:lpstr>
      <vt:lpstr>Options : Documentation (Cont. 3/4 )</vt:lpstr>
      <vt:lpstr>Options : Documentation (Cont. 4/4 ) </vt:lpstr>
      <vt:lpstr>Options : Hits to Display (Cont. 1/6)  </vt:lpstr>
      <vt:lpstr>Options : Hits to Display (Cont. 2/6) </vt:lpstr>
      <vt:lpstr>Options : Hits to Display (Cont. 3/6) </vt:lpstr>
      <vt:lpstr>Options : Hits to Display (Cont. 4/6)  </vt:lpstr>
      <vt:lpstr>Options : Hits to Display (Cont. 5/6)  </vt:lpstr>
      <vt:lpstr>Options : Hits to Display (Cont. 6/6)  </vt:lpstr>
      <vt:lpstr>Options : Output Format (Cont. 1/4) </vt:lpstr>
      <vt:lpstr>Options : Output Format (Cont. 2/4) </vt:lpstr>
      <vt:lpstr>Options : Output Format (Cont. 3/4) </vt:lpstr>
      <vt:lpstr>Options : Output Format (Cont. 4/4) </vt:lpstr>
      <vt:lpstr>Options : Output Format (Cont. 1/7) </vt:lpstr>
      <vt:lpstr>Options : Output Format (Cont. 2/7) </vt:lpstr>
      <vt:lpstr>Options : Output Format (Cont. 3/7) </vt:lpstr>
      <vt:lpstr>Options : Output Format (Cont. 4/7) </vt:lpstr>
      <vt:lpstr>Options : Output Format (Cont. 5/7) </vt:lpstr>
      <vt:lpstr>Options : Output Format (Cont. 6/7) </vt:lpstr>
      <vt:lpstr>Options : Output Format (Cont. 7/7) </vt:lpstr>
      <vt:lpstr>Options : Hitlist Management (Cont. 1/3) </vt:lpstr>
      <vt:lpstr>Options : Hitlist Management (Cont. 2/3) </vt:lpstr>
      <vt:lpstr>Options : Hitlist Management (Cont. 1/3) </vt:lpstr>
      <vt:lpstr>COMMON WEAKNESS ENUMERATION (CWE)</vt:lpstr>
      <vt:lpstr>Conclusion</vt:lpstr>
      <vt:lpstr>Tool Demonstration</vt:lpstr>
      <vt:lpstr>C/C++ Code : For Tool Demonstration</vt:lpstr>
      <vt:lpstr>Options : Demonstration (Cont. 1/2)</vt:lpstr>
      <vt:lpstr>Options : Demonstration (Cont. 2/2)</vt:lpstr>
      <vt:lpstr>Bibliography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remond</dc:creator>
  <cp:lastModifiedBy>Windows User</cp:lastModifiedBy>
  <cp:revision>278</cp:revision>
  <dcterms:created xsi:type="dcterms:W3CDTF">2017-12-29T22:35:39Z</dcterms:created>
  <dcterms:modified xsi:type="dcterms:W3CDTF">2019-01-21T12:55:00Z</dcterms:modified>
</cp:coreProperties>
</file>