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5149850"/>
  <p:notesSz cx="9144000" cy="5149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202020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1456" y="67055"/>
            <a:ext cx="350520" cy="356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9272" y="1328369"/>
            <a:ext cx="4846955" cy="666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1878" y="1278838"/>
            <a:ext cx="8140242" cy="2550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202020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Relationship Id="rId4" Type="http://schemas.openxmlformats.org/officeDocument/2006/relationships/image" Target="../media/image35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Relationship Id="rId3" Type="http://schemas.openxmlformats.org/officeDocument/2006/relationships/image" Target="../media/image38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jpg"/><Relationship Id="rId3" Type="http://schemas.openxmlformats.org/officeDocument/2006/relationships/image" Target="../media/image40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jpg"/><Relationship Id="rId3" Type="http://schemas.openxmlformats.org/officeDocument/2006/relationships/image" Target="../media/image42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jpg"/><Relationship Id="rId3" Type="http://schemas.openxmlformats.org/officeDocument/2006/relationships/image" Target="../media/image45.jpg"/><Relationship Id="rId4" Type="http://schemas.openxmlformats.org/officeDocument/2006/relationships/image" Target="../media/image46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4"/>
              <a:t>Capstone</a:t>
            </a:r>
            <a:r>
              <a:rPr dirty="0" spc="-275"/>
              <a:t> </a:t>
            </a:r>
            <a:r>
              <a:rPr dirty="0" spc="-170"/>
              <a:t>P</a:t>
            </a:r>
            <a:r>
              <a:rPr dirty="0" spc="-135"/>
              <a:t>r</a:t>
            </a:r>
            <a:r>
              <a:rPr dirty="0" spc="-340"/>
              <a:t>o</a:t>
            </a:r>
            <a:r>
              <a:rPr dirty="0" spc="-195"/>
              <a:t>j</a:t>
            </a:r>
            <a:r>
              <a:rPr dirty="0" spc="-70"/>
              <a:t>e</a:t>
            </a:r>
            <a:r>
              <a:rPr dirty="0" spc="-90"/>
              <a:t>c</a:t>
            </a:r>
            <a:r>
              <a:rPr dirty="0" spc="-9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6807" y="1971878"/>
            <a:ext cx="4845050" cy="1703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75" b="1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dirty="0" sz="3600" spc="-170" b="1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dirty="0" sz="3600" spc="-80" b="1">
                <a:solidFill>
                  <a:srgbClr val="124F5C"/>
                </a:solidFill>
                <a:latin typeface="Verdana"/>
                <a:cs typeface="Verdana"/>
              </a:rPr>
              <a:t>lecom</a:t>
            </a:r>
            <a:r>
              <a:rPr dirty="0" sz="3600" spc="-215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3600" spc="-25" b="1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dirty="0" sz="3600" spc="-15" b="1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dirty="0" sz="3600" spc="-135" b="1">
                <a:solidFill>
                  <a:srgbClr val="124F5C"/>
                </a:solidFill>
                <a:latin typeface="Verdana"/>
                <a:cs typeface="Verdana"/>
              </a:rPr>
              <a:t>urn</a:t>
            </a:r>
            <a:r>
              <a:rPr dirty="0" sz="3600" spc="-240" b="1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dirty="0" sz="3600" spc="-35" b="1">
                <a:solidFill>
                  <a:srgbClr val="124F5C"/>
                </a:solidFill>
                <a:latin typeface="Verdana"/>
                <a:cs typeface="Verdana"/>
              </a:rPr>
              <a:t>EDA</a:t>
            </a:r>
            <a:endParaRPr sz="3600">
              <a:latin typeface="Verdana"/>
              <a:cs typeface="Verdana"/>
            </a:endParaRPr>
          </a:p>
          <a:p>
            <a:pPr marL="1129665">
              <a:lnSpc>
                <a:spcPct val="100000"/>
              </a:lnSpc>
              <a:spcBef>
                <a:spcPts val="2865"/>
              </a:spcBef>
            </a:pPr>
            <a:r>
              <a:rPr dirty="0" sz="2800">
                <a:solidFill>
                  <a:srgbClr val="CC0000"/>
                </a:solidFill>
                <a:latin typeface="Arial MT"/>
                <a:cs typeface="Arial MT"/>
              </a:rPr>
              <a:t>Contribution:</a:t>
            </a:r>
            <a:endParaRPr sz="2800">
              <a:latin typeface="Arial MT"/>
              <a:cs typeface="Arial MT"/>
            </a:endParaRPr>
          </a:p>
          <a:p>
            <a:pPr marL="1186815">
              <a:lnSpc>
                <a:spcPct val="100000"/>
              </a:lnSpc>
              <a:spcBef>
                <a:spcPts val="140"/>
              </a:spcBef>
            </a:pPr>
            <a:r>
              <a:rPr dirty="0" sz="2100" b="1">
                <a:solidFill>
                  <a:srgbClr val="134E5B"/>
                </a:solidFill>
                <a:latin typeface="Arial"/>
                <a:cs typeface="Arial"/>
              </a:rPr>
              <a:t>Mohmmad</a:t>
            </a:r>
            <a:r>
              <a:rPr dirty="0" sz="2100" spc="-100" b="1">
                <a:solidFill>
                  <a:srgbClr val="134E5B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34E5B"/>
                </a:solidFill>
                <a:latin typeface="Arial"/>
                <a:cs typeface="Arial"/>
              </a:rPr>
              <a:t>sohel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09753"/>
            <a:ext cx="3494404" cy="4210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 b="0">
                <a:latin typeface="Microsoft Sans Serif"/>
                <a:cs typeface="Microsoft Sans Serif"/>
              </a:rPr>
              <a:t>Data Wrangling(Contd.)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85001" y="804163"/>
            <a:ext cx="11753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Microsoft Sans Serif"/>
                <a:cs typeface="Microsoft Sans Serif"/>
              </a:rPr>
              <a:t>Area code </a:t>
            </a:r>
            <a:r>
              <a:rPr dirty="0" sz="1400" spc="-15">
                <a:latin typeface="Microsoft Sans Serif"/>
                <a:cs typeface="Microsoft Sans Serif"/>
              </a:rPr>
              <a:t>510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9596" y="860551"/>
            <a:ext cx="11753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Microsoft Sans Serif"/>
                <a:cs typeface="Microsoft Sans Serif"/>
              </a:rPr>
              <a:t>Area code </a:t>
            </a:r>
            <a:r>
              <a:rPr dirty="0" sz="1400" spc="-15">
                <a:latin typeface="Microsoft Sans Serif"/>
                <a:cs typeface="Microsoft Sans Serif"/>
              </a:rPr>
              <a:t>415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4911" y="865377"/>
            <a:ext cx="117856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Microsoft Sans Serif"/>
                <a:cs typeface="Microsoft Sans Serif"/>
              </a:rPr>
              <a:t>Area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code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408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793" y="1334280"/>
            <a:ext cx="2046261" cy="35581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0920" y="1327511"/>
            <a:ext cx="2043498" cy="356774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63331" y="1334596"/>
            <a:ext cx="2051774" cy="35744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377317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b="0">
                <a:latin typeface="Microsoft Sans Serif"/>
                <a:cs typeface="Microsoft Sans Serif"/>
              </a:rPr>
              <a:t>Data</a:t>
            </a:r>
            <a:r>
              <a:rPr dirty="0" sz="2800" spc="-15" b="0">
                <a:latin typeface="Microsoft Sans Serif"/>
                <a:cs typeface="Microsoft Sans Serif"/>
              </a:rPr>
              <a:t> </a:t>
            </a:r>
            <a:r>
              <a:rPr dirty="0" sz="2800" b="0">
                <a:latin typeface="Microsoft Sans Serif"/>
                <a:cs typeface="Microsoft Sans Serif"/>
              </a:rPr>
              <a:t>Wrangling(Contd.)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311" y="1536256"/>
            <a:ext cx="3293761" cy="17064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1832" y="1544954"/>
            <a:ext cx="3076951" cy="16859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6167" y="3725367"/>
            <a:ext cx="3303270" cy="664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Those</a:t>
            </a:r>
            <a:r>
              <a:rPr dirty="0" sz="1400" spc="2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20">
                <a:solidFill>
                  <a:srgbClr val="124F5C"/>
                </a:solidFill>
                <a:latin typeface="Microsoft Sans Serif"/>
                <a:cs typeface="Microsoft Sans Serif"/>
              </a:rPr>
              <a:t>who</a:t>
            </a:r>
            <a:r>
              <a:rPr dirty="0" sz="1400" spc="5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Microsoft Sans Serif"/>
                <a:cs typeface="Microsoft Sans Serif"/>
              </a:rPr>
              <a:t>has</a:t>
            </a:r>
            <a:r>
              <a:rPr dirty="0" sz="1400" spc="1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Microsoft Sans Serif"/>
                <a:cs typeface="Microsoft Sans Serif"/>
              </a:rPr>
              <a:t>international</a:t>
            </a:r>
            <a:r>
              <a:rPr dirty="0" sz="1400" spc="8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plan</a:t>
            </a:r>
            <a:r>
              <a:rPr dirty="0" sz="1400" spc="2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their</a:t>
            </a:r>
            <a:endParaRPr sz="140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</a:pP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churn</a:t>
            </a:r>
            <a:r>
              <a:rPr dirty="0" sz="1400" spc="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rate</a:t>
            </a:r>
            <a:r>
              <a:rPr dirty="0" sz="1400" spc="2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is</a:t>
            </a:r>
            <a:r>
              <a:rPr dirty="0" sz="140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high.</a:t>
            </a:r>
            <a:endParaRPr sz="14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dirty="0" sz="1400" spc="-15">
                <a:solidFill>
                  <a:srgbClr val="124F5C"/>
                </a:solidFill>
                <a:latin typeface="Microsoft Sans Serif"/>
                <a:cs typeface="Microsoft Sans Serif"/>
              </a:rPr>
              <a:t>Around</a:t>
            </a:r>
            <a:r>
              <a:rPr dirty="0" sz="1400" spc="5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42</a:t>
            </a:r>
            <a:r>
              <a:rPr dirty="0" sz="1400" spc="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%</a:t>
            </a:r>
            <a:r>
              <a:rPr dirty="0" sz="1400" spc="4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customers</a:t>
            </a:r>
            <a:r>
              <a:rPr dirty="0" sz="1400" spc="3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Microsoft Sans Serif"/>
                <a:cs typeface="Microsoft Sans Serif"/>
              </a:rPr>
              <a:t>are</a:t>
            </a:r>
            <a:r>
              <a:rPr dirty="0" sz="1400" spc="2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Microsoft Sans Serif"/>
                <a:cs typeface="Microsoft Sans Serif"/>
              </a:rPr>
              <a:t>churned</a:t>
            </a:r>
            <a:r>
              <a:rPr dirty="0" sz="1400" spc="-15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4884" y="3725367"/>
            <a:ext cx="178943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No</a:t>
            </a:r>
            <a:r>
              <a:rPr dirty="0" sz="1400" spc="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5">
                <a:solidFill>
                  <a:srgbClr val="124F5C"/>
                </a:solidFill>
                <a:latin typeface="Microsoft Sans Serif"/>
                <a:cs typeface="Microsoft Sans Serif"/>
              </a:rPr>
              <a:t>such</a:t>
            </a:r>
            <a:r>
              <a:rPr dirty="0" sz="1400" spc="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difference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377317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b="0">
                <a:latin typeface="Microsoft Sans Serif"/>
                <a:cs typeface="Microsoft Sans Serif"/>
              </a:rPr>
              <a:t>Data</a:t>
            </a:r>
            <a:r>
              <a:rPr dirty="0" sz="2800" spc="-15" b="0">
                <a:latin typeface="Microsoft Sans Serif"/>
                <a:cs typeface="Microsoft Sans Serif"/>
              </a:rPr>
              <a:t> </a:t>
            </a:r>
            <a:r>
              <a:rPr dirty="0" sz="2800" b="0">
                <a:latin typeface="Microsoft Sans Serif"/>
                <a:cs typeface="Microsoft Sans Serif"/>
              </a:rPr>
              <a:t>Wrangling(Contd.)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9479" y="1169035"/>
            <a:ext cx="196977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5">
                <a:solidFill>
                  <a:srgbClr val="124F5C"/>
                </a:solidFill>
                <a:latin typeface="Microsoft Sans Serif"/>
                <a:cs typeface="Microsoft Sans Serif"/>
              </a:rPr>
              <a:t>International</a:t>
            </a:r>
            <a:r>
              <a:rPr dirty="0" sz="1400" spc="8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5">
                <a:solidFill>
                  <a:srgbClr val="124F5C"/>
                </a:solidFill>
                <a:latin typeface="Microsoft Sans Serif"/>
                <a:cs typeface="Microsoft Sans Serif"/>
              </a:rPr>
              <a:t>+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Voicemail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6565" y="1157681"/>
            <a:ext cx="120713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Only</a:t>
            </a:r>
            <a:r>
              <a:rPr dirty="0" sz="1400" spc="-2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Voicemail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2282" y="3328542"/>
            <a:ext cx="236855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No</a:t>
            </a:r>
            <a:r>
              <a:rPr dirty="0" sz="1400" spc="2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Microsoft Sans Serif"/>
                <a:cs typeface="Microsoft Sans Serif"/>
              </a:rPr>
              <a:t>International</a:t>
            </a:r>
            <a:r>
              <a:rPr dirty="0" sz="1400" spc="9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No</a:t>
            </a:r>
            <a:r>
              <a:rPr dirty="0" sz="140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Voicemail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7242" y="3328542"/>
            <a:ext cx="14065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Only</a:t>
            </a:r>
            <a:r>
              <a:rPr dirty="0" sz="1400" spc="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Microsoft Sans Serif"/>
                <a:cs typeface="Microsoft Sans Serif"/>
              </a:rPr>
              <a:t>International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1626939"/>
            <a:ext cx="1869169" cy="10633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9159" y="1638964"/>
            <a:ext cx="1836751" cy="8843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9216" y="3773828"/>
            <a:ext cx="1867486" cy="9306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0" y="3777604"/>
            <a:ext cx="1972558" cy="9902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30505"/>
            <a:ext cx="2881630" cy="8070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0">
                <a:latin typeface="Microsoft Sans Serif"/>
                <a:cs typeface="Microsoft Sans Serif"/>
              </a:rPr>
              <a:t>Data </a:t>
            </a:r>
            <a:r>
              <a:rPr dirty="0" sz="2800" spc="-5" b="0">
                <a:latin typeface="Microsoft Sans Serif"/>
                <a:cs typeface="Microsoft Sans Serif"/>
              </a:rPr>
              <a:t>Visualization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Dependent</a:t>
            </a:r>
            <a:r>
              <a:rPr dirty="0" sz="2300" spc="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Variable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455" y="1118615"/>
            <a:ext cx="4073680" cy="38052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5688" y="1094231"/>
            <a:ext cx="4992623" cy="38126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30505"/>
            <a:ext cx="6599555" cy="8070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0">
                <a:latin typeface="Microsoft Sans Serif"/>
                <a:cs typeface="Microsoft Sans Serif"/>
              </a:rPr>
              <a:t>Data</a:t>
            </a:r>
            <a:r>
              <a:rPr dirty="0" sz="2800" spc="15" b="0">
                <a:latin typeface="Microsoft Sans Serif"/>
                <a:cs typeface="Microsoft Sans Serif"/>
              </a:rPr>
              <a:t> </a:t>
            </a:r>
            <a:r>
              <a:rPr dirty="0" sz="2800" spc="-5" b="0">
                <a:latin typeface="Microsoft Sans Serif"/>
                <a:cs typeface="Microsoft Sans Serif"/>
              </a:rPr>
              <a:t>Visualization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916045" algn="l"/>
              </a:tabLst>
            </a:pP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Distribution</a:t>
            </a:r>
            <a:r>
              <a:rPr dirty="0" sz="2300" spc="3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Plot</a:t>
            </a:r>
            <a:r>
              <a:rPr dirty="0" sz="2300" spc="4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and</a:t>
            </a:r>
            <a:r>
              <a:rPr dirty="0" sz="2300" spc="3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Box</a:t>
            </a:r>
            <a:r>
              <a:rPr dirty="0" sz="2300" spc="2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plot	(Univariate Analysis)</a:t>
            </a:r>
            <a:endParaRPr sz="2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30505"/>
            <a:ext cx="4819650" cy="8070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0">
                <a:latin typeface="Microsoft Sans Serif"/>
                <a:cs typeface="Microsoft Sans Serif"/>
              </a:rPr>
              <a:t>Data</a:t>
            </a:r>
            <a:r>
              <a:rPr dirty="0" sz="2800" spc="15" b="0">
                <a:latin typeface="Microsoft Sans Serif"/>
                <a:cs typeface="Microsoft Sans Serif"/>
              </a:rPr>
              <a:t> </a:t>
            </a:r>
            <a:r>
              <a:rPr dirty="0" sz="2800" spc="-5" b="0">
                <a:latin typeface="Microsoft Sans Serif"/>
                <a:cs typeface="Microsoft Sans Serif"/>
              </a:rPr>
              <a:t>Visualization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Distribution</a:t>
            </a:r>
            <a:r>
              <a:rPr dirty="0" sz="2300" spc="2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Plot</a:t>
            </a:r>
            <a:r>
              <a:rPr dirty="0" sz="2300" spc="3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and</a:t>
            </a:r>
            <a:r>
              <a:rPr dirty="0" sz="2300" spc="3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Box</a:t>
            </a:r>
            <a:r>
              <a:rPr dirty="0" sz="2300" spc="1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plot(Contd.)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2535" y="1030223"/>
            <a:ext cx="5110325" cy="39654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30505"/>
            <a:ext cx="4819650" cy="8070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0">
                <a:latin typeface="Microsoft Sans Serif"/>
                <a:cs typeface="Microsoft Sans Serif"/>
              </a:rPr>
              <a:t>Data</a:t>
            </a:r>
            <a:r>
              <a:rPr dirty="0" sz="2800" spc="15" b="0">
                <a:latin typeface="Microsoft Sans Serif"/>
                <a:cs typeface="Microsoft Sans Serif"/>
              </a:rPr>
              <a:t> </a:t>
            </a:r>
            <a:r>
              <a:rPr dirty="0" sz="2800" spc="-5" b="0">
                <a:latin typeface="Microsoft Sans Serif"/>
                <a:cs typeface="Microsoft Sans Serif"/>
              </a:rPr>
              <a:t>Visualization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Distribution</a:t>
            </a:r>
            <a:r>
              <a:rPr dirty="0" sz="2300" spc="2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Plot</a:t>
            </a:r>
            <a:r>
              <a:rPr dirty="0" sz="2300" spc="3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and</a:t>
            </a:r>
            <a:r>
              <a:rPr dirty="0" sz="2300" spc="3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Box</a:t>
            </a:r>
            <a:r>
              <a:rPr dirty="0" sz="2300" spc="1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plot(Contd.)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5311" y="1124711"/>
            <a:ext cx="4884754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30505"/>
            <a:ext cx="4819650" cy="8070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0">
                <a:latin typeface="Microsoft Sans Serif"/>
                <a:cs typeface="Microsoft Sans Serif"/>
              </a:rPr>
              <a:t>Data</a:t>
            </a:r>
            <a:r>
              <a:rPr dirty="0" sz="2800" spc="15" b="0">
                <a:latin typeface="Microsoft Sans Serif"/>
                <a:cs typeface="Microsoft Sans Serif"/>
              </a:rPr>
              <a:t> </a:t>
            </a:r>
            <a:r>
              <a:rPr dirty="0" sz="2800" spc="-5" b="0">
                <a:latin typeface="Microsoft Sans Serif"/>
                <a:cs typeface="Microsoft Sans Serif"/>
              </a:rPr>
              <a:t>Visualization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Distribution</a:t>
            </a:r>
            <a:r>
              <a:rPr dirty="0" sz="2300" spc="2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Plot</a:t>
            </a:r>
            <a:r>
              <a:rPr dirty="0" sz="2300" spc="3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and</a:t>
            </a:r>
            <a:r>
              <a:rPr dirty="0" sz="2300" spc="3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Box</a:t>
            </a:r>
            <a:r>
              <a:rPr dirty="0" sz="2300" spc="1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plot(Contd.)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752" y="1018031"/>
            <a:ext cx="5036650" cy="39684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30505"/>
            <a:ext cx="4819650" cy="8070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0">
                <a:latin typeface="Microsoft Sans Serif"/>
                <a:cs typeface="Microsoft Sans Serif"/>
              </a:rPr>
              <a:t>Data</a:t>
            </a:r>
            <a:r>
              <a:rPr dirty="0" sz="2800" spc="15" b="0">
                <a:latin typeface="Microsoft Sans Serif"/>
                <a:cs typeface="Microsoft Sans Serif"/>
              </a:rPr>
              <a:t> </a:t>
            </a:r>
            <a:r>
              <a:rPr dirty="0" sz="2800" spc="-5" b="0">
                <a:latin typeface="Microsoft Sans Serif"/>
                <a:cs typeface="Microsoft Sans Serif"/>
              </a:rPr>
              <a:t>Visualization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Distribution</a:t>
            </a:r>
            <a:r>
              <a:rPr dirty="0" sz="2300" spc="2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Plot</a:t>
            </a:r>
            <a:r>
              <a:rPr dirty="0" sz="2300" spc="3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and</a:t>
            </a:r>
            <a:r>
              <a:rPr dirty="0" sz="2300" spc="3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Box</a:t>
            </a:r>
            <a:r>
              <a:rPr dirty="0" sz="2300" spc="1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plot(Contd.)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7023" y="1094231"/>
            <a:ext cx="4949952" cy="38115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30505"/>
            <a:ext cx="4819650" cy="8070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0">
                <a:latin typeface="Microsoft Sans Serif"/>
                <a:cs typeface="Microsoft Sans Serif"/>
              </a:rPr>
              <a:t>Data</a:t>
            </a:r>
            <a:r>
              <a:rPr dirty="0" sz="2800" spc="15" b="0">
                <a:latin typeface="Microsoft Sans Serif"/>
                <a:cs typeface="Microsoft Sans Serif"/>
              </a:rPr>
              <a:t> </a:t>
            </a:r>
            <a:r>
              <a:rPr dirty="0" sz="2800" spc="-5" b="0">
                <a:latin typeface="Microsoft Sans Serif"/>
                <a:cs typeface="Microsoft Sans Serif"/>
              </a:rPr>
              <a:t>Visualization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Distribution</a:t>
            </a:r>
            <a:r>
              <a:rPr dirty="0" sz="2300" spc="2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Plot</a:t>
            </a:r>
            <a:r>
              <a:rPr dirty="0" sz="2300" spc="3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and</a:t>
            </a:r>
            <a:r>
              <a:rPr dirty="0" sz="2300" spc="3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Box</a:t>
            </a:r>
            <a:r>
              <a:rPr dirty="0" sz="2300" spc="1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plot(Contd.)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68" y="1608485"/>
            <a:ext cx="6991262" cy="26507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54914"/>
            <a:ext cx="304482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0">
                <a:latin typeface="Microsoft Sans Serif"/>
                <a:cs typeface="Microsoft Sans Serif"/>
              </a:rPr>
              <a:t>Business</a:t>
            </a:r>
            <a:r>
              <a:rPr dirty="0" sz="2800" spc="-60" b="0">
                <a:latin typeface="Microsoft Sans Serif"/>
                <a:cs typeface="Microsoft Sans Serif"/>
              </a:rPr>
              <a:t> </a:t>
            </a:r>
            <a:r>
              <a:rPr dirty="0" sz="2800" spc="-10" b="0">
                <a:latin typeface="Microsoft Sans Serif"/>
                <a:cs typeface="Microsoft Sans Serif"/>
              </a:rPr>
              <a:t>Overview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27920"/>
            <a:ext cx="8032750" cy="254825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15"/>
              </a:spcBef>
              <a:buClr>
                <a:srgbClr val="CC0000"/>
              </a:buClr>
              <a:buChar char="●"/>
              <a:tabLst>
                <a:tab pos="299085" algn="l"/>
                <a:tab pos="299720" algn="l"/>
              </a:tabLst>
            </a:pP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Orange</a:t>
            </a:r>
            <a:r>
              <a:rPr dirty="0" sz="1800" spc="-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S.A.,</a:t>
            </a:r>
            <a:r>
              <a:rPr dirty="0" sz="1800" spc="-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formerly</a:t>
            </a:r>
            <a:r>
              <a:rPr dirty="0" sz="1800" spc="-2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Microsoft Sans Serif"/>
                <a:cs typeface="Microsoft Sans Serif"/>
              </a:rPr>
              <a:t>France</a:t>
            </a:r>
            <a:r>
              <a:rPr dirty="0" sz="1800" spc="-2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Telecom</a:t>
            </a:r>
            <a:r>
              <a:rPr dirty="0" sz="1800" spc="-2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S.A.</a:t>
            </a:r>
            <a:endParaRPr sz="18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315"/>
              </a:spcBef>
              <a:buClr>
                <a:srgbClr val="CC0000"/>
              </a:buClr>
              <a:buChar char="●"/>
              <a:tabLst>
                <a:tab pos="299085" algn="l"/>
                <a:tab pos="299720" algn="l"/>
              </a:tabLst>
            </a:pP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Presence</a:t>
            </a:r>
            <a:r>
              <a:rPr dirty="0" sz="1800" spc="-2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124F5C"/>
                </a:solidFill>
                <a:latin typeface="Microsoft Sans Serif"/>
                <a:cs typeface="Microsoft Sans Serif"/>
              </a:rPr>
              <a:t>in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 26</a:t>
            </a:r>
            <a:r>
              <a:rPr dirty="0" sz="1800" spc="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countries.</a:t>
            </a:r>
            <a:endParaRPr sz="18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335"/>
              </a:spcBef>
              <a:buClr>
                <a:srgbClr val="CC0000"/>
              </a:buClr>
              <a:buChar char="●"/>
              <a:tabLst>
                <a:tab pos="299085" algn="l"/>
                <a:tab pos="299720" algn="l"/>
              </a:tabLst>
            </a:pP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It</a:t>
            </a:r>
            <a:r>
              <a:rPr dirty="0" sz="1800" spc="2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has</a:t>
            </a:r>
            <a:r>
              <a:rPr dirty="0" sz="1800" spc="-2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266</a:t>
            </a:r>
            <a:r>
              <a:rPr dirty="0" sz="1800" spc="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124F5C"/>
                </a:solidFill>
                <a:latin typeface="Microsoft Sans Serif"/>
                <a:cs typeface="Microsoft Sans Serif"/>
              </a:rPr>
              <a:t>million</a:t>
            </a:r>
            <a:r>
              <a:rPr dirty="0" sz="1800" spc="-4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Microsoft Sans Serif"/>
                <a:cs typeface="Microsoft Sans Serif"/>
              </a:rPr>
              <a:t>customers</a:t>
            </a:r>
            <a:r>
              <a:rPr dirty="0" sz="1800" spc="-4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124F5C"/>
                </a:solidFill>
                <a:latin typeface="Microsoft Sans Serif"/>
                <a:cs typeface="Microsoft Sans Serif"/>
              </a:rPr>
              <a:t>worldwide.</a:t>
            </a:r>
            <a:endParaRPr sz="18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315"/>
              </a:spcBef>
              <a:buClr>
                <a:srgbClr val="CC0000"/>
              </a:buClr>
              <a:buChar char="●"/>
              <a:tabLst>
                <a:tab pos="299085" algn="l"/>
                <a:tab pos="299720" algn="l"/>
              </a:tabLst>
            </a:pP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Revenue :</a:t>
            </a:r>
            <a:r>
              <a:rPr dirty="0" sz="1800" spc="2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€</a:t>
            </a:r>
            <a:r>
              <a:rPr dirty="0" sz="1800" spc="2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42.5</a:t>
            </a:r>
            <a:r>
              <a:rPr dirty="0" sz="1800" spc="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124F5C"/>
                </a:solidFill>
                <a:latin typeface="Microsoft Sans Serif"/>
                <a:cs typeface="Microsoft Sans Serif"/>
              </a:rPr>
              <a:t>billion</a:t>
            </a:r>
            <a:r>
              <a:rPr dirty="0" sz="1800" spc="-4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(FY</a:t>
            </a:r>
            <a:r>
              <a:rPr dirty="0" sz="1800" spc="2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2021)</a:t>
            </a:r>
            <a:endParaRPr sz="18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Char char="●"/>
              <a:tabLst>
                <a:tab pos="299085" algn="l"/>
                <a:tab pos="299720" algn="l"/>
              </a:tabLst>
            </a:pP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Business</a:t>
            </a:r>
            <a:r>
              <a:rPr dirty="0" sz="1800" spc="-3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:</a:t>
            </a:r>
            <a:r>
              <a:rPr dirty="0" sz="1800" spc="3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124F5C"/>
                </a:solidFill>
                <a:latin typeface="Microsoft Sans Serif"/>
                <a:cs typeface="Microsoft Sans Serif"/>
              </a:rPr>
              <a:t>Mobile,</a:t>
            </a:r>
            <a:r>
              <a:rPr dirty="0" sz="1800" spc="1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Broadband,</a:t>
            </a:r>
            <a:r>
              <a:rPr dirty="0" sz="1800" spc="-1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124F5C"/>
                </a:solidFill>
                <a:latin typeface="Microsoft Sans Serif"/>
                <a:cs typeface="Microsoft Sans Serif"/>
              </a:rPr>
              <a:t>Pay-TV</a:t>
            </a:r>
            <a:r>
              <a:rPr dirty="0" sz="1800" spc="2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services,</a:t>
            </a:r>
            <a:r>
              <a:rPr dirty="0" sz="1800" spc="-1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Cloud</a:t>
            </a:r>
            <a:r>
              <a:rPr dirty="0" sz="1800" spc="1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computing,</a:t>
            </a:r>
            <a:endParaRPr sz="180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  <a:spcBef>
                <a:spcPts val="310"/>
              </a:spcBef>
            </a:pP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Cybersecurity,</a:t>
            </a:r>
            <a:r>
              <a:rPr dirty="0" sz="1800" spc="-4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&amp;</a:t>
            </a:r>
            <a:r>
              <a:rPr dirty="0" sz="1800" spc="-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IoT</a:t>
            </a:r>
            <a:endParaRPr sz="18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Char char="●"/>
              <a:tabLst>
                <a:tab pos="299085" algn="l"/>
                <a:tab pos="299720" algn="l"/>
              </a:tabLst>
            </a:pPr>
            <a:r>
              <a:rPr dirty="0" sz="1800" spc="-10">
                <a:solidFill>
                  <a:srgbClr val="124F5C"/>
                </a:solidFill>
                <a:latin typeface="Microsoft Sans Serif"/>
                <a:cs typeface="Microsoft Sans Serif"/>
              </a:rPr>
              <a:t>This</a:t>
            </a:r>
            <a:r>
              <a:rPr dirty="0" sz="1800" spc="3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Microsoft Sans Serif"/>
                <a:cs typeface="Microsoft Sans Serif"/>
              </a:rPr>
              <a:t>dataset</a:t>
            </a:r>
            <a:r>
              <a:rPr dirty="0" sz="1800" spc="-3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consists</a:t>
            </a:r>
            <a:r>
              <a:rPr dirty="0" sz="1800" spc="-2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of</a:t>
            </a:r>
            <a:r>
              <a:rPr dirty="0" sz="1800" spc="1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cleaned</a:t>
            </a:r>
            <a:r>
              <a:rPr dirty="0" sz="1800" spc="-1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Microsoft Sans Serif"/>
                <a:cs typeface="Microsoft Sans Serif"/>
              </a:rPr>
              <a:t>customer</a:t>
            </a:r>
            <a:r>
              <a:rPr dirty="0" sz="1800" spc="-4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124F5C"/>
                </a:solidFill>
                <a:latin typeface="Microsoft Sans Serif"/>
                <a:cs typeface="Microsoft Sans Serif"/>
              </a:rPr>
              <a:t>activity</a:t>
            </a:r>
            <a:r>
              <a:rPr dirty="0" sz="1800" spc="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data</a:t>
            </a:r>
            <a:r>
              <a:rPr dirty="0" sz="1800" spc="-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(features),</a:t>
            </a:r>
            <a:r>
              <a:rPr dirty="0" sz="1800" spc="-1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along</a:t>
            </a:r>
            <a:r>
              <a:rPr dirty="0" sz="1800" spc="-10">
                <a:solidFill>
                  <a:srgbClr val="124F5C"/>
                </a:solidFill>
                <a:latin typeface="Microsoft Sans Serif"/>
                <a:cs typeface="Microsoft Sans Serif"/>
              </a:rPr>
              <a:t> with</a:t>
            </a:r>
            <a:endParaRPr sz="180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  <a:spcBef>
                <a:spcPts val="310"/>
              </a:spcBef>
            </a:pP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3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Microsoft Sans Serif"/>
                <a:cs typeface="Microsoft Sans Serif"/>
              </a:rPr>
              <a:t>churn</a:t>
            </a:r>
            <a:r>
              <a:rPr dirty="0" sz="1800" spc="-1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label</a:t>
            </a:r>
            <a:r>
              <a:rPr dirty="0" sz="1800" spc="-1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specifying</a:t>
            </a:r>
            <a:r>
              <a:rPr dirty="0" sz="1800" spc="-4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124F5C"/>
                </a:solidFill>
                <a:latin typeface="Microsoft Sans Serif"/>
                <a:cs typeface="Microsoft Sans Serif"/>
              </a:rPr>
              <a:t>whether</a:t>
            </a:r>
            <a:r>
              <a:rPr dirty="0" sz="1800" spc="3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1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124F5C"/>
                </a:solidFill>
                <a:latin typeface="Microsoft Sans Serif"/>
                <a:cs typeface="Microsoft Sans Serif"/>
              </a:rPr>
              <a:t>customer</a:t>
            </a:r>
            <a:r>
              <a:rPr dirty="0" sz="1800" spc="-5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cancelled</a:t>
            </a:r>
            <a:r>
              <a:rPr dirty="0" sz="1800" spc="-3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1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subscription.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5056" y="859535"/>
            <a:ext cx="1408176" cy="13837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30505"/>
            <a:ext cx="7265670" cy="8070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0">
                <a:latin typeface="Microsoft Sans Serif"/>
                <a:cs typeface="Microsoft Sans Serif"/>
              </a:rPr>
              <a:t>Data</a:t>
            </a:r>
            <a:r>
              <a:rPr dirty="0" sz="2800" spc="15" b="0">
                <a:latin typeface="Microsoft Sans Serif"/>
                <a:cs typeface="Microsoft Sans Serif"/>
              </a:rPr>
              <a:t> </a:t>
            </a:r>
            <a:r>
              <a:rPr dirty="0" sz="2800" spc="-5" b="0">
                <a:latin typeface="Microsoft Sans Serif"/>
                <a:cs typeface="Microsoft Sans Serif"/>
              </a:rPr>
              <a:t>Visualization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300" b="0">
                <a:solidFill>
                  <a:srgbClr val="124F5C"/>
                </a:solidFill>
                <a:latin typeface="Microsoft Sans Serif"/>
                <a:cs typeface="Microsoft Sans Serif"/>
              </a:rPr>
              <a:t>State</a:t>
            </a:r>
            <a:r>
              <a:rPr dirty="0" sz="2300" spc="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5" b="0">
                <a:solidFill>
                  <a:srgbClr val="124F5C"/>
                </a:solidFill>
                <a:latin typeface="Microsoft Sans Serif"/>
                <a:cs typeface="Microsoft Sans Serif"/>
              </a:rPr>
              <a:t>vs</a:t>
            </a:r>
            <a:r>
              <a:rPr dirty="0" sz="2300" spc="3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Average</a:t>
            </a:r>
            <a:r>
              <a:rPr dirty="0" sz="2300" spc="5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Churn</a:t>
            </a:r>
            <a:r>
              <a:rPr dirty="0" sz="2300" spc="2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Percentage</a:t>
            </a:r>
            <a:r>
              <a:rPr dirty="0" sz="2300" spc="2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(Bivariate</a:t>
            </a:r>
            <a:r>
              <a:rPr dirty="0" sz="2300" spc="5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Analysis)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531" y="1683538"/>
            <a:ext cx="4135184" cy="22458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2795" y="1709919"/>
            <a:ext cx="4077372" cy="221637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30505"/>
            <a:ext cx="3345179" cy="8070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0">
                <a:latin typeface="Microsoft Sans Serif"/>
                <a:cs typeface="Microsoft Sans Serif"/>
              </a:rPr>
              <a:t>Data</a:t>
            </a:r>
            <a:r>
              <a:rPr dirty="0" sz="2800" spc="15" b="0">
                <a:latin typeface="Microsoft Sans Serif"/>
                <a:cs typeface="Microsoft Sans Serif"/>
              </a:rPr>
              <a:t> </a:t>
            </a:r>
            <a:r>
              <a:rPr dirty="0" sz="2800" spc="-5" b="0">
                <a:latin typeface="Microsoft Sans Serif"/>
                <a:cs typeface="Microsoft Sans Serif"/>
              </a:rPr>
              <a:t>Visualization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Account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Length</a:t>
            </a:r>
            <a:r>
              <a:rPr dirty="0" sz="2300" spc="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Pie</a:t>
            </a:r>
            <a:r>
              <a:rPr dirty="0" sz="2300" spc="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Chart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1292351"/>
            <a:ext cx="2403454" cy="31398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0608" y="1283207"/>
            <a:ext cx="2467206" cy="31074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12408" y="1322831"/>
            <a:ext cx="2481103" cy="306885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30505"/>
            <a:ext cx="4692015" cy="8070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0">
                <a:latin typeface="Microsoft Sans Serif"/>
                <a:cs typeface="Microsoft Sans Serif"/>
              </a:rPr>
              <a:t>Data</a:t>
            </a:r>
            <a:r>
              <a:rPr dirty="0" sz="2800" spc="15" b="0">
                <a:latin typeface="Microsoft Sans Serif"/>
                <a:cs typeface="Microsoft Sans Serif"/>
              </a:rPr>
              <a:t> </a:t>
            </a:r>
            <a:r>
              <a:rPr dirty="0" sz="2800" spc="-5" b="0">
                <a:latin typeface="Microsoft Sans Serif"/>
                <a:cs typeface="Microsoft Sans Serif"/>
              </a:rPr>
              <a:t>Visualization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Account</a:t>
            </a:r>
            <a:r>
              <a:rPr dirty="0" sz="2300" spc="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Length</a:t>
            </a:r>
            <a:r>
              <a:rPr dirty="0" sz="2300" spc="1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20" b="0">
                <a:solidFill>
                  <a:srgbClr val="124F5C"/>
                </a:solidFill>
                <a:latin typeface="Microsoft Sans Serif"/>
                <a:cs typeface="Microsoft Sans Serif"/>
              </a:rPr>
              <a:t>with</a:t>
            </a:r>
            <a:r>
              <a:rPr dirty="0" sz="2300" spc="6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Churn</a:t>
            </a:r>
            <a:r>
              <a:rPr dirty="0" sz="2300" spc="1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Box</a:t>
            </a:r>
            <a:r>
              <a:rPr dirty="0" sz="2300" spc="2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Plot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4333" y="1176987"/>
            <a:ext cx="4545587" cy="364124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30505"/>
            <a:ext cx="2881630" cy="8070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0">
                <a:latin typeface="Microsoft Sans Serif"/>
                <a:cs typeface="Microsoft Sans Serif"/>
              </a:rPr>
              <a:t>Data </a:t>
            </a:r>
            <a:r>
              <a:rPr dirty="0" sz="2800" spc="-5" b="0">
                <a:latin typeface="Microsoft Sans Serif"/>
                <a:cs typeface="Microsoft Sans Serif"/>
              </a:rPr>
              <a:t>Visualization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International</a:t>
            </a:r>
            <a:r>
              <a:rPr dirty="0" sz="2300" spc="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Plan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904" y="1596585"/>
            <a:ext cx="2302658" cy="27023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7520" y="1157724"/>
            <a:ext cx="4915657" cy="359136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30505"/>
            <a:ext cx="3345179" cy="8070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0">
                <a:latin typeface="Microsoft Sans Serif"/>
                <a:cs typeface="Microsoft Sans Serif"/>
              </a:rPr>
              <a:t>Data</a:t>
            </a:r>
            <a:r>
              <a:rPr dirty="0" sz="2800" spc="15" b="0">
                <a:latin typeface="Microsoft Sans Serif"/>
                <a:cs typeface="Microsoft Sans Serif"/>
              </a:rPr>
              <a:t> </a:t>
            </a:r>
            <a:r>
              <a:rPr dirty="0" sz="2800" spc="-5" b="0">
                <a:latin typeface="Microsoft Sans Serif"/>
                <a:cs typeface="Microsoft Sans Serif"/>
              </a:rPr>
              <a:t>Visualization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International</a:t>
            </a:r>
            <a:r>
              <a:rPr dirty="0" sz="2300" spc="2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Plan(Contd.)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984" y="1057655"/>
            <a:ext cx="4268988" cy="37423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1198" y="1144045"/>
            <a:ext cx="4014509" cy="361147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30505"/>
            <a:ext cx="2881630" cy="8070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0">
                <a:latin typeface="Microsoft Sans Serif"/>
                <a:cs typeface="Microsoft Sans Serif"/>
              </a:rPr>
              <a:t>Data </a:t>
            </a:r>
            <a:r>
              <a:rPr dirty="0" sz="2800" spc="-5" b="0">
                <a:latin typeface="Microsoft Sans Serif"/>
                <a:cs typeface="Microsoft Sans Serif"/>
              </a:rPr>
              <a:t>Visualization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Voicemail</a:t>
            </a:r>
            <a:r>
              <a:rPr dirty="0" sz="2300" spc="-3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Plan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5" y="1155191"/>
            <a:ext cx="3924313" cy="32291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4464" y="1155191"/>
            <a:ext cx="4358640" cy="370928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30505"/>
            <a:ext cx="4173220" cy="8070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0">
                <a:latin typeface="Microsoft Sans Serif"/>
                <a:cs typeface="Microsoft Sans Serif"/>
              </a:rPr>
              <a:t>Data</a:t>
            </a:r>
            <a:r>
              <a:rPr dirty="0" sz="2800" spc="15" b="0">
                <a:latin typeface="Microsoft Sans Serif"/>
                <a:cs typeface="Microsoft Sans Serif"/>
              </a:rPr>
              <a:t> </a:t>
            </a:r>
            <a:r>
              <a:rPr dirty="0" sz="2800" spc="-5" b="0">
                <a:latin typeface="Microsoft Sans Serif"/>
                <a:cs typeface="Microsoft Sans Serif"/>
              </a:rPr>
              <a:t>Visualization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Area</a:t>
            </a:r>
            <a:r>
              <a:rPr dirty="0" sz="2300" spc="1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code</a:t>
            </a:r>
            <a:r>
              <a:rPr dirty="0" sz="2300" spc="1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5" b="0">
                <a:solidFill>
                  <a:srgbClr val="124F5C"/>
                </a:solidFill>
                <a:latin typeface="Microsoft Sans Serif"/>
                <a:cs typeface="Microsoft Sans Serif"/>
              </a:rPr>
              <a:t>vs</a:t>
            </a:r>
            <a:r>
              <a:rPr dirty="0" sz="2300" spc="2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Churn</a:t>
            </a:r>
            <a:r>
              <a:rPr dirty="0" sz="2300" spc="1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Percentage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1413" y="1274803"/>
            <a:ext cx="3591646" cy="310443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30505"/>
            <a:ext cx="2881630" cy="8070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0">
                <a:latin typeface="Microsoft Sans Serif"/>
                <a:cs typeface="Microsoft Sans Serif"/>
              </a:rPr>
              <a:t>Data </a:t>
            </a:r>
            <a:r>
              <a:rPr dirty="0" sz="2800" spc="-5" b="0">
                <a:latin typeface="Microsoft Sans Serif"/>
                <a:cs typeface="Microsoft Sans Serif"/>
              </a:rPr>
              <a:t>Visualization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Minute</a:t>
            </a:r>
            <a:r>
              <a:rPr dirty="0" sz="2300" spc="2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5" b="0">
                <a:solidFill>
                  <a:srgbClr val="124F5C"/>
                </a:solidFill>
                <a:latin typeface="Microsoft Sans Serif"/>
                <a:cs typeface="Microsoft Sans Serif"/>
              </a:rPr>
              <a:t>vs</a:t>
            </a:r>
            <a:r>
              <a:rPr dirty="0" sz="2300" spc="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charge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9271" y="1216151"/>
            <a:ext cx="2632501" cy="2898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4767" y="1216151"/>
            <a:ext cx="2635534" cy="29443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4463" y="1216151"/>
            <a:ext cx="2468678" cy="293827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30505"/>
            <a:ext cx="4885690" cy="8070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0">
                <a:latin typeface="Microsoft Sans Serif"/>
                <a:cs typeface="Microsoft Sans Serif"/>
              </a:rPr>
              <a:t>Data</a:t>
            </a:r>
            <a:r>
              <a:rPr dirty="0" sz="2800" spc="15" b="0">
                <a:latin typeface="Microsoft Sans Serif"/>
                <a:cs typeface="Microsoft Sans Serif"/>
              </a:rPr>
              <a:t> </a:t>
            </a:r>
            <a:r>
              <a:rPr dirty="0" sz="2800" spc="-5" b="0">
                <a:latin typeface="Microsoft Sans Serif"/>
                <a:cs typeface="Microsoft Sans Serif"/>
              </a:rPr>
              <a:t>Visualization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Average</a:t>
            </a:r>
            <a:r>
              <a:rPr dirty="0" sz="2300" spc="4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of</a:t>
            </a:r>
            <a:r>
              <a:rPr dirty="0" sz="2300" spc="1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calls</a:t>
            </a:r>
            <a:r>
              <a:rPr dirty="0" sz="2300" spc="2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on</a:t>
            </a:r>
            <a:r>
              <a:rPr dirty="0" sz="2300" spc="2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the</a:t>
            </a:r>
            <a:r>
              <a:rPr dirty="0" sz="230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basis</a:t>
            </a:r>
            <a:r>
              <a:rPr dirty="0" sz="2300" spc="2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of</a:t>
            </a:r>
            <a:r>
              <a:rPr dirty="0" sz="2300" spc="35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churn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356" y="1709234"/>
            <a:ext cx="2736701" cy="24184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1622" y="1667006"/>
            <a:ext cx="2806616" cy="25029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7544" y="1673351"/>
            <a:ext cx="2847996" cy="249992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30505"/>
            <a:ext cx="4402455" cy="8070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0">
                <a:latin typeface="Microsoft Sans Serif"/>
                <a:cs typeface="Microsoft Sans Serif"/>
              </a:rPr>
              <a:t>Data</a:t>
            </a:r>
            <a:r>
              <a:rPr dirty="0" sz="2800" spc="15" b="0">
                <a:latin typeface="Microsoft Sans Serif"/>
                <a:cs typeface="Microsoft Sans Serif"/>
              </a:rPr>
              <a:t> </a:t>
            </a:r>
            <a:r>
              <a:rPr dirty="0" sz="2800" spc="-5" b="0">
                <a:latin typeface="Microsoft Sans Serif"/>
                <a:cs typeface="Microsoft Sans Serif"/>
              </a:rPr>
              <a:t>Visualization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Service</a:t>
            </a:r>
            <a:r>
              <a:rPr dirty="0" sz="2300" spc="4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5" b="0">
                <a:solidFill>
                  <a:srgbClr val="124F5C"/>
                </a:solidFill>
                <a:latin typeface="Microsoft Sans Serif"/>
                <a:cs typeface="Microsoft Sans Serif"/>
              </a:rPr>
              <a:t>Call</a:t>
            </a:r>
            <a:r>
              <a:rPr dirty="0" sz="2300" spc="4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5" b="0">
                <a:solidFill>
                  <a:srgbClr val="124F5C"/>
                </a:solidFill>
                <a:latin typeface="Microsoft Sans Serif"/>
                <a:cs typeface="Microsoft Sans Serif"/>
              </a:rPr>
              <a:t>vs</a:t>
            </a:r>
            <a:r>
              <a:rPr dirty="0" sz="2300" spc="2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Churn</a:t>
            </a:r>
            <a:r>
              <a:rPr dirty="0" sz="2300" spc="2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" b="0">
                <a:solidFill>
                  <a:srgbClr val="124F5C"/>
                </a:solidFill>
                <a:latin typeface="Microsoft Sans Serif"/>
                <a:cs typeface="Microsoft Sans Serif"/>
              </a:rPr>
              <a:t>Percentage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708" y="1074681"/>
            <a:ext cx="5097483" cy="38450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652970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b="0">
                <a:latin typeface="Microsoft Sans Serif"/>
                <a:cs typeface="Microsoft Sans Serif"/>
              </a:rPr>
              <a:t>Problem</a:t>
            </a:r>
            <a:r>
              <a:rPr dirty="0" sz="2800" spc="25" b="0">
                <a:latin typeface="Microsoft Sans Serif"/>
                <a:cs typeface="Microsoft Sans Serif"/>
              </a:rPr>
              <a:t> </a:t>
            </a:r>
            <a:r>
              <a:rPr dirty="0" sz="2800" b="0">
                <a:latin typeface="Microsoft Sans Serif"/>
                <a:cs typeface="Microsoft Sans Serif"/>
              </a:rPr>
              <a:t>Statement</a:t>
            </a:r>
            <a:r>
              <a:rPr dirty="0" sz="2800" spc="-25" b="0">
                <a:latin typeface="Microsoft Sans Serif"/>
                <a:cs typeface="Microsoft Sans Serif"/>
              </a:rPr>
              <a:t> </a:t>
            </a:r>
            <a:r>
              <a:rPr dirty="0" sz="2800" spc="5" b="0">
                <a:latin typeface="Microsoft Sans Serif"/>
                <a:cs typeface="Microsoft Sans Serif"/>
              </a:rPr>
              <a:t>&amp;</a:t>
            </a:r>
            <a:r>
              <a:rPr dirty="0" sz="2800" spc="15" b="0">
                <a:latin typeface="Microsoft Sans Serif"/>
                <a:cs typeface="Microsoft Sans Serif"/>
              </a:rPr>
              <a:t> </a:t>
            </a:r>
            <a:r>
              <a:rPr dirty="0" sz="2800" b="0">
                <a:latin typeface="Microsoft Sans Serif"/>
                <a:cs typeface="Microsoft Sans Serif"/>
              </a:rPr>
              <a:t>Business</a:t>
            </a:r>
            <a:r>
              <a:rPr dirty="0" sz="2800" spc="-25" b="0">
                <a:latin typeface="Microsoft Sans Serif"/>
                <a:cs typeface="Microsoft Sans Serif"/>
              </a:rPr>
              <a:t> </a:t>
            </a:r>
            <a:r>
              <a:rPr dirty="0" sz="2800" spc="-5" b="0">
                <a:latin typeface="Microsoft Sans Serif"/>
                <a:cs typeface="Microsoft Sans Serif"/>
              </a:rPr>
              <a:t>Objective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184" y="1192149"/>
            <a:ext cx="7510780" cy="2897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2715" marR="5080">
              <a:lnSpc>
                <a:spcPct val="100000"/>
              </a:lnSpc>
              <a:spcBef>
                <a:spcPts val="105"/>
              </a:spcBef>
            </a:pPr>
            <a:r>
              <a:rPr dirty="0" sz="1700" spc="-10">
                <a:solidFill>
                  <a:srgbClr val="124F5C"/>
                </a:solidFill>
                <a:latin typeface="Microsoft Sans Serif"/>
                <a:cs typeface="Microsoft Sans Serif"/>
              </a:rPr>
              <a:t>Telecom</a:t>
            </a:r>
            <a:r>
              <a:rPr dirty="0" sz="1700" spc="5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124F5C"/>
                </a:solidFill>
                <a:latin typeface="Microsoft Sans Serif"/>
                <a:cs typeface="Microsoft Sans Serif"/>
              </a:rPr>
              <a:t>churn</a:t>
            </a:r>
            <a:r>
              <a:rPr dirty="0" sz="1700" spc="2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0">
                <a:solidFill>
                  <a:srgbClr val="124F5C"/>
                </a:solidFill>
                <a:latin typeface="Microsoft Sans Serif"/>
                <a:cs typeface="Microsoft Sans Serif"/>
              </a:rPr>
              <a:t>analysis</a:t>
            </a:r>
            <a:r>
              <a:rPr dirty="0" sz="1700" spc="4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124F5C"/>
                </a:solidFill>
                <a:latin typeface="Microsoft Sans Serif"/>
                <a:cs typeface="Microsoft Sans Serif"/>
              </a:rPr>
              <a:t>is</a:t>
            </a:r>
            <a:r>
              <a:rPr dirty="0" sz="1700" spc="2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124F5C"/>
                </a:solidFill>
                <a:latin typeface="Microsoft Sans Serif"/>
                <a:cs typeface="Microsoft Sans Serif"/>
              </a:rPr>
              <a:t>the</a:t>
            </a:r>
            <a:r>
              <a:rPr dirty="0" sz="1700" spc="4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124F5C"/>
                </a:solidFill>
                <a:latin typeface="Microsoft Sans Serif"/>
                <a:cs typeface="Microsoft Sans Serif"/>
              </a:rPr>
              <a:t>process</a:t>
            </a:r>
            <a:r>
              <a:rPr dirty="0" sz="1700" spc="2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0">
                <a:solidFill>
                  <a:srgbClr val="124F5C"/>
                </a:solidFill>
                <a:latin typeface="Microsoft Sans Serif"/>
                <a:cs typeface="Microsoft Sans Serif"/>
              </a:rPr>
              <a:t>of</a:t>
            </a:r>
            <a:r>
              <a:rPr dirty="0" sz="1700" spc="4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0">
                <a:solidFill>
                  <a:srgbClr val="124F5C"/>
                </a:solidFill>
                <a:latin typeface="Microsoft Sans Serif"/>
                <a:cs typeface="Microsoft Sans Serif"/>
              </a:rPr>
              <a:t>identifying</a:t>
            </a:r>
            <a:r>
              <a:rPr dirty="0" sz="1700" spc="7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124F5C"/>
                </a:solidFill>
                <a:latin typeface="Microsoft Sans Serif"/>
                <a:cs typeface="Microsoft Sans Serif"/>
              </a:rPr>
              <a:t>customers</a:t>
            </a:r>
            <a:r>
              <a:rPr dirty="0" sz="1700" spc="2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0">
                <a:solidFill>
                  <a:srgbClr val="124F5C"/>
                </a:solidFill>
                <a:latin typeface="Microsoft Sans Serif"/>
                <a:cs typeface="Microsoft Sans Serif"/>
              </a:rPr>
              <a:t>who</a:t>
            </a:r>
            <a:r>
              <a:rPr dirty="0" sz="1700" spc="4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124F5C"/>
                </a:solidFill>
                <a:latin typeface="Microsoft Sans Serif"/>
                <a:cs typeface="Microsoft Sans Serif"/>
              </a:rPr>
              <a:t>are</a:t>
            </a:r>
            <a:r>
              <a:rPr dirty="0" sz="1700" spc="2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124F5C"/>
                </a:solidFill>
                <a:latin typeface="Microsoft Sans Serif"/>
                <a:cs typeface="Microsoft Sans Serif"/>
              </a:rPr>
              <a:t>likely </a:t>
            </a:r>
            <a:r>
              <a:rPr dirty="0" sz="1700" spc="-434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>
                <a:solidFill>
                  <a:srgbClr val="124F5C"/>
                </a:solidFill>
                <a:latin typeface="Microsoft Sans Serif"/>
                <a:cs typeface="Microsoft Sans Serif"/>
              </a:rPr>
              <a:t>to</a:t>
            </a:r>
            <a:r>
              <a:rPr dirty="0" sz="1700" spc="1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124F5C"/>
                </a:solidFill>
                <a:latin typeface="Microsoft Sans Serif"/>
                <a:cs typeface="Microsoft Sans Serif"/>
              </a:rPr>
              <a:t>cancel</a:t>
            </a:r>
            <a:r>
              <a:rPr dirty="0" sz="1700" spc="3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0">
                <a:solidFill>
                  <a:srgbClr val="124F5C"/>
                </a:solidFill>
                <a:latin typeface="Microsoft Sans Serif"/>
                <a:cs typeface="Microsoft Sans Serif"/>
              </a:rPr>
              <a:t>their</a:t>
            </a:r>
            <a:r>
              <a:rPr dirty="0" sz="1700" spc="3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124F5C"/>
                </a:solidFill>
                <a:latin typeface="Microsoft Sans Serif"/>
                <a:cs typeface="Microsoft Sans Serif"/>
              </a:rPr>
              <a:t>service </a:t>
            </a:r>
            <a:r>
              <a:rPr dirty="0" sz="1700" spc="-10">
                <a:solidFill>
                  <a:srgbClr val="124F5C"/>
                </a:solidFill>
                <a:latin typeface="Microsoft Sans Serif"/>
                <a:cs typeface="Microsoft Sans Serif"/>
              </a:rPr>
              <a:t>or</a:t>
            </a:r>
            <a:r>
              <a:rPr dirty="0" sz="1700" spc="3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>
                <a:solidFill>
                  <a:srgbClr val="124F5C"/>
                </a:solidFill>
                <a:latin typeface="Microsoft Sans Serif"/>
                <a:cs typeface="Microsoft Sans Serif"/>
              </a:rPr>
              <a:t>switch</a:t>
            </a:r>
            <a:r>
              <a:rPr dirty="0" sz="1700" spc="-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>
                <a:solidFill>
                  <a:srgbClr val="124F5C"/>
                </a:solidFill>
                <a:latin typeface="Microsoft Sans Serif"/>
                <a:cs typeface="Microsoft Sans Serif"/>
              </a:rPr>
              <a:t>to</a:t>
            </a:r>
            <a:r>
              <a:rPr dirty="0" sz="1700" spc="1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>
                <a:solidFill>
                  <a:srgbClr val="124F5C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2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124F5C"/>
                </a:solidFill>
                <a:latin typeface="Microsoft Sans Serif"/>
                <a:cs typeface="Microsoft Sans Serif"/>
              </a:rPr>
              <a:t>different</a:t>
            </a:r>
            <a:r>
              <a:rPr dirty="0" sz="1700" spc="6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124F5C"/>
                </a:solidFill>
                <a:latin typeface="Microsoft Sans Serif"/>
                <a:cs typeface="Microsoft Sans Serif"/>
              </a:rPr>
              <a:t>service </a:t>
            </a:r>
            <a:r>
              <a:rPr dirty="0" sz="1700" spc="-10">
                <a:solidFill>
                  <a:srgbClr val="124F5C"/>
                </a:solidFill>
                <a:latin typeface="Microsoft Sans Serif"/>
                <a:cs typeface="Microsoft Sans Serif"/>
              </a:rPr>
              <a:t>provider.</a:t>
            </a:r>
            <a:r>
              <a:rPr dirty="0" sz="1700" spc="6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0">
                <a:solidFill>
                  <a:srgbClr val="124F5C"/>
                </a:solidFill>
                <a:latin typeface="Microsoft Sans Serif"/>
                <a:cs typeface="Microsoft Sans Serif"/>
              </a:rPr>
              <a:t>This</a:t>
            </a:r>
            <a:r>
              <a:rPr dirty="0" sz="1700" spc="4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124F5C"/>
                </a:solidFill>
                <a:latin typeface="Microsoft Sans Serif"/>
                <a:cs typeface="Microsoft Sans Serif"/>
              </a:rPr>
              <a:t>is </a:t>
            </a:r>
            <a:r>
              <a:rPr dirty="0" sz="1700" spc="-10">
                <a:solidFill>
                  <a:srgbClr val="124F5C"/>
                </a:solidFill>
                <a:latin typeface="Microsoft Sans Serif"/>
                <a:cs typeface="Microsoft Sans Serif"/>
              </a:rPr>
              <a:t>an </a:t>
            </a:r>
            <a:r>
              <a:rPr dirty="0" sz="1700" spc="-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0">
                <a:solidFill>
                  <a:srgbClr val="124F5C"/>
                </a:solidFill>
                <a:latin typeface="Microsoft Sans Serif"/>
                <a:cs typeface="Microsoft Sans Serif"/>
              </a:rPr>
              <a:t>important</a:t>
            </a:r>
            <a:r>
              <a:rPr dirty="0" sz="1700" spc="5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0">
                <a:solidFill>
                  <a:srgbClr val="124F5C"/>
                </a:solidFill>
                <a:latin typeface="Microsoft Sans Serif"/>
                <a:cs typeface="Microsoft Sans Serif"/>
              </a:rPr>
              <a:t>problem</a:t>
            </a:r>
            <a:r>
              <a:rPr dirty="0" sz="1700" spc="5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124F5C"/>
                </a:solidFill>
                <a:latin typeface="Microsoft Sans Serif"/>
                <a:cs typeface="Microsoft Sans Serif"/>
              </a:rPr>
              <a:t>for</a:t>
            </a:r>
            <a:r>
              <a:rPr dirty="0" sz="1700" spc="1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124F5C"/>
                </a:solidFill>
                <a:latin typeface="Microsoft Sans Serif"/>
                <a:cs typeface="Microsoft Sans Serif"/>
              </a:rPr>
              <a:t>telecom</a:t>
            </a:r>
            <a:r>
              <a:rPr dirty="0" sz="1700" spc="5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0">
                <a:solidFill>
                  <a:srgbClr val="124F5C"/>
                </a:solidFill>
                <a:latin typeface="Microsoft Sans Serif"/>
                <a:cs typeface="Microsoft Sans Serif"/>
              </a:rPr>
              <a:t>companies,</a:t>
            </a:r>
            <a:r>
              <a:rPr dirty="0" sz="1700" spc="3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0">
                <a:solidFill>
                  <a:srgbClr val="124F5C"/>
                </a:solidFill>
                <a:latin typeface="Microsoft Sans Serif"/>
                <a:cs typeface="Microsoft Sans Serif"/>
              </a:rPr>
              <a:t>as</a:t>
            </a:r>
            <a:r>
              <a:rPr dirty="0" sz="1700" spc="4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124F5C"/>
                </a:solidFill>
                <a:latin typeface="Microsoft Sans Serif"/>
                <a:cs typeface="Microsoft Sans Serif"/>
              </a:rPr>
              <a:t>churn</a:t>
            </a:r>
            <a:r>
              <a:rPr dirty="0" sz="1700" spc="4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>
                <a:solidFill>
                  <a:srgbClr val="124F5C"/>
                </a:solidFill>
                <a:latin typeface="Microsoft Sans Serif"/>
                <a:cs typeface="Microsoft Sans Serif"/>
              </a:rPr>
              <a:t>can</a:t>
            </a:r>
            <a:r>
              <a:rPr dirty="0" sz="1700" spc="2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0">
                <a:solidFill>
                  <a:srgbClr val="124F5C"/>
                </a:solidFill>
                <a:latin typeface="Microsoft Sans Serif"/>
                <a:cs typeface="Microsoft Sans Serif"/>
              </a:rPr>
              <a:t>have</a:t>
            </a:r>
            <a:r>
              <a:rPr dirty="0" sz="1700" spc="6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>
                <a:solidFill>
                  <a:srgbClr val="124F5C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2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124F5C"/>
                </a:solidFill>
                <a:latin typeface="Microsoft Sans Serif"/>
                <a:cs typeface="Microsoft Sans Serif"/>
              </a:rPr>
              <a:t>significant </a:t>
            </a:r>
            <a:r>
              <a:rPr dirty="0" sz="170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124F5C"/>
                </a:solidFill>
                <a:latin typeface="Microsoft Sans Serif"/>
                <a:cs typeface="Microsoft Sans Serif"/>
              </a:rPr>
              <a:t>impact</a:t>
            </a:r>
            <a:r>
              <a:rPr dirty="0" sz="1700" spc="3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0">
                <a:solidFill>
                  <a:srgbClr val="124F5C"/>
                </a:solidFill>
                <a:latin typeface="Microsoft Sans Serif"/>
                <a:cs typeface="Microsoft Sans Serif"/>
              </a:rPr>
              <a:t>on</a:t>
            </a:r>
            <a:r>
              <a:rPr dirty="0" sz="1700" spc="3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0">
                <a:solidFill>
                  <a:srgbClr val="124F5C"/>
                </a:solidFill>
                <a:latin typeface="Microsoft Sans Serif"/>
                <a:cs typeface="Microsoft Sans Serif"/>
              </a:rPr>
              <a:t>their</a:t>
            </a:r>
            <a:r>
              <a:rPr dirty="0" sz="1700" spc="1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0">
                <a:solidFill>
                  <a:srgbClr val="124F5C"/>
                </a:solidFill>
                <a:latin typeface="Microsoft Sans Serif"/>
                <a:cs typeface="Microsoft Sans Serif"/>
              </a:rPr>
              <a:t>revenue</a:t>
            </a:r>
            <a:r>
              <a:rPr dirty="0" sz="1700" spc="8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0">
                <a:solidFill>
                  <a:srgbClr val="124F5C"/>
                </a:solidFill>
                <a:latin typeface="Microsoft Sans Serif"/>
                <a:cs typeface="Microsoft Sans Serif"/>
              </a:rPr>
              <a:t>and</a:t>
            </a:r>
            <a:r>
              <a:rPr dirty="0" sz="1700" spc="6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10">
                <a:solidFill>
                  <a:srgbClr val="124F5C"/>
                </a:solidFill>
                <a:latin typeface="Microsoft Sans Serif"/>
                <a:cs typeface="Microsoft Sans Serif"/>
              </a:rPr>
              <a:t>profitability.</a:t>
            </a: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0000"/>
                </a:solidFill>
                <a:latin typeface="Microsoft Sans Serif"/>
                <a:cs typeface="Microsoft Sans Serif"/>
              </a:rPr>
              <a:t>Business</a:t>
            </a:r>
            <a:r>
              <a:rPr dirty="0" sz="1600" spc="-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0000"/>
                </a:solidFill>
                <a:latin typeface="Microsoft Sans Serif"/>
                <a:cs typeface="Microsoft Sans Serif"/>
              </a:rPr>
              <a:t>Objective</a:t>
            </a:r>
            <a:endParaRPr sz="1600">
              <a:latin typeface="Microsoft Sans Serif"/>
              <a:cs typeface="Microsoft Sans Serif"/>
            </a:endParaRPr>
          </a:p>
          <a:p>
            <a:pPr marL="354330" indent="-330200">
              <a:lnSpc>
                <a:spcPct val="100000"/>
              </a:lnSpc>
              <a:spcBef>
                <a:spcPts val="960"/>
              </a:spcBef>
              <a:buChar char="●"/>
              <a:tabLst>
                <a:tab pos="353695" algn="l"/>
                <a:tab pos="354965" algn="l"/>
              </a:tabLst>
            </a:pPr>
            <a:r>
              <a:rPr dirty="0" sz="1600" spc="-5">
                <a:solidFill>
                  <a:srgbClr val="124F5C"/>
                </a:solidFill>
                <a:latin typeface="Microsoft Sans Serif"/>
                <a:cs typeface="Microsoft Sans Serif"/>
              </a:rPr>
              <a:t>Identifying</a:t>
            </a:r>
            <a:r>
              <a:rPr dirty="0" sz="1600" spc="-3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24F5C"/>
                </a:solidFill>
                <a:latin typeface="Microsoft Sans Serif"/>
                <a:cs typeface="Microsoft Sans Serif"/>
              </a:rPr>
              <a:t>the</a:t>
            </a:r>
            <a:r>
              <a:rPr dirty="0" sz="1600" spc="1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24F5C"/>
                </a:solidFill>
                <a:latin typeface="Microsoft Sans Serif"/>
                <a:cs typeface="Microsoft Sans Serif"/>
              </a:rPr>
              <a:t>key</a:t>
            </a:r>
            <a:r>
              <a:rPr dirty="0" sz="1600" spc="-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24F5C"/>
                </a:solidFill>
                <a:latin typeface="Microsoft Sans Serif"/>
                <a:cs typeface="Microsoft Sans Serif"/>
              </a:rPr>
              <a:t>cause </a:t>
            </a:r>
            <a:r>
              <a:rPr dirty="0" sz="1600" spc="-5">
                <a:solidFill>
                  <a:srgbClr val="124F5C"/>
                </a:solidFill>
                <a:latin typeface="Microsoft Sans Serif"/>
                <a:cs typeface="Microsoft Sans Serif"/>
              </a:rPr>
              <a:t>of</a:t>
            </a:r>
            <a:r>
              <a:rPr dirty="0" sz="1600" spc="1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24F5C"/>
                </a:solidFill>
                <a:latin typeface="Microsoft Sans Serif"/>
                <a:cs typeface="Microsoft Sans Serif"/>
              </a:rPr>
              <a:t>the</a:t>
            </a:r>
            <a:r>
              <a:rPr dirty="0" sz="1600" spc="2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5">
                <a:solidFill>
                  <a:srgbClr val="124F5C"/>
                </a:solidFill>
                <a:latin typeface="Microsoft Sans Serif"/>
                <a:cs typeface="Microsoft Sans Serif"/>
              </a:rPr>
              <a:t>customer</a:t>
            </a:r>
            <a:r>
              <a:rPr dirty="0" sz="1600" spc="-5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24F5C"/>
                </a:solidFill>
                <a:latin typeface="Microsoft Sans Serif"/>
                <a:cs typeface="Microsoft Sans Serif"/>
              </a:rPr>
              <a:t>churn</a:t>
            </a:r>
            <a:endParaRPr sz="1600">
              <a:latin typeface="Microsoft Sans Serif"/>
              <a:cs typeface="Microsoft Sans Serif"/>
            </a:endParaRPr>
          </a:p>
          <a:p>
            <a:pPr marL="354330" indent="-330200">
              <a:lnSpc>
                <a:spcPct val="100000"/>
              </a:lnSpc>
              <a:spcBef>
                <a:spcPts val="960"/>
              </a:spcBef>
              <a:buChar char="●"/>
              <a:tabLst>
                <a:tab pos="353695" algn="l"/>
                <a:tab pos="354965" algn="l"/>
              </a:tabLst>
            </a:pPr>
            <a:r>
              <a:rPr dirty="0" sz="1600" spc="-5">
                <a:solidFill>
                  <a:srgbClr val="124F5C"/>
                </a:solidFill>
                <a:latin typeface="Microsoft Sans Serif"/>
                <a:cs typeface="Microsoft Sans Serif"/>
              </a:rPr>
              <a:t>Provide</a:t>
            </a:r>
            <a:r>
              <a:rPr dirty="0" sz="1600" spc="-1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124F5C"/>
                </a:solidFill>
                <a:latin typeface="Microsoft Sans Serif"/>
                <a:cs typeface="Microsoft Sans Serif"/>
              </a:rPr>
              <a:t>steps</a:t>
            </a:r>
            <a:r>
              <a:rPr dirty="0" sz="1600" spc="-1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5">
                <a:solidFill>
                  <a:srgbClr val="124F5C"/>
                </a:solidFill>
                <a:latin typeface="Microsoft Sans Serif"/>
                <a:cs typeface="Microsoft Sans Serif"/>
              </a:rPr>
              <a:t>to</a:t>
            </a:r>
            <a:r>
              <a:rPr dirty="0" sz="1600" spc="1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24F5C"/>
                </a:solidFill>
                <a:latin typeface="Microsoft Sans Serif"/>
                <a:cs typeface="Microsoft Sans Serif"/>
              </a:rPr>
              <a:t>retain</a:t>
            </a:r>
            <a:r>
              <a:rPr dirty="0" sz="1600">
                <a:solidFill>
                  <a:srgbClr val="124F5C"/>
                </a:solidFill>
                <a:latin typeface="Microsoft Sans Serif"/>
                <a:cs typeface="Microsoft Sans Serif"/>
              </a:rPr>
              <a:t> the</a:t>
            </a:r>
            <a:r>
              <a:rPr dirty="0" sz="1600" spc="1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124F5C"/>
                </a:solidFill>
                <a:latin typeface="Microsoft Sans Serif"/>
                <a:cs typeface="Microsoft Sans Serif"/>
              </a:rPr>
              <a:t>valuable</a:t>
            </a:r>
            <a:r>
              <a:rPr dirty="0" sz="160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5">
                <a:solidFill>
                  <a:srgbClr val="124F5C"/>
                </a:solidFill>
                <a:latin typeface="Microsoft Sans Serif"/>
                <a:cs typeface="Microsoft Sans Serif"/>
              </a:rPr>
              <a:t>customer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Microsoft Sans Serif"/>
                <a:cs typeface="Microsoft Sans Serif"/>
              </a:rPr>
              <a:t>Methodology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4819" y="3651072"/>
            <a:ext cx="58419" cy="228600"/>
          </a:xfrm>
          <a:custGeom>
            <a:avLst/>
            <a:gdLst/>
            <a:ahLst/>
            <a:cxnLst/>
            <a:rect l="l" t="t" r="r" b="b"/>
            <a:pathLst>
              <a:path w="58420" h="228600">
                <a:moveTo>
                  <a:pt x="57912" y="0"/>
                </a:moveTo>
                <a:lnTo>
                  <a:pt x="0" y="0"/>
                </a:lnTo>
                <a:lnTo>
                  <a:pt x="0" y="228600"/>
                </a:lnTo>
                <a:lnTo>
                  <a:pt x="57912" y="228600"/>
                </a:lnTo>
                <a:lnTo>
                  <a:pt x="57912" y="0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353667" y="4358973"/>
            <a:ext cx="1472565" cy="626110"/>
            <a:chOff x="1353667" y="4358973"/>
            <a:chExt cx="1472565" cy="6261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3667" y="4358973"/>
              <a:ext cx="1472388" cy="62549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9887" y="4370831"/>
              <a:ext cx="1414272" cy="55778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63802" y="4468469"/>
            <a:ext cx="1165860" cy="346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260"/>
              </a:lnSpc>
              <a:spcBef>
                <a:spcPts val="100"/>
              </a:spcBef>
            </a:pPr>
            <a:r>
              <a:rPr dirty="0" sz="1100">
                <a:solidFill>
                  <a:srgbClr val="124F5C"/>
                </a:solidFill>
                <a:latin typeface="Microsoft Sans Serif"/>
                <a:cs typeface="Microsoft Sans Serif"/>
              </a:rPr>
              <a:t>Data</a:t>
            </a:r>
            <a:r>
              <a:rPr dirty="0" sz="1100" spc="-4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">
                <a:solidFill>
                  <a:srgbClr val="124F5C"/>
                </a:solidFill>
                <a:latin typeface="Microsoft Sans Serif"/>
                <a:cs typeface="Microsoft Sans Serif"/>
              </a:rPr>
              <a:t>Acquisition</a:t>
            </a:r>
            <a:r>
              <a:rPr dirty="0" sz="1100" spc="-3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100">
                <a:solidFill>
                  <a:srgbClr val="124F5C"/>
                </a:solidFill>
                <a:latin typeface="Microsoft Sans Serif"/>
                <a:cs typeface="Microsoft Sans Serif"/>
              </a:rPr>
              <a:t>&amp;</a:t>
            </a:r>
            <a:endParaRPr sz="1100">
              <a:latin typeface="Microsoft Sans Serif"/>
              <a:cs typeface="Microsoft Sans Serif"/>
            </a:endParaRPr>
          </a:p>
          <a:p>
            <a:pPr algn="ctr" marL="6350">
              <a:lnSpc>
                <a:spcPts val="1260"/>
              </a:lnSpc>
            </a:pPr>
            <a:r>
              <a:rPr dirty="0" sz="1100">
                <a:solidFill>
                  <a:srgbClr val="124F5C"/>
                </a:solidFill>
                <a:latin typeface="Microsoft Sans Serif"/>
                <a:cs typeface="Microsoft Sans Serif"/>
              </a:rPr>
              <a:t>Overview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81072" y="4349495"/>
            <a:ext cx="1480185" cy="644525"/>
            <a:chOff x="2481072" y="4349495"/>
            <a:chExt cx="1480185" cy="6445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1072" y="4349495"/>
              <a:ext cx="1479677" cy="64444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6792" y="4370831"/>
              <a:ext cx="1392935" cy="55778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962401" y="4468469"/>
            <a:ext cx="551180" cy="346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260"/>
              </a:lnSpc>
              <a:spcBef>
                <a:spcPts val="100"/>
              </a:spcBef>
            </a:pPr>
            <a:r>
              <a:rPr dirty="0" sz="1100">
                <a:solidFill>
                  <a:srgbClr val="124F5C"/>
                </a:solidFill>
                <a:latin typeface="Microsoft Sans Serif"/>
                <a:cs typeface="Microsoft Sans Serif"/>
              </a:rPr>
              <a:t>Data</a:t>
            </a:r>
            <a:endParaRPr sz="1100">
              <a:latin typeface="Microsoft Sans Serif"/>
              <a:cs typeface="Microsoft Sans Serif"/>
            </a:endParaRPr>
          </a:p>
          <a:p>
            <a:pPr algn="ctr">
              <a:lnSpc>
                <a:spcPts val="1260"/>
              </a:lnSpc>
            </a:pPr>
            <a:r>
              <a:rPr dirty="0" sz="1100">
                <a:solidFill>
                  <a:srgbClr val="124F5C"/>
                </a:solidFill>
                <a:latin typeface="Microsoft Sans Serif"/>
                <a:cs typeface="Microsoft Sans Serif"/>
              </a:rPr>
              <a:t>cleaning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93591" y="4349495"/>
            <a:ext cx="1480185" cy="644525"/>
            <a:chOff x="3593591" y="4349495"/>
            <a:chExt cx="1480185" cy="64452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3591" y="4349495"/>
              <a:ext cx="1479677" cy="64444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9311" y="4370831"/>
              <a:ext cx="1392936" cy="55778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037838" y="4468469"/>
            <a:ext cx="627380" cy="346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260"/>
              </a:lnSpc>
              <a:spcBef>
                <a:spcPts val="100"/>
              </a:spcBef>
            </a:pPr>
            <a:r>
              <a:rPr dirty="0" sz="1100">
                <a:solidFill>
                  <a:srgbClr val="124F5C"/>
                </a:solidFill>
                <a:latin typeface="Microsoft Sans Serif"/>
                <a:cs typeface="Microsoft Sans Serif"/>
              </a:rPr>
              <a:t>Data</a:t>
            </a:r>
            <a:endParaRPr sz="1100">
              <a:latin typeface="Microsoft Sans Serif"/>
              <a:cs typeface="Microsoft Sans Serif"/>
            </a:endParaRPr>
          </a:p>
          <a:p>
            <a:pPr algn="ctr">
              <a:lnSpc>
                <a:spcPts val="1260"/>
              </a:lnSpc>
            </a:pPr>
            <a:r>
              <a:rPr dirty="0" sz="1100" spc="-5">
                <a:solidFill>
                  <a:srgbClr val="124F5C"/>
                </a:solidFill>
                <a:latin typeface="Microsoft Sans Serif"/>
                <a:cs typeface="Microsoft Sans Serif"/>
              </a:rPr>
              <a:t>wrangling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09159" y="4349495"/>
            <a:ext cx="1480185" cy="644525"/>
            <a:chOff x="4709159" y="4349495"/>
            <a:chExt cx="1480185" cy="64452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9159" y="4349495"/>
              <a:ext cx="1479677" cy="64444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54879" y="4370831"/>
              <a:ext cx="1392936" cy="55778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070094" y="4468469"/>
            <a:ext cx="795655" cy="346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260"/>
              </a:lnSpc>
              <a:spcBef>
                <a:spcPts val="100"/>
              </a:spcBef>
            </a:pPr>
            <a:r>
              <a:rPr dirty="0" sz="1100">
                <a:solidFill>
                  <a:srgbClr val="124F5C"/>
                </a:solidFill>
                <a:latin typeface="Microsoft Sans Serif"/>
                <a:cs typeface="Microsoft Sans Serif"/>
              </a:rPr>
              <a:t>Data</a:t>
            </a:r>
            <a:endParaRPr sz="1100">
              <a:latin typeface="Microsoft Sans Serif"/>
              <a:cs typeface="Microsoft Sans Serif"/>
            </a:endParaRPr>
          </a:p>
          <a:p>
            <a:pPr algn="ctr">
              <a:lnSpc>
                <a:spcPts val="1260"/>
              </a:lnSpc>
            </a:pPr>
            <a:r>
              <a:rPr dirty="0" sz="1100">
                <a:solidFill>
                  <a:srgbClr val="124F5C"/>
                </a:solidFill>
                <a:latin typeface="Microsoft Sans Serif"/>
                <a:cs typeface="Microsoft Sans Serif"/>
              </a:rPr>
              <a:t>visualization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824728" y="4349495"/>
            <a:ext cx="1480185" cy="644525"/>
            <a:chOff x="5824728" y="4349495"/>
            <a:chExt cx="1480185" cy="644525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4728" y="4349495"/>
              <a:ext cx="1479677" cy="64444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70448" y="4370831"/>
              <a:ext cx="1392935" cy="55778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221729" y="4544059"/>
            <a:ext cx="7245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124F5C"/>
                </a:solidFill>
                <a:latin typeface="Microsoft Sans Serif"/>
                <a:cs typeface="Microsoft Sans Serif"/>
              </a:rPr>
              <a:t>Conclusion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463" y="1170431"/>
            <a:ext cx="6291072" cy="38191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30505"/>
            <a:ext cx="2881630" cy="8070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0">
                <a:latin typeface="Microsoft Sans Serif"/>
                <a:cs typeface="Microsoft Sans Serif"/>
              </a:rPr>
              <a:t>Data </a:t>
            </a:r>
            <a:r>
              <a:rPr dirty="0" sz="2800" spc="-5" b="0">
                <a:latin typeface="Microsoft Sans Serif"/>
                <a:cs typeface="Microsoft Sans Serif"/>
              </a:rPr>
              <a:t>Visualization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Correlation</a:t>
            </a:r>
            <a:r>
              <a:rPr dirty="0" sz="2300" b="0">
                <a:solidFill>
                  <a:srgbClr val="124F5C"/>
                </a:solidFill>
                <a:latin typeface="Microsoft Sans Serif"/>
                <a:cs typeface="Microsoft Sans Serif"/>
              </a:rPr>
              <a:t> Heatmap</a:t>
            </a:r>
            <a:endParaRPr sz="2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30505"/>
            <a:ext cx="2881630" cy="8070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0">
                <a:latin typeface="Microsoft Sans Serif"/>
                <a:cs typeface="Microsoft Sans Serif"/>
              </a:rPr>
              <a:t>Data </a:t>
            </a:r>
            <a:r>
              <a:rPr dirty="0" sz="2800" spc="-5" b="0">
                <a:latin typeface="Microsoft Sans Serif"/>
                <a:cs typeface="Microsoft Sans Serif"/>
              </a:rPr>
              <a:t>Visualization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Pair</a:t>
            </a:r>
            <a:r>
              <a:rPr dirty="0" sz="2300" b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 b="0">
                <a:solidFill>
                  <a:srgbClr val="124F5C"/>
                </a:solidFill>
                <a:latin typeface="Microsoft Sans Serif"/>
                <a:cs typeface="Microsoft Sans Serif"/>
              </a:rPr>
              <a:t>Plot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8233" y="774191"/>
            <a:ext cx="6924268" cy="420014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1790064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 b="0">
                <a:latin typeface="Microsoft Sans Serif"/>
                <a:cs typeface="Microsoft Sans Serif"/>
              </a:rPr>
              <a:t>Conclusion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8895" rIns="0" bIns="0" rtlCol="0" vert="horz">
            <a:spAutoFit/>
          </a:bodyPr>
          <a:lstStyle/>
          <a:p>
            <a:pPr marL="358140" indent="-329565">
              <a:lnSpc>
                <a:spcPct val="100000"/>
              </a:lnSpc>
              <a:spcBef>
                <a:spcPts val="385"/>
              </a:spcBef>
              <a:buFont typeface="Times New Roman"/>
              <a:buChar char="●"/>
              <a:tabLst>
                <a:tab pos="358140" algn="l"/>
                <a:tab pos="358775" algn="l"/>
              </a:tabLst>
            </a:pPr>
            <a:r>
              <a:rPr dirty="0" spc="20"/>
              <a:t>The</a:t>
            </a:r>
            <a:r>
              <a:rPr dirty="0"/>
              <a:t> </a:t>
            </a:r>
            <a:r>
              <a:rPr dirty="0" spc="-15"/>
              <a:t>four</a:t>
            </a:r>
            <a:r>
              <a:rPr dirty="0" spc="-5"/>
              <a:t> </a:t>
            </a:r>
            <a:r>
              <a:rPr dirty="0"/>
              <a:t>charge</a:t>
            </a:r>
            <a:r>
              <a:rPr dirty="0" spc="-25"/>
              <a:t> </a:t>
            </a:r>
            <a:r>
              <a:rPr dirty="0" spc="-20"/>
              <a:t>fields</a:t>
            </a:r>
            <a:r>
              <a:rPr dirty="0" spc="-25"/>
              <a:t> </a:t>
            </a:r>
            <a:r>
              <a:rPr dirty="0"/>
              <a:t>are</a:t>
            </a:r>
            <a:r>
              <a:rPr dirty="0" spc="5"/>
              <a:t> </a:t>
            </a:r>
            <a:r>
              <a:rPr dirty="0" spc="-25"/>
              <a:t>directly</a:t>
            </a:r>
            <a:r>
              <a:rPr dirty="0" spc="-30"/>
              <a:t> </a:t>
            </a:r>
            <a:r>
              <a:rPr dirty="0" spc="-10"/>
              <a:t>related</a:t>
            </a:r>
            <a:r>
              <a:rPr dirty="0" spc="-30"/>
              <a:t> </a:t>
            </a:r>
            <a:r>
              <a:rPr dirty="0" spc="-15"/>
              <a:t>to the</a:t>
            </a:r>
            <a:r>
              <a:rPr dirty="0" spc="5"/>
              <a:t> </a:t>
            </a:r>
            <a:r>
              <a:rPr dirty="0" spc="-15"/>
              <a:t>minute</a:t>
            </a:r>
            <a:r>
              <a:rPr dirty="0" spc="5"/>
              <a:t> </a:t>
            </a:r>
            <a:r>
              <a:rPr dirty="0" spc="-25"/>
              <a:t>fields.</a:t>
            </a:r>
          </a:p>
          <a:p>
            <a:pPr marL="358140" indent="-329565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58140" algn="l"/>
                <a:tab pos="358775" algn="l"/>
              </a:tabLst>
            </a:pPr>
            <a:r>
              <a:rPr dirty="0" spc="20"/>
              <a:t>The</a:t>
            </a:r>
            <a:r>
              <a:rPr dirty="0" spc="-10"/>
              <a:t> </a:t>
            </a:r>
            <a:r>
              <a:rPr dirty="0" spc="10"/>
              <a:t>area</a:t>
            </a:r>
            <a:r>
              <a:rPr dirty="0" spc="-35"/>
              <a:t> </a:t>
            </a:r>
            <a:r>
              <a:rPr dirty="0" spc="10"/>
              <a:t>code</a:t>
            </a:r>
            <a:r>
              <a:rPr dirty="0" spc="-10"/>
              <a:t> </a:t>
            </a:r>
            <a:r>
              <a:rPr dirty="0" spc="-5"/>
              <a:t>may</a:t>
            </a:r>
            <a:r>
              <a:rPr dirty="0" spc="-10"/>
              <a:t> </a:t>
            </a:r>
            <a:r>
              <a:rPr dirty="0" spc="-15"/>
              <a:t>not</a:t>
            </a:r>
            <a:r>
              <a:rPr dirty="0" spc="-20"/>
              <a:t> </a:t>
            </a:r>
            <a:r>
              <a:rPr dirty="0" spc="10"/>
              <a:t>be</a:t>
            </a:r>
            <a:r>
              <a:rPr dirty="0" spc="-10"/>
              <a:t> </a:t>
            </a:r>
            <a:r>
              <a:rPr dirty="0" spc="-15"/>
              <a:t>relevant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5"/>
              <a:t>can</a:t>
            </a:r>
            <a:r>
              <a:rPr dirty="0"/>
              <a:t> </a:t>
            </a:r>
            <a:r>
              <a:rPr dirty="0" spc="10"/>
              <a:t>be</a:t>
            </a:r>
            <a:r>
              <a:rPr dirty="0" spc="-10"/>
              <a:t> excluded.</a:t>
            </a:r>
          </a:p>
          <a:p>
            <a:pPr marL="358140" indent="-329565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58140" algn="l"/>
                <a:tab pos="358775" algn="l"/>
              </a:tabLst>
            </a:pPr>
            <a:r>
              <a:rPr dirty="0" spc="5"/>
              <a:t>Customers</a:t>
            </a:r>
            <a:r>
              <a:rPr dirty="0" spc="-80"/>
              <a:t> </a:t>
            </a:r>
            <a:r>
              <a:rPr dirty="0" spc="-20"/>
              <a:t>with</a:t>
            </a:r>
            <a:r>
              <a:rPr dirty="0" spc="-10"/>
              <a:t> </a:t>
            </a:r>
            <a:r>
              <a:rPr dirty="0" spc="-15"/>
              <a:t>the</a:t>
            </a:r>
            <a:r>
              <a:rPr dirty="0" spc="5"/>
              <a:t> </a:t>
            </a:r>
            <a:r>
              <a:rPr dirty="0" spc="-20"/>
              <a:t>International</a:t>
            </a:r>
            <a:r>
              <a:rPr dirty="0"/>
              <a:t> </a:t>
            </a:r>
            <a:r>
              <a:rPr dirty="0" spc="-20"/>
              <a:t>Plan</a:t>
            </a:r>
            <a:r>
              <a:rPr dirty="0" spc="10"/>
              <a:t> </a:t>
            </a:r>
            <a:r>
              <a:rPr dirty="0" spc="-5"/>
              <a:t>tend</a:t>
            </a:r>
            <a:r>
              <a:rPr dirty="0" spc="-15"/>
              <a:t> to </a:t>
            </a:r>
            <a:r>
              <a:rPr dirty="0" spc="-10"/>
              <a:t>churn</a:t>
            </a:r>
            <a:r>
              <a:rPr dirty="0" spc="-15"/>
              <a:t> </a:t>
            </a:r>
            <a:r>
              <a:rPr dirty="0" spc="10"/>
              <a:t>more</a:t>
            </a:r>
            <a:r>
              <a:rPr dirty="0" spc="-20"/>
              <a:t> often.</a:t>
            </a:r>
          </a:p>
          <a:p>
            <a:pPr marL="358140" marR="5080" indent="-329565">
              <a:lnSpc>
                <a:spcPct val="114999"/>
              </a:lnSpc>
              <a:buFont typeface="Times New Roman"/>
              <a:buChar char="●"/>
              <a:tabLst>
                <a:tab pos="358140" algn="l"/>
                <a:tab pos="358775" algn="l"/>
              </a:tabLst>
            </a:pPr>
            <a:r>
              <a:rPr dirty="0" spc="5"/>
              <a:t>Customers </a:t>
            </a:r>
            <a:r>
              <a:rPr dirty="0" spc="10"/>
              <a:t>who </a:t>
            </a:r>
            <a:r>
              <a:rPr dirty="0" spc="-10"/>
              <a:t>have </a:t>
            </a:r>
            <a:r>
              <a:rPr dirty="0"/>
              <a:t>had </a:t>
            </a:r>
            <a:r>
              <a:rPr dirty="0" spc="-15"/>
              <a:t>four </a:t>
            </a:r>
            <a:r>
              <a:rPr dirty="0" spc="-5"/>
              <a:t>or </a:t>
            </a:r>
            <a:r>
              <a:rPr dirty="0" spc="10"/>
              <a:t>more </a:t>
            </a:r>
            <a:r>
              <a:rPr dirty="0"/>
              <a:t>customer </a:t>
            </a:r>
            <a:r>
              <a:rPr dirty="0" spc="-10"/>
              <a:t>service </a:t>
            </a:r>
            <a:r>
              <a:rPr dirty="0" spc="-20"/>
              <a:t>calls </a:t>
            </a:r>
            <a:r>
              <a:rPr dirty="0" spc="-10"/>
              <a:t>churn </a:t>
            </a:r>
            <a:r>
              <a:rPr dirty="0" spc="-25"/>
              <a:t>significantly </a:t>
            </a:r>
            <a:r>
              <a:rPr dirty="0" spc="5"/>
              <a:t>more </a:t>
            </a:r>
            <a:r>
              <a:rPr dirty="0" spc="-385"/>
              <a:t> </a:t>
            </a:r>
            <a:r>
              <a:rPr dirty="0" spc="-15"/>
              <a:t>than</a:t>
            </a:r>
            <a:r>
              <a:rPr dirty="0"/>
              <a:t> </a:t>
            </a:r>
            <a:r>
              <a:rPr dirty="0" spc="-10"/>
              <a:t>other</a:t>
            </a:r>
            <a:r>
              <a:rPr dirty="0" spc="-35"/>
              <a:t> </a:t>
            </a:r>
            <a:r>
              <a:rPr dirty="0" spc="-5"/>
              <a:t>customers.</a:t>
            </a:r>
          </a:p>
          <a:p>
            <a:pPr marL="358140" indent="-329565">
              <a:lnSpc>
                <a:spcPct val="100000"/>
              </a:lnSpc>
              <a:spcBef>
                <a:spcPts val="295"/>
              </a:spcBef>
              <a:buFont typeface="Times New Roman"/>
              <a:buChar char="●"/>
              <a:tabLst>
                <a:tab pos="358140" algn="l"/>
                <a:tab pos="358775" algn="l"/>
              </a:tabLst>
            </a:pPr>
            <a:r>
              <a:rPr dirty="0" spc="5"/>
              <a:t>Customers</a:t>
            </a:r>
            <a:r>
              <a:rPr dirty="0" spc="-80"/>
              <a:t> </a:t>
            </a:r>
            <a:r>
              <a:rPr dirty="0" spc="-20"/>
              <a:t>with</a:t>
            </a:r>
            <a:r>
              <a:rPr dirty="0" spc="-5"/>
              <a:t> </a:t>
            </a:r>
            <a:r>
              <a:rPr dirty="0" spc="-20"/>
              <a:t>high</a:t>
            </a:r>
            <a:r>
              <a:rPr dirty="0" spc="15"/>
              <a:t> </a:t>
            </a:r>
            <a:r>
              <a:rPr dirty="0" spc="-15"/>
              <a:t>day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15"/>
              <a:t> </a:t>
            </a:r>
            <a:r>
              <a:rPr dirty="0" spc="-15"/>
              <a:t>evening</a:t>
            </a:r>
            <a:r>
              <a:rPr dirty="0" spc="-25"/>
              <a:t> </a:t>
            </a:r>
            <a:r>
              <a:rPr dirty="0" spc="-15"/>
              <a:t>minute</a:t>
            </a:r>
            <a:r>
              <a:rPr dirty="0" spc="-20"/>
              <a:t> </a:t>
            </a:r>
            <a:r>
              <a:rPr dirty="0" spc="5"/>
              <a:t>usage</a:t>
            </a:r>
            <a:r>
              <a:rPr dirty="0"/>
              <a:t> </a:t>
            </a:r>
            <a:r>
              <a:rPr dirty="0" spc="-5"/>
              <a:t>tend</a:t>
            </a:r>
            <a:r>
              <a:rPr dirty="0" spc="-35"/>
              <a:t> </a:t>
            </a:r>
            <a:r>
              <a:rPr dirty="0" spc="-15"/>
              <a:t>to</a:t>
            </a:r>
            <a:r>
              <a:rPr dirty="0" spc="10"/>
              <a:t> </a:t>
            </a:r>
            <a:r>
              <a:rPr dirty="0" spc="-10"/>
              <a:t>churn </a:t>
            </a:r>
            <a:r>
              <a:rPr dirty="0" spc="-15"/>
              <a:t>at</a:t>
            </a:r>
            <a:r>
              <a:rPr dirty="0" spc="15"/>
              <a:t> </a:t>
            </a:r>
            <a:r>
              <a:rPr dirty="0" spc="25"/>
              <a:t>a</a:t>
            </a:r>
            <a:r>
              <a:rPr dirty="0" spc="-5"/>
              <a:t> </a:t>
            </a:r>
            <a:r>
              <a:rPr dirty="0" spc="-15"/>
              <a:t>higher</a:t>
            </a:r>
            <a:r>
              <a:rPr dirty="0" spc="-30"/>
              <a:t> </a:t>
            </a:r>
            <a:r>
              <a:rPr dirty="0" spc="-20"/>
              <a:t>rate.</a:t>
            </a:r>
          </a:p>
          <a:p>
            <a:pPr marL="358140" indent="-329565">
              <a:lnSpc>
                <a:spcPct val="100000"/>
              </a:lnSpc>
              <a:spcBef>
                <a:spcPts val="285"/>
              </a:spcBef>
              <a:buFont typeface="Times New Roman"/>
              <a:buChar char="●"/>
              <a:tabLst>
                <a:tab pos="358140" algn="l"/>
                <a:tab pos="358775" algn="l"/>
              </a:tabLst>
            </a:pPr>
            <a:r>
              <a:rPr dirty="0" spc="15"/>
              <a:t>There</a:t>
            </a:r>
            <a:r>
              <a:rPr dirty="0" spc="-55"/>
              <a:t> </a:t>
            </a:r>
            <a:r>
              <a:rPr dirty="0" spc="-25"/>
              <a:t>is</a:t>
            </a:r>
            <a:r>
              <a:rPr dirty="0" spc="15"/>
              <a:t> </a:t>
            </a:r>
            <a:r>
              <a:rPr dirty="0"/>
              <a:t>no</a:t>
            </a:r>
            <a:r>
              <a:rPr dirty="0" spc="-25"/>
              <a:t> </a:t>
            </a:r>
            <a:r>
              <a:rPr dirty="0" spc="-5"/>
              <a:t>clear </a:t>
            </a:r>
            <a:r>
              <a:rPr dirty="0" spc="-15"/>
              <a:t>relationship</a:t>
            </a:r>
            <a:r>
              <a:rPr dirty="0" spc="-35"/>
              <a:t> </a:t>
            </a:r>
            <a:r>
              <a:rPr dirty="0" spc="10"/>
              <a:t>between</a:t>
            </a:r>
            <a:r>
              <a:rPr dirty="0" spc="-40"/>
              <a:t> </a:t>
            </a:r>
            <a:r>
              <a:rPr dirty="0" spc="-10"/>
              <a:t>churn </a:t>
            </a:r>
            <a:r>
              <a:rPr dirty="0"/>
              <a:t>and</a:t>
            </a:r>
            <a:r>
              <a:rPr dirty="0" spc="-15"/>
              <a:t> the</a:t>
            </a:r>
            <a:r>
              <a:rPr dirty="0" spc="-5"/>
              <a:t> </a:t>
            </a:r>
            <a:r>
              <a:rPr dirty="0" spc="-15"/>
              <a:t>variables</a:t>
            </a:r>
            <a:r>
              <a:rPr dirty="0" spc="-5"/>
              <a:t> </a:t>
            </a:r>
            <a:r>
              <a:rPr dirty="0"/>
              <a:t>such</a:t>
            </a:r>
            <a:r>
              <a:rPr dirty="0" spc="-20"/>
              <a:t> </a:t>
            </a:r>
            <a:r>
              <a:rPr dirty="0" spc="10"/>
              <a:t>as</a:t>
            </a:r>
            <a:r>
              <a:rPr dirty="0" spc="-10"/>
              <a:t> </a:t>
            </a:r>
            <a:r>
              <a:rPr dirty="0" spc="-15"/>
              <a:t>day</a:t>
            </a:r>
            <a:r>
              <a:rPr dirty="0" spc="15"/>
              <a:t> </a:t>
            </a:r>
            <a:r>
              <a:rPr dirty="0" spc="-40"/>
              <a:t>calls,</a:t>
            </a:r>
          </a:p>
          <a:p>
            <a:pPr marL="358140">
              <a:lnSpc>
                <a:spcPct val="100000"/>
              </a:lnSpc>
              <a:spcBef>
                <a:spcPts val="290"/>
              </a:spcBef>
            </a:pPr>
            <a:r>
              <a:rPr dirty="0" spc="-15"/>
              <a:t>evening</a:t>
            </a:r>
            <a:r>
              <a:rPr dirty="0" spc="-20"/>
              <a:t> </a:t>
            </a:r>
            <a:r>
              <a:rPr dirty="0" spc="-40"/>
              <a:t>calls,</a:t>
            </a:r>
            <a:r>
              <a:rPr dirty="0" spc="10"/>
              <a:t> </a:t>
            </a:r>
            <a:r>
              <a:rPr dirty="0" spc="-25"/>
              <a:t>night</a:t>
            </a:r>
            <a:r>
              <a:rPr dirty="0" spc="-5"/>
              <a:t> </a:t>
            </a:r>
            <a:r>
              <a:rPr dirty="0" spc="-40"/>
              <a:t>calls,</a:t>
            </a:r>
            <a:r>
              <a:rPr dirty="0" spc="10"/>
              <a:t> </a:t>
            </a:r>
            <a:r>
              <a:rPr dirty="0" spc="-20"/>
              <a:t>international</a:t>
            </a:r>
            <a:r>
              <a:rPr dirty="0" spc="10"/>
              <a:t> </a:t>
            </a:r>
            <a:r>
              <a:rPr dirty="0" spc="-40"/>
              <a:t>calls,</a:t>
            </a:r>
            <a:r>
              <a:rPr dirty="0" spc="-10"/>
              <a:t> </a:t>
            </a:r>
            <a:r>
              <a:rPr dirty="0" spc="-25"/>
              <a:t>night</a:t>
            </a:r>
            <a:r>
              <a:rPr dirty="0"/>
              <a:t> </a:t>
            </a:r>
            <a:r>
              <a:rPr dirty="0" spc="-25"/>
              <a:t>minutes,</a:t>
            </a:r>
            <a:r>
              <a:rPr dirty="0" spc="-35"/>
              <a:t> </a:t>
            </a:r>
            <a:r>
              <a:rPr dirty="0" spc="-20"/>
              <a:t>international</a:t>
            </a:r>
            <a:r>
              <a:rPr dirty="0" spc="10"/>
              <a:t> </a:t>
            </a:r>
            <a:r>
              <a:rPr dirty="0" spc="-25"/>
              <a:t>minutes,</a:t>
            </a:r>
          </a:p>
          <a:p>
            <a:pPr marL="358140">
              <a:lnSpc>
                <a:spcPct val="100000"/>
              </a:lnSpc>
              <a:spcBef>
                <a:spcPts val="290"/>
              </a:spcBef>
            </a:pPr>
            <a:r>
              <a:rPr dirty="0" spc="-5"/>
              <a:t>account</a:t>
            </a:r>
            <a:r>
              <a:rPr dirty="0"/>
              <a:t> </a:t>
            </a:r>
            <a:r>
              <a:rPr dirty="0" spc="-35"/>
              <a:t>length,</a:t>
            </a:r>
            <a:r>
              <a:rPr dirty="0" spc="-45"/>
              <a:t> </a:t>
            </a:r>
            <a:r>
              <a:rPr dirty="0" spc="-5"/>
              <a:t>or</a:t>
            </a:r>
            <a:r>
              <a:rPr dirty="0" spc="-15"/>
              <a:t> voice</a:t>
            </a:r>
            <a:r>
              <a:rPr dirty="0" spc="10"/>
              <a:t> </a:t>
            </a:r>
            <a:r>
              <a:rPr dirty="0" spc="-15"/>
              <a:t>mail</a:t>
            </a:r>
            <a:r>
              <a:rPr dirty="0" spc="-10"/>
              <a:t> </a:t>
            </a:r>
            <a:r>
              <a:rPr dirty="0" spc="5"/>
              <a:t>messages.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467677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 b="0">
                <a:latin typeface="Microsoft Sans Serif"/>
                <a:cs typeface="Microsoft Sans Serif"/>
              </a:rPr>
              <a:t>Solution</a:t>
            </a:r>
            <a:r>
              <a:rPr dirty="0" sz="2800" spc="10" b="0">
                <a:latin typeface="Microsoft Sans Serif"/>
                <a:cs typeface="Microsoft Sans Serif"/>
              </a:rPr>
              <a:t> </a:t>
            </a:r>
            <a:r>
              <a:rPr dirty="0" sz="2800" spc="5" b="0">
                <a:latin typeface="Microsoft Sans Serif"/>
                <a:cs typeface="Microsoft Sans Serif"/>
              </a:rPr>
              <a:t>to</a:t>
            </a:r>
            <a:r>
              <a:rPr dirty="0" sz="2800" spc="-5" b="0">
                <a:latin typeface="Microsoft Sans Serif"/>
                <a:cs typeface="Microsoft Sans Serif"/>
              </a:rPr>
              <a:t> </a:t>
            </a:r>
            <a:r>
              <a:rPr dirty="0" sz="2800" b="0">
                <a:latin typeface="Microsoft Sans Serif"/>
                <a:cs typeface="Microsoft Sans Serif"/>
              </a:rPr>
              <a:t>Business</a:t>
            </a:r>
            <a:r>
              <a:rPr dirty="0" sz="2800" spc="-5" b="0">
                <a:latin typeface="Microsoft Sans Serif"/>
                <a:cs typeface="Microsoft Sans Serif"/>
              </a:rPr>
              <a:t> </a:t>
            </a:r>
            <a:r>
              <a:rPr dirty="0" sz="2800" b="0">
                <a:latin typeface="Microsoft Sans Serif"/>
                <a:cs typeface="Microsoft Sans Serif"/>
              </a:rPr>
              <a:t>Problem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566" y="1278838"/>
            <a:ext cx="6368415" cy="311213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41630" indent="-329565">
              <a:lnSpc>
                <a:spcPct val="100000"/>
              </a:lnSpc>
              <a:spcBef>
                <a:spcPts val="385"/>
              </a:spcBef>
              <a:buFont typeface="Times New Roman"/>
              <a:buChar char="●"/>
              <a:tabLst>
                <a:tab pos="341630" algn="l"/>
                <a:tab pos="342265" algn="l"/>
              </a:tabLst>
            </a:pPr>
            <a:r>
              <a:rPr dirty="0" sz="1600" spc="-20" b="1">
                <a:solidFill>
                  <a:srgbClr val="202020"/>
                </a:solidFill>
                <a:latin typeface="Roboto Bk"/>
                <a:cs typeface="Roboto Bk"/>
              </a:rPr>
              <a:t>Modify</a:t>
            </a:r>
            <a:r>
              <a:rPr dirty="0" sz="1600" spc="-35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20" b="1">
                <a:solidFill>
                  <a:srgbClr val="202020"/>
                </a:solidFill>
                <a:latin typeface="Roboto Bk"/>
                <a:cs typeface="Roboto Bk"/>
              </a:rPr>
              <a:t>International</a:t>
            </a:r>
            <a:r>
              <a:rPr dirty="0" sz="1600" spc="10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20" b="1">
                <a:solidFill>
                  <a:srgbClr val="202020"/>
                </a:solidFill>
                <a:latin typeface="Roboto Bk"/>
                <a:cs typeface="Roboto Bk"/>
              </a:rPr>
              <a:t>Plan</a:t>
            </a:r>
            <a:r>
              <a:rPr dirty="0" sz="1600" spc="10" b="1">
                <a:solidFill>
                  <a:srgbClr val="202020"/>
                </a:solidFill>
                <a:latin typeface="Roboto Bk"/>
                <a:cs typeface="Roboto Bk"/>
              </a:rPr>
              <a:t> as</a:t>
            </a:r>
            <a:r>
              <a:rPr dirty="0" sz="1600" spc="20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15" b="1">
                <a:solidFill>
                  <a:srgbClr val="202020"/>
                </a:solidFill>
                <a:latin typeface="Roboto Bk"/>
                <a:cs typeface="Roboto Bk"/>
              </a:rPr>
              <a:t>the</a:t>
            </a:r>
            <a:r>
              <a:rPr dirty="0" sz="1600" spc="5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b="1">
                <a:solidFill>
                  <a:srgbClr val="202020"/>
                </a:solidFill>
                <a:latin typeface="Roboto Bk"/>
                <a:cs typeface="Roboto Bk"/>
              </a:rPr>
              <a:t>charge</a:t>
            </a:r>
            <a:r>
              <a:rPr dirty="0" sz="1600" spc="-25" b="1">
                <a:solidFill>
                  <a:srgbClr val="202020"/>
                </a:solidFill>
                <a:latin typeface="Roboto Bk"/>
                <a:cs typeface="Roboto Bk"/>
              </a:rPr>
              <a:t> is</a:t>
            </a:r>
            <a:r>
              <a:rPr dirty="0" sz="1600" spc="-5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15" b="1">
                <a:solidFill>
                  <a:srgbClr val="202020"/>
                </a:solidFill>
                <a:latin typeface="Roboto Bk"/>
                <a:cs typeface="Roboto Bk"/>
              </a:rPr>
              <a:t>same</a:t>
            </a:r>
            <a:r>
              <a:rPr dirty="0" sz="1600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10" b="1">
                <a:solidFill>
                  <a:srgbClr val="202020"/>
                </a:solidFill>
                <a:latin typeface="Roboto Bk"/>
                <a:cs typeface="Roboto Bk"/>
              </a:rPr>
              <a:t>as</a:t>
            </a:r>
            <a:r>
              <a:rPr dirty="0" sz="1600" spc="-5" b="1">
                <a:solidFill>
                  <a:srgbClr val="202020"/>
                </a:solidFill>
                <a:latin typeface="Roboto Bk"/>
                <a:cs typeface="Roboto Bk"/>
              </a:rPr>
              <a:t> normal</a:t>
            </a:r>
            <a:r>
              <a:rPr dirty="0" sz="1600" spc="-15" b="1">
                <a:solidFill>
                  <a:srgbClr val="202020"/>
                </a:solidFill>
                <a:latin typeface="Roboto Bk"/>
                <a:cs typeface="Roboto Bk"/>
              </a:rPr>
              <a:t> one.</a:t>
            </a:r>
            <a:endParaRPr sz="1600">
              <a:latin typeface="Roboto Bk"/>
              <a:cs typeface="Roboto Bk"/>
            </a:endParaRPr>
          </a:p>
          <a:p>
            <a:pPr marL="341630" indent="-329565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41630" algn="l"/>
                <a:tab pos="342265" algn="l"/>
              </a:tabLst>
            </a:pPr>
            <a:r>
              <a:rPr dirty="0" sz="1600" b="1">
                <a:solidFill>
                  <a:srgbClr val="202020"/>
                </a:solidFill>
                <a:latin typeface="Roboto Bk"/>
                <a:cs typeface="Roboto Bk"/>
              </a:rPr>
              <a:t>Be</a:t>
            </a:r>
            <a:r>
              <a:rPr dirty="0" sz="1600" spc="-20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15" b="1">
                <a:solidFill>
                  <a:srgbClr val="202020"/>
                </a:solidFill>
                <a:latin typeface="Roboto Bk"/>
                <a:cs typeface="Roboto Bk"/>
              </a:rPr>
              <a:t>proactive</a:t>
            </a:r>
            <a:r>
              <a:rPr dirty="0" sz="1600" spc="-40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20" b="1">
                <a:solidFill>
                  <a:srgbClr val="202020"/>
                </a:solidFill>
                <a:latin typeface="Roboto Bk"/>
                <a:cs typeface="Roboto Bk"/>
              </a:rPr>
              <a:t>with</a:t>
            </a:r>
            <a:r>
              <a:rPr dirty="0" sz="1600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10" b="1">
                <a:solidFill>
                  <a:srgbClr val="202020"/>
                </a:solidFill>
                <a:latin typeface="Roboto Bk"/>
                <a:cs typeface="Roboto Bk"/>
              </a:rPr>
              <a:t>communication.</a:t>
            </a:r>
            <a:endParaRPr sz="1600">
              <a:latin typeface="Roboto Bk"/>
              <a:cs typeface="Roboto Bk"/>
            </a:endParaRPr>
          </a:p>
          <a:p>
            <a:pPr marL="341630" indent="-329565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41630" algn="l"/>
                <a:tab pos="342265" algn="l"/>
              </a:tabLst>
            </a:pPr>
            <a:r>
              <a:rPr dirty="0" sz="1600" spc="-5" b="1">
                <a:solidFill>
                  <a:srgbClr val="202020"/>
                </a:solidFill>
                <a:latin typeface="Roboto Bk"/>
                <a:cs typeface="Roboto Bk"/>
              </a:rPr>
              <a:t>Ask</a:t>
            </a:r>
            <a:r>
              <a:rPr dirty="0" sz="1600" spc="-30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15" b="1">
                <a:solidFill>
                  <a:srgbClr val="202020"/>
                </a:solidFill>
                <a:latin typeface="Roboto Bk"/>
                <a:cs typeface="Roboto Bk"/>
              </a:rPr>
              <a:t>for</a:t>
            </a:r>
            <a:r>
              <a:rPr dirty="0" sz="1600" spc="-30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b="1">
                <a:solidFill>
                  <a:srgbClr val="202020"/>
                </a:solidFill>
                <a:latin typeface="Roboto Bk"/>
                <a:cs typeface="Roboto Bk"/>
              </a:rPr>
              <a:t>feedback</a:t>
            </a:r>
            <a:r>
              <a:rPr dirty="0" sz="1600" spc="-75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20" b="1">
                <a:solidFill>
                  <a:srgbClr val="202020"/>
                </a:solidFill>
                <a:latin typeface="Roboto Bk"/>
                <a:cs typeface="Roboto Bk"/>
              </a:rPr>
              <a:t>often.</a:t>
            </a:r>
            <a:endParaRPr sz="1600">
              <a:latin typeface="Roboto Bk"/>
              <a:cs typeface="Roboto Bk"/>
            </a:endParaRPr>
          </a:p>
          <a:p>
            <a:pPr marL="341630" indent="-329565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41630" algn="l"/>
                <a:tab pos="342265" algn="l"/>
              </a:tabLst>
            </a:pPr>
            <a:r>
              <a:rPr dirty="0" sz="1600" spc="-25" b="1">
                <a:solidFill>
                  <a:srgbClr val="202020"/>
                </a:solidFill>
                <a:latin typeface="Roboto Bk"/>
                <a:cs typeface="Roboto Bk"/>
              </a:rPr>
              <a:t>Periodically</a:t>
            </a:r>
            <a:r>
              <a:rPr dirty="0" sz="1600" spc="-10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5" b="1">
                <a:solidFill>
                  <a:srgbClr val="202020"/>
                </a:solidFill>
                <a:latin typeface="Roboto Bk"/>
                <a:cs typeface="Roboto Bk"/>
              </a:rPr>
              <a:t>throw</a:t>
            </a:r>
            <a:r>
              <a:rPr dirty="0" sz="1600" spc="-25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5" b="1">
                <a:solidFill>
                  <a:srgbClr val="202020"/>
                </a:solidFill>
                <a:latin typeface="Roboto Bk"/>
                <a:cs typeface="Roboto Bk"/>
              </a:rPr>
              <a:t>Offers</a:t>
            </a:r>
            <a:r>
              <a:rPr dirty="0" sz="1600" spc="-50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15" b="1">
                <a:solidFill>
                  <a:srgbClr val="202020"/>
                </a:solidFill>
                <a:latin typeface="Roboto Bk"/>
                <a:cs typeface="Roboto Bk"/>
              </a:rPr>
              <a:t>to</a:t>
            </a:r>
            <a:r>
              <a:rPr dirty="0" sz="1600" spc="10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15" b="1">
                <a:solidFill>
                  <a:srgbClr val="202020"/>
                </a:solidFill>
                <a:latin typeface="Roboto Bk"/>
                <a:cs typeface="Roboto Bk"/>
              </a:rPr>
              <a:t>retain</a:t>
            </a:r>
            <a:r>
              <a:rPr dirty="0" sz="1600" spc="-10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5" b="1">
                <a:solidFill>
                  <a:srgbClr val="202020"/>
                </a:solidFill>
                <a:latin typeface="Roboto Bk"/>
                <a:cs typeface="Roboto Bk"/>
              </a:rPr>
              <a:t>customers.</a:t>
            </a:r>
            <a:endParaRPr sz="1600">
              <a:latin typeface="Roboto Bk"/>
              <a:cs typeface="Roboto Bk"/>
            </a:endParaRPr>
          </a:p>
          <a:p>
            <a:pPr marL="341630" indent="-329565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41630" algn="l"/>
                <a:tab pos="342265" algn="l"/>
              </a:tabLst>
            </a:pPr>
            <a:r>
              <a:rPr dirty="0" sz="1600" spc="-20" b="1">
                <a:solidFill>
                  <a:srgbClr val="202020"/>
                </a:solidFill>
                <a:latin typeface="Roboto Bk"/>
                <a:cs typeface="Roboto Bk"/>
              </a:rPr>
              <a:t>Look</a:t>
            </a:r>
            <a:r>
              <a:rPr dirty="0" sz="1600" spc="-5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15" b="1">
                <a:solidFill>
                  <a:srgbClr val="202020"/>
                </a:solidFill>
                <a:latin typeface="Roboto Bk"/>
                <a:cs typeface="Roboto Bk"/>
              </a:rPr>
              <a:t>at</a:t>
            </a:r>
            <a:r>
              <a:rPr dirty="0" sz="1600" spc="5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15" b="1">
                <a:solidFill>
                  <a:srgbClr val="202020"/>
                </a:solidFill>
                <a:latin typeface="Roboto Bk"/>
                <a:cs typeface="Roboto Bk"/>
              </a:rPr>
              <a:t>the</a:t>
            </a:r>
            <a:r>
              <a:rPr dirty="0" sz="1600" spc="-25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5" b="1">
                <a:solidFill>
                  <a:srgbClr val="202020"/>
                </a:solidFill>
                <a:latin typeface="Roboto Bk"/>
                <a:cs typeface="Roboto Bk"/>
              </a:rPr>
              <a:t>customers</a:t>
            </a:r>
            <a:r>
              <a:rPr dirty="0" sz="1600" spc="-60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15" b="1">
                <a:solidFill>
                  <a:srgbClr val="202020"/>
                </a:solidFill>
                <a:latin typeface="Roboto Bk"/>
                <a:cs typeface="Roboto Bk"/>
              </a:rPr>
              <a:t>facing</a:t>
            </a:r>
            <a:r>
              <a:rPr dirty="0" sz="1600" spc="-10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b="1">
                <a:solidFill>
                  <a:srgbClr val="202020"/>
                </a:solidFill>
                <a:latin typeface="Roboto Bk"/>
                <a:cs typeface="Roboto Bk"/>
              </a:rPr>
              <a:t>problem</a:t>
            </a:r>
            <a:r>
              <a:rPr dirty="0" sz="1600" spc="-65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35" b="1">
                <a:solidFill>
                  <a:srgbClr val="202020"/>
                </a:solidFill>
                <a:latin typeface="Roboto Bk"/>
                <a:cs typeface="Roboto Bk"/>
              </a:rPr>
              <a:t>in</a:t>
            </a:r>
            <a:r>
              <a:rPr dirty="0" sz="1600" spc="5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15" b="1">
                <a:solidFill>
                  <a:srgbClr val="202020"/>
                </a:solidFill>
                <a:latin typeface="Roboto Bk"/>
                <a:cs typeface="Roboto Bk"/>
              </a:rPr>
              <a:t>the</a:t>
            </a:r>
            <a:r>
              <a:rPr dirty="0" sz="1600" spc="-5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5" b="1">
                <a:solidFill>
                  <a:srgbClr val="202020"/>
                </a:solidFill>
                <a:latin typeface="Roboto Bk"/>
                <a:cs typeface="Roboto Bk"/>
              </a:rPr>
              <a:t>most</a:t>
            </a:r>
            <a:r>
              <a:rPr dirty="0" sz="1600" spc="-40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15" b="1">
                <a:solidFill>
                  <a:srgbClr val="202020"/>
                </a:solidFill>
                <a:latin typeface="Roboto Bk"/>
                <a:cs typeface="Roboto Bk"/>
              </a:rPr>
              <a:t>churning </a:t>
            </a:r>
            <a:r>
              <a:rPr dirty="0" sz="1600" spc="-10" b="1">
                <a:solidFill>
                  <a:srgbClr val="202020"/>
                </a:solidFill>
                <a:latin typeface="Roboto Bk"/>
                <a:cs typeface="Roboto Bk"/>
              </a:rPr>
              <a:t>states.</a:t>
            </a:r>
            <a:endParaRPr sz="1600">
              <a:latin typeface="Roboto Bk"/>
              <a:cs typeface="Roboto Bk"/>
            </a:endParaRPr>
          </a:p>
          <a:p>
            <a:pPr marL="341630" indent="-329565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41630" algn="l"/>
                <a:tab pos="342265" algn="l"/>
              </a:tabLst>
            </a:pPr>
            <a:r>
              <a:rPr dirty="0" sz="1600" spc="-5" b="1">
                <a:solidFill>
                  <a:srgbClr val="202020"/>
                </a:solidFill>
                <a:latin typeface="Roboto Bk"/>
                <a:cs typeface="Roboto Bk"/>
              </a:rPr>
              <a:t>Lean</a:t>
            </a:r>
            <a:r>
              <a:rPr dirty="0" sz="1600" spc="-25" b="1">
                <a:solidFill>
                  <a:srgbClr val="202020"/>
                </a:solidFill>
                <a:latin typeface="Roboto Bk"/>
                <a:cs typeface="Roboto Bk"/>
              </a:rPr>
              <a:t> into</a:t>
            </a:r>
            <a:r>
              <a:rPr dirty="0" sz="1600" spc="-5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b="1">
                <a:solidFill>
                  <a:srgbClr val="202020"/>
                </a:solidFill>
                <a:latin typeface="Roboto Bk"/>
                <a:cs typeface="Roboto Bk"/>
              </a:rPr>
              <a:t>best</a:t>
            </a:r>
            <a:r>
              <a:rPr dirty="0" sz="1600" spc="-45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5" b="1">
                <a:solidFill>
                  <a:srgbClr val="202020"/>
                </a:solidFill>
                <a:latin typeface="Roboto Bk"/>
                <a:cs typeface="Roboto Bk"/>
              </a:rPr>
              <a:t>customers.</a:t>
            </a:r>
            <a:endParaRPr sz="1600">
              <a:latin typeface="Roboto Bk"/>
              <a:cs typeface="Roboto Bk"/>
            </a:endParaRPr>
          </a:p>
          <a:p>
            <a:pPr marL="341630" indent="-329565">
              <a:lnSpc>
                <a:spcPct val="100000"/>
              </a:lnSpc>
              <a:spcBef>
                <a:spcPts val="285"/>
              </a:spcBef>
              <a:buFont typeface="Times New Roman"/>
              <a:buChar char="●"/>
              <a:tabLst>
                <a:tab pos="341630" algn="l"/>
                <a:tab pos="342265" algn="l"/>
              </a:tabLst>
            </a:pPr>
            <a:r>
              <a:rPr dirty="0" sz="1600" spc="-15" b="1">
                <a:solidFill>
                  <a:srgbClr val="202020"/>
                </a:solidFill>
                <a:latin typeface="Roboto Bk"/>
                <a:cs typeface="Roboto Bk"/>
              </a:rPr>
              <a:t>Regular Server</a:t>
            </a:r>
            <a:r>
              <a:rPr dirty="0" sz="1600" spc="-65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10" b="1">
                <a:solidFill>
                  <a:srgbClr val="202020"/>
                </a:solidFill>
                <a:latin typeface="Roboto Bk"/>
                <a:cs typeface="Roboto Bk"/>
              </a:rPr>
              <a:t>Maintenance.</a:t>
            </a:r>
            <a:endParaRPr sz="1600">
              <a:latin typeface="Roboto Bk"/>
              <a:cs typeface="Roboto Bk"/>
            </a:endParaRPr>
          </a:p>
          <a:p>
            <a:pPr marL="341630" indent="-329565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41630" algn="l"/>
                <a:tab pos="342265" algn="l"/>
              </a:tabLst>
            </a:pPr>
            <a:r>
              <a:rPr dirty="0" sz="1600" spc="-35" b="1">
                <a:solidFill>
                  <a:srgbClr val="202020"/>
                </a:solidFill>
                <a:latin typeface="Roboto Bk"/>
                <a:cs typeface="Roboto Bk"/>
              </a:rPr>
              <a:t>Solving</a:t>
            </a:r>
            <a:r>
              <a:rPr dirty="0" sz="1600" spc="-15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5" b="1">
                <a:solidFill>
                  <a:srgbClr val="202020"/>
                </a:solidFill>
                <a:latin typeface="Roboto Bk"/>
                <a:cs typeface="Roboto Bk"/>
              </a:rPr>
              <a:t>Poor</a:t>
            </a:r>
            <a:r>
              <a:rPr dirty="0" sz="1600" spc="10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5" b="1">
                <a:solidFill>
                  <a:srgbClr val="202020"/>
                </a:solidFill>
                <a:latin typeface="Roboto Bk"/>
                <a:cs typeface="Roboto Bk"/>
              </a:rPr>
              <a:t>Network</a:t>
            </a:r>
            <a:r>
              <a:rPr dirty="0" sz="1600" spc="-65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25" b="1">
                <a:solidFill>
                  <a:srgbClr val="202020"/>
                </a:solidFill>
                <a:latin typeface="Roboto Bk"/>
                <a:cs typeface="Roboto Bk"/>
              </a:rPr>
              <a:t>Connectivity</a:t>
            </a:r>
            <a:r>
              <a:rPr dirty="0" sz="1600" spc="-10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15" b="1">
                <a:solidFill>
                  <a:srgbClr val="202020"/>
                </a:solidFill>
                <a:latin typeface="Roboto Bk"/>
                <a:cs typeface="Roboto Bk"/>
              </a:rPr>
              <a:t>Issue.</a:t>
            </a:r>
            <a:endParaRPr sz="1600">
              <a:latin typeface="Roboto Bk"/>
              <a:cs typeface="Roboto Bk"/>
            </a:endParaRPr>
          </a:p>
          <a:p>
            <a:pPr marL="341630" indent="-329565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41630" algn="l"/>
                <a:tab pos="342265" algn="l"/>
              </a:tabLst>
            </a:pPr>
            <a:r>
              <a:rPr dirty="0" sz="1600" spc="-10" b="1">
                <a:solidFill>
                  <a:srgbClr val="202020"/>
                </a:solidFill>
                <a:latin typeface="Roboto Bk"/>
                <a:cs typeface="Roboto Bk"/>
              </a:rPr>
              <a:t>Define</a:t>
            </a:r>
            <a:r>
              <a:rPr dirty="0" sz="1600" spc="-35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25" b="1">
                <a:solidFill>
                  <a:srgbClr val="202020"/>
                </a:solidFill>
                <a:latin typeface="Roboto Bk"/>
                <a:cs typeface="Roboto Bk"/>
              </a:rPr>
              <a:t>a</a:t>
            </a:r>
            <a:r>
              <a:rPr dirty="0" sz="1600" spc="-15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10" b="1">
                <a:solidFill>
                  <a:srgbClr val="202020"/>
                </a:solidFill>
                <a:latin typeface="Roboto Bk"/>
                <a:cs typeface="Roboto Bk"/>
              </a:rPr>
              <a:t>roadmap</a:t>
            </a:r>
            <a:r>
              <a:rPr dirty="0" sz="1600" spc="-15" b="1">
                <a:solidFill>
                  <a:srgbClr val="202020"/>
                </a:solidFill>
                <a:latin typeface="Roboto Bk"/>
                <a:cs typeface="Roboto Bk"/>
              </a:rPr>
              <a:t> for </a:t>
            </a:r>
            <a:r>
              <a:rPr dirty="0" sz="1600" spc="20" b="1">
                <a:solidFill>
                  <a:srgbClr val="202020"/>
                </a:solidFill>
                <a:latin typeface="Roboto Bk"/>
                <a:cs typeface="Roboto Bk"/>
              </a:rPr>
              <a:t>new</a:t>
            </a:r>
            <a:r>
              <a:rPr dirty="0" sz="1600" spc="-35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5" b="1">
                <a:solidFill>
                  <a:srgbClr val="202020"/>
                </a:solidFill>
                <a:latin typeface="Roboto Bk"/>
                <a:cs typeface="Roboto Bk"/>
              </a:rPr>
              <a:t>customers.</a:t>
            </a:r>
            <a:endParaRPr sz="1600">
              <a:latin typeface="Roboto Bk"/>
              <a:cs typeface="Roboto Bk"/>
            </a:endParaRPr>
          </a:p>
          <a:p>
            <a:pPr marL="341630" indent="-329565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41630" algn="l"/>
                <a:tab pos="342265" algn="l"/>
              </a:tabLst>
            </a:pPr>
            <a:r>
              <a:rPr dirty="0" sz="1600" spc="-15" b="1">
                <a:solidFill>
                  <a:srgbClr val="202020"/>
                </a:solidFill>
                <a:latin typeface="Roboto Bk"/>
                <a:cs typeface="Roboto Bk"/>
              </a:rPr>
              <a:t>Analyze </a:t>
            </a:r>
            <a:r>
              <a:rPr dirty="0" sz="1600" spc="-10" b="1">
                <a:solidFill>
                  <a:srgbClr val="202020"/>
                </a:solidFill>
                <a:latin typeface="Roboto Bk"/>
                <a:cs typeface="Roboto Bk"/>
              </a:rPr>
              <a:t>churn</a:t>
            </a:r>
            <a:r>
              <a:rPr dirty="0" sz="1600" spc="-20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5" b="1">
                <a:solidFill>
                  <a:srgbClr val="202020"/>
                </a:solidFill>
                <a:latin typeface="Roboto Bk"/>
                <a:cs typeface="Roboto Bk"/>
              </a:rPr>
              <a:t>when</a:t>
            </a:r>
            <a:r>
              <a:rPr dirty="0" sz="1600" spc="-20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50" b="1">
                <a:solidFill>
                  <a:srgbClr val="202020"/>
                </a:solidFill>
                <a:latin typeface="Roboto Bk"/>
                <a:cs typeface="Roboto Bk"/>
              </a:rPr>
              <a:t>it</a:t>
            </a:r>
            <a:r>
              <a:rPr dirty="0" sz="1600" spc="5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5" b="1">
                <a:solidFill>
                  <a:srgbClr val="202020"/>
                </a:solidFill>
                <a:latin typeface="Roboto Bk"/>
                <a:cs typeface="Roboto Bk"/>
              </a:rPr>
              <a:t>happens.</a:t>
            </a:r>
            <a:endParaRPr sz="1600">
              <a:latin typeface="Roboto Bk"/>
              <a:cs typeface="Roboto Bk"/>
            </a:endParaRPr>
          </a:p>
          <a:p>
            <a:pPr marL="341630" indent="-329565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41630" algn="l"/>
                <a:tab pos="342265" algn="l"/>
              </a:tabLst>
            </a:pPr>
            <a:r>
              <a:rPr dirty="0" sz="1600" spc="-35" b="1">
                <a:solidFill>
                  <a:srgbClr val="202020"/>
                </a:solidFill>
                <a:latin typeface="Roboto Bk"/>
                <a:cs typeface="Roboto Bk"/>
              </a:rPr>
              <a:t>Stay</a:t>
            </a:r>
            <a:r>
              <a:rPr dirty="0" sz="1600" spc="-30" b="1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dirty="0" sz="1600" spc="-20" b="1">
                <a:solidFill>
                  <a:srgbClr val="202020"/>
                </a:solidFill>
                <a:latin typeface="Roboto Bk"/>
                <a:cs typeface="Roboto Bk"/>
              </a:rPr>
              <a:t>competitive.</a:t>
            </a:r>
            <a:endParaRPr sz="16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8730" y="1883486"/>
            <a:ext cx="2521585" cy="8197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200" spc="5" b="0">
                <a:latin typeface="Microsoft Sans Serif"/>
                <a:cs typeface="Microsoft Sans Serif"/>
              </a:rPr>
              <a:t>The</a:t>
            </a:r>
            <a:r>
              <a:rPr dirty="0" sz="5200" spc="-65" b="0">
                <a:latin typeface="Microsoft Sans Serif"/>
                <a:cs typeface="Microsoft Sans Serif"/>
              </a:rPr>
              <a:t> </a:t>
            </a:r>
            <a:r>
              <a:rPr dirty="0" sz="5200" spc="5" b="0">
                <a:latin typeface="Microsoft Sans Serif"/>
                <a:cs typeface="Microsoft Sans Serif"/>
              </a:rPr>
              <a:t>End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5700" y="2883407"/>
            <a:ext cx="2839085" cy="2244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b="1">
                <a:solidFill>
                  <a:srgbClr val="134E5B"/>
                </a:solidFill>
                <a:latin typeface="Arial"/>
                <a:cs typeface="Arial"/>
              </a:rPr>
              <a:t>Presented</a:t>
            </a:r>
            <a:r>
              <a:rPr dirty="0" sz="2800" spc="-25" b="1">
                <a:solidFill>
                  <a:srgbClr val="134E5B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134E5B"/>
                </a:solidFill>
                <a:latin typeface="Arial"/>
                <a:cs typeface="Arial"/>
              </a:rPr>
              <a:t>by:-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dirty="0" sz="2800" spc="5" b="1">
                <a:solidFill>
                  <a:srgbClr val="134E5B"/>
                </a:solidFill>
                <a:latin typeface="Arial"/>
                <a:cs typeface="Arial"/>
              </a:rPr>
              <a:t>Mohmmad</a:t>
            </a:r>
            <a:r>
              <a:rPr dirty="0" sz="2800" spc="-70" b="1">
                <a:solidFill>
                  <a:srgbClr val="134E5B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134E5B"/>
                </a:solidFill>
                <a:latin typeface="Arial"/>
                <a:cs typeface="Arial"/>
              </a:rPr>
              <a:t>sohel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 b="1">
                <a:solidFill>
                  <a:srgbClr val="134E5B"/>
                </a:solidFill>
                <a:latin typeface="Arial"/>
                <a:cs typeface="Arial"/>
              </a:rPr>
              <a:t>Thank</a:t>
            </a:r>
            <a:r>
              <a:rPr dirty="0" sz="2800" spc="-35" b="1">
                <a:solidFill>
                  <a:srgbClr val="134E5B"/>
                </a:solidFill>
                <a:latin typeface="Arial"/>
                <a:cs typeface="Arial"/>
              </a:rPr>
              <a:t> </a:t>
            </a:r>
            <a:r>
              <a:rPr dirty="0" sz="2800" spc="5" b="1">
                <a:solidFill>
                  <a:srgbClr val="134E5B"/>
                </a:solidFill>
                <a:latin typeface="Arial"/>
                <a:cs typeface="Arial"/>
              </a:rPr>
              <a:t>You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279400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b="0">
                <a:latin typeface="Microsoft Sans Serif"/>
                <a:cs typeface="Microsoft Sans Serif"/>
              </a:rPr>
              <a:t>Dataset</a:t>
            </a:r>
            <a:r>
              <a:rPr dirty="0" sz="2800" spc="-15" b="0">
                <a:latin typeface="Microsoft Sans Serif"/>
                <a:cs typeface="Microsoft Sans Serif"/>
              </a:rPr>
              <a:t> </a:t>
            </a:r>
            <a:r>
              <a:rPr dirty="0" sz="2800" spc="-5" b="0">
                <a:latin typeface="Microsoft Sans Serif"/>
                <a:cs typeface="Microsoft Sans Serif"/>
              </a:rPr>
              <a:t>First</a:t>
            </a:r>
            <a:r>
              <a:rPr dirty="0" sz="2800" spc="-15" b="0">
                <a:latin typeface="Microsoft Sans Serif"/>
                <a:cs typeface="Microsoft Sans Serif"/>
              </a:rPr>
              <a:t> </a:t>
            </a:r>
            <a:r>
              <a:rPr dirty="0" sz="2800" spc="-5" b="0">
                <a:latin typeface="Microsoft Sans Serif"/>
                <a:cs typeface="Microsoft Sans Serif"/>
              </a:rPr>
              <a:t>look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097279"/>
            <a:ext cx="8839200" cy="32152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85769" y="4573930"/>
            <a:ext cx="2898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3333</a:t>
            </a:r>
            <a:r>
              <a:rPr dirty="0" sz="1800" spc="-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124F5C"/>
                </a:solidFill>
                <a:latin typeface="Microsoft Sans Serif"/>
                <a:cs typeface="Microsoft Sans Serif"/>
              </a:rPr>
              <a:t>Rows</a:t>
            </a:r>
            <a:r>
              <a:rPr dirty="0" sz="1800" spc="2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and</a:t>
            </a:r>
            <a:r>
              <a:rPr dirty="0" sz="1800" spc="-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20</a:t>
            </a:r>
            <a:r>
              <a:rPr dirty="0" sz="1800" spc="-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Columns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85953"/>
            <a:ext cx="2223135" cy="4210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 b="0">
                <a:latin typeface="Microsoft Sans Serif"/>
                <a:cs typeface="Microsoft Sans Serif"/>
              </a:rPr>
              <a:t>Data</a:t>
            </a:r>
            <a:r>
              <a:rPr dirty="0" sz="2600" spc="-15" b="0">
                <a:latin typeface="Microsoft Sans Serif"/>
                <a:cs typeface="Microsoft Sans Serif"/>
              </a:rPr>
              <a:t> </a:t>
            </a:r>
            <a:r>
              <a:rPr dirty="0" sz="2600" spc="-10" b="0">
                <a:latin typeface="Microsoft Sans Serif"/>
                <a:cs typeface="Microsoft Sans Serif"/>
              </a:rPr>
              <a:t>Summary</a:t>
            </a:r>
            <a:endParaRPr sz="2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17776" y="1203959"/>
            <a:ext cx="5763260" cy="300990"/>
            <a:chOff x="2017776" y="1203959"/>
            <a:chExt cx="5763260" cy="300990"/>
          </a:xfrm>
        </p:grpSpPr>
        <p:sp>
          <p:nvSpPr>
            <p:cNvPr id="4" name="object 4"/>
            <p:cNvSpPr/>
            <p:nvPr/>
          </p:nvSpPr>
          <p:spPr>
            <a:xfrm>
              <a:off x="5050536" y="1203959"/>
              <a:ext cx="87630" cy="300990"/>
            </a:xfrm>
            <a:custGeom>
              <a:avLst/>
              <a:gdLst/>
              <a:ahLst/>
              <a:cxnLst/>
              <a:rect l="l" t="t" r="r" b="b"/>
              <a:pathLst>
                <a:path w="87629" h="300990">
                  <a:moveTo>
                    <a:pt x="55499" y="231012"/>
                  </a:moveTo>
                  <a:lnTo>
                    <a:pt x="55499" y="262763"/>
                  </a:lnTo>
                  <a:lnTo>
                    <a:pt x="11049" y="262763"/>
                  </a:lnTo>
                  <a:lnTo>
                    <a:pt x="49149" y="300863"/>
                  </a:lnTo>
                  <a:lnTo>
                    <a:pt x="87249" y="262763"/>
                  </a:lnTo>
                  <a:lnTo>
                    <a:pt x="42799" y="262763"/>
                  </a:lnTo>
                  <a:lnTo>
                    <a:pt x="42799" y="231012"/>
                  </a:lnTo>
                  <a:lnTo>
                    <a:pt x="55499" y="231012"/>
                  </a:lnTo>
                  <a:close/>
                </a:path>
                <a:path w="87629" h="300990">
                  <a:moveTo>
                    <a:pt x="49149" y="224662"/>
                  </a:moveTo>
                  <a:lnTo>
                    <a:pt x="42799" y="231012"/>
                  </a:lnTo>
                  <a:lnTo>
                    <a:pt x="42799" y="262763"/>
                  </a:lnTo>
                  <a:lnTo>
                    <a:pt x="55499" y="262763"/>
                  </a:lnTo>
                  <a:lnTo>
                    <a:pt x="55499" y="231012"/>
                  </a:lnTo>
                  <a:lnTo>
                    <a:pt x="49149" y="224662"/>
                  </a:lnTo>
                  <a:close/>
                </a:path>
                <a:path w="87629" h="300990">
                  <a:moveTo>
                    <a:pt x="42799" y="150494"/>
                  </a:moveTo>
                  <a:lnTo>
                    <a:pt x="42799" y="231012"/>
                  </a:lnTo>
                  <a:lnTo>
                    <a:pt x="49149" y="224662"/>
                  </a:lnTo>
                  <a:lnTo>
                    <a:pt x="55499" y="224662"/>
                  </a:lnTo>
                  <a:lnTo>
                    <a:pt x="55499" y="156844"/>
                  </a:lnTo>
                  <a:lnTo>
                    <a:pt x="49149" y="156844"/>
                  </a:lnTo>
                  <a:lnTo>
                    <a:pt x="42799" y="150494"/>
                  </a:lnTo>
                  <a:close/>
                </a:path>
                <a:path w="87629" h="300990">
                  <a:moveTo>
                    <a:pt x="55499" y="224662"/>
                  </a:moveTo>
                  <a:lnTo>
                    <a:pt x="49149" y="224662"/>
                  </a:lnTo>
                  <a:lnTo>
                    <a:pt x="55499" y="231012"/>
                  </a:lnTo>
                  <a:lnTo>
                    <a:pt x="55499" y="224662"/>
                  </a:lnTo>
                  <a:close/>
                </a:path>
                <a:path w="87629" h="300990">
                  <a:moveTo>
                    <a:pt x="31750" y="69850"/>
                  </a:moveTo>
                  <a:lnTo>
                    <a:pt x="31750" y="153924"/>
                  </a:lnTo>
                  <a:lnTo>
                    <a:pt x="34543" y="156844"/>
                  </a:lnTo>
                  <a:lnTo>
                    <a:pt x="42799" y="156844"/>
                  </a:lnTo>
                  <a:lnTo>
                    <a:pt x="42799" y="150494"/>
                  </a:lnTo>
                  <a:lnTo>
                    <a:pt x="44450" y="150494"/>
                  </a:lnTo>
                  <a:lnTo>
                    <a:pt x="38100" y="144144"/>
                  </a:lnTo>
                  <a:lnTo>
                    <a:pt x="44450" y="144144"/>
                  </a:lnTo>
                  <a:lnTo>
                    <a:pt x="44450" y="76200"/>
                  </a:lnTo>
                  <a:lnTo>
                    <a:pt x="38100" y="76200"/>
                  </a:lnTo>
                  <a:lnTo>
                    <a:pt x="31750" y="69850"/>
                  </a:lnTo>
                  <a:close/>
                </a:path>
                <a:path w="87629" h="300990">
                  <a:moveTo>
                    <a:pt x="52704" y="144144"/>
                  </a:moveTo>
                  <a:lnTo>
                    <a:pt x="44450" y="144144"/>
                  </a:lnTo>
                  <a:lnTo>
                    <a:pt x="44450" y="150494"/>
                  </a:lnTo>
                  <a:lnTo>
                    <a:pt x="42799" y="150494"/>
                  </a:lnTo>
                  <a:lnTo>
                    <a:pt x="49149" y="156844"/>
                  </a:lnTo>
                  <a:lnTo>
                    <a:pt x="55499" y="156844"/>
                  </a:lnTo>
                  <a:lnTo>
                    <a:pt x="55499" y="146938"/>
                  </a:lnTo>
                  <a:lnTo>
                    <a:pt x="52704" y="144144"/>
                  </a:lnTo>
                  <a:close/>
                </a:path>
                <a:path w="87629" h="300990">
                  <a:moveTo>
                    <a:pt x="44450" y="144144"/>
                  </a:moveTo>
                  <a:lnTo>
                    <a:pt x="38100" y="144144"/>
                  </a:lnTo>
                  <a:lnTo>
                    <a:pt x="44450" y="150494"/>
                  </a:lnTo>
                  <a:lnTo>
                    <a:pt x="44450" y="144144"/>
                  </a:lnTo>
                  <a:close/>
                </a:path>
                <a:path w="87629" h="300990">
                  <a:moveTo>
                    <a:pt x="44450" y="38100"/>
                  </a:moveTo>
                  <a:lnTo>
                    <a:pt x="31750" y="38100"/>
                  </a:lnTo>
                  <a:lnTo>
                    <a:pt x="31750" y="69850"/>
                  </a:lnTo>
                  <a:lnTo>
                    <a:pt x="38100" y="76200"/>
                  </a:lnTo>
                  <a:lnTo>
                    <a:pt x="44450" y="69850"/>
                  </a:lnTo>
                  <a:lnTo>
                    <a:pt x="44450" y="38100"/>
                  </a:lnTo>
                  <a:close/>
                </a:path>
                <a:path w="87629" h="300990">
                  <a:moveTo>
                    <a:pt x="44450" y="69850"/>
                  </a:moveTo>
                  <a:lnTo>
                    <a:pt x="38100" y="76200"/>
                  </a:lnTo>
                  <a:lnTo>
                    <a:pt x="44450" y="76200"/>
                  </a:lnTo>
                  <a:lnTo>
                    <a:pt x="44450" y="69850"/>
                  </a:lnTo>
                  <a:close/>
                </a:path>
                <a:path w="87629" h="300990">
                  <a:moveTo>
                    <a:pt x="38100" y="0"/>
                  </a:moveTo>
                  <a:lnTo>
                    <a:pt x="0" y="38100"/>
                  </a:lnTo>
                  <a:lnTo>
                    <a:pt x="31750" y="69850"/>
                  </a:lnTo>
                  <a:lnTo>
                    <a:pt x="31750" y="38100"/>
                  </a:lnTo>
                  <a:lnTo>
                    <a:pt x="76200" y="38100"/>
                  </a:lnTo>
                  <a:lnTo>
                    <a:pt x="38100" y="0"/>
                  </a:lnTo>
                  <a:close/>
                </a:path>
                <a:path w="87629" h="300990">
                  <a:moveTo>
                    <a:pt x="76200" y="38100"/>
                  </a:moveTo>
                  <a:lnTo>
                    <a:pt x="44450" y="38100"/>
                  </a:lnTo>
                  <a:lnTo>
                    <a:pt x="44450" y="69850"/>
                  </a:lnTo>
                  <a:lnTo>
                    <a:pt x="76200" y="38100"/>
                  </a:lnTo>
                  <a:close/>
                </a:path>
              </a:pathLst>
            </a:custGeom>
            <a:solidFill>
              <a:srgbClr val="5415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050536" y="1203959"/>
              <a:ext cx="2730500" cy="264160"/>
            </a:xfrm>
            <a:custGeom>
              <a:avLst/>
              <a:gdLst/>
              <a:ahLst/>
              <a:cxnLst/>
              <a:rect l="l" t="t" r="r" b="b"/>
              <a:pathLst>
                <a:path w="2730500" h="264159">
                  <a:moveTo>
                    <a:pt x="2698495" y="194183"/>
                  </a:moveTo>
                  <a:lnTo>
                    <a:pt x="2698495" y="225933"/>
                  </a:lnTo>
                  <a:lnTo>
                    <a:pt x="2654045" y="225933"/>
                  </a:lnTo>
                  <a:lnTo>
                    <a:pt x="2692145" y="264033"/>
                  </a:lnTo>
                  <a:lnTo>
                    <a:pt x="2730245" y="225933"/>
                  </a:lnTo>
                  <a:lnTo>
                    <a:pt x="2685795" y="225933"/>
                  </a:lnTo>
                  <a:lnTo>
                    <a:pt x="2685795" y="194183"/>
                  </a:lnTo>
                  <a:lnTo>
                    <a:pt x="2698495" y="194183"/>
                  </a:lnTo>
                  <a:close/>
                </a:path>
                <a:path w="2730500" h="264159">
                  <a:moveTo>
                    <a:pt x="2692145" y="187833"/>
                  </a:moveTo>
                  <a:lnTo>
                    <a:pt x="2685795" y="194183"/>
                  </a:lnTo>
                  <a:lnTo>
                    <a:pt x="2685795" y="225933"/>
                  </a:lnTo>
                  <a:lnTo>
                    <a:pt x="2698495" y="225933"/>
                  </a:lnTo>
                  <a:lnTo>
                    <a:pt x="2698495" y="194183"/>
                  </a:lnTo>
                  <a:lnTo>
                    <a:pt x="2692145" y="187833"/>
                  </a:lnTo>
                  <a:close/>
                </a:path>
                <a:path w="2730500" h="264159">
                  <a:moveTo>
                    <a:pt x="2685795" y="131952"/>
                  </a:moveTo>
                  <a:lnTo>
                    <a:pt x="2685795" y="194183"/>
                  </a:lnTo>
                  <a:lnTo>
                    <a:pt x="2692145" y="187833"/>
                  </a:lnTo>
                  <a:lnTo>
                    <a:pt x="2698495" y="187833"/>
                  </a:lnTo>
                  <a:lnTo>
                    <a:pt x="2698495" y="138302"/>
                  </a:lnTo>
                  <a:lnTo>
                    <a:pt x="2692145" y="138302"/>
                  </a:lnTo>
                  <a:lnTo>
                    <a:pt x="2685795" y="131952"/>
                  </a:lnTo>
                  <a:close/>
                </a:path>
                <a:path w="2730500" h="264159">
                  <a:moveTo>
                    <a:pt x="2698495" y="187833"/>
                  </a:moveTo>
                  <a:lnTo>
                    <a:pt x="2692145" y="187833"/>
                  </a:lnTo>
                  <a:lnTo>
                    <a:pt x="2698495" y="194183"/>
                  </a:lnTo>
                  <a:lnTo>
                    <a:pt x="2698495" y="187833"/>
                  </a:lnTo>
                  <a:close/>
                </a:path>
                <a:path w="2730500" h="264159">
                  <a:moveTo>
                    <a:pt x="31750" y="69850"/>
                  </a:moveTo>
                  <a:lnTo>
                    <a:pt x="31750" y="135509"/>
                  </a:lnTo>
                  <a:lnTo>
                    <a:pt x="34543" y="138302"/>
                  </a:lnTo>
                  <a:lnTo>
                    <a:pt x="2685795" y="138302"/>
                  </a:lnTo>
                  <a:lnTo>
                    <a:pt x="2685795" y="131952"/>
                  </a:lnTo>
                  <a:lnTo>
                    <a:pt x="44450" y="131952"/>
                  </a:lnTo>
                  <a:lnTo>
                    <a:pt x="38100" y="125602"/>
                  </a:lnTo>
                  <a:lnTo>
                    <a:pt x="44450" y="125602"/>
                  </a:lnTo>
                  <a:lnTo>
                    <a:pt x="44450" y="76200"/>
                  </a:lnTo>
                  <a:lnTo>
                    <a:pt x="38100" y="76200"/>
                  </a:lnTo>
                  <a:lnTo>
                    <a:pt x="31750" y="69850"/>
                  </a:lnTo>
                  <a:close/>
                </a:path>
                <a:path w="2730500" h="264159">
                  <a:moveTo>
                    <a:pt x="2695702" y="125602"/>
                  </a:moveTo>
                  <a:lnTo>
                    <a:pt x="44450" y="125602"/>
                  </a:lnTo>
                  <a:lnTo>
                    <a:pt x="44450" y="131952"/>
                  </a:lnTo>
                  <a:lnTo>
                    <a:pt x="2685795" y="131952"/>
                  </a:lnTo>
                  <a:lnTo>
                    <a:pt x="2692145" y="138302"/>
                  </a:lnTo>
                  <a:lnTo>
                    <a:pt x="2698495" y="138302"/>
                  </a:lnTo>
                  <a:lnTo>
                    <a:pt x="2698495" y="128397"/>
                  </a:lnTo>
                  <a:lnTo>
                    <a:pt x="2695702" y="125602"/>
                  </a:lnTo>
                  <a:close/>
                </a:path>
                <a:path w="2730500" h="264159">
                  <a:moveTo>
                    <a:pt x="44450" y="125602"/>
                  </a:moveTo>
                  <a:lnTo>
                    <a:pt x="38100" y="125602"/>
                  </a:lnTo>
                  <a:lnTo>
                    <a:pt x="44450" y="131952"/>
                  </a:lnTo>
                  <a:lnTo>
                    <a:pt x="44450" y="125602"/>
                  </a:lnTo>
                  <a:close/>
                </a:path>
                <a:path w="2730500" h="264159">
                  <a:moveTo>
                    <a:pt x="44450" y="38100"/>
                  </a:moveTo>
                  <a:lnTo>
                    <a:pt x="31750" y="38100"/>
                  </a:lnTo>
                  <a:lnTo>
                    <a:pt x="31750" y="69850"/>
                  </a:lnTo>
                  <a:lnTo>
                    <a:pt x="38100" y="76200"/>
                  </a:lnTo>
                  <a:lnTo>
                    <a:pt x="44450" y="69850"/>
                  </a:lnTo>
                  <a:lnTo>
                    <a:pt x="44450" y="38100"/>
                  </a:lnTo>
                  <a:close/>
                </a:path>
                <a:path w="2730500" h="264159">
                  <a:moveTo>
                    <a:pt x="44450" y="69850"/>
                  </a:moveTo>
                  <a:lnTo>
                    <a:pt x="38100" y="76200"/>
                  </a:lnTo>
                  <a:lnTo>
                    <a:pt x="44450" y="76200"/>
                  </a:lnTo>
                  <a:lnTo>
                    <a:pt x="44450" y="69850"/>
                  </a:lnTo>
                  <a:close/>
                </a:path>
                <a:path w="2730500" h="264159">
                  <a:moveTo>
                    <a:pt x="38100" y="0"/>
                  </a:moveTo>
                  <a:lnTo>
                    <a:pt x="0" y="38100"/>
                  </a:lnTo>
                  <a:lnTo>
                    <a:pt x="31750" y="69850"/>
                  </a:lnTo>
                  <a:lnTo>
                    <a:pt x="31750" y="38100"/>
                  </a:lnTo>
                  <a:lnTo>
                    <a:pt x="76200" y="38100"/>
                  </a:lnTo>
                  <a:lnTo>
                    <a:pt x="38100" y="0"/>
                  </a:lnTo>
                  <a:close/>
                </a:path>
                <a:path w="2730500" h="264159">
                  <a:moveTo>
                    <a:pt x="76200" y="38100"/>
                  </a:moveTo>
                  <a:lnTo>
                    <a:pt x="44450" y="38100"/>
                  </a:lnTo>
                  <a:lnTo>
                    <a:pt x="44450" y="69850"/>
                  </a:lnTo>
                  <a:lnTo>
                    <a:pt x="76200" y="38100"/>
                  </a:lnTo>
                  <a:close/>
                </a:path>
              </a:pathLst>
            </a:custGeom>
            <a:solidFill>
              <a:srgbClr val="6F1C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17776" y="1203959"/>
              <a:ext cx="3108325" cy="284480"/>
            </a:xfrm>
            <a:custGeom>
              <a:avLst/>
              <a:gdLst/>
              <a:ahLst/>
              <a:cxnLst/>
              <a:rect l="l" t="t" r="r" b="b"/>
              <a:pathLst>
                <a:path w="3108325" h="284480">
                  <a:moveTo>
                    <a:pt x="44450" y="214249"/>
                  </a:moveTo>
                  <a:lnTo>
                    <a:pt x="44450" y="245999"/>
                  </a:lnTo>
                  <a:lnTo>
                    <a:pt x="0" y="245999"/>
                  </a:lnTo>
                  <a:lnTo>
                    <a:pt x="38100" y="284099"/>
                  </a:lnTo>
                  <a:lnTo>
                    <a:pt x="76200" y="245999"/>
                  </a:lnTo>
                  <a:lnTo>
                    <a:pt x="31750" y="245999"/>
                  </a:lnTo>
                  <a:lnTo>
                    <a:pt x="31750" y="214249"/>
                  </a:lnTo>
                  <a:lnTo>
                    <a:pt x="44450" y="214249"/>
                  </a:lnTo>
                  <a:close/>
                </a:path>
                <a:path w="3108325" h="284480">
                  <a:moveTo>
                    <a:pt x="38100" y="207899"/>
                  </a:moveTo>
                  <a:lnTo>
                    <a:pt x="31750" y="214249"/>
                  </a:lnTo>
                  <a:lnTo>
                    <a:pt x="31750" y="245999"/>
                  </a:lnTo>
                  <a:lnTo>
                    <a:pt x="44450" y="245999"/>
                  </a:lnTo>
                  <a:lnTo>
                    <a:pt x="44450" y="214249"/>
                  </a:lnTo>
                  <a:lnTo>
                    <a:pt x="38100" y="207899"/>
                  </a:lnTo>
                  <a:close/>
                </a:path>
                <a:path w="3108325" h="284480">
                  <a:moveTo>
                    <a:pt x="3063875" y="135762"/>
                  </a:moveTo>
                  <a:lnTo>
                    <a:pt x="34543" y="135762"/>
                  </a:lnTo>
                  <a:lnTo>
                    <a:pt x="31750" y="138556"/>
                  </a:lnTo>
                  <a:lnTo>
                    <a:pt x="31750" y="214249"/>
                  </a:lnTo>
                  <a:lnTo>
                    <a:pt x="38100" y="207899"/>
                  </a:lnTo>
                  <a:lnTo>
                    <a:pt x="44450" y="207899"/>
                  </a:lnTo>
                  <a:lnTo>
                    <a:pt x="44450" y="148462"/>
                  </a:lnTo>
                  <a:lnTo>
                    <a:pt x="38100" y="148462"/>
                  </a:lnTo>
                  <a:lnTo>
                    <a:pt x="44450" y="142112"/>
                  </a:lnTo>
                  <a:lnTo>
                    <a:pt x="3063875" y="142112"/>
                  </a:lnTo>
                  <a:lnTo>
                    <a:pt x="3063875" y="135762"/>
                  </a:lnTo>
                  <a:close/>
                </a:path>
                <a:path w="3108325" h="284480">
                  <a:moveTo>
                    <a:pt x="44450" y="207899"/>
                  </a:moveTo>
                  <a:lnTo>
                    <a:pt x="38100" y="207899"/>
                  </a:lnTo>
                  <a:lnTo>
                    <a:pt x="44450" y="214249"/>
                  </a:lnTo>
                  <a:lnTo>
                    <a:pt x="44450" y="207899"/>
                  </a:lnTo>
                  <a:close/>
                </a:path>
                <a:path w="3108325" h="284480">
                  <a:moveTo>
                    <a:pt x="44450" y="142112"/>
                  </a:moveTo>
                  <a:lnTo>
                    <a:pt x="38100" y="148462"/>
                  </a:lnTo>
                  <a:lnTo>
                    <a:pt x="44450" y="148462"/>
                  </a:lnTo>
                  <a:lnTo>
                    <a:pt x="44450" y="142112"/>
                  </a:lnTo>
                  <a:close/>
                </a:path>
                <a:path w="3108325" h="284480">
                  <a:moveTo>
                    <a:pt x="3076575" y="135762"/>
                  </a:moveTo>
                  <a:lnTo>
                    <a:pt x="3070225" y="135762"/>
                  </a:lnTo>
                  <a:lnTo>
                    <a:pt x="3063875" y="142112"/>
                  </a:lnTo>
                  <a:lnTo>
                    <a:pt x="44450" y="142112"/>
                  </a:lnTo>
                  <a:lnTo>
                    <a:pt x="44450" y="148462"/>
                  </a:lnTo>
                  <a:lnTo>
                    <a:pt x="3073654" y="148462"/>
                  </a:lnTo>
                  <a:lnTo>
                    <a:pt x="3076575" y="145541"/>
                  </a:lnTo>
                  <a:lnTo>
                    <a:pt x="3076575" y="135762"/>
                  </a:lnTo>
                  <a:close/>
                </a:path>
                <a:path w="3108325" h="284480">
                  <a:moveTo>
                    <a:pt x="3063875" y="69850"/>
                  </a:moveTo>
                  <a:lnTo>
                    <a:pt x="3063875" y="142112"/>
                  </a:lnTo>
                  <a:lnTo>
                    <a:pt x="3070225" y="135762"/>
                  </a:lnTo>
                  <a:lnTo>
                    <a:pt x="3076575" y="135762"/>
                  </a:lnTo>
                  <a:lnTo>
                    <a:pt x="3076575" y="76200"/>
                  </a:lnTo>
                  <a:lnTo>
                    <a:pt x="3070225" y="76200"/>
                  </a:lnTo>
                  <a:lnTo>
                    <a:pt x="3063875" y="69850"/>
                  </a:lnTo>
                  <a:close/>
                </a:path>
                <a:path w="3108325" h="284480">
                  <a:moveTo>
                    <a:pt x="3076575" y="38100"/>
                  </a:moveTo>
                  <a:lnTo>
                    <a:pt x="3063875" y="38100"/>
                  </a:lnTo>
                  <a:lnTo>
                    <a:pt x="3063875" y="69850"/>
                  </a:lnTo>
                  <a:lnTo>
                    <a:pt x="3070225" y="76200"/>
                  </a:lnTo>
                  <a:lnTo>
                    <a:pt x="3076575" y="69850"/>
                  </a:lnTo>
                  <a:lnTo>
                    <a:pt x="3076575" y="38100"/>
                  </a:lnTo>
                  <a:close/>
                </a:path>
                <a:path w="3108325" h="284480">
                  <a:moveTo>
                    <a:pt x="3076575" y="69850"/>
                  </a:moveTo>
                  <a:lnTo>
                    <a:pt x="3070225" y="76200"/>
                  </a:lnTo>
                  <a:lnTo>
                    <a:pt x="3076575" y="76200"/>
                  </a:lnTo>
                  <a:lnTo>
                    <a:pt x="3076575" y="69850"/>
                  </a:lnTo>
                  <a:close/>
                </a:path>
                <a:path w="3108325" h="284480">
                  <a:moveTo>
                    <a:pt x="3070225" y="0"/>
                  </a:moveTo>
                  <a:lnTo>
                    <a:pt x="3032125" y="38100"/>
                  </a:lnTo>
                  <a:lnTo>
                    <a:pt x="3063875" y="69850"/>
                  </a:lnTo>
                  <a:lnTo>
                    <a:pt x="3063875" y="38100"/>
                  </a:lnTo>
                  <a:lnTo>
                    <a:pt x="3108325" y="38100"/>
                  </a:lnTo>
                  <a:lnTo>
                    <a:pt x="3070225" y="0"/>
                  </a:lnTo>
                  <a:close/>
                </a:path>
                <a:path w="3108325" h="284480">
                  <a:moveTo>
                    <a:pt x="3108325" y="38100"/>
                  </a:moveTo>
                  <a:lnTo>
                    <a:pt x="3076575" y="38100"/>
                  </a:lnTo>
                  <a:lnTo>
                    <a:pt x="3076575" y="69850"/>
                  </a:lnTo>
                  <a:lnTo>
                    <a:pt x="3108325" y="38100"/>
                  </a:lnTo>
                  <a:close/>
                </a:path>
              </a:pathLst>
            </a:custGeom>
            <a:solidFill>
              <a:srgbClr val="5415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2017776" y="1996439"/>
            <a:ext cx="76835" cy="320675"/>
          </a:xfrm>
          <a:custGeom>
            <a:avLst/>
            <a:gdLst/>
            <a:ahLst/>
            <a:cxnLst/>
            <a:rect l="l" t="t" r="r" b="b"/>
            <a:pathLst>
              <a:path w="76835" h="320675">
                <a:moveTo>
                  <a:pt x="44450" y="250825"/>
                </a:moveTo>
                <a:lnTo>
                  <a:pt x="44450" y="282575"/>
                </a:lnTo>
                <a:lnTo>
                  <a:pt x="0" y="282575"/>
                </a:lnTo>
                <a:lnTo>
                  <a:pt x="38100" y="320675"/>
                </a:lnTo>
                <a:lnTo>
                  <a:pt x="76200" y="282575"/>
                </a:lnTo>
                <a:lnTo>
                  <a:pt x="31750" y="282575"/>
                </a:lnTo>
                <a:lnTo>
                  <a:pt x="31750" y="250825"/>
                </a:lnTo>
                <a:lnTo>
                  <a:pt x="44450" y="250825"/>
                </a:lnTo>
                <a:close/>
              </a:path>
              <a:path w="76835" h="320675">
                <a:moveTo>
                  <a:pt x="38100" y="244475"/>
                </a:moveTo>
                <a:lnTo>
                  <a:pt x="31750" y="250825"/>
                </a:lnTo>
                <a:lnTo>
                  <a:pt x="31750" y="282575"/>
                </a:lnTo>
                <a:lnTo>
                  <a:pt x="44450" y="282575"/>
                </a:lnTo>
                <a:lnTo>
                  <a:pt x="44450" y="250825"/>
                </a:lnTo>
                <a:lnTo>
                  <a:pt x="38100" y="244475"/>
                </a:lnTo>
                <a:close/>
              </a:path>
              <a:path w="76835" h="320675">
                <a:moveTo>
                  <a:pt x="32385" y="156209"/>
                </a:moveTo>
                <a:lnTo>
                  <a:pt x="31750" y="156844"/>
                </a:lnTo>
                <a:lnTo>
                  <a:pt x="31750" y="250825"/>
                </a:lnTo>
                <a:lnTo>
                  <a:pt x="38100" y="244475"/>
                </a:lnTo>
                <a:lnTo>
                  <a:pt x="44450" y="244475"/>
                </a:lnTo>
                <a:lnTo>
                  <a:pt x="44450" y="166750"/>
                </a:lnTo>
                <a:lnTo>
                  <a:pt x="38100" y="166750"/>
                </a:lnTo>
                <a:lnTo>
                  <a:pt x="44450" y="160400"/>
                </a:lnTo>
                <a:lnTo>
                  <a:pt x="32385" y="160400"/>
                </a:lnTo>
                <a:lnTo>
                  <a:pt x="32385" y="156209"/>
                </a:lnTo>
                <a:close/>
              </a:path>
              <a:path w="76835" h="320675">
                <a:moveTo>
                  <a:pt x="44450" y="244475"/>
                </a:moveTo>
                <a:lnTo>
                  <a:pt x="38100" y="244475"/>
                </a:lnTo>
                <a:lnTo>
                  <a:pt x="44450" y="250825"/>
                </a:lnTo>
                <a:lnTo>
                  <a:pt x="44450" y="244475"/>
                </a:lnTo>
                <a:close/>
              </a:path>
              <a:path w="76835" h="320675">
                <a:moveTo>
                  <a:pt x="44450" y="160400"/>
                </a:moveTo>
                <a:lnTo>
                  <a:pt x="38100" y="166750"/>
                </a:lnTo>
                <a:lnTo>
                  <a:pt x="42163" y="166750"/>
                </a:lnTo>
                <a:lnTo>
                  <a:pt x="44450" y="164464"/>
                </a:lnTo>
                <a:lnTo>
                  <a:pt x="44450" y="160400"/>
                </a:lnTo>
                <a:close/>
              </a:path>
              <a:path w="76835" h="320675">
                <a:moveTo>
                  <a:pt x="44450" y="164464"/>
                </a:moveTo>
                <a:lnTo>
                  <a:pt x="42163" y="166750"/>
                </a:lnTo>
                <a:lnTo>
                  <a:pt x="44450" y="166750"/>
                </a:lnTo>
                <a:lnTo>
                  <a:pt x="44450" y="164464"/>
                </a:lnTo>
                <a:close/>
              </a:path>
              <a:path w="76835" h="320675">
                <a:moveTo>
                  <a:pt x="45085" y="154050"/>
                </a:moveTo>
                <a:lnTo>
                  <a:pt x="38735" y="154050"/>
                </a:lnTo>
                <a:lnTo>
                  <a:pt x="32385" y="160400"/>
                </a:lnTo>
                <a:lnTo>
                  <a:pt x="44450" y="160400"/>
                </a:lnTo>
                <a:lnTo>
                  <a:pt x="44450" y="164464"/>
                </a:lnTo>
                <a:lnTo>
                  <a:pt x="45085" y="163829"/>
                </a:lnTo>
                <a:lnTo>
                  <a:pt x="45085" y="154050"/>
                </a:lnTo>
                <a:close/>
              </a:path>
              <a:path w="76835" h="320675">
                <a:moveTo>
                  <a:pt x="38735" y="154050"/>
                </a:moveTo>
                <a:lnTo>
                  <a:pt x="34543" y="154050"/>
                </a:lnTo>
                <a:lnTo>
                  <a:pt x="32385" y="156209"/>
                </a:lnTo>
                <a:lnTo>
                  <a:pt x="32385" y="160400"/>
                </a:lnTo>
                <a:lnTo>
                  <a:pt x="38735" y="154050"/>
                </a:lnTo>
                <a:close/>
              </a:path>
              <a:path w="76835" h="320675">
                <a:moveTo>
                  <a:pt x="32385" y="69850"/>
                </a:moveTo>
                <a:lnTo>
                  <a:pt x="32385" y="156209"/>
                </a:lnTo>
                <a:lnTo>
                  <a:pt x="34543" y="154050"/>
                </a:lnTo>
                <a:lnTo>
                  <a:pt x="45085" y="154050"/>
                </a:lnTo>
                <a:lnTo>
                  <a:pt x="45085" y="76200"/>
                </a:lnTo>
                <a:lnTo>
                  <a:pt x="38735" y="76200"/>
                </a:lnTo>
                <a:lnTo>
                  <a:pt x="32385" y="69850"/>
                </a:lnTo>
                <a:close/>
              </a:path>
              <a:path w="76835" h="320675">
                <a:moveTo>
                  <a:pt x="45085" y="38100"/>
                </a:moveTo>
                <a:lnTo>
                  <a:pt x="32385" y="38100"/>
                </a:lnTo>
                <a:lnTo>
                  <a:pt x="32385" y="69850"/>
                </a:lnTo>
                <a:lnTo>
                  <a:pt x="38735" y="76200"/>
                </a:lnTo>
                <a:lnTo>
                  <a:pt x="45085" y="69850"/>
                </a:lnTo>
                <a:lnTo>
                  <a:pt x="45085" y="38100"/>
                </a:lnTo>
                <a:close/>
              </a:path>
              <a:path w="76835" h="320675">
                <a:moveTo>
                  <a:pt x="45085" y="69850"/>
                </a:moveTo>
                <a:lnTo>
                  <a:pt x="38735" y="76200"/>
                </a:lnTo>
                <a:lnTo>
                  <a:pt x="45085" y="76200"/>
                </a:lnTo>
                <a:lnTo>
                  <a:pt x="45085" y="69850"/>
                </a:lnTo>
                <a:close/>
              </a:path>
              <a:path w="76835" h="320675">
                <a:moveTo>
                  <a:pt x="38735" y="0"/>
                </a:moveTo>
                <a:lnTo>
                  <a:pt x="635" y="38100"/>
                </a:lnTo>
                <a:lnTo>
                  <a:pt x="32385" y="69850"/>
                </a:lnTo>
                <a:lnTo>
                  <a:pt x="32385" y="38100"/>
                </a:lnTo>
                <a:lnTo>
                  <a:pt x="76835" y="38100"/>
                </a:lnTo>
                <a:lnTo>
                  <a:pt x="38735" y="0"/>
                </a:lnTo>
                <a:close/>
              </a:path>
              <a:path w="76835" h="320675">
                <a:moveTo>
                  <a:pt x="76835" y="38100"/>
                </a:moveTo>
                <a:lnTo>
                  <a:pt x="45085" y="38100"/>
                </a:lnTo>
                <a:lnTo>
                  <a:pt x="45085" y="69850"/>
                </a:lnTo>
                <a:lnTo>
                  <a:pt x="76835" y="38100"/>
                </a:lnTo>
                <a:close/>
              </a:path>
            </a:pathLst>
          </a:custGeom>
          <a:solidFill>
            <a:srgbClr val="6F1C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58384" y="1996439"/>
            <a:ext cx="78740" cy="414655"/>
          </a:xfrm>
          <a:custGeom>
            <a:avLst/>
            <a:gdLst/>
            <a:ahLst/>
            <a:cxnLst/>
            <a:rect l="l" t="t" r="r" b="b"/>
            <a:pathLst>
              <a:path w="78739" h="414655">
                <a:moveTo>
                  <a:pt x="46862" y="344804"/>
                </a:moveTo>
                <a:lnTo>
                  <a:pt x="46862" y="376554"/>
                </a:lnTo>
                <a:lnTo>
                  <a:pt x="2412" y="376554"/>
                </a:lnTo>
                <a:lnTo>
                  <a:pt x="40512" y="414654"/>
                </a:lnTo>
                <a:lnTo>
                  <a:pt x="78612" y="376554"/>
                </a:lnTo>
                <a:lnTo>
                  <a:pt x="34162" y="376554"/>
                </a:lnTo>
                <a:lnTo>
                  <a:pt x="34162" y="344804"/>
                </a:lnTo>
                <a:lnTo>
                  <a:pt x="46862" y="344804"/>
                </a:lnTo>
                <a:close/>
              </a:path>
              <a:path w="78739" h="414655">
                <a:moveTo>
                  <a:pt x="40512" y="338454"/>
                </a:moveTo>
                <a:lnTo>
                  <a:pt x="34162" y="344804"/>
                </a:lnTo>
                <a:lnTo>
                  <a:pt x="34162" y="376554"/>
                </a:lnTo>
                <a:lnTo>
                  <a:pt x="46862" y="376554"/>
                </a:lnTo>
                <a:lnTo>
                  <a:pt x="46862" y="344804"/>
                </a:lnTo>
                <a:lnTo>
                  <a:pt x="40512" y="338454"/>
                </a:lnTo>
                <a:close/>
              </a:path>
              <a:path w="78739" h="414655">
                <a:moveTo>
                  <a:pt x="34162" y="213233"/>
                </a:moveTo>
                <a:lnTo>
                  <a:pt x="34162" y="344804"/>
                </a:lnTo>
                <a:lnTo>
                  <a:pt x="40512" y="338454"/>
                </a:lnTo>
                <a:lnTo>
                  <a:pt x="46862" y="338454"/>
                </a:lnTo>
                <a:lnTo>
                  <a:pt x="46862" y="213613"/>
                </a:lnTo>
                <a:lnTo>
                  <a:pt x="34543" y="213613"/>
                </a:lnTo>
                <a:lnTo>
                  <a:pt x="34162" y="213233"/>
                </a:lnTo>
                <a:close/>
              </a:path>
              <a:path w="78739" h="414655">
                <a:moveTo>
                  <a:pt x="46862" y="338454"/>
                </a:moveTo>
                <a:lnTo>
                  <a:pt x="40512" y="338454"/>
                </a:lnTo>
                <a:lnTo>
                  <a:pt x="46862" y="344804"/>
                </a:lnTo>
                <a:lnTo>
                  <a:pt x="46862" y="338454"/>
                </a:lnTo>
                <a:close/>
              </a:path>
              <a:path w="78739" h="414655">
                <a:moveTo>
                  <a:pt x="34162" y="207263"/>
                </a:moveTo>
                <a:lnTo>
                  <a:pt x="34162" y="213233"/>
                </a:lnTo>
                <a:lnTo>
                  <a:pt x="34543" y="213613"/>
                </a:lnTo>
                <a:lnTo>
                  <a:pt x="40512" y="213613"/>
                </a:lnTo>
                <a:lnTo>
                  <a:pt x="34162" y="207263"/>
                </a:lnTo>
                <a:close/>
              </a:path>
              <a:path w="78739" h="414655">
                <a:moveTo>
                  <a:pt x="44450" y="201312"/>
                </a:moveTo>
                <a:lnTo>
                  <a:pt x="44450" y="207263"/>
                </a:lnTo>
                <a:lnTo>
                  <a:pt x="34162" y="207263"/>
                </a:lnTo>
                <a:lnTo>
                  <a:pt x="40512" y="213613"/>
                </a:lnTo>
                <a:lnTo>
                  <a:pt x="46862" y="213613"/>
                </a:lnTo>
                <a:lnTo>
                  <a:pt x="46862" y="203834"/>
                </a:lnTo>
                <a:lnTo>
                  <a:pt x="44450" y="201312"/>
                </a:lnTo>
                <a:close/>
              </a:path>
              <a:path w="78739" h="414655">
                <a:moveTo>
                  <a:pt x="31750" y="69850"/>
                </a:moveTo>
                <a:lnTo>
                  <a:pt x="31750" y="210819"/>
                </a:lnTo>
                <a:lnTo>
                  <a:pt x="34162" y="213233"/>
                </a:lnTo>
                <a:lnTo>
                  <a:pt x="34162" y="207263"/>
                </a:lnTo>
                <a:lnTo>
                  <a:pt x="44450" y="207263"/>
                </a:lnTo>
                <a:lnTo>
                  <a:pt x="38100" y="200913"/>
                </a:lnTo>
                <a:lnTo>
                  <a:pt x="44450" y="200913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69850"/>
                </a:lnTo>
                <a:close/>
              </a:path>
              <a:path w="78739" h="414655">
                <a:moveTo>
                  <a:pt x="44068" y="200913"/>
                </a:moveTo>
                <a:lnTo>
                  <a:pt x="38100" y="200913"/>
                </a:lnTo>
                <a:lnTo>
                  <a:pt x="44450" y="207263"/>
                </a:lnTo>
                <a:lnTo>
                  <a:pt x="44450" y="201312"/>
                </a:lnTo>
                <a:lnTo>
                  <a:pt x="44068" y="200913"/>
                </a:lnTo>
                <a:close/>
              </a:path>
              <a:path w="78739" h="414655">
                <a:moveTo>
                  <a:pt x="44450" y="200913"/>
                </a:moveTo>
                <a:lnTo>
                  <a:pt x="44068" y="200913"/>
                </a:lnTo>
                <a:lnTo>
                  <a:pt x="44450" y="201312"/>
                </a:lnTo>
                <a:lnTo>
                  <a:pt x="44450" y="200913"/>
                </a:lnTo>
                <a:close/>
              </a:path>
              <a:path w="78739" h="414655">
                <a:moveTo>
                  <a:pt x="44450" y="38100"/>
                </a:moveTo>
                <a:lnTo>
                  <a:pt x="31750" y="38100"/>
                </a:lnTo>
                <a:lnTo>
                  <a:pt x="31750" y="69850"/>
                </a:lnTo>
                <a:lnTo>
                  <a:pt x="38100" y="76200"/>
                </a:lnTo>
                <a:lnTo>
                  <a:pt x="44450" y="69850"/>
                </a:lnTo>
                <a:lnTo>
                  <a:pt x="44450" y="38100"/>
                </a:lnTo>
                <a:close/>
              </a:path>
              <a:path w="78739" h="414655">
                <a:moveTo>
                  <a:pt x="44450" y="69850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69850"/>
                </a:lnTo>
                <a:close/>
              </a:path>
              <a:path w="78739" h="414655">
                <a:moveTo>
                  <a:pt x="38100" y="0"/>
                </a:moveTo>
                <a:lnTo>
                  <a:pt x="0" y="38100"/>
                </a:lnTo>
                <a:lnTo>
                  <a:pt x="31750" y="69850"/>
                </a:lnTo>
                <a:lnTo>
                  <a:pt x="31750" y="38100"/>
                </a:lnTo>
                <a:lnTo>
                  <a:pt x="76200" y="38100"/>
                </a:lnTo>
                <a:lnTo>
                  <a:pt x="38100" y="0"/>
                </a:lnTo>
                <a:close/>
              </a:path>
              <a:path w="78739" h="414655">
                <a:moveTo>
                  <a:pt x="76200" y="38100"/>
                </a:moveTo>
                <a:lnTo>
                  <a:pt x="44450" y="38100"/>
                </a:lnTo>
                <a:lnTo>
                  <a:pt x="44450" y="69850"/>
                </a:lnTo>
                <a:lnTo>
                  <a:pt x="76200" y="38100"/>
                </a:lnTo>
                <a:close/>
              </a:path>
            </a:pathLst>
          </a:custGeom>
          <a:solidFill>
            <a:srgbClr val="6F1C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10050" y="793445"/>
            <a:ext cx="17538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124F5C"/>
                </a:solidFill>
                <a:latin typeface="Microsoft Sans Serif"/>
                <a:cs typeface="Microsoft Sans Serif"/>
              </a:rPr>
              <a:t>Telecom</a:t>
            </a:r>
            <a:r>
              <a:rPr dirty="0" sz="1800" spc="-7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Dataset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3491" y="1449451"/>
            <a:ext cx="105981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124F5C"/>
                </a:solidFill>
                <a:latin typeface="Microsoft Sans Serif"/>
                <a:cs typeface="Microsoft Sans Serif"/>
              </a:rPr>
              <a:t>Nu</a:t>
            </a:r>
            <a:r>
              <a:rPr dirty="0" sz="1800" spc="5">
                <a:solidFill>
                  <a:srgbClr val="124F5C"/>
                </a:solidFill>
                <a:latin typeface="Microsoft Sans Serif"/>
                <a:cs typeface="Microsoft Sans Serif"/>
              </a:rPr>
              <a:t>m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-10">
                <a:solidFill>
                  <a:srgbClr val="124F5C"/>
                </a:solidFill>
                <a:latin typeface="Microsoft Sans Serif"/>
                <a:cs typeface="Microsoft Sans Serif"/>
              </a:rPr>
              <a:t>r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i</a:t>
            </a:r>
            <a:r>
              <a:rPr dirty="0" sz="1800" spc="10">
                <a:solidFill>
                  <a:srgbClr val="124F5C"/>
                </a:solidFill>
                <a:latin typeface="Microsoft Sans Serif"/>
                <a:cs typeface="Microsoft Sans Serif"/>
              </a:rPr>
              <a:t>c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15">
                <a:solidFill>
                  <a:srgbClr val="124F5C"/>
                </a:solidFill>
                <a:latin typeface="Microsoft Sans Serif"/>
                <a:cs typeface="Microsoft Sans Serif"/>
              </a:rPr>
              <a:t>l</a:t>
            </a:r>
            <a:endParaRPr sz="18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</a:pPr>
            <a:r>
              <a:rPr dirty="0" sz="1800" spc="-5">
                <a:solidFill>
                  <a:srgbClr val="124F5C"/>
                </a:solidFill>
                <a:latin typeface="Microsoft Sans Serif"/>
                <a:cs typeface="Microsoft Sans Serif"/>
              </a:rPr>
              <a:t>Variables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6784" y="1449451"/>
            <a:ext cx="118745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124F5C"/>
                </a:solidFill>
                <a:latin typeface="Microsoft Sans Serif"/>
                <a:cs typeface="Microsoft Sans Serif"/>
              </a:rPr>
              <a:t>Ca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t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ego</a:t>
            </a:r>
            <a:r>
              <a:rPr dirty="0" sz="1800" spc="-10">
                <a:solidFill>
                  <a:srgbClr val="124F5C"/>
                </a:solidFill>
                <a:latin typeface="Microsoft Sans Serif"/>
                <a:cs typeface="Microsoft Sans Serif"/>
              </a:rPr>
              <a:t>r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i</a:t>
            </a:r>
            <a:r>
              <a:rPr dirty="0" sz="1800" spc="10">
                <a:solidFill>
                  <a:srgbClr val="124F5C"/>
                </a:solidFill>
                <a:latin typeface="Microsoft Sans Serif"/>
                <a:cs typeface="Microsoft Sans Serif"/>
              </a:rPr>
              <a:t>c</a:t>
            </a: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15">
                <a:solidFill>
                  <a:srgbClr val="124F5C"/>
                </a:solidFill>
                <a:latin typeface="Microsoft Sans Serif"/>
                <a:cs typeface="Microsoft Sans Serif"/>
              </a:rPr>
              <a:t>l</a:t>
            </a:r>
            <a:endParaRPr sz="1800">
              <a:latin typeface="Microsoft Sans Serif"/>
              <a:cs typeface="Microsoft Sans Serif"/>
            </a:endParaRPr>
          </a:p>
          <a:p>
            <a:pPr marL="113030">
              <a:lnSpc>
                <a:spcPct val="100000"/>
              </a:lnSpc>
            </a:pPr>
            <a:r>
              <a:rPr dirty="0" sz="1800" spc="-5">
                <a:solidFill>
                  <a:srgbClr val="124F5C"/>
                </a:solidFill>
                <a:latin typeface="Microsoft Sans Serif"/>
                <a:cs typeface="Microsoft Sans Serif"/>
              </a:rPr>
              <a:t>Variables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44948" y="2411729"/>
            <a:ext cx="151447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indent="-299085">
              <a:lnSpc>
                <a:spcPct val="100000"/>
              </a:lnSpc>
              <a:spcBef>
                <a:spcPts val="100"/>
              </a:spcBef>
              <a:buClr>
                <a:srgbClr val="6F1C7E"/>
              </a:buClr>
              <a:buSzPct val="91666"/>
              <a:buAutoNum type="arabicParenR"/>
              <a:tabLst>
                <a:tab pos="316865" algn="l"/>
                <a:tab pos="317500" algn="l"/>
              </a:tabLst>
            </a:pPr>
            <a:r>
              <a:rPr dirty="0" sz="1200" spc="-5">
                <a:solidFill>
                  <a:srgbClr val="124F5C"/>
                </a:solidFill>
                <a:latin typeface="Microsoft Sans Serif"/>
                <a:cs typeface="Microsoft Sans Serif"/>
              </a:rPr>
              <a:t>State</a:t>
            </a:r>
            <a:endParaRPr sz="1200">
              <a:latin typeface="Microsoft Sans Serif"/>
              <a:cs typeface="Microsoft Sans Serif"/>
            </a:endParaRPr>
          </a:p>
          <a:p>
            <a:pPr marL="317500" indent="-304800">
              <a:lnSpc>
                <a:spcPct val="100000"/>
              </a:lnSpc>
              <a:buAutoNum type="arabicParenR"/>
              <a:tabLst>
                <a:tab pos="316865" algn="l"/>
                <a:tab pos="317500" algn="l"/>
              </a:tabLst>
            </a:pPr>
            <a:r>
              <a:rPr dirty="0" sz="1200" spc="-5">
                <a:solidFill>
                  <a:srgbClr val="124F5C"/>
                </a:solidFill>
                <a:latin typeface="Microsoft Sans Serif"/>
                <a:cs typeface="Microsoft Sans Serif"/>
              </a:rPr>
              <a:t>Area</a:t>
            </a:r>
            <a:r>
              <a:rPr dirty="0" sz="1200" spc="-4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Code</a:t>
            </a:r>
            <a:endParaRPr sz="1200">
              <a:latin typeface="Microsoft Sans Serif"/>
              <a:cs typeface="Microsoft Sans Serif"/>
            </a:endParaRPr>
          </a:p>
          <a:p>
            <a:pPr marL="317500" indent="-299085">
              <a:lnSpc>
                <a:spcPct val="100000"/>
              </a:lnSpc>
              <a:buClr>
                <a:srgbClr val="6F1C7E"/>
              </a:buClr>
              <a:buSzPct val="91666"/>
              <a:buAutoNum type="arabicParenR"/>
              <a:tabLst>
                <a:tab pos="316865" algn="l"/>
                <a:tab pos="317500" algn="l"/>
              </a:tabLst>
            </a:pP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Inte</a:t>
            </a:r>
            <a:r>
              <a:rPr dirty="0" sz="1200" spc="5">
                <a:solidFill>
                  <a:srgbClr val="124F5C"/>
                </a:solidFill>
                <a:latin typeface="Microsoft Sans Serif"/>
                <a:cs typeface="Microsoft Sans Serif"/>
              </a:rPr>
              <a:t>r</a:t>
            </a: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n</a:t>
            </a:r>
            <a:r>
              <a:rPr dirty="0" sz="1200" spc="5">
                <a:solidFill>
                  <a:srgbClr val="124F5C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5">
                <a:solidFill>
                  <a:srgbClr val="124F5C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15">
                <a:solidFill>
                  <a:srgbClr val="124F5C"/>
                </a:solidFill>
                <a:latin typeface="Microsoft Sans Serif"/>
                <a:cs typeface="Microsoft Sans Serif"/>
              </a:rPr>
              <a:t>i</a:t>
            </a: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o</a:t>
            </a:r>
            <a:r>
              <a:rPr dirty="0" sz="1200" spc="-20">
                <a:solidFill>
                  <a:srgbClr val="124F5C"/>
                </a:solidFill>
                <a:latin typeface="Microsoft Sans Serif"/>
                <a:cs typeface="Microsoft Sans Serif"/>
              </a:rPr>
              <a:t>n</a:t>
            </a:r>
            <a:r>
              <a:rPr dirty="0" sz="1200" spc="-5">
                <a:solidFill>
                  <a:srgbClr val="124F5C"/>
                </a:solidFill>
                <a:latin typeface="Microsoft Sans Serif"/>
                <a:cs typeface="Microsoft Sans Serif"/>
              </a:rPr>
              <a:t>al</a:t>
            </a:r>
            <a:r>
              <a:rPr dirty="0" sz="1200" spc="-5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0">
                <a:solidFill>
                  <a:srgbClr val="124F5C"/>
                </a:solidFill>
                <a:latin typeface="Microsoft Sans Serif"/>
                <a:cs typeface="Microsoft Sans Serif"/>
              </a:rPr>
              <a:t>P</a:t>
            </a:r>
            <a:r>
              <a:rPr dirty="0" sz="1200" spc="10">
                <a:solidFill>
                  <a:srgbClr val="124F5C"/>
                </a:solidFill>
                <a:latin typeface="Microsoft Sans Serif"/>
                <a:cs typeface="Microsoft Sans Serif"/>
              </a:rPr>
              <a:t>l</a:t>
            </a: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an</a:t>
            </a:r>
            <a:endParaRPr sz="1200">
              <a:latin typeface="Microsoft Sans Serif"/>
              <a:cs typeface="Microsoft Sans Serif"/>
            </a:endParaRPr>
          </a:p>
          <a:p>
            <a:pPr marL="317500" indent="-299085">
              <a:lnSpc>
                <a:spcPct val="100000"/>
              </a:lnSpc>
              <a:buClr>
                <a:srgbClr val="6F1C7E"/>
              </a:buClr>
              <a:buSzPct val="91666"/>
              <a:buAutoNum type="arabicParenR"/>
              <a:tabLst>
                <a:tab pos="316865" algn="l"/>
                <a:tab pos="317500" algn="l"/>
              </a:tabLst>
            </a:pPr>
            <a:r>
              <a:rPr dirty="0" sz="1200" spc="-10">
                <a:solidFill>
                  <a:srgbClr val="124F5C"/>
                </a:solidFill>
                <a:latin typeface="Microsoft Sans Serif"/>
                <a:cs typeface="Microsoft Sans Serif"/>
              </a:rPr>
              <a:t>V</a:t>
            </a:r>
            <a:r>
              <a:rPr dirty="0" sz="1200" spc="-5">
                <a:solidFill>
                  <a:srgbClr val="124F5C"/>
                </a:solidFill>
                <a:latin typeface="Microsoft Sans Serif"/>
                <a:cs typeface="Microsoft Sans Serif"/>
              </a:rPr>
              <a:t>o</a:t>
            </a:r>
            <a:r>
              <a:rPr dirty="0" sz="1200" spc="10">
                <a:solidFill>
                  <a:srgbClr val="124F5C"/>
                </a:solidFill>
                <a:latin typeface="Microsoft Sans Serif"/>
                <a:cs typeface="Microsoft Sans Serif"/>
              </a:rPr>
              <a:t>i</a:t>
            </a:r>
            <a:r>
              <a:rPr dirty="0" sz="1200" spc="-5">
                <a:solidFill>
                  <a:srgbClr val="124F5C"/>
                </a:solidFill>
                <a:latin typeface="Microsoft Sans Serif"/>
                <a:cs typeface="Microsoft Sans Serif"/>
              </a:rPr>
              <a:t>ce</a:t>
            </a:r>
            <a:r>
              <a:rPr dirty="0" sz="1200" spc="-40">
                <a:solidFill>
                  <a:srgbClr val="124F5C"/>
                </a:solidFill>
                <a:latin typeface="Microsoft Sans Serif"/>
                <a:cs typeface="Microsoft Sans Serif"/>
              </a:rPr>
              <a:t>m</a:t>
            </a:r>
            <a:r>
              <a:rPr dirty="0" sz="1200" spc="-5">
                <a:solidFill>
                  <a:srgbClr val="124F5C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10">
                <a:solidFill>
                  <a:srgbClr val="124F5C"/>
                </a:solidFill>
                <a:latin typeface="Microsoft Sans Serif"/>
                <a:cs typeface="Microsoft Sans Serif"/>
              </a:rPr>
              <a:t>i</a:t>
            </a:r>
            <a:r>
              <a:rPr dirty="0" sz="1200" spc="-10">
                <a:solidFill>
                  <a:srgbClr val="124F5C"/>
                </a:solidFill>
                <a:latin typeface="Microsoft Sans Serif"/>
                <a:cs typeface="Microsoft Sans Serif"/>
              </a:rPr>
              <a:t>l</a:t>
            </a:r>
            <a:r>
              <a:rPr dirty="0" sz="1200" spc="-1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0">
                <a:solidFill>
                  <a:srgbClr val="124F5C"/>
                </a:solidFill>
                <a:latin typeface="Microsoft Sans Serif"/>
                <a:cs typeface="Microsoft Sans Serif"/>
              </a:rPr>
              <a:t>P</a:t>
            </a:r>
            <a:r>
              <a:rPr dirty="0" sz="1200" spc="10">
                <a:solidFill>
                  <a:srgbClr val="124F5C"/>
                </a:solidFill>
                <a:latin typeface="Microsoft Sans Serif"/>
                <a:cs typeface="Microsoft Sans Serif"/>
              </a:rPr>
              <a:t>l</a:t>
            </a:r>
            <a:r>
              <a:rPr dirty="0" sz="1200" spc="-5">
                <a:solidFill>
                  <a:srgbClr val="124F5C"/>
                </a:solidFill>
                <a:latin typeface="Microsoft Sans Serif"/>
                <a:cs typeface="Microsoft Sans Serif"/>
              </a:rPr>
              <a:t>an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2102" y="1428953"/>
            <a:ext cx="165735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Dependent</a:t>
            </a:r>
            <a:endParaRPr sz="18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124F5C"/>
                </a:solidFill>
                <a:latin typeface="Microsoft Sans Serif"/>
                <a:cs typeface="Microsoft Sans Serif"/>
              </a:rPr>
              <a:t>Variable(output)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1356" y="2273300"/>
            <a:ext cx="1993264" cy="2770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100"/>
              </a:spcBef>
              <a:buClr>
                <a:srgbClr val="6F1C7E"/>
              </a:buClr>
              <a:buSzPct val="91666"/>
              <a:buAutoNum type="arabicParenR"/>
              <a:tabLst>
                <a:tab pos="311150" algn="l"/>
                <a:tab pos="311785" algn="l"/>
              </a:tabLst>
            </a:pPr>
            <a:r>
              <a:rPr dirty="0" sz="1200" spc="-5">
                <a:solidFill>
                  <a:srgbClr val="124F5C"/>
                </a:solidFill>
                <a:latin typeface="Microsoft Sans Serif"/>
                <a:cs typeface="Microsoft Sans Serif"/>
              </a:rPr>
              <a:t>Account</a:t>
            </a:r>
            <a:r>
              <a:rPr dirty="0" sz="1200" spc="-3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length</a:t>
            </a:r>
            <a:endParaRPr sz="1200">
              <a:latin typeface="Microsoft Sans Serif"/>
              <a:cs typeface="Microsoft Sans Serif"/>
            </a:endParaRPr>
          </a:p>
          <a:p>
            <a:pPr marL="311150" indent="-299085">
              <a:lnSpc>
                <a:spcPct val="100000"/>
              </a:lnSpc>
              <a:buClr>
                <a:srgbClr val="6F1C7E"/>
              </a:buClr>
              <a:buSzPct val="91666"/>
              <a:buAutoNum type="arabicParenR"/>
              <a:tabLst>
                <a:tab pos="311150" algn="l"/>
                <a:tab pos="311785" algn="l"/>
              </a:tabLst>
            </a:pPr>
            <a:r>
              <a:rPr dirty="0" sz="1200" spc="-10">
                <a:solidFill>
                  <a:srgbClr val="124F5C"/>
                </a:solidFill>
                <a:latin typeface="Microsoft Sans Serif"/>
                <a:cs typeface="Microsoft Sans Serif"/>
              </a:rPr>
              <a:t>Number</a:t>
            </a:r>
            <a:r>
              <a:rPr dirty="0" sz="1200" spc="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0">
                <a:solidFill>
                  <a:srgbClr val="124F5C"/>
                </a:solidFill>
                <a:latin typeface="Microsoft Sans Serif"/>
                <a:cs typeface="Microsoft Sans Serif"/>
              </a:rPr>
              <a:t>vmail</a:t>
            </a: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0">
                <a:solidFill>
                  <a:srgbClr val="124F5C"/>
                </a:solidFill>
                <a:latin typeface="Microsoft Sans Serif"/>
                <a:cs typeface="Microsoft Sans Serif"/>
              </a:rPr>
              <a:t>messages</a:t>
            </a:r>
            <a:endParaRPr sz="1200">
              <a:latin typeface="Microsoft Sans Serif"/>
              <a:cs typeface="Microsoft Sans Serif"/>
            </a:endParaRPr>
          </a:p>
          <a:p>
            <a:pPr marL="311150" indent="-299085">
              <a:lnSpc>
                <a:spcPct val="100000"/>
              </a:lnSpc>
              <a:buClr>
                <a:srgbClr val="6F1C7E"/>
              </a:buClr>
              <a:buSzPct val="91666"/>
              <a:buAutoNum type="arabicParenR"/>
              <a:tabLst>
                <a:tab pos="311150" algn="l"/>
                <a:tab pos="311785" algn="l"/>
              </a:tabLst>
            </a:pP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Total</a:t>
            </a:r>
            <a:r>
              <a:rPr dirty="0" sz="1200" spc="-3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day</a:t>
            </a:r>
            <a:r>
              <a:rPr dirty="0" sz="1200" spc="-3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5">
                <a:solidFill>
                  <a:srgbClr val="124F5C"/>
                </a:solidFill>
                <a:latin typeface="Microsoft Sans Serif"/>
                <a:cs typeface="Microsoft Sans Serif"/>
              </a:rPr>
              <a:t>minutes</a:t>
            </a:r>
            <a:endParaRPr sz="1200">
              <a:latin typeface="Microsoft Sans Serif"/>
              <a:cs typeface="Microsoft Sans Serif"/>
            </a:endParaRPr>
          </a:p>
          <a:p>
            <a:pPr marL="311150" indent="-299085">
              <a:lnSpc>
                <a:spcPct val="100000"/>
              </a:lnSpc>
              <a:buClr>
                <a:srgbClr val="6F1C7E"/>
              </a:buClr>
              <a:buSzPct val="91666"/>
              <a:buAutoNum type="arabicParenR"/>
              <a:tabLst>
                <a:tab pos="311150" algn="l"/>
                <a:tab pos="311785" algn="l"/>
              </a:tabLst>
            </a:pP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Total</a:t>
            </a:r>
            <a:r>
              <a:rPr dirty="0" sz="1200" spc="-4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5">
                <a:solidFill>
                  <a:srgbClr val="124F5C"/>
                </a:solidFill>
                <a:latin typeface="Microsoft Sans Serif"/>
                <a:cs typeface="Microsoft Sans Serif"/>
              </a:rPr>
              <a:t>day</a:t>
            </a:r>
            <a:r>
              <a:rPr dirty="0" sz="1200" spc="-3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">
                <a:solidFill>
                  <a:srgbClr val="124F5C"/>
                </a:solidFill>
                <a:latin typeface="Microsoft Sans Serif"/>
                <a:cs typeface="Microsoft Sans Serif"/>
              </a:rPr>
              <a:t>calls</a:t>
            </a:r>
            <a:endParaRPr sz="1200">
              <a:latin typeface="Microsoft Sans Serif"/>
              <a:cs typeface="Microsoft Sans Serif"/>
            </a:endParaRPr>
          </a:p>
          <a:p>
            <a:pPr marL="311150" indent="-299085">
              <a:lnSpc>
                <a:spcPct val="100000"/>
              </a:lnSpc>
              <a:buClr>
                <a:srgbClr val="6F1C7E"/>
              </a:buClr>
              <a:buSzPct val="91666"/>
              <a:buAutoNum type="arabicParenR"/>
              <a:tabLst>
                <a:tab pos="311150" algn="l"/>
                <a:tab pos="311785" algn="l"/>
              </a:tabLst>
            </a:pP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Total</a:t>
            </a:r>
            <a:r>
              <a:rPr dirty="0" sz="1200" spc="-4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5">
                <a:solidFill>
                  <a:srgbClr val="124F5C"/>
                </a:solidFill>
                <a:latin typeface="Microsoft Sans Serif"/>
                <a:cs typeface="Microsoft Sans Serif"/>
              </a:rPr>
              <a:t>day</a:t>
            </a:r>
            <a:r>
              <a:rPr dirty="0" sz="1200" spc="-3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charge</a:t>
            </a:r>
            <a:endParaRPr sz="1200">
              <a:latin typeface="Microsoft Sans Serif"/>
              <a:cs typeface="Microsoft Sans Serif"/>
            </a:endParaRPr>
          </a:p>
          <a:p>
            <a:pPr marL="311150" indent="-299085">
              <a:lnSpc>
                <a:spcPct val="100000"/>
              </a:lnSpc>
              <a:buClr>
                <a:srgbClr val="6F1C7E"/>
              </a:buClr>
              <a:buSzPct val="91666"/>
              <a:buAutoNum type="arabicParenR"/>
              <a:tabLst>
                <a:tab pos="311150" algn="l"/>
                <a:tab pos="311785" algn="l"/>
              </a:tabLst>
            </a:pP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Total</a:t>
            </a:r>
            <a:r>
              <a:rPr dirty="0" sz="1200" spc="-3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eve</a:t>
            </a:r>
            <a:r>
              <a:rPr dirty="0" sz="1200" spc="-3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5">
                <a:solidFill>
                  <a:srgbClr val="124F5C"/>
                </a:solidFill>
                <a:latin typeface="Microsoft Sans Serif"/>
                <a:cs typeface="Microsoft Sans Serif"/>
              </a:rPr>
              <a:t>minutes</a:t>
            </a:r>
            <a:endParaRPr sz="1200">
              <a:latin typeface="Microsoft Sans Serif"/>
              <a:cs typeface="Microsoft Sans Serif"/>
            </a:endParaRPr>
          </a:p>
          <a:p>
            <a:pPr marL="311150" indent="-299085">
              <a:lnSpc>
                <a:spcPct val="100000"/>
              </a:lnSpc>
              <a:spcBef>
                <a:spcPts val="5"/>
              </a:spcBef>
              <a:buClr>
                <a:srgbClr val="6F1C7E"/>
              </a:buClr>
              <a:buSzPct val="91666"/>
              <a:buAutoNum type="arabicParenR"/>
              <a:tabLst>
                <a:tab pos="311150" algn="l"/>
                <a:tab pos="311785" algn="l"/>
              </a:tabLst>
            </a:pP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Total</a:t>
            </a:r>
            <a:r>
              <a:rPr dirty="0" sz="1200" spc="-4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5">
                <a:solidFill>
                  <a:srgbClr val="124F5C"/>
                </a:solidFill>
                <a:latin typeface="Microsoft Sans Serif"/>
                <a:cs typeface="Microsoft Sans Serif"/>
              </a:rPr>
              <a:t>eve</a:t>
            </a:r>
            <a:r>
              <a:rPr dirty="0" sz="1200" spc="-3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">
                <a:solidFill>
                  <a:srgbClr val="124F5C"/>
                </a:solidFill>
                <a:latin typeface="Microsoft Sans Serif"/>
                <a:cs typeface="Microsoft Sans Serif"/>
              </a:rPr>
              <a:t>calls</a:t>
            </a:r>
            <a:endParaRPr sz="1200">
              <a:latin typeface="Microsoft Sans Serif"/>
              <a:cs typeface="Microsoft Sans Serif"/>
            </a:endParaRPr>
          </a:p>
          <a:p>
            <a:pPr marL="311150" indent="-299085">
              <a:lnSpc>
                <a:spcPct val="100000"/>
              </a:lnSpc>
              <a:buClr>
                <a:srgbClr val="6F1C7E"/>
              </a:buClr>
              <a:buSzPct val="91666"/>
              <a:buAutoNum type="arabicParenR"/>
              <a:tabLst>
                <a:tab pos="311150" algn="l"/>
                <a:tab pos="311785" algn="l"/>
              </a:tabLst>
            </a:pP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Total</a:t>
            </a:r>
            <a:r>
              <a:rPr dirty="0" sz="1200" spc="-4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5">
                <a:solidFill>
                  <a:srgbClr val="124F5C"/>
                </a:solidFill>
                <a:latin typeface="Microsoft Sans Serif"/>
                <a:cs typeface="Microsoft Sans Serif"/>
              </a:rPr>
              <a:t>eve</a:t>
            </a:r>
            <a:r>
              <a:rPr dirty="0" sz="1200" spc="-3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charge</a:t>
            </a:r>
            <a:endParaRPr sz="1200">
              <a:latin typeface="Microsoft Sans Serif"/>
              <a:cs typeface="Microsoft Sans Serif"/>
            </a:endParaRPr>
          </a:p>
          <a:p>
            <a:pPr marL="311150" indent="-299085">
              <a:lnSpc>
                <a:spcPct val="100000"/>
              </a:lnSpc>
              <a:buClr>
                <a:srgbClr val="6F1C7E"/>
              </a:buClr>
              <a:buSzPct val="91666"/>
              <a:buAutoNum type="arabicParenR"/>
              <a:tabLst>
                <a:tab pos="311150" algn="l"/>
                <a:tab pos="311785" algn="l"/>
              </a:tabLst>
            </a:pP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Total</a:t>
            </a:r>
            <a:r>
              <a:rPr dirty="0" sz="1200" spc="-3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night</a:t>
            </a:r>
            <a:r>
              <a:rPr dirty="0" sz="1200" spc="-4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5">
                <a:solidFill>
                  <a:srgbClr val="124F5C"/>
                </a:solidFill>
                <a:latin typeface="Microsoft Sans Serif"/>
                <a:cs typeface="Microsoft Sans Serif"/>
              </a:rPr>
              <a:t>minutes</a:t>
            </a:r>
            <a:endParaRPr sz="1200">
              <a:latin typeface="Microsoft Sans Serif"/>
              <a:cs typeface="Microsoft Sans Serif"/>
            </a:endParaRPr>
          </a:p>
          <a:p>
            <a:pPr marL="311150" indent="-299085">
              <a:lnSpc>
                <a:spcPct val="100000"/>
              </a:lnSpc>
              <a:buClr>
                <a:srgbClr val="6F1C7E"/>
              </a:buClr>
              <a:buSzPct val="91666"/>
              <a:buAutoNum type="arabicParenR"/>
              <a:tabLst>
                <a:tab pos="311785" algn="l"/>
              </a:tabLst>
            </a:pP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Total</a:t>
            </a:r>
            <a:r>
              <a:rPr dirty="0" sz="1200" spc="-4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night</a:t>
            </a:r>
            <a:r>
              <a:rPr dirty="0" sz="1200" spc="-5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">
                <a:solidFill>
                  <a:srgbClr val="124F5C"/>
                </a:solidFill>
                <a:latin typeface="Microsoft Sans Serif"/>
                <a:cs typeface="Microsoft Sans Serif"/>
              </a:rPr>
              <a:t>calls</a:t>
            </a:r>
            <a:endParaRPr sz="1200">
              <a:latin typeface="Microsoft Sans Serif"/>
              <a:cs typeface="Microsoft Sans Serif"/>
            </a:endParaRPr>
          </a:p>
          <a:p>
            <a:pPr marL="311150" indent="-299085">
              <a:lnSpc>
                <a:spcPct val="100000"/>
              </a:lnSpc>
              <a:buClr>
                <a:srgbClr val="6F1C7E"/>
              </a:buClr>
              <a:buSzPct val="91666"/>
              <a:buAutoNum type="arabicParenR"/>
              <a:tabLst>
                <a:tab pos="311785" algn="l"/>
              </a:tabLst>
            </a:pP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Total</a:t>
            </a:r>
            <a:r>
              <a:rPr dirty="0" sz="1200" spc="-4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night</a:t>
            </a:r>
            <a:r>
              <a:rPr dirty="0" sz="1200" spc="-5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charge</a:t>
            </a:r>
            <a:endParaRPr sz="1200">
              <a:latin typeface="Microsoft Sans Serif"/>
              <a:cs typeface="Microsoft Sans Serif"/>
            </a:endParaRPr>
          </a:p>
          <a:p>
            <a:pPr marL="311150" indent="-299085">
              <a:lnSpc>
                <a:spcPct val="100000"/>
              </a:lnSpc>
              <a:buClr>
                <a:srgbClr val="6F1C7E"/>
              </a:buClr>
              <a:buSzPct val="91666"/>
              <a:buAutoNum type="arabicParenR"/>
              <a:tabLst>
                <a:tab pos="311785" algn="l"/>
              </a:tabLst>
            </a:pP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Total</a:t>
            </a:r>
            <a:r>
              <a:rPr dirty="0" sz="1200" spc="-3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intl</a:t>
            </a:r>
            <a:r>
              <a:rPr dirty="0" sz="1200" spc="-3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5">
                <a:solidFill>
                  <a:srgbClr val="124F5C"/>
                </a:solidFill>
                <a:latin typeface="Microsoft Sans Serif"/>
                <a:cs typeface="Microsoft Sans Serif"/>
              </a:rPr>
              <a:t>minutes</a:t>
            </a:r>
            <a:endParaRPr sz="1200">
              <a:latin typeface="Microsoft Sans Serif"/>
              <a:cs typeface="Microsoft Sans Serif"/>
            </a:endParaRPr>
          </a:p>
          <a:p>
            <a:pPr marL="311150" indent="-299085">
              <a:lnSpc>
                <a:spcPct val="100000"/>
              </a:lnSpc>
              <a:spcBef>
                <a:spcPts val="5"/>
              </a:spcBef>
              <a:buClr>
                <a:srgbClr val="6F1C7E"/>
              </a:buClr>
              <a:buSzPct val="91666"/>
              <a:buAutoNum type="arabicParenR"/>
              <a:tabLst>
                <a:tab pos="311785" algn="l"/>
              </a:tabLst>
            </a:pP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Total</a:t>
            </a:r>
            <a:r>
              <a:rPr dirty="0" sz="1200" spc="-4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intl</a:t>
            </a:r>
            <a:r>
              <a:rPr dirty="0" sz="1200" spc="-4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">
                <a:solidFill>
                  <a:srgbClr val="124F5C"/>
                </a:solidFill>
                <a:latin typeface="Microsoft Sans Serif"/>
                <a:cs typeface="Microsoft Sans Serif"/>
              </a:rPr>
              <a:t>calls</a:t>
            </a:r>
            <a:endParaRPr sz="1200">
              <a:latin typeface="Microsoft Sans Serif"/>
              <a:cs typeface="Microsoft Sans Serif"/>
            </a:endParaRPr>
          </a:p>
          <a:p>
            <a:pPr marL="311150" indent="-299085">
              <a:lnSpc>
                <a:spcPct val="100000"/>
              </a:lnSpc>
              <a:buClr>
                <a:srgbClr val="6F1C7E"/>
              </a:buClr>
              <a:buSzPct val="91666"/>
              <a:buAutoNum type="arabicParenR"/>
              <a:tabLst>
                <a:tab pos="311785" algn="l"/>
              </a:tabLst>
            </a:pP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Total</a:t>
            </a:r>
            <a:r>
              <a:rPr dirty="0" sz="1200" spc="-4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intl</a:t>
            </a:r>
            <a:r>
              <a:rPr dirty="0" sz="1200" spc="-3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charge</a:t>
            </a:r>
            <a:endParaRPr sz="1200">
              <a:latin typeface="Microsoft Sans Serif"/>
              <a:cs typeface="Microsoft Sans Serif"/>
            </a:endParaRPr>
          </a:p>
          <a:p>
            <a:pPr marL="311150" indent="-299085">
              <a:lnSpc>
                <a:spcPct val="100000"/>
              </a:lnSpc>
              <a:buClr>
                <a:srgbClr val="6F1C7E"/>
              </a:buClr>
              <a:buSzPct val="91666"/>
              <a:buAutoNum type="arabicParenR"/>
              <a:tabLst>
                <a:tab pos="311785" algn="l"/>
              </a:tabLst>
            </a:pPr>
            <a:r>
              <a:rPr dirty="0" sz="1200" spc="-5">
                <a:solidFill>
                  <a:srgbClr val="124F5C"/>
                </a:solidFill>
                <a:latin typeface="Microsoft Sans Serif"/>
                <a:cs typeface="Microsoft Sans Serif"/>
              </a:rPr>
              <a:t>Customer</a:t>
            </a: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 service</a:t>
            </a:r>
            <a:r>
              <a:rPr dirty="0" sz="1200" spc="-5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">
                <a:solidFill>
                  <a:srgbClr val="124F5C"/>
                </a:solidFill>
                <a:latin typeface="Microsoft Sans Serif"/>
                <a:cs typeface="Microsoft Sans Serif"/>
              </a:rPr>
              <a:t>calls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75372" y="2686050"/>
            <a:ext cx="7410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150" algn="l"/>
              </a:tabLst>
            </a:pPr>
            <a:r>
              <a:rPr dirty="0" sz="1100" spc="10">
                <a:solidFill>
                  <a:srgbClr val="6F1C7E"/>
                </a:solidFill>
                <a:latin typeface="Microsoft Sans Serif"/>
                <a:cs typeface="Microsoft Sans Serif"/>
              </a:rPr>
              <a:t>1</a:t>
            </a:r>
            <a:r>
              <a:rPr dirty="0" sz="1100">
                <a:solidFill>
                  <a:srgbClr val="6F1C7E"/>
                </a:solidFill>
                <a:latin typeface="Microsoft Sans Serif"/>
                <a:cs typeface="Microsoft Sans Serif"/>
              </a:rPr>
              <a:t>)</a:t>
            </a:r>
            <a:r>
              <a:rPr dirty="0" sz="1100">
                <a:solidFill>
                  <a:srgbClr val="6F1C7E"/>
                </a:solidFill>
                <a:latin typeface="Microsoft Sans Serif"/>
                <a:cs typeface="Microsoft Sans Serif"/>
              </a:rPr>
              <a:t>	</a:t>
            </a:r>
            <a:r>
              <a:rPr dirty="0" sz="1200" spc="-5">
                <a:solidFill>
                  <a:srgbClr val="124F5C"/>
                </a:solidFill>
                <a:latin typeface="Microsoft Sans Serif"/>
                <a:cs typeface="Microsoft Sans Serif"/>
              </a:rPr>
              <a:t>Ch</a:t>
            </a:r>
            <a:r>
              <a:rPr dirty="0" sz="1200">
                <a:solidFill>
                  <a:srgbClr val="124F5C"/>
                </a:solidFill>
                <a:latin typeface="Microsoft Sans Serif"/>
                <a:cs typeface="Microsoft Sans Serif"/>
              </a:rPr>
              <a:t>u</a:t>
            </a:r>
            <a:r>
              <a:rPr dirty="0" sz="1200" spc="5">
                <a:solidFill>
                  <a:srgbClr val="124F5C"/>
                </a:solidFill>
                <a:latin typeface="Microsoft Sans Serif"/>
                <a:cs typeface="Microsoft Sans Serif"/>
              </a:rPr>
              <a:t>r</a:t>
            </a:r>
            <a:r>
              <a:rPr dirty="0" sz="1200" spc="-5">
                <a:solidFill>
                  <a:srgbClr val="124F5C"/>
                </a:solidFill>
                <a:latin typeface="Microsoft Sans Serif"/>
                <a:cs typeface="Microsoft Sans Serif"/>
              </a:rPr>
              <a:t>n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68768" y="2118359"/>
            <a:ext cx="76835" cy="447675"/>
          </a:xfrm>
          <a:custGeom>
            <a:avLst/>
            <a:gdLst/>
            <a:ahLst/>
            <a:cxnLst/>
            <a:rect l="l" t="t" r="r" b="b"/>
            <a:pathLst>
              <a:path w="76834" h="447675">
                <a:moveTo>
                  <a:pt x="45084" y="377697"/>
                </a:moveTo>
                <a:lnTo>
                  <a:pt x="45084" y="409447"/>
                </a:lnTo>
                <a:lnTo>
                  <a:pt x="634" y="409447"/>
                </a:lnTo>
                <a:lnTo>
                  <a:pt x="38734" y="447547"/>
                </a:lnTo>
                <a:lnTo>
                  <a:pt x="76834" y="409447"/>
                </a:lnTo>
                <a:lnTo>
                  <a:pt x="32384" y="409447"/>
                </a:lnTo>
                <a:lnTo>
                  <a:pt x="32384" y="377697"/>
                </a:lnTo>
                <a:lnTo>
                  <a:pt x="45084" y="377697"/>
                </a:lnTo>
                <a:close/>
              </a:path>
              <a:path w="76834" h="447675">
                <a:moveTo>
                  <a:pt x="38734" y="371347"/>
                </a:moveTo>
                <a:lnTo>
                  <a:pt x="32384" y="377697"/>
                </a:lnTo>
                <a:lnTo>
                  <a:pt x="32384" y="409447"/>
                </a:lnTo>
                <a:lnTo>
                  <a:pt x="45084" y="409447"/>
                </a:lnTo>
                <a:lnTo>
                  <a:pt x="45084" y="377697"/>
                </a:lnTo>
                <a:lnTo>
                  <a:pt x="38734" y="371347"/>
                </a:lnTo>
                <a:close/>
              </a:path>
              <a:path w="76834" h="447675">
                <a:moveTo>
                  <a:pt x="32384" y="227964"/>
                </a:moveTo>
                <a:lnTo>
                  <a:pt x="32384" y="377697"/>
                </a:lnTo>
                <a:lnTo>
                  <a:pt x="38734" y="371347"/>
                </a:lnTo>
                <a:lnTo>
                  <a:pt x="45084" y="371347"/>
                </a:lnTo>
                <a:lnTo>
                  <a:pt x="45084" y="230124"/>
                </a:lnTo>
                <a:lnTo>
                  <a:pt x="34543" y="230124"/>
                </a:lnTo>
                <a:lnTo>
                  <a:pt x="32384" y="227964"/>
                </a:lnTo>
                <a:close/>
              </a:path>
              <a:path w="76834" h="447675">
                <a:moveTo>
                  <a:pt x="45084" y="371347"/>
                </a:moveTo>
                <a:lnTo>
                  <a:pt x="38734" y="371347"/>
                </a:lnTo>
                <a:lnTo>
                  <a:pt x="45084" y="377697"/>
                </a:lnTo>
                <a:lnTo>
                  <a:pt x="45084" y="371347"/>
                </a:lnTo>
                <a:close/>
              </a:path>
              <a:path w="76834" h="447675">
                <a:moveTo>
                  <a:pt x="32384" y="223774"/>
                </a:moveTo>
                <a:lnTo>
                  <a:pt x="32384" y="227964"/>
                </a:lnTo>
                <a:lnTo>
                  <a:pt x="34543" y="230124"/>
                </a:lnTo>
                <a:lnTo>
                  <a:pt x="38734" y="230124"/>
                </a:lnTo>
                <a:lnTo>
                  <a:pt x="32384" y="223774"/>
                </a:lnTo>
                <a:close/>
              </a:path>
              <a:path w="76834" h="447675">
                <a:moveTo>
                  <a:pt x="44450" y="219710"/>
                </a:moveTo>
                <a:lnTo>
                  <a:pt x="44450" y="223774"/>
                </a:lnTo>
                <a:lnTo>
                  <a:pt x="32384" y="223774"/>
                </a:lnTo>
                <a:lnTo>
                  <a:pt x="38734" y="230124"/>
                </a:lnTo>
                <a:lnTo>
                  <a:pt x="45084" y="230124"/>
                </a:lnTo>
                <a:lnTo>
                  <a:pt x="45084" y="220344"/>
                </a:lnTo>
                <a:lnTo>
                  <a:pt x="44450" y="219710"/>
                </a:lnTo>
                <a:close/>
              </a:path>
              <a:path w="76834" h="447675">
                <a:moveTo>
                  <a:pt x="31750" y="69850"/>
                </a:moveTo>
                <a:lnTo>
                  <a:pt x="31750" y="227330"/>
                </a:lnTo>
                <a:lnTo>
                  <a:pt x="32384" y="227964"/>
                </a:lnTo>
                <a:lnTo>
                  <a:pt x="32384" y="223774"/>
                </a:lnTo>
                <a:lnTo>
                  <a:pt x="44450" y="223774"/>
                </a:lnTo>
                <a:lnTo>
                  <a:pt x="38100" y="217424"/>
                </a:lnTo>
                <a:lnTo>
                  <a:pt x="44450" y="217424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69850"/>
                </a:lnTo>
                <a:close/>
              </a:path>
              <a:path w="76834" h="447675">
                <a:moveTo>
                  <a:pt x="42163" y="217424"/>
                </a:moveTo>
                <a:lnTo>
                  <a:pt x="38100" y="217424"/>
                </a:lnTo>
                <a:lnTo>
                  <a:pt x="44450" y="223774"/>
                </a:lnTo>
                <a:lnTo>
                  <a:pt x="44450" y="219710"/>
                </a:lnTo>
                <a:lnTo>
                  <a:pt x="42163" y="217424"/>
                </a:lnTo>
                <a:close/>
              </a:path>
              <a:path w="76834" h="447675">
                <a:moveTo>
                  <a:pt x="44450" y="217424"/>
                </a:moveTo>
                <a:lnTo>
                  <a:pt x="42163" y="217424"/>
                </a:lnTo>
                <a:lnTo>
                  <a:pt x="44450" y="219710"/>
                </a:lnTo>
                <a:lnTo>
                  <a:pt x="44450" y="217424"/>
                </a:lnTo>
                <a:close/>
              </a:path>
              <a:path w="76834" h="447675">
                <a:moveTo>
                  <a:pt x="44450" y="38100"/>
                </a:moveTo>
                <a:lnTo>
                  <a:pt x="31750" y="38100"/>
                </a:lnTo>
                <a:lnTo>
                  <a:pt x="31750" y="69850"/>
                </a:lnTo>
                <a:lnTo>
                  <a:pt x="38100" y="76200"/>
                </a:lnTo>
                <a:lnTo>
                  <a:pt x="44450" y="69850"/>
                </a:lnTo>
                <a:lnTo>
                  <a:pt x="44450" y="38100"/>
                </a:lnTo>
                <a:close/>
              </a:path>
              <a:path w="76834" h="447675">
                <a:moveTo>
                  <a:pt x="44450" y="69850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69850"/>
                </a:lnTo>
                <a:close/>
              </a:path>
              <a:path w="76834" h="447675">
                <a:moveTo>
                  <a:pt x="38100" y="0"/>
                </a:moveTo>
                <a:lnTo>
                  <a:pt x="0" y="38100"/>
                </a:lnTo>
                <a:lnTo>
                  <a:pt x="31750" y="69850"/>
                </a:lnTo>
                <a:lnTo>
                  <a:pt x="31750" y="38100"/>
                </a:lnTo>
                <a:lnTo>
                  <a:pt x="76200" y="38100"/>
                </a:lnTo>
                <a:lnTo>
                  <a:pt x="38100" y="0"/>
                </a:lnTo>
                <a:close/>
              </a:path>
              <a:path w="76834" h="447675">
                <a:moveTo>
                  <a:pt x="76200" y="38100"/>
                </a:moveTo>
                <a:lnTo>
                  <a:pt x="44450" y="38100"/>
                </a:lnTo>
                <a:lnTo>
                  <a:pt x="44450" y="69850"/>
                </a:lnTo>
                <a:lnTo>
                  <a:pt x="76200" y="38100"/>
                </a:lnTo>
                <a:close/>
              </a:path>
            </a:pathLst>
          </a:custGeom>
          <a:solidFill>
            <a:srgbClr val="6F1C7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06705"/>
            <a:ext cx="151193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5" b="0">
                <a:latin typeface="Microsoft Sans Serif"/>
                <a:cs typeface="Microsoft Sans Serif"/>
              </a:rPr>
              <a:t>Variables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6933" y="814514"/>
          <a:ext cx="8535035" cy="3850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9860"/>
                <a:gridCol w="2948940"/>
                <a:gridCol w="1116964"/>
                <a:gridCol w="1203325"/>
                <a:gridCol w="972820"/>
                <a:gridCol w="857250"/>
              </a:tblGrid>
              <a:tr h="350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Variable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1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type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Unique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Values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 spc="-15" b="1">
                          <a:latin typeface="Arial"/>
                          <a:cs typeface="Arial"/>
                        </a:rPr>
                        <a:t>Min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Max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State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Categorical</a:t>
                      </a:r>
                      <a:r>
                        <a:rPr dirty="0" sz="1100" spc="-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1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100" spc="-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50</a:t>
                      </a: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states</a:t>
                      </a:r>
                      <a:r>
                        <a:rPr dirty="0" sz="1100" spc="-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100" spc="-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capital</a:t>
                      </a:r>
                      <a:r>
                        <a:rPr dirty="0" sz="1100" spc="-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DC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object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 spc="10">
                          <a:latin typeface="Microsoft Sans Serif"/>
                          <a:cs typeface="Microsoft Sans Serif"/>
                        </a:rPr>
                        <a:t>51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NaN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NaN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03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Account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 Length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Number</a:t>
                      </a:r>
                      <a:r>
                        <a:rPr dirty="0" sz="1100" spc="-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100" spc="-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days</a:t>
                      </a:r>
                      <a:r>
                        <a:rPr dirty="0" sz="1100" spc="-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account</a:t>
                      </a:r>
                      <a:r>
                        <a:rPr dirty="0" sz="1100" spc="-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has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been</a:t>
                      </a:r>
                      <a:r>
                        <a:rPr dirty="0" sz="1100" spc="-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active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int64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 spc="10">
                          <a:latin typeface="Microsoft Sans Serif"/>
                          <a:cs typeface="Microsoft Sans Serif"/>
                        </a:rPr>
                        <a:t>212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1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 spc="10">
                          <a:latin typeface="Microsoft Sans Serif"/>
                          <a:cs typeface="Microsoft Sans Serif"/>
                        </a:rPr>
                        <a:t>243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Area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Code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254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Code</a:t>
                      </a:r>
                      <a:r>
                        <a:rPr dirty="0" sz="1100" spc="-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Number</a:t>
                      </a:r>
                      <a:r>
                        <a:rPr dirty="0" sz="11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100" spc="-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Area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having</a:t>
                      </a:r>
                      <a:r>
                        <a:rPr dirty="0" sz="1100" spc="-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some</a:t>
                      </a:r>
                      <a:r>
                        <a:rPr dirty="0" sz="11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States </a:t>
                      </a:r>
                      <a:r>
                        <a:rPr dirty="0" sz="1100" spc="-28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included</a:t>
                      </a:r>
                      <a:r>
                        <a:rPr dirty="0" sz="1100" spc="-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 each</a:t>
                      </a:r>
                      <a:r>
                        <a:rPr dirty="0" sz="11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area</a:t>
                      </a:r>
                      <a:r>
                        <a:rPr dirty="0" sz="1100" spc="-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code.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int64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dirty="0" sz="1100" spc="-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(408,415,510)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NaN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NaN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International</a:t>
                      </a:r>
                      <a:r>
                        <a:rPr dirty="0" sz="11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Plan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Activated</a:t>
                      </a:r>
                      <a:r>
                        <a:rPr dirty="0" sz="1100" spc="-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International</a:t>
                      </a:r>
                      <a:r>
                        <a:rPr dirty="0" sz="1100" spc="-7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plan</a:t>
                      </a:r>
                      <a:r>
                        <a:rPr dirty="0" sz="1100" spc="-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100" spc="-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not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object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dirty="0" sz="1100" spc="-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(Yes,</a:t>
                      </a:r>
                      <a:r>
                        <a:rPr dirty="0" sz="1100" spc="-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No)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NaN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NaN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Voicemail</a:t>
                      </a:r>
                      <a:r>
                        <a:rPr dirty="0" sz="11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plan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Activated</a:t>
                      </a:r>
                      <a:r>
                        <a:rPr dirty="0" sz="1100" spc="-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voicemail</a:t>
                      </a:r>
                      <a:r>
                        <a:rPr dirty="0" sz="11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plan</a:t>
                      </a: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100" spc="-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not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object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dirty="0" sz="1100" spc="-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(Yes,</a:t>
                      </a:r>
                      <a:r>
                        <a:rPr dirty="0" sz="1100" spc="-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No)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NaN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NaN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 marR="4013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Number</a:t>
                      </a:r>
                      <a:r>
                        <a:rPr dirty="0" sz="11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vmail </a:t>
                      </a:r>
                      <a:r>
                        <a:rPr dirty="0" sz="1100" spc="-2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messages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Count</a:t>
                      </a:r>
                      <a:r>
                        <a:rPr dirty="0" sz="1100" spc="-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100" spc="-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vmail</a:t>
                      </a: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messages</a:t>
                      </a:r>
                      <a:r>
                        <a:rPr dirty="0" sz="1100" spc="-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sent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int64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10">
                          <a:latin typeface="Microsoft Sans Serif"/>
                          <a:cs typeface="Microsoft Sans Serif"/>
                        </a:rPr>
                        <a:t>46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10">
                          <a:latin typeface="Microsoft Sans Serif"/>
                          <a:cs typeface="Microsoft Sans Serif"/>
                        </a:rPr>
                        <a:t>51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04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1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day</a:t>
                      </a:r>
                      <a:r>
                        <a:rPr dirty="0" sz="11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minutes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Total</a:t>
                      </a:r>
                      <a:r>
                        <a:rPr dirty="0" sz="11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minutes</a:t>
                      </a:r>
                      <a:r>
                        <a:rPr dirty="0" sz="1100" spc="-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100" spc="-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during </a:t>
                      </a: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day</a:t>
                      </a:r>
                      <a:r>
                        <a:rPr dirty="0" sz="1100" spc="-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time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float64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10">
                          <a:latin typeface="Microsoft Sans Serif"/>
                          <a:cs typeface="Microsoft Sans Serif"/>
                        </a:rPr>
                        <a:t>1667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350.8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04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100" spc="-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day</a:t>
                      </a:r>
                      <a:r>
                        <a:rPr dirty="0" sz="11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calls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Total</a:t>
                      </a:r>
                      <a:r>
                        <a:rPr dirty="0" sz="1100" spc="-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number</a:t>
                      </a:r>
                      <a:r>
                        <a:rPr dirty="0" sz="1100" spc="-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 calls</a:t>
                      </a:r>
                      <a:r>
                        <a:rPr dirty="0" sz="11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during</a:t>
                      </a:r>
                      <a:r>
                        <a:rPr dirty="0" sz="11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day</a:t>
                      </a:r>
                      <a:r>
                        <a:rPr dirty="0" sz="1100" spc="-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time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int64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10">
                          <a:latin typeface="Microsoft Sans Serif"/>
                          <a:cs typeface="Microsoft Sans Serif"/>
                        </a:rPr>
                        <a:t>119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165.00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04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1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day</a:t>
                      </a:r>
                      <a:r>
                        <a:rPr dirty="0" sz="11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charge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Total</a:t>
                      </a:r>
                      <a:r>
                        <a:rPr dirty="0" sz="11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charge</a:t>
                      </a:r>
                      <a:r>
                        <a:rPr dirty="0" sz="1100" spc="-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during</a:t>
                      </a:r>
                      <a:r>
                        <a:rPr dirty="0" sz="1100" spc="-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day</a:t>
                      </a:r>
                      <a:r>
                        <a:rPr dirty="0" sz="1100" spc="-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time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14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float64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14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100" spc="10">
                          <a:latin typeface="Microsoft Sans Serif"/>
                          <a:cs typeface="Microsoft Sans Serif"/>
                        </a:rPr>
                        <a:t>1667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14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14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59.64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14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06705"/>
            <a:ext cx="280162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0">
                <a:latin typeface="Microsoft Sans Serif"/>
                <a:cs typeface="Microsoft Sans Serif"/>
              </a:rPr>
              <a:t>Variables(Contd.)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7009" y="733869"/>
          <a:ext cx="8535035" cy="4215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1964"/>
                <a:gridCol w="2905760"/>
                <a:gridCol w="1160779"/>
                <a:gridCol w="1203959"/>
                <a:gridCol w="742315"/>
                <a:gridCol w="756920"/>
              </a:tblGrid>
              <a:tr h="350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Variable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1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type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Unique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Values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100" spc="-20" b="1">
                          <a:latin typeface="Arial"/>
                          <a:cs typeface="Arial"/>
                        </a:rPr>
                        <a:t>Min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Max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1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eve</a:t>
                      </a:r>
                      <a:r>
                        <a:rPr dirty="0" sz="11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minutes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Total</a:t>
                      </a:r>
                      <a:r>
                        <a:rPr dirty="0" sz="1100" spc="-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minutes</a:t>
                      </a:r>
                      <a:r>
                        <a:rPr dirty="0" sz="1100" spc="-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100" spc="-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during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evening</a:t>
                      </a:r>
                      <a:r>
                        <a:rPr dirty="0" sz="1100" spc="-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time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float64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 spc="10">
                          <a:latin typeface="Microsoft Sans Serif"/>
                          <a:cs typeface="Microsoft Sans Serif"/>
                        </a:rPr>
                        <a:t>1611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363.70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03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100" spc="-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eve</a:t>
                      </a:r>
                      <a:r>
                        <a:rPr dirty="0" sz="11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calls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Total</a:t>
                      </a:r>
                      <a:r>
                        <a:rPr dirty="0" sz="11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number</a:t>
                      </a:r>
                      <a:r>
                        <a:rPr dirty="0" sz="1100" spc="-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calls</a:t>
                      </a:r>
                      <a:r>
                        <a:rPr dirty="0" sz="11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during</a:t>
                      </a:r>
                      <a:r>
                        <a:rPr dirty="0" sz="1100" spc="-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evening</a:t>
                      </a:r>
                      <a:r>
                        <a:rPr dirty="0" sz="1100" spc="-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time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int64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123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170.00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1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eve</a:t>
                      </a:r>
                      <a:r>
                        <a:rPr dirty="0" sz="11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charge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Total</a:t>
                      </a:r>
                      <a:r>
                        <a:rPr dirty="0" sz="1100" spc="-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charge</a:t>
                      </a:r>
                      <a:r>
                        <a:rPr dirty="0" sz="1100" spc="-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during</a:t>
                      </a:r>
                      <a:r>
                        <a:rPr dirty="0" sz="1100" spc="-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evening</a:t>
                      </a:r>
                      <a:r>
                        <a:rPr dirty="0" sz="1100" spc="-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time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float64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10">
                          <a:latin typeface="Microsoft Sans Serif"/>
                          <a:cs typeface="Microsoft Sans Serif"/>
                        </a:rPr>
                        <a:t>1440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30.91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1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night</a:t>
                      </a:r>
                      <a:r>
                        <a:rPr dirty="0" sz="11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minutes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Total</a:t>
                      </a:r>
                      <a:r>
                        <a:rPr dirty="0" sz="1100" spc="-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minutes</a:t>
                      </a:r>
                      <a:r>
                        <a:rPr dirty="0" sz="1100" spc="-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100" spc="-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during</a:t>
                      </a: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night</a:t>
                      </a:r>
                      <a:r>
                        <a:rPr dirty="0" sz="1100" spc="-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time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float64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1591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23.20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395.00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100" spc="-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night</a:t>
                      </a:r>
                      <a:r>
                        <a:rPr dirty="0" sz="11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calls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Total</a:t>
                      </a:r>
                      <a:r>
                        <a:rPr dirty="0" sz="1100" spc="-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number</a:t>
                      </a:r>
                      <a:r>
                        <a:rPr dirty="0" sz="1100" spc="-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calls</a:t>
                      </a:r>
                      <a:r>
                        <a:rPr dirty="0" sz="11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during</a:t>
                      </a:r>
                      <a:r>
                        <a:rPr dirty="0" sz="1100" spc="-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night</a:t>
                      </a:r>
                      <a:r>
                        <a:rPr dirty="0" sz="1100" spc="-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time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int64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10">
                          <a:latin typeface="Microsoft Sans Serif"/>
                          <a:cs typeface="Microsoft Sans Serif"/>
                        </a:rPr>
                        <a:t>120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33.0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175.00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03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100" spc="-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night</a:t>
                      </a:r>
                      <a:r>
                        <a:rPr dirty="0" sz="11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charge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Total</a:t>
                      </a:r>
                      <a:r>
                        <a:rPr dirty="0" sz="11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charge</a:t>
                      </a:r>
                      <a:r>
                        <a:rPr dirty="0" sz="1100" spc="-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during</a:t>
                      </a:r>
                      <a:r>
                        <a:rPr dirty="0" sz="1100" spc="-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night</a:t>
                      </a:r>
                      <a:r>
                        <a:rPr dirty="0" sz="1100" spc="-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time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float64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10">
                          <a:latin typeface="Microsoft Sans Serif"/>
                          <a:cs typeface="Microsoft Sans Serif"/>
                        </a:rPr>
                        <a:t>933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1.04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17.77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1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intl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minutes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Total</a:t>
                      </a:r>
                      <a:r>
                        <a:rPr dirty="0" sz="11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minutes</a:t>
                      </a:r>
                      <a:r>
                        <a:rPr dirty="0" sz="1100" spc="-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100" spc="-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100" spc="-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international</a:t>
                      </a:r>
                      <a:r>
                        <a:rPr dirty="0" sz="1100" spc="-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call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float64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10">
                          <a:latin typeface="Microsoft Sans Serif"/>
                          <a:cs typeface="Microsoft Sans Serif"/>
                        </a:rPr>
                        <a:t>162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20.00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100" spc="-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intl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 calls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Total</a:t>
                      </a:r>
                      <a:r>
                        <a:rPr dirty="0" sz="1100" spc="-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number</a:t>
                      </a:r>
                      <a:r>
                        <a:rPr dirty="0" sz="1100" spc="-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 international</a:t>
                      </a:r>
                      <a:r>
                        <a:rPr dirty="0" sz="1100" spc="-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calls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int64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10">
                          <a:latin typeface="Microsoft Sans Serif"/>
                          <a:cs typeface="Microsoft Sans Serif"/>
                        </a:rPr>
                        <a:t>21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20.00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04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1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intl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charge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Total</a:t>
                      </a:r>
                      <a:r>
                        <a:rPr dirty="0" sz="1100" spc="-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charge</a:t>
                      </a:r>
                      <a:r>
                        <a:rPr dirty="0" sz="1100" spc="-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 international</a:t>
                      </a:r>
                      <a:r>
                        <a:rPr dirty="0" sz="1100" spc="-6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calls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float64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162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5.40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08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04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Customer</a:t>
                      </a:r>
                      <a:r>
                        <a:rPr dirty="0" sz="1100" spc="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Service</a:t>
                      </a:r>
                      <a:r>
                        <a:rPr dirty="0" sz="11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Calls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Number</a:t>
                      </a:r>
                      <a:r>
                        <a:rPr dirty="0" sz="11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100" spc="-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calls</a:t>
                      </a:r>
                      <a:r>
                        <a:rPr dirty="0" sz="11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100" spc="-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customer</a:t>
                      </a:r>
                      <a:r>
                        <a:rPr dirty="0" sz="1100" spc="-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5">
                          <a:latin typeface="Microsoft Sans Serif"/>
                          <a:cs typeface="Microsoft Sans Serif"/>
                        </a:rPr>
                        <a:t>service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14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int64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14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100" spc="1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14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14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9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14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04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Churn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Customer</a:t>
                      </a:r>
                      <a:r>
                        <a:rPr dirty="0" sz="1100" spc="-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churn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14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100" spc="5">
                          <a:latin typeface="Microsoft Sans Serif"/>
                          <a:cs typeface="Microsoft Sans Serif"/>
                        </a:rPr>
                        <a:t>bool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14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dirty="0" sz="1100" spc="-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(True,</a:t>
                      </a:r>
                      <a:r>
                        <a:rPr dirty="0" sz="1100" spc="-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False)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14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NaN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14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100">
                          <a:latin typeface="Microsoft Sans Serif"/>
                          <a:cs typeface="Microsoft Sans Serif"/>
                        </a:rPr>
                        <a:t>NaN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14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228155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b="0">
                <a:latin typeface="Microsoft Sans Serif"/>
                <a:cs typeface="Microsoft Sans Serif"/>
              </a:rPr>
              <a:t>Data</a:t>
            </a:r>
            <a:r>
              <a:rPr dirty="0" sz="2800" spc="-45" b="0">
                <a:latin typeface="Microsoft Sans Serif"/>
                <a:cs typeface="Microsoft Sans Serif"/>
              </a:rPr>
              <a:t> </a:t>
            </a:r>
            <a:r>
              <a:rPr dirty="0" sz="2800" spc="-5" b="0">
                <a:latin typeface="Microsoft Sans Serif"/>
                <a:cs typeface="Microsoft Sans Serif"/>
              </a:rPr>
              <a:t>Cleaning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9298" y="3903979"/>
            <a:ext cx="410400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There</a:t>
            </a:r>
            <a:r>
              <a:rPr dirty="0" sz="1400" spc="2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are</a:t>
            </a:r>
            <a:r>
              <a:rPr dirty="0" sz="1400" spc="2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no</a:t>
            </a:r>
            <a:r>
              <a:rPr dirty="0" sz="1400" spc="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missing</a:t>
            </a:r>
            <a:r>
              <a:rPr dirty="0" sz="1400" spc="2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values</a:t>
            </a:r>
            <a:r>
              <a:rPr dirty="0" sz="1400" spc="2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and</a:t>
            </a:r>
            <a:r>
              <a:rPr dirty="0" sz="1400" spc="2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duplicate</a:t>
            </a:r>
            <a:r>
              <a:rPr dirty="0" sz="1400" spc="4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values</a:t>
            </a:r>
            <a:r>
              <a:rPr dirty="0" sz="1400" spc="5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in</a:t>
            </a:r>
            <a:endParaRPr sz="1400">
              <a:latin typeface="Microsoft Sans Serif"/>
              <a:cs typeface="Microsoft Sans Serif"/>
            </a:endParaRPr>
          </a:p>
          <a:p>
            <a:pPr algn="ctr" marL="4445">
              <a:lnSpc>
                <a:spcPct val="100000"/>
              </a:lnSpc>
            </a:pP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dataset.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1767" y="643127"/>
            <a:ext cx="3054095" cy="30535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7197" y="2018538"/>
            <a:ext cx="3211818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23748"/>
            <a:ext cx="248539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0">
                <a:latin typeface="Microsoft Sans Serif"/>
                <a:cs typeface="Microsoft Sans Serif"/>
              </a:rPr>
              <a:t>Data</a:t>
            </a:r>
            <a:r>
              <a:rPr dirty="0" sz="2800" spc="-30" b="0">
                <a:latin typeface="Microsoft Sans Serif"/>
                <a:cs typeface="Microsoft Sans Serif"/>
              </a:rPr>
              <a:t> </a:t>
            </a:r>
            <a:r>
              <a:rPr dirty="0" sz="2800" b="0">
                <a:latin typeface="Microsoft Sans Serif"/>
                <a:cs typeface="Microsoft Sans Serif"/>
              </a:rPr>
              <a:t>Wrangling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296" y="2376267"/>
            <a:ext cx="2645664" cy="10187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3647" y="1827044"/>
            <a:ext cx="3329280" cy="28973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34897" y="1543049"/>
            <a:ext cx="212915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Customer</a:t>
            </a:r>
            <a:r>
              <a:rPr dirty="0" sz="1400" spc="1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Churn</a:t>
            </a:r>
            <a:r>
              <a:rPr dirty="0" sz="1400" spc="4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on </a:t>
            </a:r>
            <a:r>
              <a:rPr dirty="0" sz="1400">
                <a:solidFill>
                  <a:srgbClr val="124F5C"/>
                </a:solidFill>
                <a:latin typeface="Microsoft Sans Serif"/>
                <a:cs typeface="Microsoft Sans Serif"/>
              </a:rPr>
              <a:t>Whole</a:t>
            </a:r>
            <a:endParaRPr sz="14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Dataset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2241" y="1095501"/>
            <a:ext cx="2326640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62305" marR="5080" indent="-649605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Customer</a:t>
            </a:r>
            <a:r>
              <a:rPr dirty="0" sz="1400" spc="1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Churn</a:t>
            </a:r>
            <a:r>
              <a:rPr dirty="0" sz="1400" spc="4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on</a:t>
            </a:r>
            <a:r>
              <a:rPr dirty="0" sz="1400" spc="-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15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basis </a:t>
            </a:r>
            <a:r>
              <a:rPr dirty="0" sz="1400" spc="-36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of</a:t>
            </a:r>
            <a:r>
              <a:rPr dirty="0" sz="1400" spc="2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Area</a:t>
            </a:r>
            <a:r>
              <a:rPr dirty="0" sz="1400" spc="2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Microsoft Sans Serif"/>
                <a:cs typeface="Microsoft Sans Serif"/>
              </a:rPr>
              <a:t>code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2023-06-05T11:35:32Z</dcterms:created>
  <dcterms:modified xsi:type="dcterms:W3CDTF">2023-06-05T11:35:32Z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2023-06-05T00:00:00Z</vt:filetime>
  </property>
</Properties>
</file>