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7" r:id="rId2"/>
    <p:sldId id="634" r:id="rId3"/>
    <p:sldId id="654" r:id="rId4"/>
    <p:sldId id="655" r:id="rId5"/>
    <p:sldId id="656" r:id="rId6"/>
    <p:sldId id="647" r:id="rId7"/>
    <p:sldId id="657" r:id="rId8"/>
    <p:sldId id="658" r:id="rId9"/>
    <p:sldId id="659" r:id="rId10"/>
    <p:sldId id="660" r:id="rId11"/>
    <p:sldId id="661" r:id="rId12"/>
    <p:sldId id="662" r:id="rId13"/>
    <p:sldId id="663" r:id="rId14"/>
    <p:sldId id="664" r:id="rId15"/>
    <p:sldId id="648" r:id="rId16"/>
    <p:sldId id="665" r:id="rId17"/>
    <p:sldId id="668" r:id="rId18"/>
    <p:sldId id="650" r:id="rId19"/>
    <p:sldId id="669" r:id="rId20"/>
    <p:sldId id="670" r:id="rId21"/>
    <p:sldId id="651" r:id="rId22"/>
    <p:sldId id="671" r:id="rId23"/>
    <p:sldId id="653" r:id="rId24"/>
    <p:sldId id="666" r:id="rId25"/>
    <p:sldId id="652" r:id="rId26"/>
    <p:sldId id="649" r:id="rId27"/>
    <p:sldId id="304" r:id="rId2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3A4396-338F-414F-B00B-F8CC794D4129}">
          <p14:sldIdLst>
            <p14:sldId id="257"/>
            <p14:sldId id="634"/>
            <p14:sldId id="654"/>
            <p14:sldId id="655"/>
            <p14:sldId id="656"/>
            <p14:sldId id="647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48"/>
            <p14:sldId id="665"/>
            <p14:sldId id="668"/>
            <p14:sldId id="650"/>
            <p14:sldId id="669"/>
            <p14:sldId id="670"/>
            <p14:sldId id="651"/>
            <p14:sldId id="671"/>
            <p14:sldId id="653"/>
            <p14:sldId id="666"/>
            <p14:sldId id="652"/>
            <p14:sldId id="649"/>
            <p14:sldId id="304"/>
          </p14:sldIdLst>
        </p14:section>
        <p14:section name="Untitled Section" id="{9109AAFA-1066-4C62-80AB-473C75354C6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56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Abu Shahzer" initials="MAS" lastIdx="1" clrIdx="0">
    <p:extLst>
      <p:ext uri="{19B8F6BF-5375-455C-9EA6-DF929625EA0E}">
        <p15:presenceInfo xmlns:p15="http://schemas.microsoft.com/office/powerpoint/2012/main" userId="8ba49db63a72ad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CC"/>
    <a:srgbClr val="2DB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5652" autoAdjust="0"/>
  </p:normalViewPr>
  <p:slideViewPr>
    <p:cSldViewPr>
      <p:cViewPr varScale="1">
        <p:scale>
          <a:sx n="107" d="100"/>
          <a:sy n="107" d="100"/>
        </p:scale>
        <p:origin x="1026" y="96"/>
      </p:cViewPr>
      <p:guideLst>
        <p:guide orient="horz" pos="210"/>
        <p:guide orient="horz" pos="4156"/>
        <p:guide pos="272"/>
        <p:guide pos="7272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CE038-C6C7-441D-BEA5-BB871DC9F8AC}" type="datetimeFigureOut">
              <a:rPr lang="ko-KR" altLang="en-US" smtClean="0"/>
              <a:pPr/>
              <a:t>2024-12-19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F8216-A46D-4898-B103-544F55D9D7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8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ko-KR" altLang="ko-K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F8216-A46D-4898-B103-544F55D9D79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1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47328" y="1974448"/>
            <a:ext cx="11523133" cy="738664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7328" y="2666649"/>
            <a:ext cx="11523133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800" kern="120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Subtitle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659639" y="3125292"/>
            <a:ext cx="11523133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0" kern="1200" baseline="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altLang="ko-KR" dirty="0"/>
              <a:t>01. Contents title</a:t>
            </a:r>
            <a:endParaRPr lang="ko-KR" altLang="en-US" dirty="0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639" y="3592327"/>
            <a:ext cx="11523133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0" kern="120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02. Contents title</a:t>
            </a:r>
            <a:endParaRPr lang="ko-KR" altLang="en-US" dirty="0"/>
          </a:p>
        </p:txBody>
      </p:sp>
      <p:sp>
        <p:nvSpPr>
          <p:cNvPr id="5" name="텍스트 개체 틀 9"/>
          <p:cNvSpPr>
            <a:spLocks noGrp="1"/>
          </p:cNvSpPr>
          <p:nvPr>
            <p:ph type="body" sz="quarter" idx="12" hasCustomPrompt="1"/>
          </p:nvPr>
        </p:nvSpPr>
        <p:spPr>
          <a:xfrm>
            <a:off x="659639" y="4059362"/>
            <a:ext cx="11523133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0" kern="120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03. Contents title</a:t>
            </a:r>
            <a:endParaRPr lang="ko-KR" altLang="en-US" dirty="0"/>
          </a:p>
        </p:txBody>
      </p:sp>
      <p:sp>
        <p:nvSpPr>
          <p:cNvPr id="6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59639" y="4526397"/>
            <a:ext cx="11523133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0" kern="120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04. Contents title</a:t>
            </a:r>
            <a:endParaRPr lang="ko-KR" altLang="en-US" dirty="0"/>
          </a:p>
        </p:txBody>
      </p:sp>
      <p:sp>
        <p:nvSpPr>
          <p:cNvPr id="7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659639" y="4993432"/>
            <a:ext cx="11523133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0" kern="120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000" b="1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05. Contents title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503005" y="1907308"/>
            <a:ext cx="11506200" cy="5286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63285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D3B2-78A8-4C98-90BB-C07A771E56FE}" type="slidenum">
              <a:rPr lang="ko-KR" altLang="en-US" smtClean="0"/>
              <a:pPr/>
              <a:t>‹#›</a:t>
            </a:fld>
            <a:r>
              <a:rPr lang="en-US" altLang="ko-KR" dirty="0"/>
              <a:t>/31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431801" y="296470"/>
            <a:ext cx="11425767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2400" b="1" kern="120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altLang="ko-KR" dirty="0"/>
              <a:t>Slide Main title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31801" y="665164"/>
            <a:ext cx="11425767" cy="5140325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400">
                <a:latin typeface="Times New Roman" pitchFamily="18" charset="0"/>
                <a:cs typeface="Times New Roman" pitchFamily="18" charset="0"/>
              </a:defRPr>
            </a:lvl1pPr>
            <a:lvl2pPr marL="355600" indent="-263525">
              <a:buFont typeface="Arial" pitchFamily="34" charset="0"/>
              <a:buChar char="•"/>
              <a:defRPr sz="2000">
                <a:latin typeface="Times New Roman" pitchFamily="18" charset="0"/>
                <a:cs typeface="Times New Roman" pitchFamily="18" charset="0"/>
              </a:defRPr>
            </a:lvl2pPr>
            <a:lvl3pPr marL="444500" indent="-174625">
              <a:buFont typeface="Wingdings" pitchFamily="2" charset="2"/>
              <a:buChar char="Ø"/>
              <a:tabLst>
                <a:tab pos="1168400" algn="l"/>
              </a:tabLst>
              <a:defRPr sz="1800">
                <a:latin typeface="Times New Roman" pitchFamily="18" charset="0"/>
                <a:cs typeface="Times New Roman" pitchFamily="18" charset="0"/>
              </a:defRPr>
            </a:lvl3pPr>
            <a:lvl4pPr marL="630238" indent="-273050">
              <a:buFont typeface="Wingdings" panose="05000000000000000000" pitchFamily="2" charset="2"/>
              <a:buChar char="v"/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6356351"/>
            <a:ext cx="1700793" cy="4641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417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D3B2-78A8-4C98-90BB-C07A771E56FE}" type="slidenum">
              <a:rPr lang="ko-KR" altLang="en-US" smtClean="0"/>
              <a:pPr/>
              <a:t>‹#›</a:t>
            </a:fld>
            <a:r>
              <a:rPr lang="en-US" altLang="ko-KR" dirty="0"/>
              <a:t>/31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334434" y="3038997"/>
            <a:ext cx="11523133" cy="615553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6356351"/>
            <a:ext cx="1700793" cy="4641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4430283" cy="3460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ko-KR" altLang="en-US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41340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ctrTitle"/>
          </p:nvPr>
        </p:nvSpPr>
        <p:spPr>
          <a:xfrm>
            <a:off x="191342" y="701352"/>
            <a:ext cx="11593290" cy="984885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Discovering Sleep Patterns with Lifestyle Modeling 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Predictive Analytics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2" y="90450"/>
            <a:ext cx="1635635" cy="595182"/>
          </a:xfrm>
          <a:prstGeom prst="rect">
            <a:avLst/>
          </a:prstGeom>
        </p:spPr>
      </p:pic>
      <p:pic>
        <p:nvPicPr>
          <p:cNvPr id="5" name="Picture 4" descr="E:\Murshid\UST\EMBLEM\PNG\☆ UST White BG.png">
            <a:extLst>
              <a:ext uri="{FF2B5EF4-FFF2-40B4-BE49-F238E27FC236}">
                <a16:creationId xmlns:a16="http://schemas.microsoft.com/office/drawing/2014/main" id="{3B0995A2-76F2-405D-877F-B06BC4F6E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128" y="4651137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371E21-057C-4C8D-AAEF-B700628D6C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2" b="17030"/>
          <a:stretch/>
        </p:blipFill>
        <p:spPr>
          <a:xfrm>
            <a:off x="9801336" y="33185"/>
            <a:ext cx="1086668" cy="709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1229C0-8936-4E13-81F8-25468C2FD1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89" y="22281"/>
            <a:ext cx="1299022" cy="73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81AA8C-80AA-43D5-B8A1-FDCF2F1D9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8" y="6013210"/>
            <a:ext cx="1769805" cy="844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7A27FE-B5E7-410D-9ADD-AC6CF38272C4}"/>
              </a:ext>
            </a:extLst>
          </p:cNvPr>
          <p:cNvSpPr txBox="1"/>
          <p:nvPr/>
        </p:nvSpPr>
        <p:spPr>
          <a:xfrm>
            <a:off x="3201148" y="1612503"/>
            <a:ext cx="71435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Team# 02: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Suleman khan_(02423029)_Online	Affiliation 	KIST Seoul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Adnan Mumtaz_(02421070)_ Online 	Affiliation 	KITECH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Farooq_(02323027)_ Online 	Affiliation	KIMM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Professor’s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Eunhui Kim			 Affiliation		KISTI Daejeon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Insung Ahn			 Affiliation		KISTI Daejeon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Jeong Yuna			 Affiliation		KISTI Daejeon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CA73-BE31-4004-A462-5556838A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19" y="111166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FEF8-4089-412A-B7D6-27213690E2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" y="678678"/>
            <a:ext cx="11425767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Boxplot Analysis Findings: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</a:t>
            </a:r>
            <a:r>
              <a:rPr lang="en-US" dirty="0"/>
              <a:t>Female participants show higher median sleep quality, also slightly longer sleep duration.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Male participants display lower median sleep quality and shorter sleep duration.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“Other” category is indicating insufficient data that could not give meaningful result.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B5D39-8DA3-4DBE-90C8-54748D9F5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10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AC53D-1D64-4645-9887-2EA11F24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0" y="2535236"/>
            <a:ext cx="5582981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395743-6A1B-4888-BFD7-58078BEB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82" y="2535236"/>
            <a:ext cx="561946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1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4C95-5A18-43C4-8860-A663B9CF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7585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612D3-E8B4-4E76-82B0-347C8A0EA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53998"/>
            <a:ext cx="12192000" cy="18722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Correlation matrix heatmap: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Sleep quality show strong negative correlation with stress, → higher stress= lower sleep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Moderate positive correlation b/w age and sleep quality mean older people have better sleep.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BMI demonstrate weak correlation with sleep quality.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710DE-7962-4748-AAB9-631569819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11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BE5D0-CD07-4951-9145-D9A1A92E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76" y="2286000"/>
            <a:ext cx="52030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8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9AC1-81C0-46B4-9D95-3CFC4154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59" y="0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2DBEE-61AE-4673-B10A-A6E3A27A7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059" y="503475"/>
            <a:ext cx="11425767" cy="21517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Exercise and device usage impact on sleep quality: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Higher exercise frequencies (3-4 days) are associated with longer sleep duration.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Higher device usage (4-6 hours, 7+ hours) is associated with shorter sleep durations.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Increased screen time </a:t>
            </a:r>
            <a:r>
              <a:rPr lang="en-US" dirty="0"/>
              <a:t>which may lead to </a:t>
            </a:r>
            <a:r>
              <a:rPr lang="en-US" b="1" dirty="0"/>
              <a:t>shorter sleep </a:t>
            </a:r>
            <a:r>
              <a:rPr lang="en-US" dirty="0"/>
              <a:t>due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Higher physical fatigue, blue light exposure and stress.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08F67-CF98-4F48-8CF4-6373CC17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36" y="6492875"/>
            <a:ext cx="2743200" cy="365125"/>
          </a:xfrm>
        </p:spPr>
        <p:txBody>
          <a:bodyPr/>
          <a:lstStyle/>
          <a:p>
            <a:fld id="{682AD3B2-78A8-4C98-90BB-C07A771E56FE}" type="slidenum">
              <a:rPr lang="ko-KR" altLang="en-US" smtClean="0"/>
              <a:pPr/>
              <a:t>12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025E3E-9CA2-4D2D-ABAA-8DEDFF12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" y="2696925"/>
            <a:ext cx="5628045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CAC8C8-E3DD-4175-9B5C-BD97EE905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769" y="2696925"/>
            <a:ext cx="560206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7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B240-D6DC-4035-8174-A2E3FC44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0" y="107212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11560-CE2C-4EFE-9A21-CE01C0C694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0" y="676011"/>
            <a:ext cx="11425767" cy="13236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Sleep disturbances trend across exercise frequencies: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Rarely is near most common response at different exercise frequencies.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shows regular exercise is associated with fewer sleep disturbances.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9E1C6-C5A3-4035-93D2-1202FC078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13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8849D-4315-4B7E-9A64-D53E6FAB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5" y="2348880"/>
            <a:ext cx="11887200" cy="33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2C7B-1ADE-4E74-A110-25584070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D14CF-17F7-44EC-87AA-942F10BD34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336" y="553999"/>
            <a:ext cx="11780511" cy="8587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Scatter plots show no clear correlation between BMI and sleep quality or duration.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Box plot reveals higher sleep disturbances in the “Obese III” category.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5E70D-9482-4DEA-91BE-4900519A6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14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53AD11-3105-4690-AB5C-4CEB20C1E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3" y="1412777"/>
            <a:ext cx="11607694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4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516644"/>
            <a:ext cx="856932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15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38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E094-E1B2-4080-8FE2-561282EC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93" y="41180"/>
            <a:ext cx="11425767" cy="553998"/>
          </a:xfrm>
        </p:spPr>
        <p:txBody>
          <a:bodyPr/>
          <a:lstStyle/>
          <a:p>
            <a:r>
              <a:rPr lang="en-US" sz="3600" dirty="0"/>
              <a:t>Hypothesis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838B1-FD93-4EF8-9068-26D80522F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336" y="612763"/>
            <a:ext cx="12072664" cy="24774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Hypothesis 1: Increased sleep disturbances negatively impact sleep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Null hypothesis: There is no significant relation between sleep disturbances and sleep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Alternative hypothesis: There is significant relation b/w sleep disturbances and sleep quality.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Chi-squared statistics is 86.14 with p-value of 6.21e-09 which is quite low.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Hence null hypothesis is rejected so there is relationship between disturbance to quality.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90D2A-916C-4B7A-A37A-CD62931B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16</a:t>
            </a:fld>
            <a:r>
              <a:rPr lang="en-US" altLang="ko-KR"/>
              <a:t>/31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5859F-B496-4F84-A8CB-8CD9155F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03" y="3482976"/>
            <a:ext cx="6400800" cy="323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625DFE-70F9-4AF0-ADC4-32EEB4FC83FA}"/>
              </a:ext>
            </a:extLst>
          </p:cNvPr>
          <p:cNvSpPr txBox="1"/>
          <p:nvPr/>
        </p:nvSpPr>
        <p:spPr>
          <a:xfrm>
            <a:off x="2894003" y="3005692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 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 Contingency table sleep disturbances and sleep quality</a:t>
            </a:r>
            <a:endParaRPr lang="en-US" sz="1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7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D98B-0A93-4B04-8022-02E303F5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17" y="136524"/>
            <a:ext cx="11425767" cy="553998"/>
          </a:xfrm>
        </p:spPr>
        <p:txBody>
          <a:bodyPr/>
          <a:lstStyle/>
          <a:p>
            <a:r>
              <a:rPr lang="en-US" sz="3600" dirty="0"/>
              <a:t>Hypothesis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05E48-5F55-443B-9105-03EDCB90D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017" y="721621"/>
            <a:ext cx="1158661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Hypothesis </a:t>
            </a:r>
            <a:r>
              <a:rPr lang="en-US" b="1" dirty="0" smtClean="0">
                <a:solidFill>
                  <a:srgbClr val="FF0000"/>
                </a:solidFill>
              </a:rPr>
              <a:t>2: </a:t>
            </a:r>
            <a:r>
              <a:rPr lang="en-US" b="1" dirty="0">
                <a:solidFill>
                  <a:srgbClr val="FF0000"/>
                </a:solidFill>
              </a:rPr>
              <a:t>The longer it takes to fall asleep, the worse sleep quality becomes.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Null hypothesis: The increase in sleep onset time has no impact on sleep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spearman correlation coefficient is 0.034, a very weak positive correlation.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This suggests longer times to fall asleep are slightly associated with high sleep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p-value of 0.772≥0.05, shows that the correlation is not statistically significant.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null hypothesis cannot be rejected.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Additionally, chi-squared test shows a p-value of 0.0270. Although relation exists between sleep quality and sleep onset time but it is moderate relation, not much strong.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50FFF-A789-4003-B0E5-AD84C6798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17</a:t>
            </a:fld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39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516644"/>
            <a:ext cx="856932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18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62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AFA1-AA09-40BE-9B6C-9AC4A547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1" y="165018"/>
            <a:ext cx="11425767" cy="553998"/>
          </a:xfrm>
        </p:spPr>
        <p:txBody>
          <a:bodyPr/>
          <a:lstStyle/>
          <a:p>
            <a:r>
              <a:rPr lang="en-US" sz="3600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BE62C-60A0-4D8D-A565-C2E933777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0" y="769817"/>
            <a:ext cx="11425767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Predicting night sleep duration: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The linear regression model performed best with MSE of 2.34 and R</a:t>
            </a:r>
            <a:r>
              <a:rPr lang="en-US" baseline="30000" dirty="0"/>
              <a:t>2</a:t>
            </a:r>
            <a:r>
              <a:rPr lang="en-US" dirty="0"/>
              <a:t> score= -0.064.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Decision tree regressor performed poorly with MSE of 3.75 and R</a:t>
            </a:r>
            <a:r>
              <a:rPr lang="en-US" baseline="30000" dirty="0"/>
              <a:t>2</a:t>
            </a:r>
            <a:r>
              <a:rPr lang="en-US" dirty="0"/>
              <a:t> score= -0.70.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15121-7293-448C-9FB0-170BB2881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19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239A5A-6606-49CA-A7F7-434F06CAF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429902"/>
              </p:ext>
            </p:extLst>
          </p:nvPr>
        </p:nvGraphicFramePr>
        <p:xfrm>
          <a:off x="3881577" y="3182639"/>
          <a:ext cx="4669155" cy="1141415"/>
        </p:xfrm>
        <a:graphic>
          <a:graphicData uri="http://schemas.openxmlformats.org/drawingml/2006/table">
            <a:tbl>
              <a:tblPr firstRow="1" firstCol="1" bandRow="1"/>
              <a:tblGrid>
                <a:gridCol w="1937385">
                  <a:extLst>
                    <a:ext uri="{9D8B030D-6E8A-4147-A177-3AD203B41FA5}">
                      <a16:colId xmlns:a16="http://schemas.microsoft.com/office/drawing/2014/main" val="827808619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4167388959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582237654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Squared Error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GB" sz="1400" b="1" baseline="300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709199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2.34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-0.064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595787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Decision Tree Regressor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-0.70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73061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K-Nearest </a:t>
                      </a:r>
                      <a:r>
                        <a:rPr lang="en-GB" sz="1400" dirty="0" smtClean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Neighbours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2.77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82573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Support Vector Machine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2.31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-0.053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9333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E7F5325-0BE6-4128-B25F-457D2F0A25E3}"/>
              </a:ext>
            </a:extLst>
          </p:cNvPr>
          <p:cNvSpPr txBox="1"/>
          <p:nvPr/>
        </p:nvSpPr>
        <p:spPr>
          <a:xfrm>
            <a:off x="3095950" y="2550555"/>
            <a:ext cx="6240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 4 Night sleep duration prediction using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356773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3CFB-DF37-41C5-B0A5-183A48F2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68316"/>
            <a:ext cx="8569325" cy="553998"/>
          </a:xfrm>
        </p:spPr>
        <p:txBody>
          <a:bodyPr/>
          <a:lstStyle/>
          <a:p>
            <a:r>
              <a:rPr lang="en-US" sz="3600" dirty="0">
                <a:ea typeface="Tahoma" panose="020B0604030504040204" pitchFamily="34" charset="0"/>
              </a:rPr>
              <a:t>Contents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268760"/>
            <a:ext cx="8569325" cy="5140325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2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22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23B4-E656-48E6-9BBE-03755700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57312"/>
            <a:ext cx="11425767" cy="553998"/>
          </a:xfrm>
        </p:spPr>
        <p:txBody>
          <a:bodyPr/>
          <a:lstStyle/>
          <a:p>
            <a:r>
              <a:rPr lang="en-US" sz="3600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E08A-EE1E-4ED8-9152-9270E8C8A6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" y="711310"/>
            <a:ext cx="11425767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Predicting sleep quality: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Random forest emerged as the most accurate model.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Multiclass logistic regression exhibited lowest accuracy with low F-1 score.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E50C-17A7-4FCC-A598-30D66BADF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20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E49C1E-DA76-42D5-A377-0651F557F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63310"/>
              </p:ext>
            </p:extLst>
          </p:nvPr>
        </p:nvGraphicFramePr>
        <p:xfrm>
          <a:off x="3567430" y="3511709"/>
          <a:ext cx="5057140" cy="1369698"/>
        </p:xfrm>
        <a:graphic>
          <a:graphicData uri="http://schemas.openxmlformats.org/drawingml/2006/table">
            <a:tbl>
              <a:tblPr firstRow="1" firstCol="1" bandRow="1"/>
              <a:tblGrid>
                <a:gridCol w="2270125">
                  <a:extLst>
                    <a:ext uri="{9D8B030D-6E8A-4147-A177-3AD203B41FA5}">
                      <a16:colId xmlns:a16="http://schemas.microsoft.com/office/drawing/2014/main" val="369812804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524228909"/>
                    </a:ext>
                  </a:extLst>
                </a:gridCol>
                <a:gridCol w="1891665">
                  <a:extLst>
                    <a:ext uri="{9D8B030D-6E8A-4147-A177-3AD203B41FA5}">
                      <a16:colId xmlns:a16="http://schemas.microsoft.com/office/drawing/2014/main" val="650512526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Weighted Avg F1-Score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801993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Multiclass Logistic Regression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784491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Decision Tree Classifier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940120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0.63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91778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K-Nearest Neighbors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78996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9413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A77A93-E48C-4A24-B635-0187F4988522}"/>
              </a:ext>
            </a:extLst>
          </p:cNvPr>
          <p:cNvSpPr txBox="1"/>
          <p:nvPr/>
        </p:nvSpPr>
        <p:spPr>
          <a:xfrm>
            <a:off x="3095952" y="293555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 5 Night 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quality</a:t>
            </a:r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prediction using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4057567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516644"/>
            <a:ext cx="856932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21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54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7CB5-57C7-4830-A2E8-92C1D9A6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89" y="341128"/>
            <a:ext cx="6888335" cy="648072"/>
          </a:xfrm>
        </p:spPr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Model Performance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CE2B7-7475-4A89-A48A-7406E7402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" y="764704"/>
            <a:ext cx="11610461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Linear Regression demonstrated the lowest error but still fell short with a negative R2 score, indicating limited suitability for predicting night sleep duration.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 classification, Random Forest outperformed other models with the highest accuracy.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FAE22-5D22-451E-83E9-C8705AEFC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22</a:t>
            </a:fld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294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516644"/>
            <a:ext cx="856932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23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22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D87C-3EF8-4C69-BA70-EABD3D53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03" y="147553"/>
            <a:ext cx="11425767" cy="553998"/>
          </a:xfrm>
        </p:spPr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5C29A-F45F-4D61-9CEC-0DF79FF389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704" y="692696"/>
            <a:ext cx="11836952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effectLst/>
                <a:ea typeface="Calibri" panose="020F0502020204030204" pitchFamily="34" charset="0"/>
              </a:rPr>
              <a:t>Among regression models, Linear Regression demonstrated the lowest error, making it the   most effective model for predicting sleep duration.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effectLst/>
                <a:ea typeface="Calibri" panose="020F0502020204030204" pitchFamily="34" charset="0"/>
              </a:rPr>
              <a:t>Classification models highlighted the Random Forest as the most robust predictor of sleep    quality, achieving the highest accuracy.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Findings suggest further optimization is required to enhance predictive power of models.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Improvements could be data balancing and hyper parameter tuning.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BE9FF-C152-463F-8DF1-224827F09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24</a:t>
            </a:fld>
            <a:r>
              <a:rPr lang="en-US" altLang="ko-KR" dirty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860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516644"/>
            <a:ext cx="856932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25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36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922F-D4E4-4476-90E1-958B4338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47" y="111168"/>
            <a:ext cx="11425767" cy="1107996"/>
          </a:xfrm>
        </p:spPr>
        <p:txBody>
          <a:bodyPr/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  <a:b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58EDA-9095-453E-A417-8F49CA892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318" y="714821"/>
            <a:ext cx="11678322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extend our heartfelt gratitude to everyone who contributed to the success of this project.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Special thanks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 due to our professors and teaching assistant at KISTI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 e.g. </a:t>
            </a:r>
            <a:r>
              <a:rPr lang="en-US" b="1" dirty="0">
                <a:solidFill>
                  <a:srgbClr val="000000"/>
                </a:solidFill>
                <a:ea typeface="Calibri" panose="020F0502020204030204" pitchFamily="34" charset="0"/>
              </a:rPr>
              <a:t>Prof Eunhui Kim, Insung Ahn </a:t>
            </a:r>
            <a:r>
              <a:rPr lang="en-US" b="1" dirty="0" smtClean="0">
                <a:solidFill>
                  <a:srgbClr val="000000"/>
                </a:solidFill>
                <a:ea typeface="Calibri" panose="020F0502020204030204" pitchFamily="34" charset="0"/>
              </a:rPr>
              <a:t>&amp; </a:t>
            </a:r>
            <a:r>
              <a:rPr lang="en-US" b="1" dirty="0"/>
              <a:t>Jeong Yuna</a:t>
            </a:r>
            <a:r>
              <a:rPr lang="en-US" b="1" dirty="0" smtClean="0">
                <a:solidFill>
                  <a:srgbClr val="000000"/>
                </a:solidFill>
                <a:ea typeface="Calibri" panose="020F0502020204030204" pitchFamily="34" charset="0"/>
              </a:rPr>
              <a:t>.</a:t>
            </a:r>
            <a:endParaRPr lang="en-US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</a:rPr>
              <a:t>Thanks to our team members for putting efforts in this project.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FF2C6-3805-4548-BC25-927477647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26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9D7CBF-52C7-49DD-B43B-AA168B080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57293"/>
              </p:ext>
            </p:extLst>
          </p:nvPr>
        </p:nvGraphicFramePr>
        <p:xfrm>
          <a:off x="2404257" y="3284983"/>
          <a:ext cx="7383485" cy="963932"/>
        </p:xfrm>
        <a:graphic>
          <a:graphicData uri="http://schemas.openxmlformats.org/drawingml/2006/table">
            <a:tbl>
              <a:tblPr firstRow="1" firstCol="1" bandRow="1"/>
              <a:tblGrid>
                <a:gridCol w="1599521">
                  <a:extLst>
                    <a:ext uri="{9D8B030D-6E8A-4147-A177-3AD203B41FA5}">
                      <a16:colId xmlns:a16="http://schemas.microsoft.com/office/drawing/2014/main" val="1718345105"/>
                    </a:ext>
                  </a:extLst>
                </a:gridCol>
                <a:gridCol w="887420">
                  <a:extLst>
                    <a:ext uri="{9D8B030D-6E8A-4147-A177-3AD203B41FA5}">
                      <a16:colId xmlns:a16="http://schemas.microsoft.com/office/drawing/2014/main" val="2271571146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48558290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Member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No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544496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Suleman Khan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02423029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Data preparation, cleaning, analysis, modelling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22855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Muhammad Farooq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02323027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Visualization, evaluations, final report writing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186458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Adnan Mumtaz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02421070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Hypothesis testing, presentation preparation and final presentation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16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693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000" dirty="0">
                <a:ea typeface="Cambria Math" panose="02040503050406030204" pitchFamily="18" charset="0"/>
              </a:rPr>
              <a:t>Thank you </a:t>
            </a:r>
            <a:r>
              <a:rPr lang="en-US" altLang="ko-KR" sz="5000" dirty="0">
                <a:ea typeface="Cambria Math" panose="02040503050406030204" pitchFamily="18" charset="0"/>
                <a:sym typeface="Wingdings" panose="05000000000000000000" pitchFamily="2" charset="2"/>
              </a:rPr>
              <a:t></a:t>
            </a:r>
            <a:endParaRPr lang="ko-KR" altLang="en-US" sz="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9336" y="646294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DE945B-8C04-4866-892C-3DF3A26182F5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680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628E-756A-415F-A4C7-22F57B81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78422"/>
            <a:ext cx="11425767" cy="553998"/>
          </a:xfrm>
        </p:spPr>
        <p:txBody>
          <a:bodyPr/>
          <a:lstStyle/>
          <a:p>
            <a:r>
              <a:rPr lang="en-US" sz="3600" dirty="0"/>
              <a:t>Introduction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C8B22-8F1A-41D7-B2A9-3DE76E13D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801" y="850468"/>
            <a:ext cx="11425767" cy="58710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Importance of Sleep Quality: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Sleep is fundamental for mental well-being and physical performance.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Nowadays our sleep is largely impacted by modern lifestyle habits.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Screen Time as a Sleep Disruptor: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Pre-bed screen exposure delays melatonin release.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Screens disrupt the sleep-wake cycle and reduce sleep quality ( Carter et al., 2016).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Role of Predictive Models: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Machine learning models analyze sleep patterns using lifestyle and health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Gregorius </a:t>
            </a:r>
            <a:r>
              <a:rPr lang="en-US" dirty="0" err="1"/>
              <a:t>Airlangga</a:t>
            </a:r>
            <a:r>
              <a:rPr lang="en-US" dirty="0"/>
              <a:t> (2024) applied ML to predict sleep disorders.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Models provide valuable insights but need refinement for real-time, actionable solutions.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Study Goal: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Investigate lifestyle habits (screen time, sleep disturbances) affecting sleep quality.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Use data-driven approaches to bridge gaps in existing research.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C1EC-9D65-4344-833F-C4A309875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36" y="6431275"/>
            <a:ext cx="2743200" cy="365125"/>
          </a:xfrm>
        </p:spPr>
        <p:txBody>
          <a:bodyPr/>
          <a:lstStyle/>
          <a:p>
            <a:fld id="{682AD3B2-78A8-4C98-90BB-C07A771E56FE}" type="slidenum">
              <a:rPr lang="ko-KR" altLang="en-US" smtClean="0"/>
              <a:pPr/>
              <a:t>3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878360"/>
            <a:ext cx="2144918" cy="21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6934-EB4A-4286-B334-C21DFC36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7" y="74029"/>
            <a:ext cx="4864181" cy="553998"/>
          </a:xfrm>
        </p:spPr>
        <p:txBody>
          <a:bodyPr/>
          <a:lstStyle/>
          <a:p>
            <a:r>
              <a:rPr lang="en-US" sz="3600" dirty="0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9289C-4BDC-4F29-B4EA-B31EAEA61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0837" y="623388"/>
            <a:ext cx="11425767" cy="57881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Publicly Available Datasets: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Identified &amp; collected datasets of sleep affecting lifestyle factors.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The datasets provided baseline information on these key variables: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Sleep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Exercise frequency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Customized Survey Datasets: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This survey implemented data with self-reported information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key data points captured during this survey were: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Sleep quality and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 time duration especially before sleep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Exercise habits e.g. intensity and frequency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Additional variables like age, gender and daily routines.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6B224-687F-49BE-97BD-D4D55B418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4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B37DA-21EB-437D-8AE7-28040D7ED3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274" y="188640"/>
            <a:ext cx="2750075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5F51EE-905C-4EF3-9EC8-6AD54D8B03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608" y="2952655"/>
            <a:ext cx="278340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C3DB-D753-493B-A745-83059396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63552"/>
            <a:ext cx="11425767" cy="553998"/>
          </a:xfrm>
        </p:spPr>
        <p:txBody>
          <a:bodyPr/>
          <a:lstStyle/>
          <a:p>
            <a:r>
              <a:rPr lang="en-US" sz="3600" dirty="0"/>
              <a:t>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2F3D8-100E-4A63-8EE1-D4E191579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" y="683471"/>
            <a:ext cx="8514117" cy="56069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Handling Missing Data: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Reviewed survey responses for missing or incomplete entries.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Applied imputation techniques to fill missing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Outlier Management: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Outliers handled using statistical methods to ensure data integrity.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Data Merging and Formatting: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Combined public data with survey responses into a united dataset.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Ensured alignment of: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Measurement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Variable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Categorize data in low, moderate &amp; high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consistency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A7860-578A-418C-BE30-E7281DB31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5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66CBBD-16FC-4F3D-856D-8C79C5E11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89" y="3784235"/>
            <a:ext cx="4551680" cy="256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A47E8A-15F7-4684-A52C-E893923C2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553" y="340551"/>
            <a:ext cx="33606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9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6C3-5CFF-4F33-A97F-71DE9036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1337" y="1484784"/>
            <a:ext cx="8569325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Model Performance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Acknowledgment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ACA3-CC91-4DD0-BD02-1D2CD7C3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05947" y="6552261"/>
            <a:ext cx="2057400" cy="365125"/>
          </a:xfrm>
        </p:spPr>
        <p:txBody>
          <a:bodyPr/>
          <a:lstStyle/>
          <a:p>
            <a:fld id="{682AD3B2-78A8-4C98-90BB-C07A771E56FE}" type="slidenum">
              <a:rPr lang="ko-KR" altLang="en-US" sz="18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/>
              <a:t>6</a:t>
            </a:fld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/24</a:t>
            </a:r>
            <a:endParaRPr lang="ko-KR" altLang="en-US" sz="1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4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511A-B267-4FC4-97A3-DD58C99D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12852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795B2-9641-466A-97BD-61A2D1F53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254" y="642814"/>
            <a:ext cx="11425767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Survey Results Summary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Sleep Quality: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Rating: 6/10 (moderate quality).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Body Mass Index (BMI):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BMI: 24.85.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Range: 13.9 to 41.3.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Night Sleep Duration: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duration: 8 hours.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Range: 3.5 to 10.67 hours.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66B3E-66D6-441A-927E-DE6419991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7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C849D7-853F-462D-978D-F611EDACE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28444"/>
              </p:ext>
            </p:extLst>
          </p:nvPr>
        </p:nvGraphicFramePr>
        <p:xfrm>
          <a:off x="4966234" y="620688"/>
          <a:ext cx="7200097" cy="2879741"/>
        </p:xfrm>
        <a:graphic>
          <a:graphicData uri="http://schemas.openxmlformats.org/drawingml/2006/table">
            <a:tbl>
              <a:tblPr firstRow="1" firstCol="1" bandRow="1"/>
              <a:tblGrid>
                <a:gridCol w="697718">
                  <a:extLst>
                    <a:ext uri="{9D8B030D-6E8A-4147-A177-3AD203B41FA5}">
                      <a16:colId xmlns:a16="http://schemas.microsoft.com/office/drawing/2014/main" val="287864165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261862188"/>
                    </a:ext>
                  </a:extLst>
                </a:gridCol>
                <a:gridCol w="976761">
                  <a:extLst>
                    <a:ext uri="{9D8B030D-6E8A-4147-A177-3AD203B41FA5}">
                      <a16:colId xmlns:a16="http://schemas.microsoft.com/office/drawing/2014/main" val="2844693703"/>
                    </a:ext>
                  </a:extLst>
                </a:gridCol>
                <a:gridCol w="751431">
                  <a:extLst>
                    <a:ext uri="{9D8B030D-6E8A-4147-A177-3AD203B41FA5}">
                      <a16:colId xmlns:a16="http://schemas.microsoft.com/office/drawing/2014/main" val="75584232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61119710"/>
                    </a:ext>
                  </a:extLst>
                </a:gridCol>
                <a:gridCol w="748926">
                  <a:extLst>
                    <a:ext uri="{9D8B030D-6E8A-4147-A177-3AD203B41FA5}">
                      <a16:colId xmlns:a16="http://schemas.microsoft.com/office/drawing/2014/main" val="1545876439"/>
                    </a:ext>
                  </a:extLst>
                </a:gridCol>
                <a:gridCol w="834445">
                  <a:extLst>
                    <a:ext uri="{9D8B030D-6E8A-4147-A177-3AD203B41FA5}">
                      <a16:colId xmlns:a16="http://schemas.microsoft.com/office/drawing/2014/main" val="3169703652"/>
                    </a:ext>
                  </a:extLst>
                </a:gridCol>
                <a:gridCol w="829945">
                  <a:extLst>
                    <a:ext uri="{9D8B030D-6E8A-4147-A177-3AD203B41FA5}">
                      <a16:colId xmlns:a16="http://schemas.microsoft.com/office/drawing/2014/main" val="1923318552"/>
                    </a:ext>
                  </a:extLst>
                </a:gridCol>
                <a:gridCol w="848703">
                  <a:extLst>
                    <a:ext uri="{9D8B030D-6E8A-4147-A177-3AD203B41FA5}">
                      <a16:colId xmlns:a16="http://schemas.microsoft.com/office/drawing/2014/main" val="3151179924"/>
                    </a:ext>
                  </a:extLst>
                </a:gridCol>
              </a:tblGrid>
              <a:tr h="956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Height      (cm)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Weight (kg)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83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Sleep   Quality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Stress        Level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Heart   Rate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Daily      Steps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BMI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Night      Sleep Dur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202874"/>
                  </a:ext>
                </a:extLst>
              </a:tr>
              <a:tr h="329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282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282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08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282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282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282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898910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marL="14795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795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165.7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67.93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6.59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5.43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69.70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6774.70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24.64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7.24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833209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7.54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12.29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08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1.81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1.71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3.14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1589.13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1.51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379102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marL="14795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795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185.0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97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100.00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9.00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8.00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78.0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10.67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637629"/>
                  </a:ext>
                </a:extLst>
              </a:tr>
              <a:tr h="332802">
                <a:tc>
                  <a:txBody>
                    <a:bodyPr/>
                    <a:lstStyle/>
                    <a:p>
                      <a:pPr marL="14795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795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150.0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3.00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3.00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65.0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13.90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3.50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3290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73C73B6-99B7-482E-9B63-3272B9FABDC8}"/>
              </a:ext>
            </a:extLst>
          </p:cNvPr>
          <p:cNvSpPr txBox="1"/>
          <p:nvPr/>
        </p:nvSpPr>
        <p:spPr>
          <a:xfrm>
            <a:off x="5517550" y="20518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 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 Summary Statistics of Key Variables</a:t>
            </a:r>
            <a:endParaRPr lang="en-US" sz="1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5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3A9A-DAF6-4BBC-A317-F196853E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88280"/>
            <a:ext cx="11425767" cy="553998"/>
          </a:xfrm>
        </p:spPr>
        <p:txBody>
          <a:bodyPr/>
          <a:lstStyle/>
          <a:p>
            <a:r>
              <a:rPr lang="en-US" sz="3600" dirty="0"/>
              <a:t>Data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5BBCF-1E0B-4C5D-858C-AA6032480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" y="642278"/>
            <a:ext cx="11682469" cy="4805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Majority of participants reported a sleep duration of 6+ </a:t>
            </a:r>
            <a:r>
              <a:rPr lang="en-US" dirty="0" err="1"/>
              <a:t>hrs</a:t>
            </a:r>
            <a:r>
              <a:rPr lang="en-US" dirty="0"/>
              <a:t>, aligning with recommendation.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These findings suggest participants have adequate sleep quantity but moderate quality.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1A30B-F5C6-482D-A6B5-54B7BD7BF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8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35E68B-65A7-4A34-8EBE-F55337D95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75574"/>
              </p:ext>
            </p:extLst>
          </p:nvPr>
        </p:nvGraphicFramePr>
        <p:xfrm>
          <a:off x="551384" y="1962961"/>
          <a:ext cx="11089232" cy="4372575"/>
        </p:xfrm>
        <a:graphic>
          <a:graphicData uri="http://schemas.openxmlformats.org/drawingml/2006/table">
            <a:tbl>
              <a:tblPr firstRow="1" firstCol="1" bandRow="1"/>
              <a:tblGrid>
                <a:gridCol w="891834">
                  <a:extLst>
                    <a:ext uri="{9D8B030D-6E8A-4147-A177-3AD203B41FA5}">
                      <a16:colId xmlns:a16="http://schemas.microsoft.com/office/drawing/2014/main" val="3388985918"/>
                    </a:ext>
                  </a:extLst>
                </a:gridCol>
                <a:gridCol w="1628446">
                  <a:extLst>
                    <a:ext uri="{9D8B030D-6E8A-4147-A177-3AD203B41FA5}">
                      <a16:colId xmlns:a16="http://schemas.microsoft.com/office/drawing/2014/main" val="1915754795"/>
                    </a:ext>
                  </a:extLst>
                </a:gridCol>
                <a:gridCol w="3252044">
                  <a:extLst>
                    <a:ext uri="{9D8B030D-6E8A-4147-A177-3AD203B41FA5}">
                      <a16:colId xmlns:a16="http://schemas.microsoft.com/office/drawing/2014/main" val="1430406808"/>
                    </a:ext>
                  </a:extLst>
                </a:gridCol>
                <a:gridCol w="1679730">
                  <a:extLst>
                    <a:ext uri="{9D8B030D-6E8A-4147-A177-3AD203B41FA5}">
                      <a16:colId xmlns:a16="http://schemas.microsoft.com/office/drawing/2014/main" val="2791440298"/>
                    </a:ext>
                  </a:extLst>
                </a:gridCol>
                <a:gridCol w="1950980">
                  <a:extLst>
                    <a:ext uri="{9D8B030D-6E8A-4147-A177-3AD203B41FA5}">
                      <a16:colId xmlns:a16="http://schemas.microsoft.com/office/drawing/2014/main" val="2728722123"/>
                    </a:ext>
                  </a:extLst>
                </a:gridCol>
                <a:gridCol w="1686198">
                  <a:extLst>
                    <a:ext uri="{9D8B030D-6E8A-4147-A177-3AD203B41FA5}">
                      <a16:colId xmlns:a16="http://schemas.microsoft.com/office/drawing/2014/main" val="1460501623"/>
                    </a:ext>
                  </a:extLst>
                </a:gridCol>
              </a:tblGrid>
              <a:tr h="517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1054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Age Group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2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Occupation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63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Exercise Days/Week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Device Usage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    (hrs/day)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270476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69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695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35275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unique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385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056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3995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top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3723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35-44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4005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Nurse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1211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1-2 Days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4-6 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380459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freq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77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03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905148"/>
                  </a:ext>
                </a:extLst>
              </a:tr>
              <a:tr h="517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Screen Time            Before Sleep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Bedtime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Wake-up Time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846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Sleep Onset time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987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Nap Duration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3492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69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695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58084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unique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385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203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261678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top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8293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30-60 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23:00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5560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07:00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9085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15-30 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 nap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965381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freq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77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03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90324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Sleep Disturbances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386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Sleep Medication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Blood pressure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Sleep duration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550612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369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695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761837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unique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385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056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456447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top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457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Rarely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187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Urdu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9753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130/85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6+ h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194279"/>
                  </a:ext>
                </a:extLst>
              </a:tr>
              <a:tr h="256689">
                <a:tc>
                  <a:txBody>
                    <a:bodyPr/>
                    <a:lstStyle/>
                    <a:p>
                      <a:pPr marL="76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freq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6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770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0395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65" marT="114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332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419DE06-8437-4D3E-A03C-3243AA098F70}"/>
              </a:ext>
            </a:extLst>
          </p:cNvPr>
          <p:cNvSpPr txBox="1"/>
          <p:nvPr/>
        </p:nvSpPr>
        <p:spPr>
          <a:xfrm>
            <a:off x="3047268" y="154910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 2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Summary Statistics of Sleep Study Participants</a:t>
            </a:r>
            <a:endParaRPr lang="en-US" sz="1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0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0926-914D-4F4B-B734-CED9DCB2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19166"/>
            <a:ext cx="11425767" cy="553998"/>
          </a:xfrm>
        </p:spPr>
        <p:txBody>
          <a:bodyPr/>
          <a:lstStyle/>
          <a:p>
            <a:r>
              <a:rPr lang="en-US" sz="36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11664-2E78-497F-B892-A8888A6FD7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" y="653656"/>
            <a:ext cx="11586028" cy="5691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Sleep Quality and Duration Distribution: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</a:t>
            </a:r>
            <a:r>
              <a:rPr lang="en-US" dirty="0"/>
              <a:t>Sleep quality scores concentrated between 3 and 6, with a peak at 6 (moderate quality).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Sleep duration follows a normal distribution centered around 7.5 hours.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Fewer cases of extreme short (&lt;5 hours) or long (&gt;9 hours) sleep durations.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B2AAB-89F6-4293-9C95-7E3F8DEE1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AD3B2-78A8-4C98-90BB-C07A771E56FE}" type="slidenum">
              <a:rPr lang="ko-KR" altLang="en-US" smtClean="0"/>
              <a:pPr/>
              <a:t>9</a:t>
            </a:fld>
            <a:r>
              <a:rPr lang="en-US" altLang="ko-KR" dirty="0"/>
              <a:t>/27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98921-971C-43E7-A227-4EBED462C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66" y="2672710"/>
            <a:ext cx="5695221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40F9E7-FB94-4936-8AF7-73EBD1E0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66" y="2672710"/>
            <a:ext cx="558956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60808</TotalTime>
  <Words>1617</Words>
  <Application>Microsoft Office PowerPoint</Application>
  <PresentationFormat>Widescreen</PresentationFormat>
  <Paragraphs>399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맑은 고딕</vt:lpstr>
      <vt:lpstr>Arial</vt:lpstr>
      <vt:lpstr>Calibri</vt:lpstr>
      <vt:lpstr>Cambria</vt:lpstr>
      <vt:lpstr>Cambria Math</vt:lpstr>
      <vt:lpstr>Microsoft Sans Serif</vt:lpstr>
      <vt:lpstr>Tahoma</vt:lpstr>
      <vt:lpstr>Times New Roman</vt:lpstr>
      <vt:lpstr>Wingdings</vt:lpstr>
      <vt:lpstr>Office 테마</vt:lpstr>
      <vt:lpstr>Discovering Sleep Patterns with Lifestyle Modeling  and Predictive Analytics</vt:lpstr>
      <vt:lpstr>Contents</vt:lpstr>
      <vt:lpstr>Introduction</vt:lpstr>
      <vt:lpstr>Data collection</vt:lpstr>
      <vt:lpstr>Pre-processing</vt:lpstr>
      <vt:lpstr>PowerPoint Presentation</vt:lpstr>
      <vt:lpstr>Data Analysis</vt:lpstr>
      <vt:lpstr>Data Analysis </vt:lpstr>
      <vt:lpstr>Data Analysis</vt:lpstr>
      <vt:lpstr>Data Analysis</vt:lpstr>
      <vt:lpstr>Data Analysis</vt:lpstr>
      <vt:lpstr>Data Analysis</vt:lpstr>
      <vt:lpstr>Data Analysis</vt:lpstr>
      <vt:lpstr>Data Analysis</vt:lpstr>
      <vt:lpstr>PowerPoint Presentation</vt:lpstr>
      <vt:lpstr>Hypothesis Testing</vt:lpstr>
      <vt:lpstr>Hypothesis Testing</vt:lpstr>
      <vt:lpstr>PowerPoint Presentation</vt:lpstr>
      <vt:lpstr>Modelling</vt:lpstr>
      <vt:lpstr>Modelling</vt:lpstr>
      <vt:lpstr>PowerPoint Presentation</vt:lpstr>
      <vt:lpstr>Summary of Model Performance </vt:lpstr>
      <vt:lpstr>PowerPoint Presentation</vt:lpstr>
      <vt:lpstr>Conclusion</vt:lpstr>
      <vt:lpstr>PowerPoint Presentation</vt:lpstr>
      <vt:lpstr>Acknowledgment 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misun</dc:creator>
  <cp:lastModifiedBy>SULEMAN KHAN</cp:lastModifiedBy>
  <cp:revision>2246</cp:revision>
  <cp:lastPrinted>2018-07-03T16:10:53Z</cp:lastPrinted>
  <dcterms:created xsi:type="dcterms:W3CDTF">2013-08-08T04:14:42Z</dcterms:created>
  <dcterms:modified xsi:type="dcterms:W3CDTF">2024-12-19T00:46:48Z</dcterms:modified>
</cp:coreProperties>
</file>