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7A37C7-0F32-4B47-B4CD-FA26C4568A19}">
  <a:tblStyle styleId="{6E7A37C7-0F32-4B47-B4CD-FA26C4568A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4084e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4084e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4084ed6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4084ed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3c35651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3c35651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0d9a7ed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0d9a7ed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3c3565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3c3565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0d9a7e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0d9a7e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4084ed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4084ed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60d9a7e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60d9a7e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3c3565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3c3565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0d9a7e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0d9a7e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0d9a7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0d9a7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Millions of web-servers out there, not convenient to remember 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DNS maintains a database of hostnames - IP address mapping and defines the protocol to exchange this information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Designed to be a hierarchy of nameservers maintained in a distributed manner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3c3565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3c3565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3aa9de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3aa9de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Critical component of the Internet - most vulnerable to mismanagement and attacks</a:t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Ever-increasing scale of the web and advent of the cloud computing, seen a lot of cloud services.</a:t>
            </a:r>
            <a:endParaRPr>
              <a:solidFill>
                <a:srgbClr val="3333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DNS function benefitted from cloud and automation - tackled challenges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3aa9de8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3aa9de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3aa9de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3aa9de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3aa9de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3aa9de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4084ed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4084ed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3aa9d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3aa9d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4084ed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4084ed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unity.infoblox.com/t5/IPv6-CoE-Blog/Finding-and-Fixing-Open-DNS-Resolvers/ba-p/340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igitalocean.com/community/tutorials/how-to-configure-bind-as-a-private-network-dns-server-on-centos-7" TargetMode="External"/><Relationship Id="rId4" Type="http://schemas.openxmlformats.org/officeDocument/2006/relationships/hyperlink" Target="https://www.unixmen.com/setting-dns-server-centos-7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DNS-as-a-Service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 Linux Networking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95925" y="1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Infra</a:t>
            </a:r>
            <a:r>
              <a:rPr lang="en"/>
              <a:t>structure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8" y="811800"/>
            <a:ext cx="8059725" cy="42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</a:t>
            </a:r>
            <a:r>
              <a:rPr lang="en"/>
              <a:t>Containerization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automation easier as we can create shared volumes between Hypervisor and Container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of a container is faster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VMs use more memory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DNS Query traversal through Dnana Hgnis Route 47</a:t>
            </a:r>
            <a:endParaRPr sz="24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25" y="1020325"/>
            <a:ext cx="7385900" cy="37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2479150" y="2299650"/>
            <a:ext cx="662400" cy="27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sx.com</a:t>
            </a:r>
            <a:endParaRPr b="1"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DNS-as-a-service in Private Cloud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DNS providers have higher bandwidth links, diverse resources and the ability to scale up resources automatically based on transaction volume.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Cloud DNS providers have fully redundant and geographically diverse networks and infrastructure that provides reliability and fault-tolerance which most enterprises commonly lack.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DNS is an Internet-facing service, the enterprise must constantly monitor the security of this server, keep it patched and make sure it doesn’t become an </a:t>
            </a:r>
            <a:r>
              <a:rPr lang="en" u="sng">
                <a:hlinkClick r:id="rId3"/>
              </a:rPr>
              <a:t>open DNS resolver</a:t>
            </a:r>
            <a:r>
              <a:rPr lang="en"/>
              <a:t>.  A cloud DNS provider would keep their redundant DNS servers continually patched, scanned, secured and monitored.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BIND9 Record Types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79350" y="114317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 (A) record: </a:t>
            </a:r>
            <a:r>
              <a:rPr lang="en"/>
              <a:t>maps an IP Address to a hostname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Ex:</a:t>
            </a:r>
            <a:r>
              <a:rPr lang="en"/>
              <a:t>	</a:t>
            </a:r>
            <a:r>
              <a:rPr lang="en" sz="1400">
                <a:solidFill>
                  <a:srgbClr val="434343"/>
                </a:solidFill>
                <a:highlight>
                  <a:srgbClr val="F3F3F3"/>
                </a:highlight>
              </a:rPr>
              <a:t>www      IN    A      1.2.3.4</a:t>
            </a:r>
            <a:endParaRPr sz="1400">
              <a:solidFill>
                <a:srgbClr val="434343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Alias record: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Used to create an alias from an existing A record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Ex: 	</a:t>
            </a:r>
            <a:r>
              <a:rPr lang="en" sz="1400">
                <a:solidFill>
                  <a:srgbClr val="434343"/>
                </a:solidFill>
                <a:highlight>
                  <a:srgbClr val="F3F3F3"/>
                </a:highlight>
              </a:rPr>
              <a:t>mail     IN    CNAME  www</a:t>
            </a:r>
            <a:endParaRPr sz="1400">
              <a:solidFill>
                <a:srgbClr val="434343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Name Server (NS) record:</a:t>
            </a:r>
            <a:r>
              <a:rPr lang="en">
                <a:highlight>
                  <a:srgbClr val="FFFFFF"/>
                </a:highlight>
              </a:rPr>
              <a:t> Used to define which servers serve copies of this zone and it must point to an A record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Ex: 	</a:t>
            </a:r>
            <a:r>
              <a:rPr lang="en" sz="1400">
                <a:highlight>
                  <a:srgbClr val="F3F3F3"/>
                </a:highlight>
              </a:rPr>
              <a:t>api      IN    NS     ns.example.com.</a:t>
            </a:r>
            <a:br>
              <a:rPr lang="en" sz="1400">
                <a:highlight>
                  <a:srgbClr val="F3F3F3"/>
                </a:highlight>
              </a:rPr>
            </a:br>
            <a:r>
              <a:rPr lang="en" sz="1400">
                <a:highlight>
                  <a:srgbClr val="F3F3F3"/>
                </a:highlight>
              </a:rPr>
              <a:t>	ns      IN    A      1.2.3.4</a:t>
            </a:r>
            <a:endParaRPr sz="14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Mail Exchange (MX) Records:</a:t>
            </a:r>
            <a:r>
              <a:rPr lang="en"/>
              <a:t> Used to define where email should be sent to and at what priority, this too must point to an A record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Ex: 	</a:t>
            </a:r>
            <a:r>
              <a:rPr lang="en" sz="1400">
                <a:highlight>
                  <a:srgbClr val="F3F3F3"/>
                </a:highlight>
              </a:rPr>
              <a:t>IN    MX  10    mail.example.com.</a:t>
            </a:r>
            <a:br>
              <a:rPr lang="en" sz="1400">
                <a:highlight>
                  <a:srgbClr val="F3F3F3"/>
                </a:highlight>
              </a:rPr>
            </a:br>
            <a:endParaRPr sz="14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3F3F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525" y="40225"/>
            <a:ext cx="6675924" cy="5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24351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163" y="152400"/>
            <a:ext cx="54803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/ Content Based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Geolocation Based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Availability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automate the configuration of zones, and authoritative records using BIND9 is challenging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doesn’t exist ansible module to configure BIND9 records, zones, views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Why do we need addresses?</a:t>
            </a:r>
            <a:endParaRPr b="1" sz="17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Access resources/ objects on the internet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Why names?</a:t>
            </a:r>
            <a:endParaRPr b="1" sz="17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/>
              <a:t>Easy to remember</a:t>
            </a:r>
            <a:endParaRPr sz="20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How does DNS help?</a:t>
            </a:r>
            <a:endParaRPr b="1" sz="17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Translates names to address and vice-versa </a:t>
            </a:r>
            <a:endParaRPr sz="1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1525"/>
            <a:ext cx="4267200" cy="32074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774225" y="4301400"/>
            <a:ext cx="217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Recursive DNS in action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https://www.digitalocean.com/community/tutorials/how-to-configure-bind-as-a-private-network-dns-server-on-centos-7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https://www.unixmen.com/setting-dns-server-centos-7/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of Contemporary DNS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557213" y="11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{6E7A37C7-0F32-4B47-B4CD-FA26C4568A19}</a:tableStyleId>
              </a:tblPr>
              <a:tblGrid>
                <a:gridCol w="3829050"/>
                <a:gridCol w="4200525"/>
              </a:tblGrid>
              <a:tr h="44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Challenges with Traditional DNS</a:t>
                      </a:r>
                      <a:endParaRPr b="1"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Resolution</a:t>
                      </a:r>
                      <a:endParaRPr b="1"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 Configuration, Configurational Errors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Automated Configuration: Management CLI/ Consoles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DNS Outages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Availability, Automated Failover Mechanisms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Poor Performance: High DNS Latency, High TTL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 aware and weighted load balancing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Vulnerable to security attacks: DOS, DDos, DNS Flood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DNSSEC, DNS Hierarchy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Inefficient Traffic Routing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Geo-aware Traffic Routing, Performance-aware Traffic Routing, Content-aware Traffic Routing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Scaling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Auto-scaling</a:t>
                      </a:r>
                      <a:endParaRPr/>
                    </a:p>
                  </a:txBody>
                  <a:tcPr marT="91425" marB="91425" marR="91425" marL="91425">
                    <a:lnL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1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CLI for configuration 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Availability &amp; Failover Mechanisms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Aware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Geo-Aware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 Prevention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Tools/ Packages Used: </a:t>
            </a:r>
            <a:r>
              <a:rPr lang="en"/>
              <a:t>QEMU-KVM, </a:t>
            </a:r>
            <a:r>
              <a:rPr lang="en"/>
              <a:t>Ansible, Python, BIND9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Bind9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the DNS protocols and major components of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Zone files:</a:t>
            </a:r>
            <a:r>
              <a:rPr lang="en"/>
              <a:t> contains information about a particular namespace, are stored in the named working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>
                <a:solidFill>
                  <a:srgbClr val="000000"/>
                </a:solidFill>
              </a:rPr>
              <a:t>access control list</a:t>
            </a:r>
            <a:r>
              <a:rPr lang="en"/>
              <a:t> or collection of IP addresses or networks may be used here to only allow particular hosts to query the nameserver.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View:</a:t>
            </a:r>
            <a:r>
              <a:rPr lang="en"/>
              <a:t> Allows differentiated responses depending upon the host contacting the nameserver. This allows some hosts to receive one answer regarding a particular zone while other hosts receive totally different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6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Setup in a Nutshell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25" y="1017725"/>
            <a:ext cx="7597901" cy="39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50" y="1219275"/>
            <a:ext cx="5733900" cy="33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24125" y="272425"/>
            <a:ext cx="57339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DNS Functional Diagram - VM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 Infrastructure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0" y="1017725"/>
            <a:ext cx="8114675" cy="39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Functional Diagram - Containerized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25" y="1197050"/>
            <a:ext cx="5626925" cy="3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