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6"/>
  </p:notesMasterIdLst>
  <p:sldIdLst>
    <p:sldId id="279" r:id="rId2"/>
    <p:sldId id="280" r:id="rId3"/>
    <p:sldId id="291" r:id="rId4"/>
    <p:sldId id="275" r:id="rId5"/>
    <p:sldId id="282" r:id="rId6"/>
    <p:sldId id="281" r:id="rId7"/>
    <p:sldId id="256" r:id="rId8"/>
    <p:sldId id="257" r:id="rId9"/>
    <p:sldId id="283" r:id="rId10"/>
    <p:sldId id="284" r:id="rId11"/>
    <p:sldId id="285" r:id="rId12"/>
    <p:sldId id="286" r:id="rId13"/>
    <p:sldId id="287" r:id="rId14"/>
    <p:sldId id="273" r:id="rId15"/>
    <p:sldId id="288" r:id="rId16"/>
    <p:sldId id="270" r:id="rId17"/>
    <p:sldId id="292" r:id="rId18"/>
    <p:sldId id="293" r:id="rId19"/>
    <p:sldId id="276" r:id="rId20"/>
    <p:sldId id="294" r:id="rId21"/>
    <p:sldId id="289" r:id="rId22"/>
    <p:sldId id="295" r:id="rId23"/>
    <p:sldId id="296" r:id="rId24"/>
    <p:sldId id="290"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065F5-0402-4D72-88F2-C614E0A09CE6}" type="datetimeFigureOut">
              <a:rPr lang="en-US" smtClean="0"/>
              <a:t>11/28/2018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0BF999-2353-4601-888B-DCEB776DC3CD}" type="slidenum">
              <a:rPr lang="en-US" smtClean="0"/>
              <a:t>‹#›</a:t>
            </a:fld>
            <a:endParaRPr lang="en-US"/>
          </a:p>
        </p:txBody>
      </p:sp>
    </p:spTree>
    <p:extLst>
      <p:ext uri="{BB962C8B-B14F-4D97-AF65-F5344CB8AC3E}">
        <p14:creationId xmlns:p14="http://schemas.microsoft.com/office/powerpoint/2010/main" val="2657231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F9E5441-09F8-4021-B7BB-61FB68B28029}" type="datetime1">
              <a:rPr lang="en-US" smtClean="0"/>
              <a:t>11/28/2018</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86BB73A-582F-4420-9A14-CB10A2B2E5E8}" type="slidenum">
              <a:rPr lang="en-US" smtClean="0"/>
              <a:t>‹#›</a:t>
            </a:fld>
            <a:endParaRPr lang="en-US"/>
          </a:p>
        </p:txBody>
      </p:sp>
    </p:spTree>
    <p:extLst>
      <p:ext uri="{BB962C8B-B14F-4D97-AF65-F5344CB8AC3E}">
        <p14:creationId xmlns:p14="http://schemas.microsoft.com/office/powerpoint/2010/main" val="422498542"/>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BFAABA-8FBF-4CE1-AE3E-D8A6A61236F4}" type="datetime1">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extLst>
      <p:ext uri="{BB962C8B-B14F-4D97-AF65-F5344CB8AC3E}">
        <p14:creationId xmlns:p14="http://schemas.microsoft.com/office/powerpoint/2010/main" val="2212238637"/>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689B49DD-3910-4C16-BE76-D89A71E461A2}" type="datetime1">
              <a:rPr lang="en-US" smtClean="0"/>
              <a:t>11/28/2018</a:t>
            </a:fld>
            <a:endParaRPr lang="en-US"/>
          </a:p>
        </p:txBody>
      </p:sp>
      <p:sp>
        <p:nvSpPr>
          <p:cNvPr id="5" name="Footer Placeholder 4"/>
          <p:cNvSpPr>
            <a:spLocks noGrp="1"/>
          </p:cNvSpPr>
          <p:nvPr>
            <p:ph type="ftr" sz="quarter" idx="11"/>
          </p:nvPr>
        </p:nvSpPr>
        <p:spPr>
          <a:xfrm>
            <a:off x="581192" y="5951810"/>
            <a:ext cx="5922209" cy="365125"/>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86BB73A-582F-4420-9A14-CB10A2B2E5E8}" type="slidenum">
              <a:rPr lang="en-US" smtClean="0"/>
              <a:t>‹#›</a:t>
            </a:fld>
            <a:endParaRPr lang="en-US"/>
          </a:p>
        </p:txBody>
      </p:sp>
    </p:spTree>
    <p:extLst>
      <p:ext uri="{BB962C8B-B14F-4D97-AF65-F5344CB8AC3E}">
        <p14:creationId xmlns:p14="http://schemas.microsoft.com/office/powerpoint/2010/main" val="380974524"/>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10B806-78E1-47E6-98E8-6C8B4F8BE160}" type="datetime1">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extLst>
      <p:ext uri="{BB962C8B-B14F-4D97-AF65-F5344CB8AC3E}">
        <p14:creationId xmlns:p14="http://schemas.microsoft.com/office/powerpoint/2010/main" val="459422886"/>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05576FA-8917-4A72-B834-C868DB240829}" type="datetime1">
              <a:rPr lang="en-US" smtClean="0"/>
              <a:t>11/28/2018</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86BB73A-582F-4420-9A14-CB10A2B2E5E8}" type="slidenum">
              <a:rPr lang="en-US" smtClean="0"/>
              <a:t>‹#›</a:t>
            </a:fld>
            <a:endParaRPr lang="en-US"/>
          </a:p>
        </p:txBody>
      </p:sp>
    </p:spTree>
    <p:extLst>
      <p:ext uri="{BB962C8B-B14F-4D97-AF65-F5344CB8AC3E}">
        <p14:creationId xmlns:p14="http://schemas.microsoft.com/office/powerpoint/2010/main" val="2861843904"/>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613432-4656-4FAC-8AC3-24E307766470}" type="datetime1">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t>‹#›</a:t>
            </a:fld>
            <a:endParaRPr lang="en-US"/>
          </a:p>
        </p:txBody>
      </p:sp>
    </p:spTree>
    <p:extLst>
      <p:ext uri="{BB962C8B-B14F-4D97-AF65-F5344CB8AC3E}">
        <p14:creationId xmlns:p14="http://schemas.microsoft.com/office/powerpoint/2010/main" val="4134365895"/>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2FC2CD-FE8F-4832-9B86-B3E21703F6D2}" type="datetime1">
              <a:rPr lang="en-US" smtClean="0"/>
              <a:t>11/28/2018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6BB73A-582F-4420-9A14-CB10A2B2E5E8}" type="slidenum">
              <a:rPr lang="en-US" smtClean="0"/>
              <a:t>‹#›</a:t>
            </a:fld>
            <a:endParaRPr lang="en-US"/>
          </a:p>
        </p:txBody>
      </p:sp>
    </p:spTree>
    <p:extLst>
      <p:ext uri="{BB962C8B-B14F-4D97-AF65-F5344CB8AC3E}">
        <p14:creationId xmlns:p14="http://schemas.microsoft.com/office/powerpoint/2010/main" val="3710213702"/>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739F08-E18C-4F16-B71B-F6DD1CFB8ABF}" type="datetime1">
              <a:rPr lang="en-US" smtClean="0"/>
              <a:t>11/28/2018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6BB73A-582F-4420-9A14-CB10A2B2E5E8}" type="slidenum">
              <a:rPr lang="en-US" smtClean="0"/>
              <a:t>‹#›</a:t>
            </a:fld>
            <a:endParaRPr lang="en-US"/>
          </a:p>
        </p:txBody>
      </p:sp>
    </p:spTree>
    <p:extLst>
      <p:ext uri="{BB962C8B-B14F-4D97-AF65-F5344CB8AC3E}">
        <p14:creationId xmlns:p14="http://schemas.microsoft.com/office/powerpoint/2010/main" val="2225288850"/>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A5A614-743A-412A-A7AE-ABFBF2A65F31}" type="datetime1">
              <a:rPr lang="en-US" smtClean="0"/>
              <a:t>11/28/2018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6BB73A-582F-4420-9A14-CB10A2B2E5E8}" type="slidenum">
              <a:rPr lang="en-US" smtClean="0"/>
              <a:t>‹#›</a:t>
            </a:fld>
            <a:endParaRPr lang="en-US"/>
          </a:p>
        </p:txBody>
      </p:sp>
    </p:spTree>
    <p:extLst>
      <p:ext uri="{BB962C8B-B14F-4D97-AF65-F5344CB8AC3E}">
        <p14:creationId xmlns:p14="http://schemas.microsoft.com/office/powerpoint/2010/main" val="1494349324"/>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31EEBFB-A9C8-4AC4-BDE4-68C6FBAC02B9}" type="datetime1">
              <a:rPr lang="en-US" smtClean="0"/>
              <a:t>11/28/2018</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886BB73A-582F-4420-9A14-CB10A2B2E5E8}" type="slidenum">
              <a:rPr lang="en-US" smtClean="0"/>
              <a:t>‹#›</a:t>
            </a:fld>
            <a:endParaRPr lang="en-US"/>
          </a:p>
        </p:txBody>
      </p:sp>
    </p:spTree>
    <p:extLst>
      <p:ext uri="{BB962C8B-B14F-4D97-AF65-F5344CB8AC3E}">
        <p14:creationId xmlns:p14="http://schemas.microsoft.com/office/powerpoint/2010/main" val="3857054854"/>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051A770-821D-47BD-A4ED-49587ED3A317}" type="datetime1">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t>‹#›</a:t>
            </a:fld>
            <a:endParaRPr lang="en-US"/>
          </a:p>
        </p:txBody>
      </p:sp>
    </p:spTree>
    <p:extLst>
      <p:ext uri="{BB962C8B-B14F-4D97-AF65-F5344CB8AC3E}">
        <p14:creationId xmlns:p14="http://schemas.microsoft.com/office/powerpoint/2010/main" val="4125016528"/>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24C5DCC6-E5B4-4541-AABF-438BD8AAB584}" type="datetime1">
              <a:rPr lang="en-US" smtClean="0"/>
              <a:t>11/28/2018</a:t>
            </a:fld>
            <a:endParaRPr lang="en-US"/>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886BB73A-582F-4420-9A14-CB10A2B2E5E8}" type="slidenum">
              <a:rPr lang="en-US" smtClean="0"/>
              <a:t>‹#›</a:t>
            </a:fld>
            <a:endParaRPr lang="en-US"/>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3862532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9ADDB9E1-AB12-462E-8E0D-83CA31C6E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9143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14040EB-4842-44D5-9380-BDF41FB7B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077" y="723899"/>
            <a:ext cx="277749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6AF346D-63D2-4D62-BC09-DD131713587F}"/>
              </a:ext>
            </a:extLst>
          </p:cNvPr>
          <p:cNvSpPr>
            <a:spLocks noGrp="1"/>
          </p:cNvSpPr>
          <p:nvPr>
            <p:ph type="title"/>
          </p:nvPr>
        </p:nvSpPr>
        <p:spPr>
          <a:xfrm>
            <a:off x="602391" y="1209184"/>
            <a:ext cx="2316892" cy="4734416"/>
          </a:xfrm>
        </p:spPr>
        <p:txBody>
          <a:bodyPr vert="horz" lIns="91440" tIns="45720" rIns="91440" bIns="45720" rtlCol="0" anchor="ctr">
            <a:normAutofit/>
          </a:bodyPr>
          <a:lstStyle/>
          <a:p>
            <a:r>
              <a:rPr lang="en-US">
                <a:solidFill>
                  <a:srgbClr val="FFFFFF"/>
                </a:solidFill>
              </a:rPr>
              <a:t>Customer Churn Analysis</a:t>
            </a:r>
          </a:p>
        </p:txBody>
      </p:sp>
      <p:sp>
        <p:nvSpPr>
          <p:cNvPr id="24" name="Rectangle 23">
            <a:extLst>
              <a:ext uri="{FF2B5EF4-FFF2-40B4-BE49-F238E27FC236}">
                <a16:creationId xmlns:a16="http://schemas.microsoft.com/office/drawing/2014/main" id="{0C076E08-C160-41E7-8D09-E2436B591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25A65B62-07C4-4876-A101-9C85F48A0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D02BCE7C-4E97-4627-9FD1-DD7B633E5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A9588769-2F7D-4E64-918D-CDF5A3011DA7}"/>
              </a:ext>
            </a:extLst>
          </p:cNvPr>
          <p:cNvSpPr txBox="1"/>
          <p:nvPr/>
        </p:nvSpPr>
        <p:spPr>
          <a:xfrm>
            <a:off x="3421402" y="723900"/>
            <a:ext cx="5387698" cy="3252678"/>
          </a:xfrm>
          <a:prstGeom prst="rect">
            <a:avLst/>
          </a:prstGeom>
        </p:spPr>
        <p:txBody>
          <a:bodyPr vert="horz" lIns="91440" tIns="45720" rIns="91440" bIns="45720" rtlCol="0" anchor="ctr">
            <a:normAutofit/>
          </a:bodyPr>
          <a:lstStyle/>
          <a:p>
            <a:pPr indent="-228600">
              <a:spcBef>
                <a:spcPct val="20000"/>
              </a:spcBef>
              <a:spcAft>
                <a:spcPts val="600"/>
              </a:spcAft>
              <a:buClr>
                <a:schemeClr val="accent2"/>
              </a:buClr>
              <a:buSzPct val="92000"/>
              <a:buFont typeface="Wingdings 2" panose="05020102010507070707" pitchFamily="18" charset="2"/>
              <a:buChar char=""/>
            </a:pPr>
            <a:r>
              <a:rPr lang="en-US" dirty="0">
                <a:solidFill>
                  <a:schemeClr val="tx2"/>
                </a:solidFill>
              </a:rPr>
              <a:t>Saad Hasan Khan</a:t>
            </a:r>
          </a:p>
          <a:p>
            <a:pPr indent="-228600">
              <a:spcBef>
                <a:spcPct val="20000"/>
              </a:spcBef>
              <a:spcAft>
                <a:spcPts val="600"/>
              </a:spcAft>
              <a:buClr>
                <a:schemeClr val="accent2"/>
              </a:buClr>
              <a:buSzPct val="92000"/>
              <a:buFont typeface="Wingdings 2" panose="05020102010507070707" pitchFamily="18" charset="2"/>
              <a:buChar char=""/>
            </a:pPr>
            <a:r>
              <a:rPr lang="en-US" dirty="0">
                <a:solidFill>
                  <a:schemeClr val="tx2"/>
                </a:solidFill>
              </a:rPr>
              <a:t>(Systems and Computer Engineering)</a:t>
            </a:r>
          </a:p>
          <a:p>
            <a:pPr indent="-228600">
              <a:spcBef>
                <a:spcPct val="20000"/>
              </a:spcBef>
              <a:spcAft>
                <a:spcPts val="600"/>
              </a:spcAft>
              <a:buClr>
                <a:schemeClr val="accent2"/>
              </a:buClr>
              <a:buSzPct val="92000"/>
              <a:buFont typeface="Wingdings 2" panose="05020102010507070707" pitchFamily="18" charset="2"/>
              <a:buChar char=""/>
            </a:pPr>
            <a:r>
              <a:rPr lang="en-US" dirty="0" err="1">
                <a:solidFill>
                  <a:schemeClr val="tx2"/>
                </a:solidFill>
              </a:rPr>
              <a:t>Chanpreet</a:t>
            </a:r>
            <a:r>
              <a:rPr lang="en-US" dirty="0">
                <a:solidFill>
                  <a:schemeClr val="tx2"/>
                </a:solidFill>
              </a:rPr>
              <a:t> Singh</a:t>
            </a:r>
          </a:p>
          <a:p>
            <a:pPr indent="-228600">
              <a:spcBef>
                <a:spcPct val="20000"/>
              </a:spcBef>
              <a:spcAft>
                <a:spcPts val="600"/>
              </a:spcAft>
              <a:buClr>
                <a:schemeClr val="accent2"/>
              </a:buClr>
              <a:buSzPct val="92000"/>
              <a:buFont typeface="Wingdings 2" panose="05020102010507070707" pitchFamily="18" charset="2"/>
              <a:buChar char=""/>
            </a:pPr>
            <a:r>
              <a:rPr lang="en-US" dirty="0">
                <a:solidFill>
                  <a:schemeClr val="tx2"/>
                </a:solidFill>
              </a:rPr>
              <a:t>(School of IT</a:t>
            </a:r>
          </a:p>
        </p:txBody>
      </p:sp>
      <p:pic>
        <p:nvPicPr>
          <p:cNvPr id="3" name="Picture 2">
            <a:extLst>
              <a:ext uri="{FF2B5EF4-FFF2-40B4-BE49-F238E27FC236}">
                <a16:creationId xmlns:a16="http://schemas.microsoft.com/office/drawing/2014/main" id="{BCDDC2E0-AC7C-4421-9B4C-BFD34F2136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1402" y="4253024"/>
            <a:ext cx="5387698" cy="1550057"/>
          </a:xfrm>
          <a:prstGeom prst="rect">
            <a:avLst/>
          </a:prstGeom>
        </p:spPr>
      </p:pic>
      <p:sp>
        <p:nvSpPr>
          <p:cNvPr id="4" name="Slide Number Placeholder 3">
            <a:extLst>
              <a:ext uri="{FF2B5EF4-FFF2-40B4-BE49-F238E27FC236}">
                <a16:creationId xmlns:a16="http://schemas.microsoft.com/office/drawing/2014/main" id="{47E1B317-5043-4A4F-AF1C-5999F1F8DC9E}"/>
              </a:ext>
            </a:extLst>
          </p:cNvPr>
          <p:cNvSpPr>
            <a:spLocks noGrp="1"/>
          </p:cNvSpPr>
          <p:nvPr>
            <p:ph type="sldNum" sz="quarter" idx="12"/>
          </p:nvPr>
        </p:nvSpPr>
        <p:spPr/>
        <p:txBody>
          <a:bodyPr/>
          <a:lstStyle/>
          <a:p>
            <a:fld id="{886BB73A-582F-4420-9A14-CB10A2B2E5E8}" type="slidenum">
              <a:rPr lang="en-US" smtClean="0"/>
              <a:t>1</a:t>
            </a:fld>
            <a:endParaRPr lang="en-US"/>
          </a:p>
        </p:txBody>
      </p:sp>
    </p:spTree>
    <p:extLst>
      <p:ext uri="{BB962C8B-B14F-4D97-AF65-F5344CB8AC3E}">
        <p14:creationId xmlns:p14="http://schemas.microsoft.com/office/powerpoint/2010/main" val="1385578191"/>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5B9F-649E-49DF-8A8A-DE757FDAEB2E}"/>
              </a:ext>
            </a:extLst>
          </p:cNvPr>
          <p:cNvSpPr>
            <a:spLocks noGrp="1"/>
          </p:cNvSpPr>
          <p:nvPr>
            <p:ph type="title"/>
          </p:nvPr>
        </p:nvSpPr>
        <p:spPr/>
        <p:txBody>
          <a:bodyPr/>
          <a:lstStyle/>
          <a:p>
            <a:r>
              <a:rPr lang="en-US" dirty="0"/>
              <a:t>Data partitioning</a:t>
            </a:r>
          </a:p>
        </p:txBody>
      </p:sp>
      <p:sp>
        <p:nvSpPr>
          <p:cNvPr id="3" name="Content Placeholder 2">
            <a:extLst>
              <a:ext uri="{FF2B5EF4-FFF2-40B4-BE49-F238E27FC236}">
                <a16:creationId xmlns:a16="http://schemas.microsoft.com/office/drawing/2014/main" id="{2D1A66D1-736B-4707-A798-EF5003FE2088}"/>
              </a:ext>
            </a:extLst>
          </p:cNvPr>
          <p:cNvSpPr>
            <a:spLocks noGrp="1"/>
          </p:cNvSpPr>
          <p:nvPr>
            <p:ph idx="1"/>
          </p:nvPr>
        </p:nvSpPr>
        <p:spPr/>
        <p:txBody>
          <a:bodyPr/>
          <a:lstStyle/>
          <a:p>
            <a:r>
              <a:rPr lang="en-US" sz="3200" dirty="0"/>
              <a:t>Training Set is 80 percent for training the algorithm</a:t>
            </a:r>
          </a:p>
          <a:p>
            <a:r>
              <a:rPr lang="en-US" sz="3200" dirty="0"/>
              <a:t>Test Set is 20 percent for checking the strength of algorithm includes Accuracy, Precision, Recall and Specificity using decision matrix</a:t>
            </a:r>
          </a:p>
          <a:p>
            <a:pPr marL="0" indent="0">
              <a:buNone/>
            </a:pPr>
            <a:endParaRPr lang="en-US" dirty="0"/>
          </a:p>
        </p:txBody>
      </p:sp>
      <p:sp>
        <p:nvSpPr>
          <p:cNvPr id="4" name="Slide Number Placeholder 3">
            <a:extLst>
              <a:ext uri="{FF2B5EF4-FFF2-40B4-BE49-F238E27FC236}">
                <a16:creationId xmlns:a16="http://schemas.microsoft.com/office/drawing/2014/main" id="{DF7CACC2-EE26-47F9-A859-3EEB8564C445}"/>
              </a:ext>
            </a:extLst>
          </p:cNvPr>
          <p:cNvSpPr>
            <a:spLocks noGrp="1"/>
          </p:cNvSpPr>
          <p:nvPr>
            <p:ph type="sldNum" sz="quarter" idx="12"/>
          </p:nvPr>
        </p:nvSpPr>
        <p:spPr/>
        <p:txBody>
          <a:bodyPr/>
          <a:lstStyle/>
          <a:p>
            <a:fld id="{886BB73A-582F-4420-9A14-CB10A2B2E5E8}" type="slidenum">
              <a:rPr lang="en-US" smtClean="0"/>
              <a:t>10</a:t>
            </a:fld>
            <a:endParaRPr lang="en-US"/>
          </a:p>
        </p:txBody>
      </p:sp>
    </p:spTree>
    <p:extLst>
      <p:ext uri="{BB962C8B-B14F-4D97-AF65-F5344CB8AC3E}">
        <p14:creationId xmlns:p14="http://schemas.microsoft.com/office/powerpoint/2010/main" val="2356522951"/>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9144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782" y="614407"/>
            <a:ext cx="2780608"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2B5D496-90DC-476E-8E05-7D615FBDF659}"/>
              </a:ext>
            </a:extLst>
          </p:cNvPr>
          <p:cNvSpPr>
            <a:spLocks noGrp="1"/>
          </p:cNvSpPr>
          <p:nvPr>
            <p:ph type="title"/>
          </p:nvPr>
        </p:nvSpPr>
        <p:spPr>
          <a:xfrm>
            <a:off x="573082" y="826346"/>
            <a:ext cx="2378929" cy="1013800"/>
          </a:xfrm>
        </p:spPr>
        <p:txBody>
          <a:bodyPr>
            <a:normAutofit/>
          </a:bodyPr>
          <a:lstStyle/>
          <a:p>
            <a:pPr>
              <a:lnSpc>
                <a:spcPct val="90000"/>
              </a:lnSpc>
            </a:pPr>
            <a:r>
              <a:rPr lang="en-US" sz="2100" dirty="0">
                <a:solidFill>
                  <a:srgbClr val="FFFFFF"/>
                </a:solidFill>
              </a:rPr>
              <a:t>Methodology:</a:t>
            </a:r>
            <a:br>
              <a:rPr lang="en-US" sz="2100" dirty="0">
                <a:solidFill>
                  <a:srgbClr val="FFFFFF"/>
                </a:solidFill>
              </a:rPr>
            </a:br>
            <a:r>
              <a:rPr lang="en-US" sz="2100" dirty="0">
                <a:solidFill>
                  <a:srgbClr val="FFFFFF"/>
                </a:solidFill>
              </a:rPr>
              <a:t>logistic regression</a:t>
            </a:r>
          </a:p>
        </p:txBody>
      </p:sp>
      <p:sp>
        <p:nvSpPr>
          <p:cNvPr id="3" name="Content Placeholder 2">
            <a:extLst>
              <a:ext uri="{FF2B5EF4-FFF2-40B4-BE49-F238E27FC236}">
                <a16:creationId xmlns:a16="http://schemas.microsoft.com/office/drawing/2014/main" id="{4393A850-B32F-4CFA-A112-A8C560794EF6}"/>
              </a:ext>
            </a:extLst>
          </p:cNvPr>
          <p:cNvSpPr>
            <a:spLocks noGrp="1"/>
          </p:cNvSpPr>
          <p:nvPr>
            <p:ph idx="1"/>
          </p:nvPr>
        </p:nvSpPr>
        <p:spPr>
          <a:xfrm>
            <a:off x="573082" y="2052084"/>
            <a:ext cx="2274937" cy="3856229"/>
          </a:xfrm>
        </p:spPr>
        <p:txBody>
          <a:bodyPr anchor="t">
            <a:normAutofit/>
          </a:bodyPr>
          <a:lstStyle/>
          <a:p>
            <a:r>
              <a:rPr lang="en-US" dirty="0">
                <a:solidFill>
                  <a:srgbClr val="FFFFFF"/>
                </a:solidFill>
              </a:rPr>
              <a:t>In this project, we are using logistic Regression as our evaluation method for the dataset.</a:t>
            </a:r>
          </a:p>
          <a:p>
            <a:r>
              <a:rPr lang="en-US" dirty="0">
                <a:solidFill>
                  <a:srgbClr val="FFFFFF"/>
                </a:solidFill>
              </a:rPr>
              <a:t> 𝑃 Churn = 𝑒^v / 1+𝑒^v</a:t>
            </a:r>
          </a:p>
          <a:p>
            <a:r>
              <a:rPr lang="en-US" dirty="0">
                <a:solidFill>
                  <a:srgbClr val="FFFFFF"/>
                </a:solidFill>
              </a:rPr>
              <a:t> Where, Churn = 1 for leaving the service provider &amp; 0 for not leaving service provider</a:t>
            </a:r>
          </a:p>
          <a:p>
            <a:endParaRPr lang="en-US" sz="1400" dirty="0">
              <a:solidFill>
                <a:srgbClr val="FFFFFF"/>
              </a:solidFill>
            </a:endParaRPr>
          </a:p>
        </p:txBody>
      </p:sp>
      <p:sp>
        <p:nvSpPr>
          <p:cNvPr id="32" name="Rectangle 31">
            <a:extLst>
              <a:ext uri="{FF2B5EF4-FFF2-40B4-BE49-F238E27FC236}">
                <a16:creationId xmlns:a16="http://schemas.microsoft.com/office/drawing/2014/main" id="{880E5C91-3840-45CD-9550-6827663152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3775" y="619125"/>
            <a:ext cx="5624468" cy="5607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FEE69E61-D855-4E3F-9198-541C114F5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6600" y="619125"/>
            <a:ext cx="5149879" cy="5619749"/>
          </a:xfrm>
          <a:prstGeom prst="rect">
            <a:avLst/>
          </a:prstGeom>
        </p:spPr>
      </p:pic>
      <p:sp>
        <p:nvSpPr>
          <p:cNvPr id="4" name="Slide Number Placeholder 3">
            <a:extLst>
              <a:ext uri="{FF2B5EF4-FFF2-40B4-BE49-F238E27FC236}">
                <a16:creationId xmlns:a16="http://schemas.microsoft.com/office/drawing/2014/main" id="{F927A6BB-1856-4F98-8404-7DD272732A1D}"/>
              </a:ext>
            </a:extLst>
          </p:cNvPr>
          <p:cNvSpPr>
            <a:spLocks noGrp="1"/>
          </p:cNvSpPr>
          <p:nvPr>
            <p:ph type="sldNum" sz="quarter" idx="12"/>
          </p:nvPr>
        </p:nvSpPr>
        <p:spPr/>
        <p:txBody>
          <a:bodyPr/>
          <a:lstStyle/>
          <a:p>
            <a:fld id="{886BB73A-582F-4420-9A14-CB10A2B2E5E8}" type="slidenum">
              <a:rPr lang="en-US" smtClean="0"/>
              <a:t>11</a:t>
            </a:fld>
            <a:endParaRPr lang="en-US"/>
          </a:p>
        </p:txBody>
      </p:sp>
    </p:spTree>
    <p:extLst>
      <p:ext uri="{BB962C8B-B14F-4D97-AF65-F5344CB8AC3E}">
        <p14:creationId xmlns:p14="http://schemas.microsoft.com/office/powerpoint/2010/main" val="3263238825"/>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9144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782" y="614407"/>
            <a:ext cx="2780608"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300BC25-EDC8-43F7-8BEF-BAD3D4B223B8}"/>
              </a:ext>
            </a:extLst>
          </p:cNvPr>
          <p:cNvSpPr>
            <a:spLocks noGrp="1"/>
          </p:cNvSpPr>
          <p:nvPr>
            <p:ph type="title"/>
          </p:nvPr>
        </p:nvSpPr>
        <p:spPr>
          <a:xfrm>
            <a:off x="573082" y="826346"/>
            <a:ext cx="2378929" cy="1013800"/>
          </a:xfrm>
        </p:spPr>
        <p:txBody>
          <a:bodyPr>
            <a:normAutofit/>
          </a:bodyPr>
          <a:lstStyle/>
          <a:p>
            <a:pPr>
              <a:lnSpc>
                <a:spcPct val="90000"/>
              </a:lnSpc>
            </a:pPr>
            <a:r>
              <a:rPr lang="en-US" sz="2100">
                <a:solidFill>
                  <a:srgbClr val="FFFFFF"/>
                </a:solidFill>
              </a:rPr>
              <a:t>Methodology:</a:t>
            </a:r>
            <a:br>
              <a:rPr lang="en-US" sz="2100">
                <a:solidFill>
                  <a:srgbClr val="FFFFFF"/>
                </a:solidFill>
              </a:rPr>
            </a:br>
            <a:r>
              <a:rPr lang="en-US" sz="2100">
                <a:solidFill>
                  <a:srgbClr val="FFFFFF"/>
                </a:solidFill>
              </a:rPr>
              <a:t>Gradient boost machine</a:t>
            </a:r>
          </a:p>
        </p:txBody>
      </p:sp>
      <p:sp>
        <p:nvSpPr>
          <p:cNvPr id="10" name="Content Placeholder 9">
            <a:extLst>
              <a:ext uri="{FF2B5EF4-FFF2-40B4-BE49-F238E27FC236}">
                <a16:creationId xmlns:a16="http://schemas.microsoft.com/office/drawing/2014/main" id="{03C891D3-94C8-4D2E-9F4A-63E823D034BE}"/>
              </a:ext>
            </a:extLst>
          </p:cNvPr>
          <p:cNvSpPr>
            <a:spLocks noGrp="1"/>
          </p:cNvSpPr>
          <p:nvPr>
            <p:ph idx="1"/>
          </p:nvPr>
        </p:nvSpPr>
        <p:spPr>
          <a:xfrm>
            <a:off x="573082" y="2052084"/>
            <a:ext cx="2274937" cy="3856229"/>
          </a:xfrm>
        </p:spPr>
        <p:txBody>
          <a:bodyPr anchor="t">
            <a:normAutofit/>
          </a:bodyPr>
          <a:lstStyle/>
          <a:p>
            <a:r>
              <a:rPr lang="en-US" i="1" dirty="0">
                <a:solidFill>
                  <a:schemeClr val="bg1"/>
                </a:solidFill>
              </a:rPr>
              <a:t>It produces a prediction model in the form of an ensemble of weak prediction models, typically decision trees.</a:t>
            </a:r>
            <a:endParaRPr lang="en-US" sz="1400" dirty="0">
              <a:solidFill>
                <a:schemeClr val="bg1"/>
              </a:solidFill>
            </a:endParaRPr>
          </a:p>
        </p:txBody>
      </p:sp>
      <p:sp>
        <p:nvSpPr>
          <p:cNvPr id="17" name="Rectangle 16">
            <a:extLst>
              <a:ext uri="{FF2B5EF4-FFF2-40B4-BE49-F238E27FC236}">
                <a16:creationId xmlns:a16="http://schemas.microsoft.com/office/drawing/2014/main" id="{880E5C91-3840-45CD-9550-6827663152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3775" y="619125"/>
            <a:ext cx="5624468" cy="5607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FF05ED1C-BFA5-40DA-BA3F-4AEC3B92A7CF}"/>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426600" y="1709591"/>
            <a:ext cx="5149879" cy="3437544"/>
          </a:xfrm>
          <a:prstGeom prst="rect">
            <a:avLst/>
          </a:prstGeom>
        </p:spPr>
      </p:pic>
      <p:sp>
        <p:nvSpPr>
          <p:cNvPr id="3" name="Slide Number Placeholder 2">
            <a:extLst>
              <a:ext uri="{FF2B5EF4-FFF2-40B4-BE49-F238E27FC236}">
                <a16:creationId xmlns:a16="http://schemas.microsoft.com/office/drawing/2014/main" id="{2C1FFE39-B5B1-4390-A013-B73C4EDA9608}"/>
              </a:ext>
            </a:extLst>
          </p:cNvPr>
          <p:cNvSpPr>
            <a:spLocks noGrp="1"/>
          </p:cNvSpPr>
          <p:nvPr>
            <p:ph type="sldNum" sz="quarter" idx="12"/>
          </p:nvPr>
        </p:nvSpPr>
        <p:spPr/>
        <p:txBody>
          <a:bodyPr/>
          <a:lstStyle/>
          <a:p>
            <a:fld id="{886BB73A-582F-4420-9A14-CB10A2B2E5E8}" type="slidenum">
              <a:rPr lang="en-US" smtClean="0"/>
              <a:t>12</a:t>
            </a:fld>
            <a:endParaRPr lang="en-US"/>
          </a:p>
        </p:txBody>
      </p:sp>
    </p:spTree>
    <p:extLst>
      <p:ext uri="{BB962C8B-B14F-4D97-AF65-F5344CB8AC3E}">
        <p14:creationId xmlns:p14="http://schemas.microsoft.com/office/powerpoint/2010/main" val="1632052925"/>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9144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782" y="614407"/>
            <a:ext cx="2780608"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1DFCA42-FF7F-45F1-B2E1-442EF3FCB614}"/>
              </a:ext>
            </a:extLst>
          </p:cNvPr>
          <p:cNvSpPr>
            <a:spLocks noGrp="1"/>
          </p:cNvSpPr>
          <p:nvPr>
            <p:ph type="title"/>
          </p:nvPr>
        </p:nvSpPr>
        <p:spPr>
          <a:xfrm>
            <a:off x="573082" y="826346"/>
            <a:ext cx="2378929" cy="1013800"/>
          </a:xfrm>
        </p:spPr>
        <p:txBody>
          <a:bodyPr>
            <a:normAutofit/>
          </a:bodyPr>
          <a:lstStyle/>
          <a:p>
            <a:pPr>
              <a:lnSpc>
                <a:spcPct val="90000"/>
              </a:lnSpc>
            </a:pPr>
            <a:r>
              <a:rPr lang="en-US" sz="2100">
                <a:solidFill>
                  <a:srgbClr val="FFFFFF"/>
                </a:solidFill>
              </a:rPr>
              <a:t>Gradient boost machine(cont.)</a:t>
            </a:r>
          </a:p>
        </p:txBody>
      </p:sp>
      <p:sp>
        <p:nvSpPr>
          <p:cNvPr id="10" name="Content Placeholder 9">
            <a:extLst>
              <a:ext uri="{FF2B5EF4-FFF2-40B4-BE49-F238E27FC236}">
                <a16:creationId xmlns:a16="http://schemas.microsoft.com/office/drawing/2014/main" id="{D56D6D6E-E649-42B0-8818-C8840EAF62BB}"/>
              </a:ext>
            </a:extLst>
          </p:cNvPr>
          <p:cNvSpPr>
            <a:spLocks noGrp="1"/>
          </p:cNvSpPr>
          <p:nvPr>
            <p:ph idx="1"/>
          </p:nvPr>
        </p:nvSpPr>
        <p:spPr>
          <a:xfrm>
            <a:off x="573082" y="2052084"/>
            <a:ext cx="2274937" cy="3856229"/>
          </a:xfrm>
        </p:spPr>
        <p:txBody>
          <a:bodyPr anchor="t">
            <a:normAutofit/>
          </a:bodyPr>
          <a:lstStyle/>
          <a:p>
            <a:r>
              <a:rPr lang="en-US" sz="1400" dirty="0">
                <a:solidFill>
                  <a:srgbClr val="FFFFFF"/>
                </a:solidFill>
              </a:rPr>
              <a:t>Features Selection using gradient boosting machines</a:t>
            </a:r>
          </a:p>
          <a:p>
            <a:r>
              <a:rPr lang="en-US" sz="1400" dirty="0">
                <a:solidFill>
                  <a:srgbClr val="FFFFFF"/>
                </a:solidFill>
              </a:rPr>
              <a:t>Same features used in Artificial Neural Network and Random Forest</a:t>
            </a:r>
          </a:p>
          <a:p>
            <a:endParaRPr lang="en-US" sz="1400" dirty="0">
              <a:solidFill>
                <a:srgbClr val="FFFFFF"/>
              </a:solidFill>
            </a:endParaRPr>
          </a:p>
        </p:txBody>
      </p:sp>
      <p:sp>
        <p:nvSpPr>
          <p:cNvPr id="17" name="Rectangle 16">
            <a:extLst>
              <a:ext uri="{FF2B5EF4-FFF2-40B4-BE49-F238E27FC236}">
                <a16:creationId xmlns:a16="http://schemas.microsoft.com/office/drawing/2014/main" id="{880E5C91-3840-45CD-9550-6827663152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3775" y="619125"/>
            <a:ext cx="5624468" cy="5607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204B5C75-08B4-48B5-BDB8-E5A9D695E675}"/>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426600" y="631822"/>
            <a:ext cx="5149879" cy="2969508"/>
          </a:xfrm>
          <a:prstGeom prst="rect">
            <a:avLst/>
          </a:prstGeom>
        </p:spPr>
      </p:pic>
      <p:pic>
        <p:nvPicPr>
          <p:cNvPr id="7" name="Picture 6" descr="A screenshot of text&#10;&#10;Description automatically generated">
            <a:extLst>
              <a:ext uri="{FF2B5EF4-FFF2-40B4-BE49-F238E27FC236}">
                <a16:creationId xmlns:a16="http://schemas.microsoft.com/office/drawing/2014/main" id="{70FC36C1-352E-4012-8862-D8689BE1DA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4172" y="3614027"/>
            <a:ext cx="5126746" cy="2463216"/>
          </a:xfrm>
          <a:prstGeom prst="rect">
            <a:avLst/>
          </a:prstGeom>
        </p:spPr>
      </p:pic>
      <p:sp>
        <p:nvSpPr>
          <p:cNvPr id="3" name="Slide Number Placeholder 2">
            <a:extLst>
              <a:ext uri="{FF2B5EF4-FFF2-40B4-BE49-F238E27FC236}">
                <a16:creationId xmlns:a16="http://schemas.microsoft.com/office/drawing/2014/main" id="{9F0AA128-009D-4FE3-911E-45C90272A05B}"/>
              </a:ext>
            </a:extLst>
          </p:cNvPr>
          <p:cNvSpPr>
            <a:spLocks noGrp="1"/>
          </p:cNvSpPr>
          <p:nvPr>
            <p:ph type="sldNum" sz="quarter" idx="12"/>
          </p:nvPr>
        </p:nvSpPr>
        <p:spPr/>
        <p:txBody>
          <a:bodyPr/>
          <a:lstStyle/>
          <a:p>
            <a:fld id="{886BB73A-582F-4420-9A14-CB10A2B2E5E8}" type="slidenum">
              <a:rPr lang="en-US" smtClean="0"/>
              <a:t>13</a:t>
            </a:fld>
            <a:endParaRPr lang="en-US"/>
          </a:p>
        </p:txBody>
      </p:sp>
    </p:spTree>
    <p:extLst>
      <p:ext uri="{BB962C8B-B14F-4D97-AF65-F5344CB8AC3E}">
        <p14:creationId xmlns:p14="http://schemas.microsoft.com/office/powerpoint/2010/main" val="658004074"/>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683F1FFD-1AA8-4EC2-97B9-FEC7564F48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ell phone&#10;&#10;Description automatically generated">
            <a:extLst>
              <a:ext uri="{FF2B5EF4-FFF2-40B4-BE49-F238E27FC236}">
                <a16:creationId xmlns:a16="http://schemas.microsoft.com/office/drawing/2014/main" id="{E27846C6-D16E-46F3-9654-903174744BA1}"/>
              </a:ext>
            </a:extLst>
          </p:cNvPr>
          <p:cNvPicPr>
            <a:picLocks noChangeAspect="1"/>
          </p:cNvPicPr>
          <p:nvPr/>
        </p:nvPicPr>
        <p:blipFill rotWithShape="1">
          <a:blip r:embed="rId2">
            <a:extLst>
              <a:ext uri="{28A0092B-C50C-407E-A947-70E740481C1C}">
                <a14:useLocalDpi xmlns:a14="http://schemas.microsoft.com/office/drawing/2010/main" val="0"/>
              </a:ext>
            </a:extLst>
          </a:blip>
          <a:srcRect l="1558" r="18351" b="-1"/>
          <a:stretch/>
        </p:blipFill>
        <p:spPr>
          <a:xfrm>
            <a:off x="334900" y="723899"/>
            <a:ext cx="5623962" cy="5676901"/>
          </a:xfrm>
          <a:prstGeom prst="rect">
            <a:avLst/>
          </a:prstGeom>
        </p:spPr>
      </p:pic>
      <p:sp>
        <p:nvSpPr>
          <p:cNvPr id="21" name="Rectangle 20">
            <a:extLst>
              <a:ext uri="{FF2B5EF4-FFF2-40B4-BE49-F238E27FC236}">
                <a16:creationId xmlns:a16="http://schemas.microsoft.com/office/drawing/2014/main" id="{8FF0F8A7-C9E3-49D9-A67E-09FF582C7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723899"/>
            <a:ext cx="277749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222206" y="1419225"/>
            <a:ext cx="2311182" cy="2085869"/>
          </a:xfrm>
        </p:spPr>
        <p:txBody>
          <a:bodyPr vert="horz" lIns="91440" tIns="45720" rIns="91440" bIns="45720" rtlCol="0" anchor="b">
            <a:normAutofit/>
          </a:bodyPr>
          <a:lstStyle/>
          <a:p>
            <a:r>
              <a:rPr lang="en-US" sz="3300">
                <a:solidFill>
                  <a:srgbClr val="FFFFFF"/>
                </a:solidFill>
              </a:rPr>
              <a:t>Gradient boosting machines </a:t>
            </a:r>
          </a:p>
        </p:txBody>
      </p:sp>
      <p:grpSp>
        <p:nvGrpSpPr>
          <p:cNvPr id="23" name="Group 22">
            <a:extLst>
              <a:ext uri="{FF2B5EF4-FFF2-40B4-BE49-F238E27FC236}">
                <a16:creationId xmlns:a16="http://schemas.microsoft.com/office/drawing/2014/main" id="{A4274C20-A98B-4AC3-B16A-B7F41CB582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4900" y="453643"/>
            <a:ext cx="8474200" cy="98554"/>
            <a:chOff x="446534" y="453643"/>
            <a:chExt cx="11298933" cy="98554"/>
          </a:xfrm>
        </p:grpSpPr>
        <p:sp>
          <p:nvSpPr>
            <p:cNvPr id="24" name="Rectangle 23">
              <a:extLst>
                <a:ext uri="{FF2B5EF4-FFF2-40B4-BE49-F238E27FC236}">
                  <a16:creationId xmlns:a16="http://schemas.microsoft.com/office/drawing/2014/main" id="{43ECC69B-2243-424A-8237-CF490F8B0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6D2EA3B9-3D17-4510-8464-E74F67267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AA5DFA43-F31D-4C31-8826-6B40A21C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3" name="Slide Number Placeholder 2">
            <a:extLst>
              <a:ext uri="{FF2B5EF4-FFF2-40B4-BE49-F238E27FC236}">
                <a16:creationId xmlns:a16="http://schemas.microsoft.com/office/drawing/2014/main" id="{5F257F10-B862-4563-9B8C-55A7E75EBB0E}"/>
              </a:ext>
            </a:extLst>
          </p:cNvPr>
          <p:cNvSpPr>
            <a:spLocks noGrp="1"/>
          </p:cNvSpPr>
          <p:nvPr>
            <p:ph type="sldNum" sz="quarter" idx="12"/>
          </p:nvPr>
        </p:nvSpPr>
        <p:spPr>
          <a:xfrm>
            <a:off x="7918725" y="6400800"/>
            <a:ext cx="762330" cy="365125"/>
          </a:xfrm>
        </p:spPr>
        <p:txBody>
          <a:bodyPr vert="horz" lIns="91440" tIns="45720" rIns="91440" bIns="45720" rtlCol="0" anchor="ctr">
            <a:normAutofit/>
          </a:bodyPr>
          <a:lstStyle/>
          <a:p>
            <a:pPr defTabSz="914400">
              <a:spcAft>
                <a:spcPts val="600"/>
              </a:spcAft>
            </a:pPr>
            <a:fld id="{886BB73A-582F-4420-9A14-CB10A2B2E5E8}" type="slidenum">
              <a:rPr lang="en-US" smtClean="0">
                <a:solidFill>
                  <a:schemeClr val="accent1">
                    <a:lumMod val="75000"/>
                    <a:lumOff val="25000"/>
                  </a:schemeClr>
                </a:solidFill>
              </a:rPr>
              <a:pPr defTabSz="914400">
                <a:spcAft>
                  <a:spcPts val="600"/>
                </a:spcAft>
              </a:pPr>
              <a:t>14</a:t>
            </a:fld>
            <a:endParaRPr lang="en-US">
              <a:solidFill>
                <a:schemeClr val="accent1">
                  <a:lumMod val="75000"/>
                  <a:lumOff val="25000"/>
                </a:schemeClr>
              </a:solidFill>
            </a:endParaRPr>
          </a:p>
        </p:txBody>
      </p:sp>
    </p:spTree>
    <p:extLst>
      <p:ext uri="{BB962C8B-B14F-4D97-AF65-F5344CB8AC3E}">
        <p14:creationId xmlns:p14="http://schemas.microsoft.com/office/powerpoint/2010/main" val="2207366544"/>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8">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10">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2">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14">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9013508-9FC8-4D8D-A4C7-7F26A1DE3B36}"/>
              </a:ext>
            </a:extLst>
          </p:cNvPr>
          <p:cNvSpPr>
            <a:spLocks noGrp="1"/>
          </p:cNvSpPr>
          <p:nvPr>
            <p:ph type="title"/>
          </p:nvPr>
        </p:nvSpPr>
        <p:spPr>
          <a:xfrm>
            <a:off x="435893" y="4610099"/>
            <a:ext cx="8245162" cy="1066801"/>
          </a:xfrm>
        </p:spPr>
        <p:txBody>
          <a:bodyPr vert="horz" lIns="91440" tIns="45720" rIns="91440" bIns="45720" rtlCol="0" anchor="b">
            <a:normAutofit/>
          </a:bodyPr>
          <a:lstStyle/>
          <a:p>
            <a:pPr>
              <a:lnSpc>
                <a:spcPct val="90000"/>
              </a:lnSpc>
            </a:pPr>
            <a:r>
              <a:rPr lang="en-US" sz="3300" dirty="0">
                <a:solidFill>
                  <a:srgbClr val="FFFFFF"/>
                </a:solidFill>
              </a:rPr>
              <a:t>Roc curves for logistics regression and gradient boost machine </a:t>
            </a:r>
          </a:p>
        </p:txBody>
      </p:sp>
      <p:sp useBgFill="1">
        <p:nvSpPr>
          <p:cNvPr id="29" name="Rectangle 16">
            <a:extLst>
              <a:ext uri="{FF2B5EF4-FFF2-40B4-BE49-F238E27FC236}">
                <a16:creationId xmlns:a16="http://schemas.microsoft.com/office/drawing/2014/main" id="{B1A515B1-A9B3-49B0-AE0D-D038D42C2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9144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0344624-3C21-4160-9A47-5CB4ABFA19CC}"/>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055077" y="723899"/>
            <a:ext cx="7754023" cy="3566161"/>
          </a:xfrm>
          <a:prstGeom prst="rect">
            <a:avLst/>
          </a:prstGeom>
        </p:spPr>
      </p:pic>
      <p:sp>
        <p:nvSpPr>
          <p:cNvPr id="3" name="Slide Number Placeholder 2">
            <a:extLst>
              <a:ext uri="{FF2B5EF4-FFF2-40B4-BE49-F238E27FC236}">
                <a16:creationId xmlns:a16="http://schemas.microsoft.com/office/drawing/2014/main" id="{5CC1BADE-FCF2-4DFD-9749-D649A76D4276}"/>
              </a:ext>
            </a:extLst>
          </p:cNvPr>
          <p:cNvSpPr>
            <a:spLocks noGrp="1"/>
          </p:cNvSpPr>
          <p:nvPr>
            <p:ph type="sldNum" sz="quarter" idx="12"/>
          </p:nvPr>
        </p:nvSpPr>
        <p:spPr/>
        <p:txBody>
          <a:bodyPr/>
          <a:lstStyle/>
          <a:p>
            <a:fld id="{886BB73A-582F-4420-9A14-CB10A2B2E5E8}" type="slidenum">
              <a:rPr lang="en-US" smtClean="0"/>
              <a:t>15</a:t>
            </a:fld>
            <a:endParaRPr lang="en-US"/>
          </a:p>
        </p:txBody>
      </p:sp>
    </p:spTree>
    <p:extLst>
      <p:ext uri="{BB962C8B-B14F-4D97-AF65-F5344CB8AC3E}">
        <p14:creationId xmlns:p14="http://schemas.microsoft.com/office/powerpoint/2010/main" val="1261437181"/>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3" y="4610099"/>
            <a:ext cx="8245162" cy="1066801"/>
          </a:xfrm>
        </p:spPr>
        <p:txBody>
          <a:bodyPr vert="horz" lIns="91440" tIns="45720" rIns="91440" bIns="45720" rtlCol="0" anchor="b">
            <a:normAutofit/>
          </a:bodyPr>
          <a:lstStyle/>
          <a:p>
            <a:r>
              <a:rPr lang="en-US" sz="3600">
                <a:solidFill>
                  <a:srgbClr val="FFFFFF"/>
                </a:solidFill>
              </a:rPr>
              <a:t>Neural Networks using keras</a:t>
            </a:r>
          </a:p>
        </p:txBody>
      </p:sp>
      <p:sp useBgFill="1">
        <p:nvSpPr>
          <p:cNvPr id="19" name="Rectangle 18">
            <a:extLst>
              <a:ext uri="{FF2B5EF4-FFF2-40B4-BE49-F238E27FC236}">
                <a16:creationId xmlns:a16="http://schemas.microsoft.com/office/drawing/2014/main" id="{B1A515B1-A9B3-49B0-AE0D-D038D42C2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9144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22B054C6-3E05-46EA-8679-47AAD5C1B5FC}"/>
              </a:ext>
            </a:extLst>
          </p:cNvPr>
          <p:cNvSpPr>
            <a:spLocks noGrp="1"/>
          </p:cNvSpPr>
          <p:nvPr>
            <p:ph type="sldNum" sz="quarter" idx="12"/>
          </p:nvPr>
        </p:nvSpPr>
        <p:spPr>
          <a:xfrm>
            <a:off x="7918725" y="6400800"/>
            <a:ext cx="762330" cy="365125"/>
          </a:xfrm>
        </p:spPr>
        <p:txBody>
          <a:bodyPr vert="horz" lIns="91440" tIns="45720" rIns="91440" bIns="45720" rtlCol="0" anchor="ctr">
            <a:normAutofit/>
          </a:bodyPr>
          <a:lstStyle/>
          <a:p>
            <a:pPr defTabSz="914400">
              <a:spcAft>
                <a:spcPts val="600"/>
              </a:spcAft>
            </a:pPr>
            <a:fld id="{886BB73A-582F-4420-9A14-CB10A2B2E5E8}" type="slidenum">
              <a:rPr lang="en-US" smtClean="0">
                <a:solidFill>
                  <a:schemeClr val="accent1">
                    <a:lumMod val="75000"/>
                    <a:lumOff val="25000"/>
                  </a:schemeClr>
                </a:solidFill>
              </a:rPr>
              <a:pPr defTabSz="914400">
                <a:spcAft>
                  <a:spcPts val="600"/>
                </a:spcAft>
              </a:pPr>
              <a:t>16</a:t>
            </a:fld>
            <a:endParaRPr lang="en-US">
              <a:solidFill>
                <a:schemeClr val="accent1">
                  <a:lumMod val="75000"/>
                  <a:lumOff val="25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992251721"/>
              </p:ext>
            </p:extLst>
          </p:nvPr>
        </p:nvGraphicFramePr>
        <p:xfrm>
          <a:off x="733617" y="723899"/>
          <a:ext cx="7647914" cy="3566162"/>
        </p:xfrm>
        <a:graphic>
          <a:graphicData uri="http://schemas.openxmlformats.org/drawingml/2006/table">
            <a:tbl>
              <a:tblPr firstRow="1" bandRow="1">
                <a:tableStyleId>{2D5ABB26-0587-4C30-8999-92F81FD0307C}</a:tableStyleId>
              </a:tblPr>
              <a:tblGrid>
                <a:gridCol w="6252068">
                  <a:extLst>
                    <a:ext uri="{9D8B030D-6E8A-4147-A177-3AD203B41FA5}">
                      <a16:colId xmlns:a16="http://schemas.microsoft.com/office/drawing/2014/main" val="20000"/>
                    </a:ext>
                  </a:extLst>
                </a:gridCol>
                <a:gridCol w="1395846">
                  <a:extLst>
                    <a:ext uri="{9D8B030D-6E8A-4147-A177-3AD203B41FA5}">
                      <a16:colId xmlns:a16="http://schemas.microsoft.com/office/drawing/2014/main" val="20001"/>
                    </a:ext>
                  </a:extLst>
                </a:gridCol>
              </a:tblGrid>
              <a:tr h="2890752">
                <a:tc>
                  <a:txBody>
                    <a:bodyPr/>
                    <a:lstStyle/>
                    <a:p>
                      <a:pPr marL="285750" indent="-285750">
                        <a:buFont typeface="Wingdings" panose="05000000000000000000" pitchFamily="2" charset="2"/>
                        <a:buChar char="§"/>
                      </a:pPr>
                      <a:r>
                        <a:rPr lang="en-US" sz="3000" dirty="0"/>
                        <a:t>Keras is a Python Library for deep learning</a:t>
                      </a:r>
                    </a:p>
                    <a:p>
                      <a:pPr marL="285750" indent="-285750">
                        <a:buFont typeface="Wingdings" panose="05000000000000000000" pitchFamily="2" charset="2"/>
                        <a:buChar char="§"/>
                      </a:pPr>
                      <a:r>
                        <a:rPr lang="en-US" sz="3000" dirty="0"/>
                        <a:t>Uses TensorFlow for backend processing</a:t>
                      </a:r>
                    </a:p>
                    <a:p>
                      <a:pPr marL="285750" indent="-285750">
                        <a:buFont typeface="Wingdings" panose="05000000000000000000" pitchFamily="2" charset="2"/>
                        <a:buChar char="§"/>
                      </a:pPr>
                      <a:r>
                        <a:rPr lang="en-US" sz="3000" dirty="0"/>
                        <a:t>Easier to use</a:t>
                      </a:r>
                    </a:p>
                    <a:p>
                      <a:pPr marL="285750" indent="-285750">
                        <a:buFont typeface="Wingdings" panose="05000000000000000000" pitchFamily="2" charset="2"/>
                        <a:buChar char="§"/>
                      </a:pPr>
                      <a:r>
                        <a:rPr lang="en-US" sz="3000" dirty="0"/>
                        <a:t>Fast Processing Speed</a:t>
                      </a:r>
                    </a:p>
                  </a:txBody>
                  <a:tcPr marL="135082" marR="135082" marT="67541" marB="67541"/>
                </a:tc>
                <a:tc>
                  <a:txBody>
                    <a:bodyPr/>
                    <a:lstStyle/>
                    <a:p>
                      <a:pPr marL="0" indent="0">
                        <a:buFont typeface="Wingdings" panose="05000000000000000000" pitchFamily="2" charset="2"/>
                        <a:buNone/>
                      </a:pPr>
                      <a:endParaRPr lang="en-US" sz="2700"/>
                    </a:p>
                  </a:txBody>
                  <a:tcPr marL="135082" marR="135082" marT="67541" marB="67541"/>
                </a:tc>
                <a:extLst>
                  <a:ext uri="{0D108BD9-81ED-4DB2-BD59-A6C34878D82A}">
                    <a16:rowId xmlns:a16="http://schemas.microsoft.com/office/drawing/2014/main" val="10000"/>
                  </a:ext>
                </a:extLst>
              </a:tr>
              <a:tr h="675410">
                <a:tc>
                  <a:txBody>
                    <a:bodyPr/>
                    <a:lstStyle/>
                    <a:p>
                      <a:endParaRPr lang="en-US" sz="2700"/>
                    </a:p>
                  </a:txBody>
                  <a:tcPr marL="135082" marR="135082" marT="67541" marB="67541"/>
                </a:tc>
                <a:tc>
                  <a:txBody>
                    <a:bodyPr/>
                    <a:lstStyle/>
                    <a:p>
                      <a:endParaRPr lang="en-US" sz="2700" dirty="0"/>
                    </a:p>
                  </a:txBody>
                  <a:tcPr marL="135082" marR="135082" marT="67541" marB="67541"/>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46637488"/>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06E80FF-5363-4EBB-97FF-C84D9EA35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9143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619E46E-5263-4C6C-A732-9633475D90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782" y="638174"/>
            <a:ext cx="2778993" cy="576262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5F8B530-3983-47D8-B4CD-AE0E3E2E50FF}"/>
              </a:ext>
            </a:extLst>
          </p:cNvPr>
          <p:cNvSpPr>
            <a:spLocks noGrp="1"/>
          </p:cNvSpPr>
          <p:nvPr>
            <p:ph type="title"/>
          </p:nvPr>
        </p:nvSpPr>
        <p:spPr>
          <a:xfrm>
            <a:off x="602391" y="1209184"/>
            <a:ext cx="2316892" cy="4734416"/>
          </a:xfrm>
        </p:spPr>
        <p:txBody>
          <a:bodyPr anchor="ctr">
            <a:normAutofit/>
          </a:bodyPr>
          <a:lstStyle/>
          <a:p>
            <a:r>
              <a:rPr lang="en-US" dirty="0"/>
              <a:t>Artificial Neural Networks</a:t>
            </a:r>
          </a:p>
        </p:txBody>
      </p:sp>
      <p:sp>
        <p:nvSpPr>
          <p:cNvPr id="22" name="Rectangle 21">
            <a:extLst>
              <a:ext uri="{FF2B5EF4-FFF2-40B4-BE49-F238E27FC236}">
                <a16:creationId xmlns:a16="http://schemas.microsoft.com/office/drawing/2014/main" id="{3F3E0626-6A9F-400F-9C6C-BDED169129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6947DC32-8EA1-434F-BB8A-E6CDA90BC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3012DDC2-F706-47ED-B95F-79213E2D0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13" name="Content Placeholder 7" descr="A picture containing screenshot&#10;&#10;Description automatically generated">
            <a:extLst>
              <a:ext uri="{FF2B5EF4-FFF2-40B4-BE49-F238E27FC236}">
                <a16:creationId xmlns:a16="http://schemas.microsoft.com/office/drawing/2014/main" id="{E846FEA6-3793-4DAF-8366-B908E7592DB2}"/>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287098" y="1008593"/>
            <a:ext cx="2548443" cy="1711712"/>
          </a:xfrm>
          <a:prstGeom prst="rect">
            <a:avLst/>
          </a:prstGeom>
        </p:spPr>
      </p:pic>
      <p:sp>
        <p:nvSpPr>
          <p:cNvPr id="28" name="Rectangle 27">
            <a:extLst>
              <a:ext uri="{FF2B5EF4-FFF2-40B4-BE49-F238E27FC236}">
                <a16:creationId xmlns:a16="http://schemas.microsoft.com/office/drawing/2014/main" id="{CFAE0A1E-0F18-4974-802F-0E6AE1F558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3942" y="654222"/>
            <a:ext cx="277715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88C300B-FACC-4F34-9F09-A3048917F078}"/>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064256" y="987831"/>
            <a:ext cx="2550331" cy="1470840"/>
          </a:xfrm>
          <a:prstGeom prst="rect">
            <a:avLst/>
          </a:prstGeom>
        </p:spPr>
      </p:pic>
      <p:sp>
        <p:nvSpPr>
          <p:cNvPr id="30" name="Rectangle 29">
            <a:extLst>
              <a:ext uri="{FF2B5EF4-FFF2-40B4-BE49-F238E27FC236}">
                <a16:creationId xmlns:a16="http://schemas.microsoft.com/office/drawing/2014/main" id="{3372E1CD-CBE8-4674-A9FE-54B4AC851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179" y="654222"/>
            <a:ext cx="277715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11" descr="A close up of a map&#10;&#10;Description automatically generated">
            <a:extLst>
              <a:ext uri="{FF2B5EF4-FFF2-40B4-BE49-F238E27FC236}">
                <a16:creationId xmlns:a16="http://schemas.microsoft.com/office/drawing/2014/main" id="{576F0D8E-3AF0-488A-962D-A511864E69CB}"/>
              </a:ext>
            </a:extLst>
          </p:cNvPr>
          <p:cNvPicPr>
            <a:picLocks noGrp="1" noChangeAspect="1"/>
          </p:cNvPicPr>
          <p:nvPr>
            <p:ph idx="1"/>
          </p:nvPr>
        </p:nvPicPr>
        <p:blipFill>
          <a:blip r:embed="rId4" cstate="email">
            <a:extLst>
              <a:ext uri="{28A0092B-C50C-407E-A947-70E740481C1C}">
                <a14:useLocalDpi xmlns:a14="http://schemas.microsoft.com/office/drawing/2010/main" val="0"/>
              </a:ext>
            </a:extLst>
          </a:blip>
          <a:stretch>
            <a:fillRect/>
          </a:stretch>
        </p:blipFill>
        <p:spPr>
          <a:xfrm>
            <a:off x="3541164" y="3194091"/>
            <a:ext cx="5271054" cy="3032084"/>
          </a:xfrm>
        </p:spPr>
      </p:pic>
      <p:sp>
        <p:nvSpPr>
          <p:cNvPr id="4" name="Slide Number Placeholder 3">
            <a:extLst>
              <a:ext uri="{FF2B5EF4-FFF2-40B4-BE49-F238E27FC236}">
                <a16:creationId xmlns:a16="http://schemas.microsoft.com/office/drawing/2014/main" id="{1628D6FF-A18B-4167-A533-83F34B5F129E}"/>
              </a:ext>
            </a:extLst>
          </p:cNvPr>
          <p:cNvSpPr>
            <a:spLocks noGrp="1"/>
          </p:cNvSpPr>
          <p:nvPr>
            <p:ph type="sldNum" sz="quarter" idx="12"/>
          </p:nvPr>
        </p:nvSpPr>
        <p:spPr>
          <a:xfrm>
            <a:off x="7918725" y="6400800"/>
            <a:ext cx="789381" cy="365125"/>
          </a:xfrm>
        </p:spPr>
        <p:txBody>
          <a:bodyPr>
            <a:normAutofit/>
          </a:bodyPr>
          <a:lstStyle/>
          <a:p>
            <a:pPr>
              <a:spcAft>
                <a:spcPts val="600"/>
              </a:spcAft>
            </a:pPr>
            <a:fld id="{886BB73A-582F-4420-9A14-CB10A2B2E5E8}" type="slidenum">
              <a:rPr lang="en-US" smtClean="0"/>
              <a:pPr>
                <a:spcAft>
                  <a:spcPts val="600"/>
                </a:spcAft>
              </a:pPr>
              <a:t>17</a:t>
            </a:fld>
            <a:endParaRPr lang="en-US"/>
          </a:p>
        </p:txBody>
      </p:sp>
    </p:spTree>
    <p:extLst>
      <p:ext uri="{BB962C8B-B14F-4D97-AF65-F5344CB8AC3E}">
        <p14:creationId xmlns:p14="http://schemas.microsoft.com/office/powerpoint/2010/main" val="3621061394"/>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9143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cell phone&#10;&#10;Description automatically generated">
            <a:extLst>
              <a:ext uri="{FF2B5EF4-FFF2-40B4-BE49-F238E27FC236}">
                <a16:creationId xmlns:a16="http://schemas.microsoft.com/office/drawing/2014/main" id="{9DE80E39-FF14-448A-B2DD-3FECC468CB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580" y="713663"/>
            <a:ext cx="5453030" cy="5666665"/>
          </a:xfrm>
          <a:prstGeom prst="rect">
            <a:avLst/>
          </a:prstGeom>
        </p:spPr>
      </p:pic>
      <p:sp>
        <p:nvSpPr>
          <p:cNvPr id="21" name="Rectangle 20">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723899"/>
            <a:ext cx="277749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46AA88E-5D3A-4347-BFBF-51869BDDE707}"/>
              </a:ext>
            </a:extLst>
          </p:cNvPr>
          <p:cNvSpPr>
            <a:spLocks noGrp="1"/>
          </p:cNvSpPr>
          <p:nvPr>
            <p:ph type="title"/>
          </p:nvPr>
        </p:nvSpPr>
        <p:spPr>
          <a:xfrm>
            <a:off x="6222206" y="1419225"/>
            <a:ext cx="2311182" cy="2085869"/>
          </a:xfrm>
        </p:spPr>
        <p:txBody>
          <a:bodyPr vert="horz" lIns="91440" tIns="45720" rIns="91440" bIns="45720" rtlCol="0" anchor="b">
            <a:normAutofit/>
          </a:bodyPr>
          <a:lstStyle/>
          <a:p>
            <a:pPr>
              <a:lnSpc>
                <a:spcPct val="90000"/>
              </a:lnSpc>
            </a:pPr>
            <a:r>
              <a:rPr lang="en-US">
                <a:solidFill>
                  <a:srgbClr val="FFFFFF"/>
                </a:solidFill>
              </a:rPr>
              <a:t>Neural Network parameters details</a:t>
            </a:r>
          </a:p>
        </p:txBody>
      </p:sp>
      <p:sp>
        <p:nvSpPr>
          <p:cNvPr id="4" name="Slide Number Placeholder 3">
            <a:extLst>
              <a:ext uri="{FF2B5EF4-FFF2-40B4-BE49-F238E27FC236}">
                <a16:creationId xmlns:a16="http://schemas.microsoft.com/office/drawing/2014/main" id="{23BC4A0E-0C3B-4E98-AF75-3D40CD746BAD}"/>
              </a:ext>
            </a:extLst>
          </p:cNvPr>
          <p:cNvSpPr>
            <a:spLocks noGrp="1"/>
          </p:cNvSpPr>
          <p:nvPr>
            <p:ph type="sldNum" sz="quarter" idx="12"/>
          </p:nvPr>
        </p:nvSpPr>
        <p:spPr>
          <a:xfrm>
            <a:off x="7918725" y="6400800"/>
            <a:ext cx="762330" cy="365125"/>
          </a:xfrm>
        </p:spPr>
        <p:txBody>
          <a:bodyPr vert="horz" lIns="91440" tIns="45720" rIns="91440" bIns="45720" rtlCol="0" anchor="ctr">
            <a:normAutofit/>
          </a:bodyPr>
          <a:lstStyle/>
          <a:p>
            <a:pPr defTabSz="914400">
              <a:spcAft>
                <a:spcPts val="600"/>
              </a:spcAft>
            </a:pPr>
            <a:fld id="{886BB73A-582F-4420-9A14-CB10A2B2E5E8}" type="slidenum">
              <a:rPr lang="en-US" smtClean="0">
                <a:solidFill>
                  <a:schemeClr val="accent1">
                    <a:lumMod val="75000"/>
                    <a:lumOff val="25000"/>
                  </a:schemeClr>
                </a:solidFill>
              </a:rPr>
              <a:pPr defTabSz="914400">
                <a:spcAft>
                  <a:spcPts val="600"/>
                </a:spcAft>
              </a:pPr>
              <a:t>18</a:t>
            </a:fld>
            <a:endParaRPr lang="en-US">
              <a:solidFill>
                <a:schemeClr val="accent1">
                  <a:lumMod val="75000"/>
                  <a:lumOff val="25000"/>
                </a:schemeClr>
              </a:solidFill>
            </a:endParaRPr>
          </a:p>
        </p:txBody>
      </p:sp>
    </p:spTree>
    <p:extLst>
      <p:ext uri="{BB962C8B-B14F-4D97-AF65-F5344CB8AC3E}">
        <p14:creationId xmlns:p14="http://schemas.microsoft.com/office/powerpoint/2010/main" val="3947693760"/>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p:cNvSpPr txBox="1"/>
          <p:nvPr/>
        </p:nvSpPr>
        <p:spPr>
          <a:xfrm>
            <a:off x="435893" y="4610099"/>
            <a:ext cx="8245162" cy="106680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300" cap="all" dirty="0">
                <a:solidFill>
                  <a:srgbClr val="FFFFFF"/>
                </a:solidFill>
                <a:latin typeface="+mj-lt"/>
                <a:ea typeface="+mj-ea"/>
                <a:cs typeface="+mj-cs"/>
              </a:rPr>
              <a:t>                          </a:t>
            </a:r>
            <a:r>
              <a:rPr lang="en-US" sz="3300" b="1" u="sng" cap="all" dirty="0">
                <a:solidFill>
                  <a:srgbClr val="FFFFFF"/>
                </a:solidFill>
                <a:latin typeface="+mj-lt"/>
                <a:ea typeface="+mj-ea"/>
                <a:cs typeface="+mj-cs"/>
              </a:rPr>
              <a:t>Result</a:t>
            </a:r>
            <a:r>
              <a:rPr lang="en-US" sz="3300" cap="all" dirty="0">
                <a:solidFill>
                  <a:srgbClr val="FFFFFF"/>
                </a:solidFill>
                <a:latin typeface="+mj-lt"/>
                <a:ea typeface="+mj-ea"/>
                <a:cs typeface="+mj-cs"/>
              </a:rPr>
              <a:t>                                   Comparison of different  Classifiers </a:t>
            </a:r>
          </a:p>
        </p:txBody>
      </p:sp>
      <p:sp useBgFill="1">
        <p:nvSpPr>
          <p:cNvPr id="31" name="Rectangle 30">
            <a:extLst>
              <a:ext uri="{FF2B5EF4-FFF2-40B4-BE49-F238E27FC236}">
                <a16:creationId xmlns:a16="http://schemas.microsoft.com/office/drawing/2014/main" id="{B1A515B1-A9B3-49B0-AE0D-D038D42C2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9144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697501116"/>
              </p:ext>
            </p:extLst>
          </p:nvPr>
        </p:nvGraphicFramePr>
        <p:xfrm>
          <a:off x="332912" y="915414"/>
          <a:ext cx="8449325" cy="3183132"/>
        </p:xfrm>
        <a:graphic>
          <a:graphicData uri="http://schemas.openxmlformats.org/drawingml/2006/table">
            <a:tbl>
              <a:tblPr firstRow="1" bandRow="1">
                <a:tableStyleId>{3B4B98B0-60AC-42C2-AFA5-B58CD77FA1E5}</a:tableStyleId>
              </a:tblPr>
              <a:tblGrid>
                <a:gridCol w="1733130">
                  <a:extLst>
                    <a:ext uri="{9D8B030D-6E8A-4147-A177-3AD203B41FA5}">
                      <a16:colId xmlns:a16="http://schemas.microsoft.com/office/drawing/2014/main" val="20000"/>
                    </a:ext>
                  </a:extLst>
                </a:gridCol>
                <a:gridCol w="1659676">
                  <a:extLst>
                    <a:ext uri="{9D8B030D-6E8A-4147-A177-3AD203B41FA5}">
                      <a16:colId xmlns:a16="http://schemas.microsoft.com/office/drawing/2014/main" val="20001"/>
                    </a:ext>
                  </a:extLst>
                </a:gridCol>
                <a:gridCol w="1516955">
                  <a:extLst>
                    <a:ext uri="{9D8B030D-6E8A-4147-A177-3AD203B41FA5}">
                      <a16:colId xmlns:a16="http://schemas.microsoft.com/office/drawing/2014/main" val="20002"/>
                    </a:ext>
                  </a:extLst>
                </a:gridCol>
                <a:gridCol w="1769782">
                  <a:extLst>
                    <a:ext uri="{9D8B030D-6E8A-4147-A177-3AD203B41FA5}">
                      <a16:colId xmlns:a16="http://schemas.microsoft.com/office/drawing/2014/main" val="20004"/>
                    </a:ext>
                  </a:extLst>
                </a:gridCol>
                <a:gridCol w="1769782">
                  <a:extLst>
                    <a:ext uri="{9D8B030D-6E8A-4147-A177-3AD203B41FA5}">
                      <a16:colId xmlns:a16="http://schemas.microsoft.com/office/drawing/2014/main" val="20003"/>
                    </a:ext>
                  </a:extLst>
                </a:gridCol>
              </a:tblGrid>
              <a:tr h="1073509">
                <a:tc>
                  <a:txBody>
                    <a:bodyPr/>
                    <a:lstStyle/>
                    <a:p>
                      <a:endParaRPr lang="en-US" sz="2000"/>
                    </a:p>
                  </a:txBody>
                  <a:tcPr marL="101669" marR="101669" marT="50834" marB="50834"/>
                </a:tc>
                <a:tc>
                  <a:txBody>
                    <a:bodyPr/>
                    <a:lstStyle/>
                    <a:p>
                      <a:r>
                        <a:rPr lang="it-IT" sz="2000"/>
                        <a:t>Logistic</a:t>
                      </a:r>
                    </a:p>
                    <a:p>
                      <a:r>
                        <a:rPr lang="it-IT" sz="2000"/>
                        <a:t>Regression</a:t>
                      </a:r>
                      <a:endParaRPr lang="en-US" sz="2000"/>
                    </a:p>
                  </a:txBody>
                  <a:tcPr marL="101669" marR="101669" marT="50834" marB="50834"/>
                </a:tc>
                <a:tc>
                  <a:txBody>
                    <a:bodyPr/>
                    <a:lstStyle/>
                    <a:p>
                      <a:r>
                        <a:rPr lang="da-DK" sz="2000"/>
                        <a:t>Gradient Boost Machine</a:t>
                      </a:r>
                    </a:p>
                  </a:txBody>
                  <a:tcPr marL="101669" marR="101669" marT="50834" marB="50834"/>
                </a:tc>
                <a:tc>
                  <a:txBody>
                    <a:bodyPr/>
                    <a:lstStyle/>
                    <a:p>
                      <a:r>
                        <a:rPr lang="en-US" sz="2000"/>
                        <a:t>Neural</a:t>
                      </a:r>
                    </a:p>
                    <a:p>
                      <a:r>
                        <a:rPr lang="en-US" sz="2000"/>
                        <a:t>Network</a:t>
                      </a:r>
                    </a:p>
                  </a:txBody>
                  <a:tcPr marL="101669" marR="101669" marT="50834" marB="50834"/>
                </a:tc>
                <a:tc>
                  <a:txBody>
                    <a:bodyPr/>
                    <a:lstStyle/>
                    <a:p>
                      <a:r>
                        <a:rPr lang="en-US" sz="2000"/>
                        <a:t>Random Forest</a:t>
                      </a:r>
                    </a:p>
                  </a:txBody>
                  <a:tcPr marL="101669" marR="101669" marT="50834" marB="50834"/>
                </a:tc>
                <a:extLst>
                  <a:ext uri="{0D108BD9-81ED-4DB2-BD59-A6C34878D82A}">
                    <a16:rowId xmlns:a16="http://schemas.microsoft.com/office/drawing/2014/main" val="10000"/>
                  </a:ext>
                </a:extLst>
              </a:tr>
              <a:tr h="449391">
                <a:tc>
                  <a:txBody>
                    <a:bodyPr/>
                    <a:lstStyle/>
                    <a:p>
                      <a:r>
                        <a:rPr lang="it-IT" sz="2000"/>
                        <a:t>Accuracy</a:t>
                      </a:r>
                      <a:endParaRPr lang="en-US" sz="2000"/>
                    </a:p>
                  </a:txBody>
                  <a:tcPr marL="101669" marR="101669" marT="50834" marB="50834"/>
                </a:tc>
                <a:tc>
                  <a:txBody>
                    <a:bodyPr/>
                    <a:lstStyle/>
                    <a:p>
                      <a:r>
                        <a:rPr lang="en-US" sz="2000"/>
                        <a:t>0.77</a:t>
                      </a:r>
                    </a:p>
                  </a:txBody>
                  <a:tcPr marL="101669" marR="101669" marT="50834" marB="50834"/>
                </a:tc>
                <a:tc>
                  <a:txBody>
                    <a:bodyPr/>
                    <a:lstStyle/>
                    <a:p>
                      <a:r>
                        <a:rPr lang="en-US" sz="2000"/>
                        <a:t>0.80</a:t>
                      </a:r>
                    </a:p>
                  </a:txBody>
                  <a:tcPr marL="101669" marR="101669" marT="50834" marB="50834"/>
                </a:tc>
                <a:tc>
                  <a:txBody>
                    <a:bodyPr/>
                    <a:lstStyle/>
                    <a:p>
                      <a:r>
                        <a:rPr lang="en-US" sz="2000"/>
                        <a:t>0.84</a:t>
                      </a:r>
                    </a:p>
                  </a:txBody>
                  <a:tcPr marL="101669" marR="101669" marT="50834" marB="50834"/>
                </a:tc>
                <a:tc>
                  <a:txBody>
                    <a:bodyPr/>
                    <a:lstStyle/>
                    <a:p>
                      <a:r>
                        <a:rPr lang="en-US" sz="2000"/>
                        <a:t>0.78</a:t>
                      </a:r>
                    </a:p>
                  </a:txBody>
                  <a:tcPr marL="101669" marR="101669" marT="50834" marB="50834"/>
                </a:tc>
                <a:extLst>
                  <a:ext uri="{0D108BD9-81ED-4DB2-BD59-A6C34878D82A}">
                    <a16:rowId xmlns:a16="http://schemas.microsoft.com/office/drawing/2014/main" val="10001"/>
                  </a:ext>
                </a:extLst>
              </a:tr>
              <a:tr h="449391">
                <a:tc>
                  <a:txBody>
                    <a:bodyPr/>
                    <a:lstStyle/>
                    <a:p>
                      <a:r>
                        <a:rPr lang="en-US" sz="2000"/>
                        <a:t>Precision</a:t>
                      </a:r>
                    </a:p>
                  </a:txBody>
                  <a:tcPr marL="101669" marR="101669" marT="50834" marB="50834"/>
                </a:tc>
                <a:tc>
                  <a:txBody>
                    <a:bodyPr/>
                    <a:lstStyle/>
                    <a:p>
                      <a:r>
                        <a:rPr lang="en-US" sz="2000"/>
                        <a:t>0.62</a:t>
                      </a:r>
                    </a:p>
                  </a:txBody>
                  <a:tcPr marL="101669" marR="101669" marT="50834" marB="50834"/>
                </a:tc>
                <a:tc>
                  <a:txBody>
                    <a:bodyPr/>
                    <a:lstStyle/>
                    <a:p>
                      <a:r>
                        <a:rPr lang="en-US" sz="2000"/>
                        <a:t>0.65</a:t>
                      </a:r>
                    </a:p>
                  </a:txBody>
                  <a:tcPr marL="101669" marR="101669" marT="50834" marB="50834"/>
                </a:tc>
                <a:tc>
                  <a:txBody>
                    <a:bodyPr/>
                    <a:lstStyle/>
                    <a:p>
                      <a:r>
                        <a:rPr lang="en-US" sz="2000"/>
                        <a:t>0.50</a:t>
                      </a:r>
                    </a:p>
                  </a:txBody>
                  <a:tcPr marL="101669" marR="101669" marT="50834" marB="50834"/>
                </a:tc>
                <a:tc>
                  <a:txBody>
                    <a:bodyPr/>
                    <a:lstStyle/>
                    <a:p>
                      <a:r>
                        <a:rPr lang="en-US" sz="2000"/>
                        <a:t>0.72</a:t>
                      </a:r>
                    </a:p>
                  </a:txBody>
                  <a:tcPr marL="101669" marR="101669" marT="50834" marB="50834"/>
                </a:tc>
                <a:extLst>
                  <a:ext uri="{0D108BD9-81ED-4DB2-BD59-A6C34878D82A}">
                    <a16:rowId xmlns:a16="http://schemas.microsoft.com/office/drawing/2014/main" val="10002"/>
                  </a:ext>
                </a:extLst>
              </a:tr>
              <a:tr h="449391">
                <a:tc>
                  <a:txBody>
                    <a:bodyPr/>
                    <a:lstStyle/>
                    <a:p>
                      <a:r>
                        <a:rPr lang="it-IT" sz="2000"/>
                        <a:t>Recall</a:t>
                      </a:r>
                      <a:endParaRPr lang="en-US" sz="2000"/>
                    </a:p>
                  </a:txBody>
                  <a:tcPr marL="101669" marR="101669" marT="50834" marB="50834"/>
                </a:tc>
                <a:tc>
                  <a:txBody>
                    <a:bodyPr/>
                    <a:lstStyle/>
                    <a:p>
                      <a:r>
                        <a:rPr lang="en-US" sz="2000"/>
                        <a:t>0.44</a:t>
                      </a:r>
                    </a:p>
                  </a:txBody>
                  <a:tcPr marL="101669" marR="101669" marT="50834" marB="50834"/>
                </a:tc>
                <a:tc>
                  <a:txBody>
                    <a:bodyPr/>
                    <a:lstStyle/>
                    <a:p>
                      <a:r>
                        <a:rPr lang="en-US" sz="2000"/>
                        <a:t>0.50</a:t>
                      </a:r>
                    </a:p>
                  </a:txBody>
                  <a:tcPr marL="101669" marR="101669" marT="50834" marB="50834"/>
                </a:tc>
                <a:tc>
                  <a:txBody>
                    <a:bodyPr/>
                    <a:lstStyle/>
                    <a:p>
                      <a:r>
                        <a:rPr lang="en-US" sz="2000"/>
                        <a:t>0.73</a:t>
                      </a:r>
                    </a:p>
                  </a:txBody>
                  <a:tcPr marL="101669" marR="101669" marT="50834" marB="50834"/>
                </a:tc>
                <a:tc>
                  <a:txBody>
                    <a:bodyPr/>
                    <a:lstStyle/>
                    <a:p>
                      <a:r>
                        <a:rPr lang="en-US" sz="2000"/>
                        <a:t>0.33</a:t>
                      </a:r>
                    </a:p>
                  </a:txBody>
                  <a:tcPr marL="101669" marR="101669" marT="50834" marB="50834"/>
                </a:tc>
                <a:extLst>
                  <a:ext uri="{0D108BD9-81ED-4DB2-BD59-A6C34878D82A}">
                    <a16:rowId xmlns:a16="http://schemas.microsoft.com/office/drawing/2014/main" val="10003"/>
                  </a:ext>
                </a:extLst>
              </a:tr>
              <a:tr h="76145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t-IT" sz="2000"/>
                        <a:t>Specificity</a:t>
                      </a:r>
                      <a:endParaRPr lang="en-US" sz="2000"/>
                    </a:p>
                    <a:p>
                      <a:endParaRPr lang="en-US" sz="2000"/>
                    </a:p>
                  </a:txBody>
                  <a:tcPr marL="101669" marR="101669" marT="50834" marB="50834"/>
                </a:tc>
                <a:tc>
                  <a:txBody>
                    <a:bodyPr/>
                    <a:lstStyle/>
                    <a:p>
                      <a:r>
                        <a:rPr lang="en-US" sz="2000"/>
                        <a:t>0.90</a:t>
                      </a:r>
                    </a:p>
                  </a:txBody>
                  <a:tcPr marL="101669" marR="101669" marT="50834" marB="50834"/>
                </a:tc>
                <a:tc>
                  <a:txBody>
                    <a:bodyPr/>
                    <a:lstStyle/>
                    <a:p>
                      <a:r>
                        <a:rPr lang="en-US" sz="2000"/>
                        <a:t>0.90</a:t>
                      </a:r>
                    </a:p>
                  </a:txBody>
                  <a:tcPr marL="101669" marR="101669" marT="50834" marB="50834"/>
                </a:tc>
                <a:tc>
                  <a:txBody>
                    <a:bodyPr/>
                    <a:lstStyle/>
                    <a:p>
                      <a:r>
                        <a:rPr lang="en-US" sz="2000"/>
                        <a:t>0.84</a:t>
                      </a:r>
                    </a:p>
                  </a:txBody>
                  <a:tcPr marL="101669" marR="101669" marT="50834" marB="50834"/>
                </a:tc>
                <a:tc>
                  <a:txBody>
                    <a:bodyPr/>
                    <a:lstStyle/>
                    <a:p>
                      <a:r>
                        <a:rPr lang="en-US" sz="2000"/>
                        <a:t>0.95</a:t>
                      </a:r>
                    </a:p>
                  </a:txBody>
                  <a:tcPr marL="101669" marR="101669" marT="50834" marB="50834"/>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970CE108-2CE2-4DF0-8563-7D90CE3DBA37}"/>
              </a:ext>
            </a:extLst>
          </p:cNvPr>
          <p:cNvSpPr>
            <a:spLocks noGrp="1"/>
          </p:cNvSpPr>
          <p:nvPr>
            <p:ph type="sldNum" sz="quarter" idx="12"/>
          </p:nvPr>
        </p:nvSpPr>
        <p:spPr/>
        <p:txBody>
          <a:bodyPr/>
          <a:lstStyle/>
          <a:p>
            <a:fld id="{886BB73A-582F-4420-9A14-CB10A2B2E5E8}" type="slidenum">
              <a:rPr lang="en-US" smtClean="0"/>
              <a:t>19</a:t>
            </a:fld>
            <a:endParaRPr lang="en-US"/>
          </a:p>
        </p:txBody>
      </p:sp>
    </p:spTree>
    <p:extLst>
      <p:ext uri="{BB962C8B-B14F-4D97-AF65-F5344CB8AC3E}">
        <p14:creationId xmlns:p14="http://schemas.microsoft.com/office/powerpoint/2010/main" val="1175357183"/>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B848F-9B52-40C0-87B9-D812A86DE950}"/>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B8B56662-D150-4BA9-B2D1-5E08CD65C629}"/>
              </a:ext>
            </a:extLst>
          </p:cNvPr>
          <p:cNvSpPr>
            <a:spLocks noGrp="1"/>
          </p:cNvSpPr>
          <p:nvPr>
            <p:ph idx="1"/>
          </p:nvPr>
        </p:nvSpPr>
        <p:spPr>
          <a:xfrm>
            <a:off x="581192" y="1927275"/>
            <a:ext cx="7989752" cy="3931524"/>
          </a:xfrm>
        </p:spPr>
        <p:txBody>
          <a:bodyPr>
            <a:normAutofit lnSpcReduction="10000"/>
          </a:bodyPr>
          <a:lstStyle/>
          <a:p>
            <a:pPr marL="0" indent="0">
              <a:buNone/>
            </a:pPr>
            <a:r>
              <a:rPr lang="en-US" sz="2000" dirty="0"/>
              <a:t>In Canada lots of telecom service providers are keep trying to make more profit by increasing numbers of customers. Giant companies include Rogers communication, BCE Inc., Tellus Corporation and others. By applying different data mining techniques on this IBM dataset will be helpful to understand the churn prediction in Canadian Telecom industry for the large datasets as real datasets are confidential. </a:t>
            </a:r>
          </a:p>
          <a:p>
            <a:pPr marL="0" indent="0">
              <a:buNone/>
            </a:pPr>
            <a:r>
              <a:rPr lang="en-US" sz="2000" dirty="0"/>
              <a:t> As the problem is to predict the telco customer churn. There are many classification algorithms could be implemented to classify whether the customer leave or not. Famous methods which includes Logistic Regression, Random forest, </a:t>
            </a:r>
            <a:r>
              <a:rPr lang="en-US" sz="2000" dirty="0" err="1"/>
              <a:t>gbm</a:t>
            </a:r>
            <a:r>
              <a:rPr lang="en-US" sz="2000" dirty="0"/>
              <a:t> and Artificial Neural Network. </a:t>
            </a:r>
          </a:p>
          <a:p>
            <a:pPr marL="0" indent="0">
              <a:buNone/>
            </a:pPr>
            <a:r>
              <a:rPr lang="en-US" sz="2000" dirty="0"/>
              <a:t>Furthermore, Unsupervised learning using k-means to cluster the customers based on the importance</a:t>
            </a:r>
          </a:p>
        </p:txBody>
      </p:sp>
      <p:sp>
        <p:nvSpPr>
          <p:cNvPr id="4" name="Slide Number Placeholder 3">
            <a:extLst>
              <a:ext uri="{FF2B5EF4-FFF2-40B4-BE49-F238E27FC236}">
                <a16:creationId xmlns:a16="http://schemas.microsoft.com/office/drawing/2014/main" id="{FCE841E2-F137-4292-BADF-BD239C0BF156}"/>
              </a:ext>
            </a:extLst>
          </p:cNvPr>
          <p:cNvSpPr>
            <a:spLocks noGrp="1"/>
          </p:cNvSpPr>
          <p:nvPr>
            <p:ph type="sldNum" sz="quarter" idx="12"/>
          </p:nvPr>
        </p:nvSpPr>
        <p:spPr/>
        <p:txBody>
          <a:bodyPr/>
          <a:lstStyle/>
          <a:p>
            <a:fld id="{886BB73A-582F-4420-9A14-CB10A2B2E5E8}" type="slidenum">
              <a:rPr lang="en-US" smtClean="0"/>
              <a:t>2</a:t>
            </a:fld>
            <a:endParaRPr lang="en-US"/>
          </a:p>
        </p:txBody>
      </p:sp>
    </p:spTree>
    <p:extLst>
      <p:ext uri="{BB962C8B-B14F-4D97-AF65-F5344CB8AC3E}">
        <p14:creationId xmlns:p14="http://schemas.microsoft.com/office/powerpoint/2010/main" val="2777838266"/>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B6051-8AA2-4FB2-AC49-148595809E9C}"/>
              </a:ext>
            </a:extLst>
          </p:cNvPr>
          <p:cNvSpPr>
            <a:spLocks noGrp="1"/>
          </p:cNvSpPr>
          <p:nvPr>
            <p:ph type="title"/>
          </p:nvPr>
        </p:nvSpPr>
        <p:spPr/>
        <p:txBody>
          <a:bodyPr/>
          <a:lstStyle/>
          <a:p>
            <a:r>
              <a:rPr lang="en-US" dirty="0"/>
              <a:t>Unsupervised clustering of customers based on importance using K-means</a:t>
            </a:r>
          </a:p>
        </p:txBody>
      </p:sp>
      <p:sp>
        <p:nvSpPr>
          <p:cNvPr id="3" name="Slide Number Placeholder 2">
            <a:extLst>
              <a:ext uri="{FF2B5EF4-FFF2-40B4-BE49-F238E27FC236}">
                <a16:creationId xmlns:a16="http://schemas.microsoft.com/office/drawing/2014/main" id="{983AFDDC-19A9-44C1-99D8-FF6B3F9AF937}"/>
              </a:ext>
            </a:extLst>
          </p:cNvPr>
          <p:cNvSpPr>
            <a:spLocks noGrp="1"/>
          </p:cNvSpPr>
          <p:nvPr>
            <p:ph type="sldNum" sz="quarter" idx="12"/>
          </p:nvPr>
        </p:nvSpPr>
        <p:spPr/>
        <p:txBody>
          <a:bodyPr/>
          <a:lstStyle/>
          <a:p>
            <a:fld id="{886BB73A-582F-4420-9A14-CB10A2B2E5E8}" type="slidenum">
              <a:rPr lang="en-US" smtClean="0"/>
              <a:t>20</a:t>
            </a:fld>
            <a:endParaRPr lang="en-US"/>
          </a:p>
        </p:txBody>
      </p:sp>
      <p:pic>
        <p:nvPicPr>
          <p:cNvPr id="5" name="Picture 4">
            <a:extLst>
              <a:ext uri="{FF2B5EF4-FFF2-40B4-BE49-F238E27FC236}">
                <a16:creationId xmlns:a16="http://schemas.microsoft.com/office/drawing/2014/main" id="{D34F39B4-1383-4A6F-9920-3AA0501E5EF5}"/>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1983545"/>
            <a:ext cx="9144000" cy="4337715"/>
          </a:xfrm>
          <a:prstGeom prst="rect">
            <a:avLst/>
          </a:prstGeom>
        </p:spPr>
      </p:pic>
    </p:spTree>
    <p:extLst>
      <p:ext uri="{BB962C8B-B14F-4D97-AF65-F5344CB8AC3E}">
        <p14:creationId xmlns:p14="http://schemas.microsoft.com/office/powerpoint/2010/main" val="4039865651"/>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215AE-6054-4965-9776-26E564E838F8}"/>
              </a:ext>
            </a:extLst>
          </p:cNvPr>
          <p:cNvSpPr>
            <a:spLocks noGrp="1"/>
          </p:cNvSpPr>
          <p:nvPr>
            <p:ph type="title"/>
          </p:nvPr>
        </p:nvSpPr>
        <p:spPr/>
        <p:txBody>
          <a:bodyPr/>
          <a:lstStyle/>
          <a:p>
            <a:r>
              <a:rPr lang="en-US" dirty="0"/>
              <a:t> Conclusion &amp; Future work</a:t>
            </a:r>
          </a:p>
        </p:txBody>
      </p:sp>
      <p:sp>
        <p:nvSpPr>
          <p:cNvPr id="3" name="Content Placeholder 2">
            <a:extLst>
              <a:ext uri="{FF2B5EF4-FFF2-40B4-BE49-F238E27FC236}">
                <a16:creationId xmlns:a16="http://schemas.microsoft.com/office/drawing/2014/main" id="{3FDECF8D-E65B-41B2-8BBD-646F77A16A75}"/>
              </a:ext>
            </a:extLst>
          </p:cNvPr>
          <p:cNvSpPr>
            <a:spLocks noGrp="1"/>
          </p:cNvSpPr>
          <p:nvPr>
            <p:ph idx="1"/>
          </p:nvPr>
        </p:nvSpPr>
        <p:spPr>
          <a:xfrm>
            <a:off x="581192" y="1969477"/>
            <a:ext cx="7989752" cy="4201049"/>
          </a:xfrm>
        </p:spPr>
        <p:txBody>
          <a:bodyPr>
            <a:normAutofit/>
          </a:bodyPr>
          <a:lstStyle/>
          <a:p>
            <a:r>
              <a:rPr lang="en-US" dirty="0"/>
              <a:t>Artificial Neural Network is better than other classifiers because of its accuracy and high recall</a:t>
            </a:r>
          </a:p>
          <a:p>
            <a:r>
              <a:rPr lang="en-US" dirty="0"/>
              <a:t>Recall is important in this Problem because every customer must be identified</a:t>
            </a:r>
          </a:p>
          <a:p>
            <a:r>
              <a:rPr lang="en-US" dirty="0"/>
              <a:t>Clustering of Customer using K-Means algorithm represents</a:t>
            </a:r>
          </a:p>
          <a:p>
            <a:pPr marL="0" indent="0">
              <a:buNone/>
            </a:pPr>
            <a:r>
              <a:rPr lang="en-US" dirty="0"/>
              <a:t>K = 1; </a:t>
            </a:r>
            <a:r>
              <a:rPr lang="en-US" dirty="0" err="1"/>
              <a:t>Iess</a:t>
            </a:r>
            <a:r>
              <a:rPr lang="en-US" dirty="0"/>
              <a:t> Important Customer for Company</a:t>
            </a:r>
          </a:p>
          <a:p>
            <a:pPr marL="0" indent="0">
              <a:buNone/>
            </a:pPr>
            <a:r>
              <a:rPr lang="en-US" dirty="0"/>
              <a:t>K = 2; Moderate important Customers for Company</a:t>
            </a:r>
          </a:p>
          <a:p>
            <a:pPr marL="0" indent="0">
              <a:buNone/>
            </a:pPr>
            <a:r>
              <a:rPr lang="en-US" dirty="0"/>
              <a:t>K = 3; Highly important Customers for Company</a:t>
            </a:r>
          </a:p>
          <a:p>
            <a:r>
              <a:rPr lang="en-US" dirty="0"/>
              <a:t>Multivariable Clustering based on continuous and categorical variable combined</a:t>
            </a:r>
          </a:p>
        </p:txBody>
      </p:sp>
      <p:sp>
        <p:nvSpPr>
          <p:cNvPr id="4" name="Slide Number Placeholder 3">
            <a:extLst>
              <a:ext uri="{FF2B5EF4-FFF2-40B4-BE49-F238E27FC236}">
                <a16:creationId xmlns:a16="http://schemas.microsoft.com/office/drawing/2014/main" id="{2A60D8E1-1DE7-4507-93A9-7B98F88FA558}"/>
              </a:ext>
            </a:extLst>
          </p:cNvPr>
          <p:cNvSpPr>
            <a:spLocks noGrp="1"/>
          </p:cNvSpPr>
          <p:nvPr>
            <p:ph type="sldNum" sz="quarter" idx="12"/>
          </p:nvPr>
        </p:nvSpPr>
        <p:spPr/>
        <p:txBody>
          <a:bodyPr/>
          <a:lstStyle/>
          <a:p>
            <a:fld id="{886BB73A-582F-4420-9A14-CB10A2B2E5E8}" type="slidenum">
              <a:rPr lang="en-US" smtClean="0"/>
              <a:t>21</a:t>
            </a:fld>
            <a:endParaRPr lang="en-US"/>
          </a:p>
        </p:txBody>
      </p:sp>
    </p:spTree>
    <p:extLst>
      <p:ext uri="{BB962C8B-B14F-4D97-AF65-F5344CB8AC3E}">
        <p14:creationId xmlns:p14="http://schemas.microsoft.com/office/powerpoint/2010/main" val="2279206180"/>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5F90D-2EEF-4D38-A210-B65EBC958BFD}"/>
              </a:ext>
            </a:extLst>
          </p:cNvPr>
          <p:cNvSpPr>
            <a:spLocks noGrp="1"/>
          </p:cNvSpPr>
          <p:nvPr>
            <p:ph type="title"/>
          </p:nvPr>
        </p:nvSpPr>
        <p:spPr/>
        <p:txBody>
          <a:bodyPr/>
          <a:lstStyle/>
          <a:p>
            <a:r>
              <a:rPr lang="en-US" dirty="0"/>
              <a:t>Contributions &amp; Challenges</a:t>
            </a:r>
          </a:p>
        </p:txBody>
      </p:sp>
      <p:sp>
        <p:nvSpPr>
          <p:cNvPr id="3" name="Content Placeholder 2">
            <a:extLst>
              <a:ext uri="{FF2B5EF4-FFF2-40B4-BE49-F238E27FC236}">
                <a16:creationId xmlns:a16="http://schemas.microsoft.com/office/drawing/2014/main" id="{EEEA3043-225E-4218-B429-8663D824F668}"/>
              </a:ext>
            </a:extLst>
          </p:cNvPr>
          <p:cNvSpPr>
            <a:spLocks noGrp="1"/>
          </p:cNvSpPr>
          <p:nvPr>
            <p:ph idx="1"/>
          </p:nvPr>
        </p:nvSpPr>
        <p:spPr/>
        <p:txBody>
          <a:bodyPr>
            <a:normAutofit fontScale="92500" lnSpcReduction="10000"/>
          </a:bodyPr>
          <a:lstStyle/>
          <a:p>
            <a:pPr marL="0" indent="0">
              <a:buNone/>
            </a:pPr>
            <a:r>
              <a:rPr lang="en-US" sz="2800" b="1" u="sng" dirty="0"/>
              <a:t>Challenges:</a:t>
            </a:r>
          </a:p>
          <a:p>
            <a:r>
              <a:rPr lang="en-US" dirty="0"/>
              <a:t>Data cleaning, Implementation of Neural Networks</a:t>
            </a:r>
          </a:p>
          <a:p>
            <a:r>
              <a:rPr lang="en-US" dirty="0"/>
              <a:t>Not enough Feature for predicting Churn</a:t>
            </a:r>
          </a:p>
          <a:p>
            <a:pPr marL="0" indent="0">
              <a:buNone/>
            </a:pPr>
            <a:endParaRPr lang="en-US" b="1" dirty="0"/>
          </a:p>
          <a:p>
            <a:pPr marL="0" indent="0">
              <a:buNone/>
            </a:pPr>
            <a:r>
              <a:rPr lang="en-US" sz="2800" b="1" u="sng" dirty="0"/>
              <a:t>Contributions:</a:t>
            </a:r>
          </a:p>
          <a:p>
            <a:r>
              <a:rPr lang="en-US" dirty="0"/>
              <a:t>Saad Hasan : Data Cleaning, Implementation of Algorithms including Gradient Boosting Machine, Artificial Neural Network and Random Forest and making presentation slides and Poster</a:t>
            </a:r>
          </a:p>
          <a:p>
            <a:r>
              <a:rPr lang="en-US" dirty="0" err="1"/>
              <a:t>Chanpreet</a:t>
            </a:r>
            <a:r>
              <a:rPr lang="en-US" dirty="0"/>
              <a:t> Singh: Data Finding, Data Visualization, Data Cleaning ,  Logistic regression and  making report writing</a:t>
            </a:r>
          </a:p>
        </p:txBody>
      </p:sp>
      <p:sp>
        <p:nvSpPr>
          <p:cNvPr id="4" name="Slide Number Placeholder 3">
            <a:extLst>
              <a:ext uri="{FF2B5EF4-FFF2-40B4-BE49-F238E27FC236}">
                <a16:creationId xmlns:a16="http://schemas.microsoft.com/office/drawing/2014/main" id="{E8503BC4-0519-4DC8-80FA-86DEAA4CA6B7}"/>
              </a:ext>
            </a:extLst>
          </p:cNvPr>
          <p:cNvSpPr>
            <a:spLocks noGrp="1"/>
          </p:cNvSpPr>
          <p:nvPr>
            <p:ph type="sldNum" sz="quarter" idx="12"/>
          </p:nvPr>
        </p:nvSpPr>
        <p:spPr/>
        <p:txBody>
          <a:bodyPr/>
          <a:lstStyle/>
          <a:p>
            <a:fld id="{886BB73A-582F-4420-9A14-CB10A2B2E5E8}" type="slidenum">
              <a:rPr lang="en-US" smtClean="0"/>
              <a:t>22</a:t>
            </a:fld>
            <a:endParaRPr lang="en-US"/>
          </a:p>
        </p:txBody>
      </p:sp>
    </p:spTree>
    <p:extLst>
      <p:ext uri="{BB962C8B-B14F-4D97-AF65-F5344CB8AC3E}">
        <p14:creationId xmlns:p14="http://schemas.microsoft.com/office/powerpoint/2010/main" val="1513081967"/>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47323-41F9-41FB-B259-24DCD9347C1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8B80296-2853-446D-8198-EEF790CF3309}"/>
              </a:ext>
            </a:extLst>
          </p:cNvPr>
          <p:cNvSpPr>
            <a:spLocks noGrp="1"/>
          </p:cNvSpPr>
          <p:nvPr>
            <p:ph idx="1"/>
          </p:nvPr>
        </p:nvSpPr>
        <p:spPr>
          <a:xfrm>
            <a:off x="581192" y="1770804"/>
            <a:ext cx="7989752" cy="2477640"/>
          </a:xfrm>
        </p:spPr>
        <p:txBody>
          <a:bodyPr/>
          <a:lstStyle/>
          <a:p>
            <a:r>
              <a:rPr lang="en-US" dirty="0"/>
              <a:t>[1] Manpreet Kaur and Dr. </a:t>
            </a:r>
            <a:r>
              <a:rPr lang="en-US" dirty="0" err="1"/>
              <a:t>Prerna</a:t>
            </a:r>
            <a:r>
              <a:rPr lang="en-US" dirty="0"/>
              <a:t> Mahajan, “Churn Prediction in Telecom Industry Using R,” International Journal of Engineering and Technical Research (IJETR), vol. 3, Issue.5, May. 2015 </a:t>
            </a:r>
          </a:p>
          <a:p>
            <a:r>
              <a:rPr lang="en-US" dirty="0"/>
              <a:t>[2] IBM data analysis on customer support retrieved from https://www.ibm.com/communities/analytics/watson-analytics-blog/datasets</a:t>
            </a:r>
          </a:p>
        </p:txBody>
      </p:sp>
      <p:sp>
        <p:nvSpPr>
          <p:cNvPr id="4" name="Slide Number Placeholder 3">
            <a:extLst>
              <a:ext uri="{FF2B5EF4-FFF2-40B4-BE49-F238E27FC236}">
                <a16:creationId xmlns:a16="http://schemas.microsoft.com/office/drawing/2014/main" id="{B9417F3F-961B-4120-8607-6E29D6FD5BF8}"/>
              </a:ext>
            </a:extLst>
          </p:cNvPr>
          <p:cNvSpPr>
            <a:spLocks noGrp="1"/>
          </p:cNvSpPr>
          <p:nvPr>
            <p:ph type="sldNum" sz="quarter" idx="12"/>
          </p:nvPr>
        </p:nvSpPr>
        <p:spPr/>
        <p:txBody>
          <a:bodyPr/>
          <a:lstStyle/>
          <a:p>
            <a:fld id="{886BB73A-582F-4420-9A14-CB10A2B2E5E8}" type="slidenum">
              <a:rPr lang="en-US" smtClean="0"/>
              <a:t>23</a:t>
            </a:fld>
            <a:endParaRPr lang="en-US"/>
          </a:p>
        </p:txBody>
      </p:sp>
    </p:spTree>
    <p:extLst>
      <p:ext uri="{BB962C8B-B14F-4D97-AF65-F5344CB8AC3E}">
        <p14:creationId xmlns:p14="http://schemas.microsoft.com/office/powerpoint/2010/main" val="83352109"/>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19DAE6-60D6-44F2-ADE9-17A8E8FE485A}"/>
              </a:ext>
            </a:extLst>
          </p:cNvPr>
          <p:cNvSpPr>
            <a:spLocks noGrp="1"/>
          </p:cNvSpPr>
          <p:nvPr>
            <p:ph type="title"/>
          </p:nvPr>
        </p:nvSpPr>
        <p:spPr>
          <a:xfrm>
            <a:off x="3600857" y="1005839"/>
            <a:ext cx="5204478" cy="4805025"/>
          </a:xfrm>
        </p:spPr>
        <p:txBody>
          <a:bodyPr vert="horz" lIns="91440" tIns="45720" rIns="91440" bIns="45720" rtlCol="0" anchor="ctr">
            <a:normAutofit/>
          </a:bodyPr>
          <a:lstStyle/>
          <a:p>
            <a:r>
              <a:rPr lang="en-US" sz="5200">
                <a:solidFill>
                  <a:schemeClr val="tx2"/>
                </a:solidFill>
              </a:rPr>
              <a:t>Thank you</a:t>
            </a:r>
          </a:p>
        </p:txBody>
      </p:sp>
      <p:sp>
        <p:nvSpPr>
          <p:cNvPr id="17" name="Rectangle 16">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lide Number Placeholder 2">
            <a:extLst>
              <a:ext uri="{FF2B5EF4-FFF2-40B4-BE49-F238E27FC236}">
                <a16:creationId xmlns:a16="http://schemas.microsoft.com/office/drawing/2014/main" id="{D998EF68-A24C-464E-9EC2-313263A34606}"/>
              </a:ext>
            </a:extLst>
          </p:cNvPr>
          <p:cNvSpPr>
            <a:spLocks noGrp="1"/>
          </p:cNvSpPr>
          <p:nvPr>
            <p:ph type="sldNum" sz="quarter" idx="12"/>
          </p:nvPr>
        </p:nvSpPr>
        <p:spPr/>
        <p:txBody>
          <a:bodyPr/>
          <a:lstStyle/>
          <a:p>
            <a:fld id="{886BB73A-582F-4420-9A14-CB10A2B2E5E8}" type="slidenum">
              <a:rPr lang="en-US" smtClean="0"/>
              <a:t>24</a:t>
            </a:fld>
            <a:endParaRPr lang="en-US"/>
          </a:p>
        </p:txBody>
      </p:sp>
    </p:spTree>
    <p:extLst>
      <p:ext uri="{BB962C8B-B14F-4D97-AF65-F5344CB8AC3E}">
        <p14:creationId xmlns:p14="http://schemas.microsoft.com/office/powerpoint/2010/main" val="3792170657"/>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99508-B5B4-4306-A42E-41A8FB85DC0B}"/>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1ADA8109-7782-440A-A219-6DDAF4BAD064}"/>
              </a:ext>
            </a:extLst>
          </p:cNvPr>
          <p:cNvSpPr>
            <a:spLocks noGrp="1"/>
          </p:cNvSpPr>
          <p:nvPr>
            <p:ph idx="1"/>
          </p:nvPr>
        </p:nvSpPr>
        <p:spPr/>
        <p:txBody>
          <a:bodyPr>
            <a:normAutofit/>
          </a:bodyPr>
          <a:lstStyle/>
          <a:p>
            <a:pPr>
              <a:buFont typeface="Wingdings" panose="05000000000000000000" pitchFamily="2" charset="2"/>
              <a:buChar char="§"/>
            </a:pPr>
            <a:r>
              <a:rPr lang="en-US" b="1" dirty="0"/>
              <a:t> What is Customer Churn?</a:t>
            </a:r>
          </a:p>
          <a:p>
            <a:pPr marL="0" indent="0">
              <a:buNone/>
            </a:pPr>
            <a:r>
              <a:rPr lang="en-US" dirty="0"/>
              <a:t>Customer ceases his relationship with the company</a:t>
            </a:r>
          </a:p>
          <a:p>
            <a:pPr>
              <a:buFont typeface="Wingdings" panose="05000000000000000000" pitchFamily="2" charset="2"/>
              <a:buChar char="§"/>
            </a:pPr>
            <a:r>
              <a:rPr lang="en-US" b="1" dirty="0"/>
              <a:t>Why it is important in Telecom Industry?</a:t>
            </a:r>
            <a:endParaRPr lang="en-US" dirty="0"/>
          </a:p>
          <a:p>
            <a:pPr marL="0" indent="0">
              <a:buNone/>
            </a:pPr>
            <a:r>
              <a:rPr lang="en-US" dirty="0"/>
              <a:t>In Canada there are lot of telecommunication companies like Bell, Fido, Rogers and others are running to get the big share of the market because of competition. Even losing a single customer a big loss for the company.</a:t>
            </a:r>
          </a:p>
          <a:p>
            <a:pPr>
              <a:buFont typeface="Wingdings" panose="05000000000000000000" pitchFamily="2" charset="2"/>
              <a:buChar char="§"/>
            </a:pPr>
            <a:r>
              <a:rPr lang="en-US" b="1" dirty="0"/>
              <a:t>Challenges:</a:t>
            </a:r>
            <a:endParaRPr lang="en-US" dirty="0"/>
          </a:p>
          <a:p>
            <a:pPr marL="0" indent="0">
              <a:buNone/>
            </a:pPr>
            <a:r>
              <a:rPr lang="en-US" dirty="0"/>
              <a:t>Accurate prediction of Customers Churn</a:t>
            </a:r>
          </a:p>
          <a:p>
            <a:pPr marL="0" indent="0">
              <a:buNone/>
            </a:pPr>
            <a:r>
              <a:rPr lang="en-US" dirty="0"/>
              <a:t>Finding the Categories involving customers to churn</a:t>
            </a:r>
          </a:p>
        </p:txBody>
      </p:sp>
      <p:sp>
        <p:nvSpPr>
          <p:cNvPr id="4" name="Slide Number Placeholder 3">
            <a:extLst>
              <a:ext uri="{FF2B5EF4-FFF2-40B4-BE49-F238E27FC236}">
                <a16:creationId xmlns:a16="http://schemas.microsoft.com/office/drawing/2014/main" id="{71C949C2-0129-4FD7-8DEA-4837288E8C37}"/>
              </a:ext>
            </a:extLst>
          </p:cNvPr>
          <p:cNvSpPr>
            <a:spLocks noGrp="1"/>
          </p:cNvSpPr>
          <p:nvPr>
            <p:ph type="sldNum" sz="quarter" idx="12"/>
          </p:nvPr>
        </p:nvSpPr>
        <p:spPr/>
        <p:txBody>
          <a:bodyPr/>
          <a:lstStyle/>
          <a:p>
            <a:fld id="{886BB73A-582F-4420-9A14-CB10A2B2E5E8}" type="slidenum">
              <a:rPr lang="en-US" smtClean="0"/>
              <a:t>3</a:t>
            </a:fld>
            <a:endParaRPr lang="en-US"/>
          </a:p>
        </p:txBody>
      </p:sp>
    </p:spTree>
    <p:extLst>
      <p:ext uri="{BB962C8B-B14F-4D97-AF65-F5344CB8AC3E}">
        <p14:creationId xmlns:p14="http://schemas.microsoft.com/office/powerpoint/2010/main" val="2677288942"/>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9144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782" y="614407"/>
            <a:ext cx="2780608"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 name="Content Placeholder 5">
            <a:extLst>
              <a:ext uri="{FF2B5EF4-FFF2-40B4-BE49-F238E27FC236}">
                <a16:creationId xmlns:a16="http://schemas.microsoft.com/office/drawing/2014/main" id="{867F079A-65F5-4A82-9FE0-155069EFB455}"/>
              </a:ext>
            </a:extLst>
          </p:cNvPr>
          <p:cNvSpPr>
            <a:spLocks noGrp="1"/>
          </p:cNvSpPr>
          <p:nvPr>
            <p:ph idx="1"/>
          </p:nvPr>
        </p:nvSpPr>
        <p:spPr>
          <a:xfrm>
            <a:off x="331782" y="1083212"/>
            <a:ext cx="2516237" cy="2700997"/>
          </a:xfrm>
        </p:spPr>
        <p:txBody>
          <a:bodyPr vert="horz" lIns="91440" tIns="45720" rIns="91440" bIns="45720" rtlCol="0" anchor="t">
            <a:normAutofit/>
          </a:bodyPr>
          <a:lstStyle/>
          <a:p>
            <a:pPr marL="0" indent="0">
              <a:buNone/>
            </a:pPr>
            <a:r>
              <a:rPr lang="en-US" sz="3200" dirty="0">
                <a:solidFill>
                  <a:srgbClr val="FFFFFF"/>
                </a:solidFill>
              </a:rPr>
              <a:t>Methodology Overview</a:t>
            </a:r>
          </a:p>
        </p:txBody>
      </p:sp>
      <p:sp>
        <p:nvSpPr>
          <p:cNvPr id="15" name="Rectangle 14">
            <a:extLst>
              <a:ext uri="{FF2B5EF4-FFF2-40B4-BE49-F238E27FC236}">
                <a16:creationId xmlns:a16="http://schemas.microsoft.com/office/drawing/2014/main" id="{880E5C91-3840-45CD-9550-6827663152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3775" y="619125"/>
            <a:ext cx="5624468" cy="5607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F5DF8282-677D-4908-9C6B-E89457B9B402}"/>
              </a:ext>
            </a:extLst>
          </p:cNvPr>
          <p:cNvSpPr>
            <a:spLocks noGrp="1"/>
          </p:cNvSpPr>
          <p:nvPr>
            <p:ph type="sldNum" sz="quarter" idx="12"/>
          </p:nvPr>
        </p:nvSpPr>
        <p:spPr>
          <a:xfrm>
            <a:off x="7918725" y="6400800"/>
            <a:ext cx="789381" cy="365125"/>
          </a:xfrm>
        </p:spPr>
        <p:txBody>
          <a:bodyPr vert="horz" lIns="91440" tIns="45720" rIns="91440" bIns="45720" rtlCol="0" anchor="ctr">
            <a:normAutofit/>
          </a:bodyPr>
          <a:lstStyle/>
          <a:p>
            <a:pPr defTabSz="914400">
              <a:spcAft>
                <a:spcPts val="600"/>
              </a:spcAft>
            </a:pPr>
            <a:fld id="{886BB73A-582F-4420-9A14-CB10A2B2E5E8}" type="slidenum">
              <a:rPr lang="en-US" smtClean="0"/>
              <a:pPr defTabSz="914400">
                <a:spcAft>
                  <a:spcPts val="600"/>
                </a:spcAft>
              </a:pPr>
              <a:t>4</a:t>
            </a:fld>
            <a:endParaRPr lang="en-US"/>
          </a:p>
        </p:txBody>
      </p:sp>
      <p:pic>
        <p:nvPicPr>
          <p:cNvPr id="9" name="Picture 8" descr="A close up of a piece of paper&#10;&#10;Description automatically generated">
            <a:extLst>
              <a:ext uri="{FF2B5EF4-FFF2-40B4-BE49-F238E27FC236}">
                <a16:creationId xmlns:a16="http://schemas.microsoft.com/office/drawing/2014/main" id="{B6E725E2-DDB2-4F52-8EAF-3F0DE99488CC}"/>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112391" y="614406"/>
            <a:ext cx="5919068" cy="56070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30366061"/>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EF82A-74DB-4D95-8A28-395F5AC24E55}"/>
              </a:ext>
            </a:extLst>
          </p:cNvPr>
          <p:cNvSpPr>
            <a:spLocks noGrp="1"/>
          </p:cNvSpPr>
          <p:nvPr>
            <p:ph type="title"/>
          </p:nvPr>
        </p:nvSpPr>
        <p:spPr/>
        <p:txBody>
          <a:bodyPr/>
          <a:lstStyle/>
          <a:p>
            <a:r>
              <a:rPr lang="en-US" dirty="0"/>
              <a:t>Data exploration</a:t>
            </a:r>
          </a:p>
        </p:txBody>
      </p:sp>
      <p:pic>
        <p:nvPicPr>
          <p:cNvPr id="5" name="Content Placeholder 4" descr="A screenshot of a computer screen&#10;&#10;Description automatically generated">
            <a:extLst>
              <a:ext uri="{FF2B5EF4-FFF2-40B4-BE49-F238E27FC236}">
                <a16:creationId xmlns:a16="http://schemas.microsoft.com/office/drawing/2014/main" id="{15609D1E-B542-4BB6-AF81-93544754D7D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0607"/>
          <a:stretch/>
        </p:blipFill>
        <p:spPr>
          <a:xfrm>
            <a:off x="581025" y="2180492"/>
            <a:ext cx="7989888" cy="3667761"/>
          </a:xfrm>
        </p:spPr>
      </p:pic>
      <p:sp>
        <p:nvSpPr>
          <p:cNvPr id="3" name="Slide Number Placeholder 2">
            <a:extLst>
              <a:ext uri="{FF2B5EF4-FFF2-40B4-BE49-F238E27FC236}">
                <a16:creationId xmlns:a16="http://schemas.microsoft.com/office/drawing/2014/main" id="{4E6E8972-D6C2-4FAF-BED8-FBF1CB966732}"/>
              </a:ext>
            </a:extLst>
          </p:cNvPr>
          <p:cNvSpPr>
            <a:spLocks noGrp="1"/>
          </p:cNvSpPr>
          <p:nvPr>
            <p:ph type="sldNum" sz="quarter" idx="12"/>
          </p:nvPr>
        </p:nvSpPr>
        <p:spPr/>
        <p:txBody>
          <a:bodyPr/>
          <a:lstStyle/>
          <a:p>
            <a:fld id="{886BB73A-582F-4420-9A14-CB10A2B2E5E8}" type="slidenum">
              <a:rPr lang="en-US" smtClean="0"/>
              <a:t>5</a:t>
            </a:fld>
            <a:endParaRPr lang="en-US"/>
          </a:p>
        </p:txBody>
      </p:sp>
    </p:spTree>
    <p:extLst>
      <p:ext uri="{BB962C8B-B14F-4D97-AF65-F5344CB8AC3E}">
        <p14:creationId xmlns:p14="http://schemas.microsoft.com/office/powerpoint/2010/main" val="793887767"/>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BB1D3B0-1E2E-48E2-ACCC-EE147A9A0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4BB8B191-5BC6-486A-8E6E-13B1C9EEE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06E3DE27-4115-4B5D-A9DB-3C7CDC82B1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AA5196B7-638B-4DC2-897C-9F49E9D46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C66FA2C-9EE5-4D52-AFB7-264BE4AFB877}"/>
              </a:ext>
            </a:extLst>
          </p:cNvPr>
          <p:cNvSpPr>
            <a:spLocks noGrp="1"/>
          </p:cNvSpPr>
          <p:nvPr>
            <p:ph type="title"/>
          </p:nvPr>
        </p:nvSpPr>
        <p:spPr>
          <a:xfrm>
            <a:off x="435893" y="4610099"/>
            <a:ext cx="8245162" cy="1066801"/>
          </a:xfrm>
        </p:spPr>
        <p:txBody>
          <a:bodyPr vert="horz" lIns="91440" tIns="45720" rIns="91440" bIns="45720" rtlCol="0" anchor="b">
            <a:normAutofit/>
          </a:bodyPr>
          <a:lstStyle/>
          <a:p>
            <a:r>
              <a:rPr lang="en-US" sz="3600" dirty="0"/>
              <a:t>Data exploration(CONT)</a:t>
            </a:r>
          </a:p>
        </p:txBody>
      </p:sp>
      <p:sp useBgFill="1">
        <p:nvSpPr>
          <p:cNvPr id="25" name="Rectangle 24">
            <a:extLst>
              <a:ext uri="{FF2B5EF4-FFF2-40B4-BE49-F238E27FC236}">
                <a16:creationId xmlns:a16="http://schemas.microsoft.com/office/drawing/2014/main" id="{C55F86D3-FCE1-4D7D-AF41-71DC287064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9144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screenshot of a cell phone&#10;&#10;Description automatically generated">
            <a:extLst>
              <a:ext uri="{FF2B5EF4-FFF2-40B4-BE49-F238E27FC236}">
                <a16:creationId xmlns:a16="http://schemas.microsoft.com/office/drawing/2014/main" id="{6DC0CA2B-FAC3-4616-B530-A9C96F97DB19}"/>
              </a:ext>
            </a:extLst>
          </p:cNvPr>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581520" y="1365077"/>
            <a:ext cx="2260723" cy="2260723"/>
          </a:xfrm>
          <a:prstGeom prst="rect">
            <a:avLst/>
          </a:prstGeom>
        </p:spPr>
      </p:pic>
      <p:sp>
        <p:nvSpPr>
          <p:cNvPr id="27" name="Rectangle 26">
            <a:extLst>
              <a:ext uri="{FF2B5EF4-FFF2-40B4-BE49-F238E27FC236}">
                <a16:creationId xmlns:a16="http://schemas.microsoft.com/office/drawing/2014/main" id="{A929C5D9-9F34-4291-89A1-8EC391C23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0794" y="641102"/>
            <a:ext cx="2750058" cy="3698516"/>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close up of a map&#10;&#10;Description automatically generated">
            <a:extLst>
              <a:ext uri="{FF2B5EF4-FFF2-40B4-BE49-F238E27FC236}">
                <a16:creationId xmlns:a16="http://schemas.microsoft.com/office/drawing/2014/main" id="{79C3778E-BBDD-4D6F-8951-7F00DC863A54}"/>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112390" y="831102"/>
            <a:ext cx="5438294" cy="3508516"/>
          </a:xfrm>
          <a:prstGeom prst="rect">
            <a:avLst/>
          </a:prstGeom>
        </p:spPr>
      </p:pic>
      <p:sp>
        <p:nvSpPr>
          <p:cNvPr id="29" name="Rectangle 28">
            <a:extLst>
              <a:ext uri="{FF2B5EF4-FFF2-40B4-BE49-F238E27FC236}">
                <a16:creationId xmlns:a16="http://schemas.microsoft.com/office/drawing/2014/main" id="{2DEE3228-A905-44E8-9084-7184118C1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6528" y="642071"/>
            <a:ext cx="5606415" cy="3701443"/>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F51BA0D-CFE3-4E49-80A1-2F9C56EBB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6495" y="4432079"/>
            <a:ext cx="62798" cy="19607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6EF59790-06A0-4919-B923-E750055D9E94}"/>
              </a:ext>
            </a:extLst>
          </p:cNvPr>
          <p:cNvSpPr>
            <a:spLocks noGrp="1"/>
          </p:cNvSpPr>
          <p:nvPr>
            <p:ph type="sldNum" sz="quarter" idx="12"/>
          </p:nvPr>
        </p:nvSpPr>
        <p:spPr>
          <a:xfrm>
            <a:off x="7918725" y="6400800"/>
            <a:ext cx="762330" cy="365125"/>
          </a:xfrm>
        </p:spPr>
        <p:txBody>
          <a:bodyPr vert="horz" lIns="91440" tIns="45720" rIns="91440" bIns="45720" rtlCol="0" anchor="ctr">
            <a:normAutofit/>
          </a:bodyPr>
          <a:lstStyle/>
          <a:p>
            <a:pPr defTabSz="914400">
              <a:spcAft>
                <a:spcPts val="600"/>
              </a:spcAft>
            </a:pPr>
            <a:fld id="{886BB73A-582F-4420-9A14-CB10A2B2E5E8}" type="slidenum">
              <a:rPr lang="en-US" smtClean="0">
                <a:solidFill>
                  <a:schemeClr val="accent1">
                    <a:lumMod val="75000"/>
                    <a:lumOff val="25000"/>
                  </a:schemeClr>
                </a:solidFill>
              </a:rPr>
              <a:pPr defTabSz="914400">
                <a:spcAft>
                  <a:spcPts val="600"/>
                </a:spcAft>
              </a:pPr>
              <a:t>6</a:t>
            </a:fld>
            <a:endParaRPr lang="en-US">
              <a:solidFill>
                <a:schemeClr val="accent1">
                  <a:lumMod val="75000"/>
                  <a:lumOff val="25000"/>
                </a:schemeClr>
              </a:solidFill>
            </a:endParaRPr>
          </a:p>
        </p:txBody>
      </p:sp>
    </p:spTree>
    <p:extLst>
      <p:ext uri="{BB962C8B-B14F-4D97-AF65-F5344CB8AC3E}">
        <p14:creationId xmlns:p14="http://schemas.microsoft.com/office/powerpoint/2010/main" val="2050699107"/>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9E678304-4871-4B77-9D68-DD2A05D020B7}"/>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34899" y="1273163"/>
            <a:ext cx="8469107" cy="4133077"/>
          </a:xfrm>
          <a:prstGeom prst="rect">
            <a:avLst/>
          </a:prstGeom>
        </p:spPr>
      </p:pic>
      <p:sp>
        <p:nvSpPr>
          <p:cNvPr id="5" name="Text Placeholder 4">
            <a:extLst>
              <a:ext uri="{FF2B5EF4-FFF2-40B4-BE49-F238E27FC236}">
                <a16:creationId xmlns:a16="http://schemas.microsoft.com/office/drawing/2014/main" id="{EC14D9CC-DCAA-4522-9B10-84502A57307D}"/>
              </a:ext>
            </a:extLst>
          </p:cNvPr>
          <p:cNvSpPr>
            <a:spLocks noGrp="1"/>
          </p:cNvSpPr>
          <p:nvPr>
            <p:ph type="body" idx="1"/>
          </p:nvPr>
        </p:nvSpPr>
        <p:spPr>
          <a:xfrm>
            <a:off x="581193" y="5406239"/>
            <a:ext cx="7989751" cy="728493"/>
          </a:xfrm>
        </p:spPr>
        <p:txBody>
          <a:bodyPr/>
          <a:lstStyle/>
          <a:p>
            <a:r>
              <a:rPr lang="en-US" dirty="0">
                <a:solidFill>
                  <a:schemeClr val="bg1"/>
                </a:solidFill>
              </a:rPr>
              <a:t>Data VISUALIZATION OF CATEGORICAL VARIABLES</a:t>
            </a:r>
          </a:p>
        </p:txBody>
      </p:sp>
      <p:sp>
        <p:nvSpPr>
          <p:cNvPr id="2" name="Slide Number Placeholder 1">
            <a:extLst>
              <a:ext uri="{FF2B5EF4-FFF2-40B4-BE49-F238E27FC236}">
                <a16:creationId xmlns:a16="http://schemas.microsoft.com/office/drawing/2014/main" id="{55184421-D06C-4578-8786-3D6315960DC7}"/>
              </a:ext>
            </a:extLst>
          </p:cNvPr>
          <p:cNvSpPr>
            <a:spLocks noGrp="1"/>
          </p:cNvSpPr>
          <p:nvPr>
            <p:ph type="sldNum" sz="quarter" idx="12"/>
          </p:nvPr>
        </p:nvSpPr>
        <p:spPr/>
        <p:txBody>
          <a:bodyPr/>
          <a:lstStyle/>
          <a:p>
            <a:fld id="{886BB73A-582F-4420-9A14-CB10A2B2E5E8}" type="slidenum">
              <a:rPr lang="en-US" smtClean="0"/>
              <a:t>7</a:t>
            </a:fld>
            <a:endParaRPr lang="en-US"/>
          </a:p>
        </p:txBody>
      </p:sp>
    </p:spTree>
    <p:extLst>
      <p:ext uri="{BB962C8B-B14F-4D97-AF65-F5344CB8AC3E}">
        <p14:creationId xmlns:p14="http://schemas.microsoft.com/office/powerpoint/2010/main" val="269040032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i-FI" dirty="0"/>
              <a:t>Corelation between continous features </a:t>
            </a:r>
            <a:endParaRPr lang="en-US" dirty="0"/>
          </a:p>
        </p:txBody>
      </p:sp>
      <p:pic>
        <p:nvPicPr>
          <p:cNvPr id="5" name="Picture 4" descr="corealtion-continousvariable - 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744" y="1969477"/>
            <a:ext cx="7139773" cy="4888522"/>
          </a:xfrm>
          <a:prstGeom prst="rect">
            <a:avLst/>
          </a:prstGeom>
        </p:spPr>
      </p:pic>
      <p:sp>
        <p:nvSpPr>
          <p:cNvPr id="3" name="Slide Number Placeholder 2">
            <a:extLst>
              <a:ext uri="{FF2B5EF4-FFF2-40B4-BE49-F238E27FC236}">
                <a16:creationId xmlns:a16="http://schemas.microsoft.com/office/drawing/2014/main" id="{18BE9B40-A951-4CC0-B7CE-337C71F5F8A9}"/>
              </a:ext>
            </a:extLst>
          </p:cNvPr>
          <p:cNvSpPr>
            <a:spLocks noGrp="1"/>
          </p:cNvSpPr>
          <p:nvPr>
            <p:ph type="sldNum" sz="quarter" idx="12"/>
          </p:nvPr>
        </p:nvSpPr>
        <p:spPr/>
        <p:txBody>
          <a:bodyPr/>
          <a:lstStyle/>
          <a:p>
            <a:fld id="{886BB73A-582F-4420-9A14-CB10A2B2E5E8}" type="slidenum">
              <a:rPr lang="en-US" smtClean="0"/>
              <a:t>8</a:t>
            </a:fld>
            <a:endParaRPr lang="en-US"/>
          </a:p>
        </p:txBody>
      </p:sp>
    </p:spTree>
    <p:extLst>
      <p:ext uri="{BB962C8B-B14F-4D97-AF65-F5344CB8AC3E}">
        <p14:creationId xmlns:p14="http://schemas.microsoft.com/office/powerpoint/2010/main" val="1311238414"/>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E328E-C4DC-40F4-B307-F94CD390D521}"/>
              </a:ext>
            </a:extLst>
          </p:cNvPr>
          <p:cNvSpPr>
            <a:spLocks noGrp="1"/>
          </p:cNvSpPr>
          <p:nvPr>
            <p:ph type="title"/>
          </p:nvPr>
        </p:nvSpPr>
        <p:spPr/>
        <p:txBody>
          <a:bodyPr/>
          <a:lstStyle/>
          <a:p>
            <a:r>
              <a:rPr lang="en-US" dirty="0"/>
              <a:t>Data cleaning/pre-processing</a:t>
            </a:r>
          </a:p>
        </p:txBody>
      </p:sp>
      <p:sp>
        <p:nvSpPr>
          <p:cNvPr id="3" name="Content Placeholder 2">
            <a:extLst>
              <a:ext uri="{FF2B5EF4-FFF2-40B4-BE49-F238E27FC236}">
                <a16:creationId xmlns:a16="http://schemas.microsoft.com/office/drawing/2014/main" id="{6D381233-4B2E-4BD2-8BAF-DAB295059817}"/>
              </a:ext>
            </a:extLst>
          </p:cNvPr>
          <p:cNvSpPr>
            <a:spLocks noGrp="1"/>
          </p:cNvSpPr>
          <p:nvPr>
            <p:ph idx="1"/>
          </p:nvPr>
        </p:nvSpPr>
        <p:spPr>
          <a:xfrm>
            <a:off x="581192" y="1927275"/>
            <a:ext cx="7989752" cy="3931524"/>
          </a:xfrm>
        </p:spPr>
        <p:txBody>
          <a:bodyPr/>
          <a:lstStyle/>
          <a:p>
            <a:r>
              <a:rPr lang="en-US" sz="2000" dirty="0"/>
              <a:t>Omitted the missing values</a:t>
            </a:r>
          </a:p>
          <a:p>
            <a:r>
              <a:rPr lang="en-US" sz="2000" dirty="0"/>
              <a:t>Replaced text using correlation between features w.r.t situation</a:t>
            </a:r>
          </a:p>
          <a:p>
            <a:r>
              <a:rPr lang="en-US" sz="2000" dirty="0"/>
              <a:t>Replaced Customer duration with the help of Monthly Charges and Total Charges</a:t>
            </a:r>
          </a:p>
          <a:p>
            <a:r>
              <a:rPr lang="en-US" sz="2000" dirty="0"/>
              <a:t>Conversion of all dependent categorical variables into numeric form and gave a specific number for each category in the variable</a:t>
            </a:r>
          </a:p>
          <a:p>
            <a:r>
              <a:rPr lang="en-US" sz="2000" dirty="0"/>
              <a:t>Removed unimportant features like Customer ID,  Senior Citizen</a:t>
            </a:r>
          </a:p>
          <a:p>
            <a:endParaRPr lang="en-US" dirty="0"/>
          </a:p>
        </p:txBody>
      </p:sp>
      <p:sp>
        <p:nvSpPr>
          <p:cNvPr id="4" name="Slide Number Placeholder 3">
            <a:extLst>
              <a:ext uri="{FF2B5EF4-FFF2-40B4-BE49-F238E27FC236}">
                <a16:creationId xmlns:a16="http://schemas.microsoft.com/office/drawing/2014/main" id="{8983F4ED-C0CA-4702-845C-D3750257BEBF}"/>
              </a:ext>
            </a:extLst>
          </p:cNvPr>
          <p:cNvSpPr>
            <a:spLocks noGrp="1"/>
          </p:cNvSpPr>
          <p:nvPr>
            <p:ph type="sldNum" sz="quarter" idx="12"/>
          </p:nvPr>
        </p:nvSpPr>
        <p:spPr/>
        <p:txBody>
          <a:bodyPr/>
          <a:lstStyle/>
          <a:p>
            <a:fld id="{886BB73A-582F-4420-9A14-CB10A2B2E5E8}" type="slidenum">
              <a:rPr lang="en-US" smtClean="0"/>
              <a:t>9</a:t>
            </a:fld>
            <a:endParaRPr lang="en-US"/>
          </a:p>
        </p:txBody>
      </p:sp>
    </p:spTree>
    <p:extLst>
      <p:ext uri="{BB962C8B-B14F-4D97-AF65-F5344CB8AC3E}">
        <p14:creationId xmlns:p14="http://schemas.microsoft.com/office/powerpoint/2010/main" val="3673034471"/>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749</Words>
  <Application>Microsoft Office PowerPoint</Application>
  <PresentationFormat>On-screen Show (4:3)</PresentationFormat>
  <Paragraphs>121</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Gill Sans MT</vt:lpstr>
      <vt:lpstr>Wingdings</vt:lpstr>
      <vt:lpstr>Wingdings 2</vt:lpstr>
      <vt:lpstr>Dividend</vt:lpstr>
      <vt:lpstr>Customer Churn Analysis</vt:lpstr>
      <vt:lpstr>Problem statement</vt:lpstr>
      <vt:lpstr>Research questions</vt:lpstr>
      <vt:lpstr>PowerPoint Presentation</vt:lpstr>
      <vt:lpstr>Data exploration</vt:lpstr>
      <vt:lpstr>Data exploration(CONT)</vt:lpstr>
      <vt:lpstr>PowerPoint Presentation</vt:lpstr>
      <vt:lpstr>Corelation between continous features </vt:lpstr>
      <vt:lpstr>Data cleaning/pre-processing</vt:lpstr>
      <vt:lpstr>Data partitioning</vt:lpstr>
      <vt:lpstr>Methodology: logistic regression</vt:lpstr>
      <vt:lpstr>Methodology: Gradient boost machine</vt:lpstr>
      <vt:lpstr>Gradient boost machine(cont.)</vt:lpstr>
      <vt:lpstr>Gradient boosting machines </vt:lpstr>
      <vt:lpstr>Roc curves for logistics regression and gradient boost machine </vt:lpstr>
      <vt:lpstr>Neural Networks using keras</vt:lpstr>
      <vt:lpstr>Artificial Neural Networks</vt:lpstr>
      <vt:lpstr>Neural Network parameters details</vt:lpstr>
      <vt:lpstr>PowerPoint Presentation</vt:lpstr>
      <vt:lpstr>Unsupervised clustering of customers based on importance using K-means</vt:lpstr>
      <vt:lpstr> Conclusion &amp; Future work</vt:lpstr>
      <vt:lpstr>Contributions &amp; Challenges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Analysis</dc:title>
  <dc:creator>saadhasan094@outlook.com</dc:creator>
  <cp:lastModifiedBy>saadhasan094@outlook.com</cp:lastModifiedBy>
  <cp:revision>7</cp:revision>
  <dcterms:created xsi:type="dcterms:W3CDTF">2018-11-28T19:13:07Z</dcterms:created>
  <dcterms:modified xsi:type="dcterms:W3CDTF">2018-11-28T20:46:43Z</dcterms:modified>
</cp:coreProperties>
</file>