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8" r:id="rId3"/>
    <p:sldId id="259" r:id="rId4"/>
    <p:sldId id="260" r:id="rId5"/>
    <p:sldId id="275" r:id="rId6"/>
    <p:sldId id="276" r:id="rId7"/>
    <p:sldId id="277" r:id="rId8"/>
    <p:sldId id="278" r:id="rId9"/>
    <p:sldId id="26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0022BD-90FE-433D-8613-583736E3E96F}" type="slidenum">
              <a:rPr lang="en-US" smtClean="0"/>
              <a:t>‹#›</a:t>
            </a:fld>
            <a:endParaRPr lang="en-US"/>
          </a:p>
        </p:txBody>
      </p:sp>
      <p:sp>
        <p:nvSpPr>
          <p:cNvPr id="8" name="Rounded Rectangle 7"/>
          <p:cNvSpPr/>
          <p:nvPr userDrawn="1"/>
        </p:nvSpPr>
        <p:spPr>
          <a:xfrm>
            <a:off x="10668000" y="23813"/>
            <a:ext cx="1524000" cy="1347787"/>
          </a:xfrm>
          <a:prstGeom prst="roundRect">
            <a:avLst/>
          </a:prstGeom>
          <a:blipFill dpi="0" rotWithShape="1">
            <a:blip r:embed="rId2">
              <a:alphaModFix amt="94000"/>
              <a:extLst>
                <a:ext uri="{BEBA8EAE-BF5A-486C-A8C5-ECC9F3942E4B}">
                  <a14:imgProps xmlns:a14="http://schemas.microsoft.com/office/drawing/2010/main">
                    <a14:imgLayer r:embed="rId3">
                      <a14:imgEffect>
                        <a14:sharpenSoften amount="62000"/>
                      </a14:imgEffect>
                      <a14:imgEffect>
                        <a14:brightnessContrast bright="-4000"/>
                      </a14:imgEffect>
                    </a14:imgLayer>
                  </a14:imgProps>
                </a:ext>
                <a:ext uri="{28A0092B-C50C-407E-A947-70E740481C1C}">
                  <a14:useLocalDpi xmlns:a14="http://schemas.microsoft.com/office/drawing/2010/main" val="0"/>
                </a:ext>
              </a:extLst>
            </a:blip>
            <a:srcRect/>
            <a:stretch>
              <a:fillRect l="-10630" t="-2884" r="-8044" b="-187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7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124375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022BD-90FE-433D-8613-583736E3E9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1353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2216033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022BD-90FE-433D-8613-583736E3E9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8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4102645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3283092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12868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295241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46DE95-D79B-47EC-B282-F0EDF549A5AA}"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302230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393966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46DE95-D79B-47EC-B282-F0EDF549A5AA}" type="datetimeFigureOut">
              <a:rPr lang="en-US" smtClean="0"/>
              <a:t>10/29/2023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237413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46DE95-D79B-47EC-B282-F0EDF549A5AA}" type="datetimeFigureOut">
              <a:rPr lang="en-US" smtClean="0"/>
              <a:t>10/29/2023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39130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6DE95-D79B-47EC-B282-F0EDF549A5AA}" type="datetimeFigureOut">
              <a:rPr lang="en-US" smtClean="0"/>
              <a:t>10/29/2023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173603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296700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46DE95-D79B-47EC-B282-F0EDF549A5AA}" type="datetimeFigureOut">
              <a:rPr lang="en-US" smtClean="0"/>
              <a:t>10/29/2023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0022BD-90FE-433D-8613-583736E3E96F}" type="slidenum">
              <a:rPr lang="en-US" smtClean="0"/>
              <a:t>‹#›</a:t>
            </a:fld>
            <a:endParaRPr lang="en-US"/>
          </a:p>
        </p:txBody>
      </p:sp>
    </p:spTree>
    <p:extLst>
      <p:ext uri="{BB962C8B-B14F-4D97-AF65-F5344CB8AC3E}">
        <p14:creationId xmlns:p14="http://schemas.microsoft.com/office/powerpoint/2010/main" val="262273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46DE95-D79B-47EC-B282-F0EDF549A5AA}" type="datetimeFigureOut">
              <a:rPr lang="en-US" smtClean="0"/>
              <a:t>10/29/2023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0022BD-90FE-433D-8613-583736E3E96F}" type="slidenum">
              <a:rPr lang="en-US" smtClean="0"/>
              <a:t>‹#›</a:t>
            </a:fld>
            <a:endParaRPr lang="en-US"/>
          </a:p>
        </p:txBody>
      </p:sp>
    </p:spTree>
    <p:extLst>
      <p:ext uri="{BB962C8B-B14F-4D97-AF65-F5344CB8AC3E}">
        <p14:creationId xmlns:p14="http://schemas.microsoft.com/office/powerpoint/2010/main" val="35551835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731062" cy="1108709"/>
          </a:xfrm>
          <a:solidFill>
            <a:schemeClr val="tx1"/>
          </a:solidFill>
        </p:spPr>
        <p:style>
          <a:lnRef idx="2">
            <a:schemeClr val="accent2"/>
          </a:lnRef>
          <a:fillRef idx="1">
            <a:schemeClr val="lt1"/>
          </a:fillRef>
          <a:effectRef idx="0">
            <a:schemeClr val="accent2"/>
          </a:effectRef>
          <a:fontRef idx="minor">
            <a:schemeClr val="dk1"/>
          </a:fontRef>
        </p:style>
        <p:txBody>
          <a:bodyPr/>
          <a:lstStyle/>
          <a:p>
            <a:pPr algn="ctr"/>
            <a:r>
              <a:rPr lang="en-US" b="1" dirty="0" smtClean="0">
                <a:ln w="22225">
                  <a:solidFill>
                    <a:schemeClr val="tx1"/>
                  </a:solidFill>
                  <a:prstDash val="solid"/>
                </a:ln>
                <a:solidFill>
                  <a:srgbClr val="FF0000"/>
                </a:solidFill>
              </a:rPr>
              <a:t>Sales Data Analysis</a:t>
            </a:r>
            <a:endParaRPr lang="en-US" dirty="0">
              <a:ln w="22225">
                <a:solidFill>
                  <a:schemeClr val="tx1"/>
                </a:solidFill>
                <a:prstDash val="solid"/>
              </a:ln>
              <a:solidFill>
                <a:srgbClr val="FF0000"/>
              </a:solidFill>
            </a:endParaRPr>
          </a:p>
        </p:txBody>
      </p:sp>
      <p:sp>
        <p:nvSpPr>
          <p:cNvPr id="3" name="Subtitle 2"/>
          <p:cNvSpPr>
            <a:spLocks noGrp="1"/>
          </p:cNvSpPr>
          <p:nvPr>
            <p:ph type="subTitle" idx="1"/>
          </p:nvPr>
        </p:nvSpPr>
        <p:spPr>
          <a:xfrm>
            <a:off x="1891357" y="2722726"/>
            <a:ext cx="8594018" cy="2335878"/>
          </a:xfrm>
        </p:spPr>
        <p:txBody>
          <a:bodyPr>
            <a:normAutofit fontScale="32500" lnSpcReduction="20000"/>
          </a:bodyPr>
          <a:lstStyle/>
          <a:p>
            <a:pPr algn="ctr"/>
            <a:r>
              <a:rPr lang="en-US" sz="7400" b="1" i="1" u="sng" dirty="0" smtClean="0">
                <a:solidFill>
                  <a:srgbClr val="0070C0"/>
                </a:solidFill>
                <a:effectLst>
                  <a:outerShdw blurRad="38100" dist="38100" dir="2700000" algn="tl">
                    <a:srgbClr val="000000">
                      <a:alpha val="43137"/>
                    </a:srgbClr>
                  </a:outerShdw>
                </a:effectLst>
                <a:latin typeface="Algerian" panose="04020705040A02060702" pitchFamily="82" charset="0"/>
              </a:rPr>
              <a:t>OBJECTIVES OF ANALYSIS</a:t>
            </a:r>
          </a:p>
          <a:p>
            <a:pPr algn="l"/>
            <a:endParaRPr lang="en-US" sz="3600" b="1" u="sng" dirty="0" smtClean="0">
              <a:solidFill>
                <a:schemeClr val="accent2">
                  <a:lumMod val="50000"/>
                </a:schemeClr>
              </a:solidFill>
            </a:endParaRPr>
          </a:p>
          <a:p>
            <a:pPr algn="just">
              <a:buFont typeface="Wingdings" panose="05000000000000000000" pitchFamily="2" charset="2"/>
              <a:buChar char="q"/>
            </a:pPr>
            <a:r>
              <a:rPr lang="en-US" sz="5500" dirty="0" smtClean="0">
                <a:latin typeface="Bahnschrift" panose="020B0502040204020203" pitchFamily="34" charset="0"/>
                <a:cs typeface="Arial" panose="020B0604020202020204" pitchFamily="34" charset="0"/>
              </a:rPr>
              <a:t> Sales </a:t>
            </a:r>
            <a:r>
              <a:rPr lang="en-US" sz="5500" dirty="0">
                <a:latin typeface="Bahnschrift" panose="020B0502040204020203" pitchFamily="34" charset="0"/>
                <a:cs typeface="Arial" panose="020B0604020202020204" pitchFamily="34" charset="0"/>
              </a:rPr>
              <a:t>Trends Over Time</a:t>
            </a:r>
            <a:r>
              <a:rPr lang="en-US" sz="5500" dirty="0" smtClean="0">
                <a:latin typeface="Bahnschrift" panose="020B0502040204020203" pitchFamily="34" charset="0"/>
                <a:cs typeface="Arial" panose="020B0604020202020204" pitchFamily="34" charset="0"/>
              </a:rPr>
              <a:t>.</a:t>
            </a:r>
          </a:p>
          <a:p>
            <a:pPr algn="just">
              <a:buFont typeface="Wingdings" panose="05000000000000000000" pitchFamily="2" charset="2"/>
              <a:buChar char="q"/>
            </a:pPr>
            <a:r>
              <a:rPr lang="en-US" sz="5500" dirty="0" smtClean="0">
                <a:latin typeface="Bahnschrift" panose="020B0502040204020203" pitchFamily="34" charset="0"/>
                <a:cs typeface="Arial" panose="020B0604020202020204" pitchFamily="34" charset="0"/>
              </a:rPr>
              <a:t> Best Selling Product.</a:t>
            </a:r>
          </a:p>
          <a:p>
            <a:pPr algn="just">
              <a:buFont typeface="Wingdings" panose="05000000000000000000" pitchFamily="2" charset="2"/>
              <a:buChar char="q"/>
            </a:pPr>
            <a:r>
              <a:rPr lang="en-US" sz="5500" dirty="0" smtClean="0">
                <a:latin typeface="Bahnschrift" panose="020B0502040204020203" pitchFamily="34" charset="0"/>
                <a:cs typeface="Arial" panose="020B0604020202020204" pitchFamily="34" charset="0"/>
              </a:rPr>
              <a:t> Calculate Revenue Metrics such as Total Sales and Profit Margin.</a:t>
            </a:r>
          </a:p>
          <a:p>
            <a:r>
              <a:rPr lang="en-US" sz="3600" dirty="0" smtClean="0">
                <a:latin typeface="Bahnschrift" panose="020B0502040204020203" pitchFamily="34" charset="0"/>
                <a:cs typeface="Arial" panose="020B0604020202020204" pitchFamily="34" charset="0"/>
              </a:rPr>
              <a:t> </a:t>
            </a:r>
          </a:p>
          <a:p>
            <a:pPr algn="l"/>
            <a:endParaRPr lang="en-US" sz="3600" b="1" u="sng" dirty="0">
              <a:solidFill>
                <a:schemeClr val="accent2">
                  <a:lumMod val="50000"/>
                </a:schemeClr>
              </a:solidFill>
            </a:endParaRPr>
          </a:p>
        </p:txBody>
      </p:sp>
      <p:sp>
        <p:nvSpPr>
          <p:cNvPr id="4" name="Rectangle 3"/>
          <p:cNvSpPr/>
          <p:nvPr/>
        </p:nvSpPr>
        <p:spPr>
          <a:xfrm>
            <a:off x="6003636" y="2967335"/>
            <a:ext cx="184730" cy="923330"/>
          </a:xfrm>
          <a:prstGeom prst="rect">
            <a:avLst/>
          </a:prstGeom>
          <a:noFill/>
        </p:spPr>
        <p:txBody>
          <a:bodyPr wrap="none" lIns="91440" tIns="45720" rIns="91440" bIns="45720">
            <a:spAutoFit/>
          </a:bodyPr>
          <a:lstStyle/>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63858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5130" y="1167576"/>
            <a:ext cx="8881241" cy="4591000"/>
          </a:xfrm>
          <a:prstGeom prst="rect">
            <a:avLst/>
          </a:prstGeom>
        </p:spPr>
        <p:txBody>
          <a:bodyPr wrap="square">
            <a:spAutoFit/>
          </a:bodyPr>
          <a:lstStyle/>
          <a:p>
            <a:pPr>
              <a:lnSpc>
                <a:spcPct val="80000"/>
              </a:lnSpc>
              <a:spcBef>
                <a:spcPts val="1000"/>
              </a:spcBef>
              <a:buClr>
                <a:schemeClr val="accent1"/>
              </a:buClr>
              <a:buSzPct val="80000"/>
            </a:pPr>
            <a:r>
              <a:rPr lang="en-US" sz="2000" b="1" dirty="0">
                <a:solidFill>
                  <a:srgbClr val="0070C0"/>
                </a:solidFill>
                <a:latin typeface="Algerian" panose="04020705040A02060702" pitchFamily="82" charset="0"/>
              </a:rPr>
              <a:t>SAMPLE INSIGHTS</a:t>
            </a:r>
          </a:p>
          <a:p>
            <a:pPr>
              <a:lnSpc>
                <a:spcPct val="80000"/>
              </a:lnSpc>
              <a:spcBef>
                <a:spcPts val="1000"/>
              </a:spcBef>
              <a:buClr>
                <a:schemeClr val="accent1"/>
              </a:buClr>
              <a:buSzPct val="80000"/>
            </a:pPr>
            <a:endParaRPr lang="en-US" sz="2000" b="1" dirty="0">
              <a:solidFill>
                <a:srgbClr val="0070C0"/>
              </a:solidFill>
              <a:latin typeface="Algerian" panose="04020705040A02060702" pitchFamily="82" charset="0"/>
            </a:endParaRPr>
          </a:p>
          <a:p>
            <a:pPr marL="285750" indent="-285750" algn="just">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Company is doing business in some states as no profit no loss and in some states in loss.</a:t>
            </a:r>
          </a:p>
          <a:p>
            <a:pPr marL="285750" indent="-285750" algn="just">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In visualization we can easily analyze that company sales is good.</a:t>
            </a:r>
          </a:p>
          <a:p>
            <a:pPr marL="285750" indent="-285750">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We should focus on cost price and selling price.</a:t>
            </a:r>
          </a:p>
          <a:p>
            <a:pPr marL="285750" indent="-285750">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With the help of sales trend we can get the highest selling time and lowest selling time so we can prepare the services , promotions and offers for that peak selling time in best selling states.</a:t>
            </a:r>
            <a:endParaRPr lang="en-US" dirty="0">
              <a:effectLst>
                <a:outerShdw blurRad="38100" dist="38100" dir="2700000" algn="tl">
                  <a:srgbClr val="000000">
                    <a:alpha val="43137"/>
                  </a:srgbClr>
                </a:outerShdw>
              </a:effectLst>
              <a:latin typeface="Bahnschrift" panose="020B0502040204020203" pitchFamily="34" charset="0"/>
            </a:endParaRPr>
          </a:p>
          <a:p>
            <a:pPr marL="285750" indent="-285750">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We can target the states which have maximum sale with top selling products. Make Group of products by using market basket analysis. </a:t>
            </a:r>
            <a:endParaRPr lang="en-US" dirty="0">
              <a:effectLst>
                <a:outerShdw blurRad="38100" dist="38100" dir="2700000" algn="tl">
                  <a:srgbClr val="000000">
                    <a:alpha val="43137"/>
                  </a:srgbClr>
                </a:outerShdw>
              </a:effectLst>
              <a:latin typeface="Bahnschrift" panose="020B0502040204020203" pitchFamily="34" charset="0"/>
            </a:endParaRPr>
          </a:p>
          <a:p>
            <a:pPr marL="285750" indent="-285750">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Do customer segmentation to get potential customers.</a:t>
            </a:r>
          </a:p>
          <a:p>
            <a:pPr marL="285750" indent="-285750">
              <a:buFont typeface="Wingdings" panose="05000000000000000000" pitchFamily="2" charset="2"/>
              <a:buChar char="q"/>
            </a:pPr>
            <a:r>
              <a:rPr lang="en-US" dirty="0" smtClean="0">
                <a:effectLst>
                  <a:outerShdw blurRad="38100" dist="38100" dir="2700000" algn="tl">
                    <a:srgbClr val="000000">
                      <a:alpha val="43137"/>
                    </a:srgbClr>
                  </a:outerShdw>
                </a:effectLst>
                <a:latin typeface="Bahnschrift" panose="020B0502040204020203" pitchFamily="34" charset="0"/>
              </a:rPr>
              <a:t> Use </a:t>
            </a:r>
            <a:r>
              <a:rPr lang="en-US" dirty="0">
                <a:effectLst>
                  <a:outerShdw blurRad="38100" dist="38100" dir="2700000" algn="tl">
                    <a:srgbClr val="000000">
                      <a:alpha val="43137"/>
                    </a:srgbClr>
                  </a:outerShdw>
                </a:effectLst>
                <a:latin typeface="Bahnschrift" panose="020B0502040204020203" pitchFamily="34" charset="0"/>
              </a:rPr>
              <a:t>Pareto principle that is also known as 80 </a:t>
            </a:r>
            <a:r>
              <a:rPr lang="en-AE" dirty="0">
                <a:effectLst>
                  <a:outerShdw blurRad="38100" dist="38100" dir="2700000" algn="tl">
                    <a:srgbClr val="000000">
                      <a:alpha val="43137"/>
                    </a:srgbClr>
                  </a:outerShdw>
                </a:effectLst>
                <a:latin typeface="Bahnschrift" panose="020B0502040204020203" pitchFamily="34" charset="0"/>
              </a:rPr>
              <a:t>–</a:t>
            </a:r>
            <a:r>
              <a:rPr lang="en-US" dirty="0">
                <a:effectLst>
                  <a:outerShdw blurRad="38100" dist="38100" dir="2700000" algn="tl">
                    <a:srgbClr val="000000">
                      <a:alpha val="43137"/>
                    </a:srgbClr>
                  </a:outerShdw>
                </a:effectLst>
                <a:latin typeface="Bahnschrift" panose="020B0502040204020203" pitchFamily="34" charset="0"/>
              </a:rPr>
              <a:t> 20 rule. The basic principle behind that is to solve 20% problems for getting 80% </a:t>
            </a:r>
            <a:r>
              <a:rPr lang="en-US" dirty="0" smtClean="0">
                <a:effectLst>
                  <a:outerShdw blurRad="38100" dist="38100" dir="2700000" algn="tl">
                    <a:srgbClr val="000000">
                      <a:alpha val="43137"/>
                    </a:srgbClr>
                  </a:outerShdw>
                </a:effectLst>
                <a:latin typeface="Bahnschrift" panose="020B0502040204020203" pitchFamily="34" charset="0"/>
              </a:rPr>
              <a:t>result to boost the </a:t>
            </a:r>
            <a:r>
              <a:rPr lang="en-US" smtClean="0">
                <a:effectLst>
                  <a:outerShdw blurRad="38100" dist="38100" dir="2700000" algn="tl">
                    <a:srgbClr val="000000">
                      <a:alpha val="43137"/>
                    </a:srgbClr>
                  </a:outerShdw>
                </a:effectLst>
                <a:latin typeface="Bahnschrift" panose="020B0502040204020203" pitchFamily="34" charset="0"/>
              </a:rPr>
              <a:t>company revenue.</a:t>
            </a:r>
            <a:endParaRPr lang="en-US" dirty="0">
              <a:effectLst>
                <a:outerShdw blurRad="38100" dist="38100" dir="2700000" algn="tl">
                  <a:srgbClr val="000000">
                    <a:alpha val="43137"/>
                  </a:srgbClr>
                </a:outerShdw>
              </a:effectLst>
              <a:latin typeface="Bahnschrift" panose="020B0502040204020203" pitchFamily="34" charset="0"/>
            </a:endParaRPr>
          </a:p>
          <a:p>
            <a:endParaRPr lang="en-US" dirty="0">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3125568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27311" y="1654232"/>
            <a:ext cx="8776138" cy="3516284"/>
          </a:xfrm>
        </p:spPr>
        <p:txBody>
          <a:bodyPr>
            <a:normAutofit/>
          </a:bodyPr>
          <a:lstStyle/>
          <a:p>
            <a:pPr algn="just">
              <a:lnSpc>
                <a:spcPct val="80000"/>
              </a:lnSpc>
              <a:buSzPct val="80000"/>
            </a:pPr>
            <a:r>
              <a:rPr lang="en-US" sz="2000" b="1" dirty="0">
                <a:solidFill>
                  <a:srgbClr val="0070C0"/>
                </a:solidFill>
                <a:latin typeface="Algerian" panose="04020705040A02060702" pitchFamily="82" charset="0"/>
              </a:rPr>
              <a:t>ABOUT </a:t>
            </a:r>
            <a:r>
              <a:rPr lang="en-US" sz="2000" b="1" dirty="0" smtClean="0">
                <a:solidFill>
                  <a:srgbClr val="0070C0"/>
                </a:solidFill>
                <a:latin typeface="Algerian" panose="04020705040A02060702" pitchFamily="82" charset="0"/>
              </a:rPr>
              <a:t>MeriSkill and Data Source </a:t>
            </a:r>
            <a:endParaRPr lang="en-US" sz="2000" b="1" dirty="0">
              <a:solidFill>
                <a:srgbClr val="0070C0"/>
              </a:solidFill>
              <a:latin typeface="Algerian" panose="04020705040A02060702" pitchFamily="82" charset="0"/>
            </a:endParaRPr>
          </a:p>
          <a:p>
            <a:pPr algn="just">
              <a:lnSpc>
                <a:spcPct val="80000"/>
              </a:lnSpc>
              <a:buSzPct val="80000"/>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 Meri </a:t>
            </a:r>
            <a:r>
              <a:rPr lang="en-US" dirty="0">
                <a:latin typeface="Bahnschrift" panose="020B0502040204020203" pitchFamily="34" charset="0"/>
                <a:cs typeface="Arial" panose="020B0604020202020204" pitchFamily="34" charset="0"/>
              </a:rPr>
              <a:t>Skill is a non-profit organization in India that aims to empower women and girls through skills training and livelihood opportunities. It was founded in 2012 by Meri A. Aaron Walker, a communication strategist with a passion for women's empowerment.</a:t>
            </a:r>
          </a:p>
          <a:p>
            <a:pPr algn="just">
              <a:lnSpc>
                <a:spcPct val="80000"/>
              </a:lnSpc>
              <a:buSzPct val="80000"/>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 Present </a:t>
            </a:r>
            <a:r>
              <a:rPr lang="en-US" dirty="0">
                <a:latin typeface="Bahnschrift" panose="020B0502040204020203" pitchFamily="34" charset="0"/>
                <a:cs typeface="Arial" panose="020B0604020202020204" pitchFamily="34" charset="0"/>
              </a:rPr>
              <a:t>data set is received from MeriSkill organization to create a interactive visualization according to the business requirements.</a:t>
            </a:r>
          </a:p>
          <a:p>
            <a:pPr algn="just">
              <a:lnSpc>
                <a:spcPct val="80000"/>
              </a:lnSpc>
              <a:buSzPct val="80000"/>
            </a:pPr>
            <a:endParaRPr lang="en-US" dirty="0">
              <a:latin typeface="Bahnschrift" panose="020B0502040204020203" pitchFamily="34" charset="0"/>
              <a:cs typeface="Arial" panose="020B0604020202020204" pitchFamily="34" charset="0"/>
            </a:endParaRPr>
          </a:p>
          <a:p>
            <a:pPr algn="just">
              <a:lnSpc>
                <a:spcPct val="80000"/>
              </a:lnSpc>
              <a:buClr>
                <a:schemeClr val="accent1"/>
              </a:buClr>
              <a:buSzPct val="80000"/>
            </a:pPr>
            <a:r>
              <a:rPr lang="en-US" sz="2000" b="1" dirty="0" smtClean="0">
                <a:solidFill>
                  <a:srgbClr val="0070C0"/>
                </a:solidFill>
                <a:latin typeface="Algerian" panose="04020705040A02060702" pitchFamily="82" charset="0"/>
              </a:rPr>
              <a:t>RESEARCH METHODOLOGY</a:t>
            </a:r>
          </a:p>
          <a:p>
            <a:pPr marL="285750" indent="-285750" algn="just">
              <a:buFont typeface="Wingdings" panose="05000000000000000000" pitchFamily="2" charset="2"/>
              <a:buChar char="q"/>
            </a:pPr>
            <a:r>
              <a:rPr lang="en-US" sz="1800" dirty="0" smtClean="0"/>
              <a:t>      </a:t>
            </a:r>
            <a:r>
              <a:rPr lang="en-US" dirty="0">
                <a:latin typeface="Bahnschrift" panose="020B0502040204020203" pitchFamily="34" charset="0"/>
                <a:cs typeface="Arial" panose="020B0604020202020204" pitchFamily="34" charset="0"/>
              </a:rPr>
              <a:t>PRIMARY DATA</a:t>
            </a:r>
          </a:p>
          <a:p>
            <a:pPr algn="just">
              <a:lnSpc>
                <a:spcPct val="80000"/>
              </a:lnSpc>
              <a:buClr>
                <a:schemeClr val="accent1"/>
              </a:buClr>
              <a:buSzPct val="80000"/>
            </a:pPr>
            <a:endParaRPr lang="en-US" sz="1800" dirty="0"/>
          </a:p>
        </p:txBody>
      </p:sp>
    </p:spTree>
    <p:extLst>
      <p:ext uri="{BB962C8B-B14F-4D97-AF65-F5344CB8AC3E}">
        <p14:creationId xmlns:p14="http://schemas.microsoft.com/office/powerpoint/2010/main" val="3873143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29102" y="1566042"/>
            <a:ext cx="9627477" cy="4863955"/>
          </a:xfrm>
        </p:spPr>
        <p:txBody>
          <a:bodyPr>
            <a:normAutofit/>
          </a:bodyPr>
          <a:lstStyle/>
          <a:p>
            <a:pPr>
              <a:lnSpc>
                <a:spcPct val="80000"/>
              </a:lnSpc>
            </a:pPr>
            <a:r>
              <a:rPr lang="en-US" sz="2300" i="1" u="sng" dirty="0">
                <a:ln w="0"/>
                <a:solidFill>
                  <a:srgbClr val="0070C0"/>
                </a:solidFill>
                <a:effectLst>
                  <a:outerShdw blurRad="38100" dist="19050" dir="2700000" algn="tl" rotWithShape="0">
                    <a:schemeClr val="dk1">
                      <a:alpha val="40000"/>
                    </a:schemeClr>
                  </a:outerShdw>
                </a:effectLst>
                <a:latin typeface="Algerian" panose="04020705040A02060702" pitchFamily="82" charset="0"/>
              </a:rPr>
              <a:t>DATA ANALYSIS AND Discussion TO FIND BUSINESS </a:t>
            </a:r>
            <a:r>
              <a:rPr lang="en-US" sz="2300" i="1" u="sng" dirty="0" smtClean="0">
                <a:ln w="0"/>
                <a:solidFill>
                  <a:srgbClr val="0070C0"/>
                </a:solidFill>
                <a:effectLst>
                  <a:outerShdw blurRad="38100" dist="19050" dir="2700000" algn="tl" rotWithShape="0">
                    <a:schemeClr val="dk1">
                      <a:alpha val="40000"/>
                    </a:schemeClr>
                  </a:outerShdw>
                </a:effectLst>
                <a:latin typeface="Algerian" panose="04020705040A02060702" pitchFamily="82" charset="0"/>
              </a:rPr>
              <a:t> Requirements</a:t>
            </a:r>
            <a:endParaRPr lang="en-US" sz="2300" i="1" u="sng" dirty="0">
              <a:ln w="0"/>
              <a:solidFill>
                <a:srgbClr val="0070C0"/>
              </a:solidFill>
              <a:effectLst>
                <a:outerShdw blurRad="38100" dist="19050" dir="2700000" algn="tl" rotWithShape="0">
                  <a:schemeClr val="dk1">
                    <a:alpha val="40000"/>
                  </a:schemeClr>
                </a:outerShdw>
              </a:effectLst>
              <a:latin typeface="Algerian" panose="04020705040A02060702" pitchFamily="82" charset="0"/>
            </a:endParaRPr>
          </a:p>
          <a:p>
            <a:pPr algn="just">
              <a:lnSpc>
                <a:spcPct val="80000"/>
              </a:lnSpc>
            </a:pPr>
            <a:endParaRPr lang="en-US" sz="2000" b="1" dirty="0">
              <a:solidFill>
                <a:srgbClr val="0070C0"/>
              </a:solidFill>
              <a:latin typeface="Algerian" panose="04020705040A02060702" pitchFamily="82" charset="0"/>
            </a:endParaRPr>
          </a:p>
          <a:p>
            <a:pPr algn="just">
              <a:lnSpc>
                <a:spcPct val="80000"/>
              </a:lnSpc>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 Study the given data set to know the details about data. Clean data set and Analyze it and </a:t>
            </a:r>
            <a:r>
              <a:rPr lang="en-US" dirty="0">
                <a:latin typeface="Bahnschrift" panose="020B0502040204020203" pitchFamily="34" charset="0"/>
                <a:cs typeface="Arial" panose="020B0604020202020204" pitchFamily="34" charset="0"/>
              </a:rPr>
              <a:t>prepare the report for analyzing various data </a:t>
            </a:r>
            <a:endParaRPr lang="en-US" dirty="0" smtClean="0">
              <a:latin typeface="Bahnschrift" panose="020B0502040204020203" pitchFamily="34" charset="0"/>
              <a:cs typeface="Arial" panose="020B0604020202020204" pitchFamily="34" charset="0"/>
            </a:endParaRPr>
          </a:p>
          <a:p>
            <a:pPr algn="just">
              <a:lnSpc>
                <a:spcPct val="80000"/>
              </a:lnSpc>
            </a:pPr>
            <a:r>
              <a:rPr lang="en-US" dirty="0" smtClean="0">
                <a:solidFill>
                  <a:srgbClr val="C00000"/>
                </a:solidFill>
                <a:latin typeface="Bahnschrift" panose="020B0502040204020203" pitchFamily="34" charset="0"/>
                <a:cs typeface="Arial" panose="020B0604020202020204" pitchFamily="34" charset="0"/>
              </a:rPr>
              <a:t>      Prepare </a:t>
            </a:r>
            <a:r>
              <a:rPr lang="en-US" dirty="0">
                <a:solidFill>
                  <a:srgbClr val="C00000"/>
                </a:solidFill>
                <a:latin typeface="Bahnschrift" panose="020B0502040204020203" pitchFamily="34" charset="0"/>
                <a:cs typeface="Arial" panose="020B0604020202020204" pitchFamily="34" charset="0"/>
              </a:rPr>
              <a:t>the steps to analyze the data through </a:t>
            </a:r>
            <a:r>
              <a:rPr lang="en-US" dirty="0" smtClean="0">
                <a:solidFill>
                  <a:srgbClr val="C00000"/>
                </a:solidFill>
                <a:latin typeface="Bahnschrift" panose="020B0502040204020203" pitchFamily="34" charset="0"/>
                <a:cs typeface="Arial" panose="020B0604020202020204" pitchFamily="34" charset="0"/>
              </a:rPr>
              <a:t>various BI tools to do analysis </a:t>
            </a:r>
          </a:p>
          <a:p>
            <a:pPr algn="just">
              <a:lnSpc>
                <a:spcPct val="80000"/>
              </a:lnSpc>
            </a:pPr>
            <a:r>
              <a:rPr lang="en-US" dirty="0" smtClean="0">
                <a:solidFill>
                  <a:srgbClr val="C00000"/>
                </a:solidFill>
                <a:latin typeface="Bahnschrift" panose="020B0502040204020203" pitchFamily="34" charset="0"/>
                <a:cs typeface="Arial" panose="020B0604020202020204" pitchFamily="34" charset="0"/>
              </a:rPr>
              <a:t>      through visualization </a:t>
            </a:r>
            <a:r>
              <a:rPr lang="en-US" dirty="0">
                <a:solidFill>
                  <a:srgbClr val="C00000"/>
                </a:solidFill>
                <a:latin typeface="Bahnschrift" panose="020B0502040204020203" pitchFamily="34" charset="0"/>
                <a:cs typeface="Arial" panose="020B0604020202020204" pitchFamily="34" charset="0"/>
              </a:rPr>
              <a:t>to make the picture clear to stakeholders.  </a:t>
            </a:r>
          </a:p>
          <a:p>
            <a:pPr algn="just">
              <a:lnSpc>
                <a:spcPct val="80000"/>
              </a:lnSpc>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   Elaborate </a:t>
            </a:r>
            <a:r>
              <a:rPr lang="en-US" dirty="0">
                <a:latin typeface="Bahnschrift" panose="020B0502040204020203" pitchFamily="34" charset="0"/>
                <a:cs typeface="Arial" panose="020B0604020202020204" pitchFamily="34" charset="0"/>
              </a:rPr>
              <a:t>the </a:t>
            </a:r>
            <a:r>
              <a:rPr lang="en-US" dirty="0" smtClean="0">
                <a:latin typeface="Bahnschrift" panose="020B0502040204020203" pitchFamily="34" charset="0"/>
                <a:cs typeface="Arial" panose="020B0604020202020204" pitchFamily="34" charset="0"/>
              </a:rPr>
              <a:t>sales trends over time.</a:t>
            </a:r>
            <a:endParaRPr lang="en-US" dirty="0">
              <a:latin typeface="Bahnschrift" panose="020B0502040204020203" pitchFamily="34" charset="0"/>
              <a:cs typeface="Arial" panose="020B0604020202020204" pitchFamily="34" charset="0"/>
            </a:endParaRPr>
          </a:p>
          <a:p>
            <a:pPr algn="just">
              <a:lnSpc>
                <a:spcPct val="80000"/>
              </a:lnSpc>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   To get the best selling products</a:t>
            </a:r>
          </a:p>
          <a:p>
            <a:pPr algn="just">
              <a:lnSpc>
                <a:spcPct val="80000"/>
              </a:lnSpc>
              <a:buFont typeface="Wingdings" panose="05000000000000000000" pitchFamily="2" charset="2"/>
              <a:buChar char="q"/>
            </a:pPr>
            <a:r>
              <a:rPr lang="en-US" dirty="0">
                <a:latin typeface="Bahnschrift" panose="020B0502040204020203" pitchFamily="34" charset="0"/>
                <a:cs typeface="Arial" panose="020B0604020202020204" pitchFamily="34" charset="0"/>
              </a:rPr>
              <a:t> </a:t>
            </a:r>
            <a:r>
              <a:rPr lang="en-US" dirty="0" smtClean="0">
                <a:latin typeface="Bahnschrift" panose="020B0502040204020203" pitchFamily="34" charset="0"/>
                <a:cs typeface="Arial" panose="020B0604020202020204" pitchFamily="34" charset="0"/>
              </a:rPr>
              <a:t>  Sales trend to show the peak selling time.</a:t>
            </a:r>
          </a:p>
          <a:p>
            <a:pPr algn="just">
              <a:lnSpc>
                <a:spcPct val="80000"/>
              </a:lnSpc>
              <a:buFont typeface="Wingdings" panose="05000000000000000000" pitchFamily="2" charset="2"/>
              <a:buChar char="q"/>
            </a:pPr>
            <a:r>
              <a:rPr lang="en-US" dirty="0">
                <a:latin typeface="Bahnschrift" panose="020B0502040204020203" pitchFamily="34" charset="0"/>
                <a:cs typeface="Arial" panose="020B0604020202020204" pitchFamily="34" charset="0"/>
              </a:rPr>
              <a:t> </a:t>
            </a:r>
            <a:r>
              <a:rPr lang="en-US" dirty="0" smtClean="0">
                <a:latin typeface="Bahnschrift" panose="020B0502040204020203" pitchFamily="34" charset="0"/>
                <a:cs typeface="Arial" panose="020B0604020202020204" pitchFamily="34" charset="0"/>
              </a:rPr>
              <a:t>  Calculate revenue metrics for total sales and profit margins.</a:t>
            </a:r>
            <a:endParaRPr lang="en-US" dirty="0">
              <a:latin typeface="Bahnschrift" panose="020B0502040204020203" pitchFamily="34" charset="0"/>
              <a:cs typeface="Arial" panose="020B0604020202020204" pitchFamily="34" charset="0"/>
            </a:endParaRPr>
          </a:p>
          <a:p>
            <a:pPr algn="just">
              <a:lnSpc>
                <a:spcPct val="80000"/>
              </a:lnSpc>
            </a:pPr>
            <a:endParaRPr lang="en-US"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71712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0331" y="315309"/>
            <a:ext cx="8828690" cy="6295697"/>
          </a:xfrm>
        </p:spPr>
        <p:txBody>
          <a:bodyPr>
            <a:normAutofit/>
          </a:bodyPr>
          <a:lstStyle/>
          <a:p>
            <a:pPr algn="ctr">
              <a:lnSpc>
                <a:spcPct val="80000"/>
              </a:lnSpc>
            </a:pPr>
            <a:r>
              <a:rPr lang="en-US" b="1" i="1" u="sng" dirty="0" smtClean="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rPr>
              <a:t>Monthly Sales Report</a:t>
            </a:r>
            <a:endParaRPr lang="en-US" b="1" i="1" u="sng" dirty="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a:p>
            <a:pPr algn="ctr">
              <a:lnSpc>
                <a:spcPct val="80000"/>
              </a:lnSpc>
            </a:pPr>
            <a:endParaRPr lang="en-US" i="1" u="sng" dirty="0">
              <a:solidFill>
                <a:srgbClr val="0070C0"/>
              </a:solidFill>
              <a:effectLst>
                <a:outerShdw blurRad="38100" dist="38100" dir="2700000" algn="tl">
                  <a:srgbClr val="000000">
                    <a:alpha val="43137"/>
                  </a:srgbClr>
                </a:outerShdw>
              </a:effectLst>
              <a:latin typeface="Algerian" panose="04020705040A02060702" pitchFamily="82" charset="0"/>
            </a:endParaRPr>
          </a:p>
          <a:p>
            <a:pPr>
              <a:lnSpc>
                <a:spcPct val="80000"/>
              </a:lnSpc>
            </a:pPr>
            <a:endParaRPr lang="en-US" dirty="0" smtClean="0">
              <a:latin typeface="Bahnschrift" panose="020B0502040204020203" pitchFamily="34" charset="0"/>
              <a:cs typeface="Arial" panose="020B0604020202020204" pitchFamily="34" charset="0"/>
            </a:endParaRPr>
          </a:p>
          <a:p>
            <a:pPr>
              <a:lnSpc>
                <a:spcPct val="80000"/>
              </a:lnSpc>
            </a:pPr>
            <a:r>
              <a:rPr lang="en-US" dirty="0" smtClean="0">
                <a:latin typeface="Bahnschrift" panose="020B0502040204020203" pitchFamily="34" charset="0"/>
                <a:cs typeface="Arial" panose="020B0604020202020204" pitchFamily="34" charset="0"/>
              </a:rPr>
              <a:t>Visualization to show Sales by year over year.</a:t>
            </a:r>
          </a:p>
          <a:p>
            <a:pPr algn="just">
              <a:lnSpc>
                <a:spcPct val="80000"/>
              </a:lnSpc>
              <a:buFont typeface="Wingdings" panose="05000000000000000000" pitchFamily="2" charset="2"/>
              <a:buChar char="q"/>
            </a:pPr>
            <a:r>
              <a:rPr lang="en-US" sz="1600" dirty="0" smtClean="0">
                <a:latin typeface="Bahnschrift" panose="020B0502040204020203" pitchFamily="34" charset="0"/>
                <a:cs typeface="Arial" panose="020B0604020202020204" pitchFamily="34" charset="0"/>
              </a:rPr>
              <a:t>  Sales for two years.</a:t>
            </a:r>
            <a:endParaRPr lang="en-US" sz="1600" dirty="0">
              <a:latin typeface="Bahnschrift" panose="020B0502040204020203" pitchFamily="34" charset="0"/>
              <a:cs typeface="Arial" panose="020B0604020202020204" pitchFamily="34" charset="0"/>
            </a:endParaRPr>
          </a:p>
          <a:p>
            <a:pPr algn="just">
              <a:lnSpc>
                <a:spcPct val="80000"/>
              </a:lnSpc>
              <a:buFont typeface="Wingdings" panose="05000000000000000000" pitchFamily="2" charset="2"/>
              <a:buChar char="q"/>
            </a:pPr>
            <a:r>
              <a:rPr lang="en-US" sz="1600" dirty="0" smtClean="0">
                <a:latin typeface="Bahnschrift" panose="020B0502040204020203" pitchFamily="34" charset="0"/>
                <a:cs typeface="Arial" panose="020B0604020202020204" pitchFamily="34" charset="0"/>
              </a:rPr>
              <a:t>  Monthly Sales.</a:t>
            </a:r>
            <a:endParaRPr lang="en-US" sz="1600" dirty="0">
              <a:latin typeface="Bahnschrift" panose="020B0502040204020203" pitchFamily="34" charset="0"/>
              <a:cs typeface="Arial" panose="020B0604020202020204" pitchFamily="34" charset="0"/>
            </a:endParaRPr>
          </a:p>
          <a:p>
            <a:pPr algn="just">
              <a:lnSpc>
                <a:spcPct val="80000"/>
              </a:lnSpc>
              <a:buFont typeface="Wingdings" panose="05000000000000000000" pitchFamily="2" charset="2"/>
              <a:buChar char="q"/>
            </a:pPr>
            <a:r>
              <a:rPr lang="en-US" sz="1600" dirty="0" smtClean="0">
                <a:latin typeface="Bahnschrift" panose="020B0502040204020203" pitchFamily="34" charset="0"/>
                <a:cs typeface="Arial" panose="020B0604020202020204" pitchFamily="34" charset="0"/>
              </a:rPr>
              <a:t>Easy to get sales for different months.</a:t>
            </a:r>
          </a:p>
          <a:p>
            <a:pPr algn="just">
              <a:lnSpc>
                <a:spcPct val="80000"/>
              </a:lnSpc>
              <a:buFont typeface="Wingdings" panose="05000000000000000000" pitchFamily="2" charset="2"/>
              <a:buChar char="q"/>
            </a:pPr>
            <a:r>
              <a:rPr lang="en-US" sz="1600" dirty="0" smtClean="0">
                <a:latin typeface="Bahnschrift" panose="020B0502040204020203" pitchFamily="34" charset="0"/>
                <a:cs typeface="Arial" panose="020B0604020202020204" pitchFamily="34" charset="0"/>
              </a:rPr>
              <a:t>Easily get month of highest sale.</a:t>
            </a:r>
          </a:p>
          <a:p>
            <a:pPr algn="just">
              <a:lnSpc>
                <a:spcPct val="80000"/>
              </a:lnSpc>
              <a:buFont typeface="Wingdings" panose="05000000000000000000" pitchFamily="2" charset="2"/>
              <a:buChar char="q"/>
            </a:pPr>
            <a:r>
              <a:rPr lang="en-US" sz="1600" dirty="0" smtClean="0">
                <a:latin typeface="Bahnschrift" panose="020B0502040204020203" pitchFamily="34" charset="0"/>
                <a:cs typeface="Arial" panose="020B0604020202020204" pitchFamily="34" charset="0"/>
              </a:rPr>
              <a:t>Easily get month of lowest sale.</a:t>
            </a:r>
          </a:p>
          <a:p>
            <a:pPr algn="just">
              <a:lnSpc>
                <a:spcPct val="80000"/>
              </a:lnSpc>
              <a:buFont typeface="Wingdings" panose="05000000000000000000" pitchFamily="2" charset="2"/>
              <a:buChar char="q"/>
            </a:pPr>
            <a:endParaRPr lang="en-US" dirty="0">
              <a:latin typeface="Bahnschrift" panose="020B0502040204020203" pitchFamily="34" charset="0"/>
              <a:cs typeface="Arial" panose="020B0604020202020204" pitchFamily="34" charset="0"/>
            </a:endParaRPr>
          </a:p>
          <a:p>
            <a:pPr>
              <a:lnSpc>
                <a:spcPct val="80000"/>
              </a:lnSpc>
            </a:pPr>
            <a:endParaRPr lang="en-US" dirty="0">
              <a:latin typeface="Bahnschrift" panose="020B0502040204020203" pitchFamily="34" charset="0"/>
              <a:cs typeface="Arial" panose="020B0604020202020204" pitchFamily="34" charset="0"/>
            </a:endParaRPr>
          </a:p>
          <a:p>
            <a:pPr>
              <a:lnSpc>
                <a:spcPct val="80000"/>
              </a:lnSpc>
            </a:pPr>
            <a:endParaRPr lang="en-US" b="1" i="1" u="sng" dirty="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a:p>
            <a:pPr>
              <a:lnSpc>
                <a:spcPct val="80000"/>
              </a:lnSpc>
            </a:pPr>
            <a:endParaRPr lang="en-US" dirty="0">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43694" y="3463157"/>
            <a:ext cx="7124007" cy="2647950"/>
          </a:xfrm>
          <a:prstGeom prst="rect">
            <a:avLst/>
          </a:prstGeom>
        </p:spPr>
      </p:pic>
    </p:spTree>
    <p:extLst>
      <p:ext uri="{BB962C8B-B14F-4D97-AF65-F5344CB8AC3E}">
        <p14:creationId xmlns:p14="http://schemas.microsoft.com/office/powerpoint/2010/main" val="1937691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60331" y="735724"/>
            <a:ext cx="8828690" cy="5906814"/>
          </a:xfrm>
        </p:spPr>
        <p:txBody>
          <a:bodyPr>
            <a:normAutofit/>
          </a:bodyPr>
          <a:lstStyle/>
          <a:p>
            <a:pPr algn="ctr">
              <a:lnSpc>
                <a:spcPct val="80000"/>
              </a:lnSpc>
            </a:pPr>
            <a:r>
              <a:rPr lang="en-US" b="1" i="1" u="sng" dirty="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rPr>
              <a:t>Monthly Sales Report</a:t>
            </a:r>
          </a:p>
          <a:p>
            <a:pPr algn="ctr">
              <a:lnSpc>
                <a:spcPct val="80000"/>
              </a:lnSpc>
            </a:pPr>
            <a:endParaRPr lang="en-US" i="1" u="sng" dirty="0">
              <a:solidFill>
                <a:srgbClr val="0070C0"/>
              </a:solidFill>
              <a:effectLst>
                <a:outerShdw blurRad="38100" dist="38100" dir="2700000" algn="tl">
                  <a:srgbClr val="000000">
                    <a:alpha val="43137"/>
                  </a:srgbClr>
                </a:outerShdw>
              </a:effectLst>
              <a:latin typeface="Algerian" panose="04020705040A02060702" pitchFamily="82" charset="0"/>
            </a:endParaRPr>
          </a:p>
          <a:p>
            <a:pPr>
              <a:lnSpc>
                <a:spcPct val="80000"/>
              </a:lnSpc>
            </a:pPr>
            <a:endParaRPr lang="en-US" dirty="0">
              <a:latin typeface="Bahnschrift" panose="020B0502040204020203" pitchFamily="34" charset="0"/>
              <a:cs typeface="Arial" panose="020B0604020202020204" pitchFamily="34" charset="0"/>
            </a:endParaRPr>
          </a:p>
          <a:p>
            <a:pPr>
              <a:lnSpc>
                <a:spcPct val="80000"/>
              </a:lnSpc>
            </a:pPr>
            <a:r>
              <a:rPr lang="en-US" dirty="0">
                <a:latin typeface="Bahnschrift" panose="020B0502040204020203" pitchFamily="34" charset="0"/>
                <a:cs typeface="Arial" panose="020B0604020202020204" pitchFamily="34" charset="0"/>
              </a:rPr>
              <a:t>Visualization to show </a:t>
            </a:r>
            <a:r>
              <a:rPr lang="en-US" dirty="0" smtClean="0">
                <a:latin typeface="Bahnschrift" panose="020B0502040204020203" pitchFamily="34" charset="0"/>
                <a:cs typeface="Arial" panose="020B0604020202020204" pitchFamily="34" charset="0"/>
              </a:rPr>
              <a:t>Profit </a:t>
            </a:r>
            <a:r>
              <a:rPr lang="en-US" dirty="0">
                <a:latin typeface="Bahnschrift" panose="020B0502040204020203" pitchFamily="34" charset="0"/>
                <a:cs typeface="Arial" panose="020B0604020202020204" pitchFamily="34" charset="0"/>
              </a:rPr>
              <a:t>by year over year.</a:t>
            </a:r>
          </a:p>
          <a:p>
            <a:pPr algn="just">
              <a:lnSpc>
                <a:spcPct val="80000"/>
              </a:lnSpc>
              <a:buFont typeface="Wingdings" panose="05000000000000000000" pitchFamily="2" charset="2"/>
              <a:buChar char="q"/>
            </a:pPr>
            <a:r>
              <a:rPr lang="en-US" dirty="0">
                <a:latin typeface="Bahnschrift" panose="020B0502040204020203" pitchFamily="34" charset="0"/>
                <a:cs typeface="Arial" panose="020B0604020202020204" pitchFamily="34" charset="0"/>
              </a:rPr>
              <a:t>  </a:t>
            </a:r>
            <a:r>
              <a:rPr lang="en-US" dirty="0" smtClean="0">
                <a:latin typeface="Bahnschrift" panose="020B0502040204020203" pitchFamily="34" charset="0"/>
                <a:cs typeface="Arial" panose="020B0604020202020204" pitchFamily="34" charset="0"/>
              </a:rPr>
              <a:t>Profit </a:t>
            </a:r>
            <a:r>
              <a:rPr lang="en-US" dirty="0">
                <a:latin typeface="Bahnschrift" panose="020B0502040204020203" pitchFamily="34" charset="0"/>
                <a:cs typeface="Arial" panose="020B0604020202020204" pitchFamily="34" charset="0"/>
              </a:rPr>
              <a:t>for two years.</a:t>
            </a:r>
          </a:p>
          <a:p>
            <a:pPr algn="just">
              <a:lnSpc>
                <a:spcPct val="80000"/>
              </a:lnSpc>
              <a:buFont typeface="Wingdings" panose="05000000000000000000" pitchFamily="2" charset="2"/>
              <a:buChar char="q"/>
            </a:pPr>
            <a:r>
              <a:rPr lang="en-US" dirty="0">
                <a:latin typeface="Bahnschrift" panose="020B0502040204020203" pitchFamily="34" charset="0"/>
                <a:cs typeface="Arial" panose="020B0604020202020204" pitchFamily="34" charset="0"/>
              </a:rPr>
              <a:t>  Monthly </a:t>
            </a:r>
            <a:r>
              <a:rPr lang="en-US" dirty="0" smtClean="0">
                <a:latin typeface="Bahnschrift" panose="020B0502040204020203" pitchFamily="34" charset="0"/>
                <a:cs typeface="Arial" panose="020B0604020202020204" pitchFamily="34" charset="0"/>
              </a:rPr>
              <a:t>Profit.</a:t>
            </a:r>
            <a:endParaRPr lang="en-US" dirty="0">
              <a:latin typeface="Bahnschrift" panose="020B0502040204020203" pitchFamily="34" charset="0"/>
              <a:cs typeface="Arial" panose="020B0604020202020204" pitchFamily="34" charset="0"/>
            </a:endParaRPr>
          </a:p>
          <a:p>
            <a:pPr algn="just">
              <a:lnSpc>
                <a:spcPct val="80000"/>
              </a:lnSpc>
              <a:buFont typeface="Wingdings" panose="05000000000000000000" pitchFamily="2" charset="2"/>
              <a:buChar char="q"/>
            </a:pPr>
            <a:r>
              <a:rPr lang="en-US" dirty="0" smtClean="0">
                <a:latin typeface="Bahnschrift" panose="020B0502040204020203" pitchFamily="34" charset="0"/>
                <a:cs typeface="Arial" panose="020B0604020202020204" pitchFamily="34" charset="0"/>
              </a:rPr>
              <a:t>Profit visualization is up side down it shows that company is in </a:t>
            </a:r>
            <a:r>
              <a:rPr lang="en-US" dirty="0" smtClean="0">
                <a:solidFill>
                  <a:srgbClr val="FF0000"/>
                </a:solidFill>
                <a:latin typeface="Bahnschrift" panose="020B0502040204020203" pitchFamily="34" charset="0"/>
                <a:cs typeface="Arial" panose="020B0604020202020204" pitchFamily="34" charset="0"/>
              </a:rPr>
              <a:t>Loss</a:t>
            </a:r>
            <a:r>
              <a:rPr lang="en-US" dirty="0" smtClean="0">
                <a:latin typeface="Bahnschrift" panose="020B0502040204020203" pitchFamily="34" charset="0"/>
                <a:cs typeface="Arial" panose="020B0604020202020204" pitchFamily="34" charset="0"/>
              </a:rPr>
              <a:t> .</a:t>
            </a:r>
            <a:endParaRPr lang="en-US" dirty="0">
              <a:latin typeface="Bahnschrift" panose="020B0502040204020203" pitchFamily="34" charset="0"/>
              <a:cs typeface="Arial" panose="020B0604020202020204" pitchFamily="34" charset="0"/>
            </a:endParaRPr>
          </a:p>
          <a:p>
            <a:pPr algn="just"/>
            <a:endParaRPr lang="en-US" sz="1600" dirty="0">
              <a:latin typeface="Bahnschrift" panose="020B0502040204020203"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394066" y="3516284"/>
            <a:ext cx="6691744" cy="2368348"/>
          </a:xfrm>
          <a:prstGeom prst="rect">
            <a:avLst/>
          </a:prstGeom>
        </p:spPr>
      </p:pic>
    </p:spTree>
    <p:extLst>
      <p:ext uri="{BB962C8B-B14F-4D97-AF65-F5344CB8AC3E}">
        <p14:creationId xmlns:p14="http://schemas.microsoft.com/office/powerpoint/2010/main" val="1370102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75820" y="601135"/>
            <a:ext cx="8141016" cy="2564805"/>
          </a:xfrm>
          <a:prstGeom prst="rect">
            <a:avLst/>
          </a:prstGeom>
        </p:spPr>
        <p:txBody>
          <a:bodyPr wrap="square">
            <a:spAutoFit/>
          </a:bodyPr>
          <a:lstStyle/>
          <a:p>
            <a:pPr algn="ctr">
              <a:lnSpc>
                <a:spcPct val="80000"/>
              </a:lnSpc>
            </a:pPr>
            <a:r>
              <a:rPr lang="en-US" b="1" i="1" u="sng" dirty="0" smtClean="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rPr>
              <a:t>Sales </a:t>
            </a:r>
            <a:r>
              <a:rPr lang="en-US" b="1" i="1" u="sng" dirty="0">
                <a:solidFill>
                  <a:srgbClr val="0070C0"/>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rPr>
              <a:t>Report</a:t>
            </a:r>
          </a:p>
          <a:p>
            <a:pPr algn="ctr">
              <a:lnSpc>
                <a:spcPct val="80000"/>
              </a:lnSpc>
            </a:pPr>
            <a:endParaRPr lang="en-US" i="1" u="sng" dirty="0">
              <a:solidFill>
                <a:srgbClr val="0070C0"/>
              </a:solidFill>
              <a:effectLst>
                <a:outerShdw blurRad="38100" dist="38100" dir="2700000" algn="tl">
                  <a:srgbClr val="000000">
                    <a:alpha val="43137"/>
                  </a:srgbClr>
                </a:outerShdw>
              </a:effectLst>
              <a:latin typeface="Algerian" panose="04020705040A02060702" pitchFamily="82" charset="0"/>
            </a:endParaRPr>
          </a:p>
          <a:p>
            <a:pPr>
              <a:lnSpc>
                <a:spcPct val="80000"/>
              </a:lnSpc>
            </a:pPr>
            <a:endParaRPr lang="en-US" dirty="0">
              <a:latin typeface="Bahnschrift" panose="020B0502040204020203" pitchFamily="34" charset="0"/>
              <a:cs typeface="Arial" panose="020B0604020202020204" pitchFamily="34" charset="0"/>
            </a:endParaRPr>
          </a:p>
          <a:p>
            <a:pPr>
              <a:lnSpc>
                <a:spcPct val="80000"/>
              </a:lnSpc>
            </a:pPr>
            <a:r>
              <a:rPr lang="en-US" dirty="0">
                <a:latin typeface="Bahnschrift" panose="020B0502040204020203" pitchFamily="34" charset="0"/>
                <a:cs typeface="Arial" panose="020B0604020202020204" pitchFamily="34" charset="0"/>
              </a:rPr>
              <a:t>Visualization to show </a:t>
            </a:r>
            <a:r>
              <a:rPr lang="en-US" dirty="0" smtClean="0">
                <a:latin typeface="Bahnschrift" panose="020B0502040204020203" pitchFamily="34" charset="0"/>
                <a:cs typeface="Arial" panose="020B0604020202020204" pitchFamily="34" charset="0"/>
              </a:rPr>
              <a:t>Sales </a:t>
            </a:r>
            <a:r>
              <a:rPr lang="en-US" dirty="0">
                <a:latin typeface="Bahnschrift" panose="020B0502040204020203" pitchFamily="34" charset="0"/>
                <a:cs typeface="Arial" panose="020B0604020202020204" pitchFamily="34" charset="0"/>
              </a:rPr>
              <a:t>by year over </a:t>
            </a:r>
            <a:r>
              <a:rPr lang="en-US" dirty="0" smtClean="0">
                <a:latin typeface="Bahnschrift" panose="020B0502040204020203" pitchFamily="34" charset="0"/>
                <a:cs typeface="Arial" panose="020B0604020202020204" pitchFamily="34" charset="0"/>
              </a:rPr>
              <a:t>year and Sales Trend Over Time.</a:t>
            </a:r>
          </a:p>
          <a:p>
            <a:pPr>
              <a:lnSpc>
                <a:spcPct val="80000"/>
              </a:lnSpc>
            </a:pPr>
            <a:endParaRPr lang="en-US" dirty="0">
              <a:latin typeface="Bahnschrift" panose="020B0502040204020203" pitchFamily="34" charset="0"/>
              <a:cs typeface="Arial" panose="020B0604020202020204" pitchFamily="34" charset="0"/>
            </a:endParaRPr>
          </a:p>
          <a:p>
            <a:pPr algn="just" defTabSz="457200">
              <a:lnSpc>
                <a:spcPct val="80000"/>
              </a:lnSpc>
              <a:spcBef>
                <a:spcPts val="1000"/>
              </a:spcBef>
              <a:buClr>
                <a:schemeClr val="accent1"/>
              </a:buClr>
              <a:buFont typeface="Wingdings" panose="05000000000000000000" pitchFamily="2" charset="2"/>
              <a:buChar char="q"/>
            </a:pPr>
            <a:r>
              <a:rPr lang="en-US" dirty="0">
                <a:latin typeface="Bahnschrift" panose="020B0502040204020203" pitchFamily="34" charset="0"/>
                <a:cs typeface="Arial" panose="020B0604020202020204" pitchFamily="34" charset="0"/>
              </a:rPr>
              <a:t>  </a:t>
            </a:r>
            <a:r>
              <a:rPr lang="en-US" dirty="0">
                <a:solidFill>
                  <a:schemeClr val="tx1">
                    <a:lumMod val="65000"/>
                    <a:lumOff val="35000"/>
                  </a:schemeClr>
                </a:solidFill>
                <a:latin typeface="Bahnschrift" panose="020B0502040204020203" pitchFamily="34" charset="0"/>
                <a:cs typeface="Arial" panose="020B0604020202020204" pitchFamily="34" charset="0"/>
              </a:rPr>
              <a:t>To get Highest Sale month wise.</a:t>
            </a:r>
          </a:p>
          <a:p>
            <a:pPr algn="just" defTabSz="457200">
              <a:lnSpc>
                <a:spcPct val="80000"/>
              </a:lnSpc>
              <a:spcBef>
                <a:spcPts val="1000"/>
              </a:spcBef>
              <a:buClr>
                <a:schemeClr val="accent1"/>
              </a:buClr>
              <a:buFont typeface="Wingdings" panose="05000000000000000000" pitchFamily="2" charset="2"/>
              <a:buChar char="q"/>
            </a:pPr>
            <a:r>
              <a:rPr lang="en-US" dirty="0">
                <a:solidFill>
                  <a:schemeClr val="tx1">
                    <a:lumMod val="65000"/>
                    <a:lumOff val="35000"/>
                  </a:schemeClr>
                </a:solidFill>
                <a:latin typeface="Bahnschrift" panose="020B0502040204020203" pitchFamily="34" charset="0"/>
                <a:cs typeface="Arial" panose="020B0604020202020204" pitchFamily="34" charset="0"/>
              </a:rPr>
              <a:t>  Sales trend over time will show the traffic. This visualization represent the peak selling hours. Excellent way to analyze traffic here most red shows low traffic and most green shows heavy traffic. So we can arrange the services for peak hours. </a:t>
            </a:r>
          </a:p>
        </p:txBody>
      </p:sp>
      <p:pic>
        <p:nvPicPr>
          <p:cNvPr id="11" name="Picture 10"/>
          <p:cNvPicPr>
            <a:picLocks noChangeAspect="1"/>
          </p:cNvPicPr>
          <p:nvPr/>
        </p:nvPicPr>
        <p:blipFill>
          <a:blip r:embed="rId2"/>
          <a:stretch>
            <a:fillRect/>
          </a:stretch>
        </p:blipFill>
        <p:spPr>
          <a:xfrm>
            <a:off x="1875819" y="3516064"/>
            <a:ext cx="3934345" cy="2619375"/>
          </a:xfrm>
          <a:prstGeom prst="rect">
            <a:avLst/>
          </a:prstGeom>
        </p:spPr>
      </p:pic>
      <p:pic>
        <p:nvPicPr>
          <p:cNvPr id="12" name="Picture 11"/>
          <p:cNvPicPr>
            <a:picLocks noChangeAspect="1"/>
          </p:cNvPicPr>
          <p:nvPr/>
        </p:nvPicPr>
        <p:blipFill>
          <a:blip r:embed="rId3"/>
          <a:stretch>
            <a:fillRect/>
          </a:stretch>
        </p:blipFill>
        <p:spPr>
          <a:xfrm>
            <a:off x="5902903" y="3516064"/>
            <a:ext cx="4113933" cy="2619375"/>
          </a:xfrm>
          <a:prstGeom prst="rect">
            <a:avLst/>
          </a:prstGeom>
        </p:spPr>
      </p:pic>
    </p:spTree>
    <p:extLst>
      <p:ext uri="{BB962C8B-B14F-4D97-AF65-F5344CB8AC3E}">
        <p14:creationId xmlns:p14="http://schemas.microsoft.com/office/powerpoint/2010/main" val="1358867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85622" y="3437139"/>
            <a:ext cx="4286250" cy="2876550"/>
          </a:xfrm>
          <a:prstGeom prst="rect">
            <a:avLst/>
          </a:prstGeom>
        </p:spPr>
      </p:pic>
      <p:pic>
        <p:nvPicPr>
          <p:cNvPr id="8" name="Picture 7"/>
          <p:cNvPicPr>
            <a:picLocks noChangeAspect="1"/>
          </p:cNvPicPr>
          <p:nvPr/>
        </p:nvPicPr>
        <p:blipFill>
          <a:blip r:embed="rId3"/>
          <a:stretch>
            <a:fillRect/>
          </a:stretch>
        </p:blipFill>
        <p:spPr>
          <a:xfrm>
            <a:off x="6532508" y="3437139"/>
            <a:ext cx="4276725" cy="2876550"/>
          </a:xfrm>
          <a:prstGeom prst="rect">
            <a:avLst/>
          </a:prstGeom>
        </p:spPr>
      </p:pic>
      <p:sp>
        <p:nvSpPr>
          <p:cNvPr id="9" name="Rectangle 8"/>
          <p:cNvSpPr/>
          <p:nvPr/>
        </p:nvSpPr>
        <p:spPr>
          <a:xfrm>
            <a:off x="1710066" y="536219"/>
            <a:ext cx="8923611" cy="2378087"/>
          </a:xfrm>
          <a:prstGeom prst="rect">
            <a:avLst/>
          </a:prstGeom>
        </p:spPr>
        <p:txBody>
          <a:bodyPr wrap="square">
            <a:spAutoFit/>
          </a:bodyPr>
          <a:lstStyle/>
          <a:p>
            <a:pPr>
              <a:lnSpc>
                <a:spcPct val="80000"/>
              </a:lnSpc>
            </a:pPr>
            <a:r>
              <a:rPr lang="en-US" b="1" i="1" u="sng" dirty="0">
                <a:solidFill>
                  <a:srgbClr val="0070C0"/>
                </a:solidFill>
                <a:effectLst>
                  <a:outerShdw blurRad="38100" dist="38100" dir="2700000" algn="tl">
                    <a:srgbClr val="000000">
                      <a:alpha val="43137"/>
                    </a:srgbClr>
                  </a:outerShdw>
                </a:effectLst>
                <a:latin typeface="Algerian" panose="04020705040A02060702" pitchFamily="82" charset="0"/>
              </a:rPr>
              <a:t>Visualization</a:t>
            </a:r>
            <a:r>
              <a:rPr lang="en-US" dirty="0">
                <a:latin typeface="Bahnschrift" panose="020B0502040204020203" pitchFamily="34" charset="0"/>
                <a:cs typeface="Arial" panose="020B0604020202020204" pitchFamily="34" charset="0"/>
              </a:rPr>
              <a:t> </a:t>
            </a:r>
            <a:r>
              <a:rPr lang="en-US" b="1" i="1" u="sng" dirty="0">
                <a:solidFill>
                  <a:srgbClr val="0070C0"/>
                </a:solidFill>
                <a:effectLst>
                  <a:outerShdw blurRad="38100" dist="38100" dir="2700000" algn="tl">
                    <a:srgbClr val="000000">
                      <a:alpha val="43137"/>
                    </a:srgbClr>
                  </a:outerShdw>
                </a:effectLst>
                <a:latin typeface="Algerian" panose="04020705040A02060702" pitchFamily="82" charset="0"/>
              </a:rPr>
              <a:t>to show Sales year over year and Best Selling </a:t>
            </a:r>
            <a:r>
              <a:rPr lang="en-US" b="1" i="1" u="sng" dirty="0" smtClean="0">
                <a:solidFill>
                  <a:srgbClr val="0070C0"/>
                </a:solidFill>
                <a:effectLst>
                  <a:outerShdw blurRad="38100" dist="38100" dir="2700000" algn="tl">
                    <a:srgbClr val="000000">
                      <a:alpha val="43137"/>
                    </a:srgbClr>
                  </a:outerShdw>
                </a:effectLst>
                <a:latin typeface="Algerian" panose="04020705040A02060702" pitchFamily="82" charset="0"/>
              </a:rPr>
              <a:t>Product</a:t>
            </a:r>
            <a:endParaRPr lang="en-US" dirty="0">
              <a:latin typeface="Bahnschrift" panose="020B0502040204020203" pitchFamily="34" charset="0"/>
              <a:cs typeface="Arial" panose="020B0604020202020204" pitchFamily="34" charset="0"/>
            </a:endParaRPr>
          </a:p>
          <a:p>
            <a:pPr>
              <a:lnSpc>
                <a:spcPct val="80000"/>
              </a:lnSpc>
            </a:pPr>
            <a:endParaRPr lang="en-US" dirty="0">
              <a:latin typeface="Bahnschrift" panose="020B0502040204020203" pitchFamily="34" charset="0"/>
              <a:cs typeface="Arial" panose="020B0604020202020204" pitchFamily="34" charset="0"/>
            </a:endParaRPr>
          </a:p>
          <a:p>
            <a:pPr algn="just" defTabSz="457200">
              <a:lnSpc>
                <a:spcPct val="80000"/>
              </a:lnSpc>
              <a:spcBef>
                <a:spcPts val="1000"/>
              </a:spcBef>
              <a:buClr>
                <a:schemeClr val="accent1"/>
              </a:buClr>
              <a:buFont typeface="Wingdings" panose="05000000000000000000" pitchFamily="2" charset="2"/>
              <a:buChar char="q"/>
            </a:pPr>
            <a:r>
              <a:rPr lang="en-US" dirty="0">
                <a:latin typeface="Bahnschrift" panose="020B0502040204020203" pitchFamily="34" charset="0"/>
                <a:cs typeface="Arial" panose="020B0604020202020204" pitchFamily="34" charset="0"/>
              </a:rPr>
              <a:t>  </a:t>
            </a:r>
            <a:r>
              <a:rPr lang="en-US" dirty="0" smtClean="0">
                <a:solidFill>
                  <a:schemeClr val="tx1">
                    <a:lumMod val="65000"/>
                    <a:lumOff val="35000"/>
                  </a:schemeClr>
                </a:solidFill>
                <a:latin typeface="Bahnschrift" panose="020B0502040204020203" pitchFamily="34" charset="0"/>
                <a:cs typeface="Arial" panose="020B0604020202020204" pitchFamily="34" charset="0"/>
              </a:rPr>
              <a:t>Sales state wise maximum sales is in California after that New York and so on.</a:t>
            </a:r>
            <a:endParaRPr lang="en-US" dirty="0">
              <a:solidFill>
                <a:schemeClr val="tx1">
                  <a:lumMod val="65000"/>
                  <a:lumOff val="35000"/>
                </a:schemeClr>
              </a:solidFill>
              <a:latin typeface="Bahnschrift" panose="020B0502040204020203" pitchFamily="34" charset="0"/>
              <a:cs typeface="Arial" panose="020B0604020202020204" pitchFamily="34" charset="0"/>
            </a:endParaRPr>
          </a:p>
          <a:p>
            <a:pPr algn="just" defTabSz="457200">
              <a:lnSpc>
                <a:spcPct val="80000"/>
              </a:lnSpc>
              <a:spcBef>
                <a:spcPts val="1000"/>
              </a:spcBef>
              <a:buClr>
                <a:schemeClr val="accent1"/>
              </a:buClr>
              <a:buFont typeface="Wingdings" panose="05000000000000000000" pitchFamily="2" charset="2"/>
              <a:buChar char="q"/>
            </a:pPr>
            <a:r>
              <a:rPr lang="en-US" dirty="0" smtClean="0">
                <a:solidFill>
                  <a:schemeClr val="tx1">
                    <a:lumMod val="65000"/>
                    <a:lumOff val="35000"/>
                  </a:schemeClr>
                </a:solidFill>
                <a:latin typeface="Bahnschrift" panose="020B0502040204020203" pitchFamily="34" charset="0"/>
                <a:cs typeface="Arial" panose="020B0604020202020204" pitchFamily="34" charset="0"/>
              </a:rPr>
              <a:t>  Best Selling product is Wired Headphone. Once we have an idea about maximum selling product and States then we can easily decide the targets and advertisement campaigns, for different regions and for different products.</a:t>
            </a:r>
          </a:p>
          <a:p>
            <a:pPr algn="just" defTabSz="457200">
              <a:lnSpc>
                <a:spcPct val="80000"/>
              </a:lnSpc>
              <a:spcBef>
                <a:spcPts val="1000"/>
              </a:spcBef>
              <a:buClr>
                <a:schemeClr val="accent1"/>
              </a:buClr>
              <a:buFont typeface="Wingdings" panose="05000000000000000000" pitchFamily="2" charset="2"/>
              <a:buChar char="q"/>
            </a:pPr>
            <a:r>
              <a:rPr lang="en-US" dirty="0">
                <a:solidFill>
                  <a:schemeClr val="tx1">
                    <a:lumMod val="65000"/>
                    <a:lumOff val="35000"/>
                  </a:schemeClr>
                </a:solidFill>
                <a:latin typeface="Bahnschrift" panose="020B0502040204020203" pitchFamily="34" charset="0"/>
                <a:cs typeface="Arial" panose="020B0604020202020204" pitchFamily="34" charset="0"/>
              </a:rPr>
              <a:t> </a:t>
            </a:r>
            <a:r>
              <a:rPr lang="en-US" dirty="0" smtClean="0">
                <a:solidFill>
                  <a:schemeClr val="tx1">
                    <a:lumMod val="65000"/>
                    <a:lumOff val="35000"/>
                  </a:schemeClr>
                </a:solidFill>
                <a:latin typeface="Bahnschrift" panose="020B0502040204020203" pitchFamily="34" charset="0"/>
                <a:cs typeface="Arial" panose="020B0604020202020204" pitchFamily="34" charset="0"/>
              </a:rPr>
              <a:t>We can easily plan to group products and promotion plans.</a:t>
            </a:r>
          </a:p>
          <a:p>
            <a:pPr algn="just" defTabSz="457200">
              <a:lnSpc>
                <a:spcPct val="80000"/>
              </a:lnSpc>
              <a:spcBef>
                <a:spcPts val="1000"/>
              </a:spcBef>
              <a:buClr>
                <a:schemeClr val="accent1"/>
              </a:buClr>
              <a:buFont typeface="Wingdings" panose="05000000000000000000" pitchFamily="2" charset="2"/>
              <a:buChar char="q"/>
            </a:pPr>
            <a:r>
              <a:rPr lang="en-US" dirty="0" smtClean="0">
                <a:solidFill>
                  <a:schemeClr val="tx1">
                    <a:lumMod val="65000"/>
                    <a:lumOff val="35000"/>
                  </a:schemeClr>
                </a:solidFill>
                <a:latin typeface="Bahnschrift" panose="020B0502040204020203" pitchFamily="34" charset="0"/>
                <a:cs typeface="Arial" panose="020B0604020202020204" pitchFamily="34" charset="0"/>
              </a:rPr>
              <a:t> Try to get potential customers by using customer segmentation.</a:t>
            </a:r>
            <a:endParaRPr lang="en-US" dirty="0">
              <a:solidFill>
                <a:schemeClr val="tx1">
                  <a:lumMod val="65000"/>
                  <a:lumOff val="35000"/>
                </a:schemeClr>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131938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7237" y="3167149"/>
            <a:ext cx="10025149" cy="3421524"/>
          </a:xfrm>
          <a:prstGeom prst="rect">
            <a:avLst/>
          </a:prstGeom>
        </p:spPr>
      </p:pic>
      <p:sp>
        <p:nvSpPr>
          <p:cNvPr id="4" name="Rectangle 3"/>
          <p:cNvSpPr/>
          <p:nvPr/>
        </p:nvSpPr>
        <p:spPr>
          <a:xfrm>
            <a:off x="1787237" y="684346"/>
            <a:ext cx="8886306" cy="2305246"/>
          </a:xfrm>
          <a:prstGeom prst="rect">
            <a:avLst/>
          </a:prstGeom>
        </p:spPr>
        <p:txBody>
          <a:bodyPr wrap="square">
            <a:spAutoFit/>
          </a:bodyPr>
          <a:lstStyle/>
          <a:p>
            <a:pPr algn="just"/>
            <a:r>
              <a:rPr lang="en-US" b="1" i="1" u="sng" dirty="0" smtClean="0">
                <a:solidFill>
                  <a:srgbClr val="0070C0"/>
                </a:solidFill>
                <a:effectLst>
                  <a:outerShdw blurRad="38100" dist="38100" dir="2700000" algn="tl">
                    <a:srgbClr val="000000">
                      <a:alpha val="43137"/>
                    </a:srgbClr>
                  </a:outerShdw>
                </a:effectLst>
                <a:latin typeface="Algerian" panose="04020705040A02060702" pitchFamily="82" charset="0"/>
              </a:rPr>
              <a:t>Revenue Metrix as Profit Margin</a:t>
            </a:r>
            <a:endParaRPr lang="en-US" b="1" i="1" u="sng" dirty="0">
              <a:solidFill>
                <a:srgbClr val="0070C0"/>
              </a:solidFill>
              <a:effectLst>
                <a:outerShdw blurRad="38100" dist="38100" dir="2700000" algn="tl">
                  <a:srgbClr val="000000">
                    <a:alpha val="43137"/>
                  </a:srgbClr>
                </a:outerShdw>
              </a:effectLst>
              <a:latin typeface="Algerian" panose="04020705040A02060702" pitchFamily="82" charset="0"/>
            </a:endParaRPr>
          </a:p>
          <a:p>
            <a:pPr algn="just" defTabSz="457200">
              <a:lnSpc>
                <a:spcPct val="80000"/>
              </a:lnSpc>
              <a:spcBef>
                <a:spcPts val="1000"/>
              </a:spcBef>
              <a:buClr>
                <a:schemeClr val="accent1"/>
              </a:buClr>
              <a:buFont typeface="Wingdings" panose="05000000000000000000" pitchFamily="2" charset="2"/>
              <a:buChar char="q"/>
            </a:pPr>
            <a:r>
              <a:rPr lang="en-US" dirty="0" smtClean="0">
                <a:solidFill>
                  <a:schemeClr val="tx1">
                    <a:lumMod val="65000"/>
                    <a:lumOff val="35000"/>
                  </a:schemeClr>
                </a:solidFill>
                <a:latin typeface="Bahnschrift" panose="020B0502040204020203" pitchFamily="34" charset="0"/>
                <a:cs typeface="Arial" panose="020B0604020202020204" pitchFamily="34" charset="0"/>
              </a:rPr>
              <a:t> To create custom field Profit in which some values are zero and some are negative with the help of visualization we can see that some states are doing business as no profit no loss and in some states business is going in loss.</a:t>
            </a:r>
            <a:endParaRPr lang="en-US" dirty="0">
              <a:solidFill>
                <a:schemeClr val="tx1">
                  <a:lumMod val="65000"/>
                  <a:lumOff val="35000"/>
                </a:schemeClr>
              </a:solidFill>
              <a:latin typeface="Bahnschrift" panose="020B0502040204020203" pitchFamily="34" charset="0"/>
              <a:cs typeface="Arial" panose="020B0604020202020204" pitchFamily="34" charset="0"/>
            </a:endParaRPr>
          </a:p>
          <a:p>
            <a:pPr algn="just" defTabSz="457200">
              <a:lnSpc>
                <a:spcPct val="80000"/>
              </a:lnSpc>
              <a:spcBef>
                <a:spcPts val="1000"/>
              </a:spcBef>
              <a:buClr>
                <a:schemeClr val="accent1"/>
              </a:buClr>
              <a:buFont typeface="Wingdings" panose="05000000000000000000" pitchFamily="2" charset="2"/>
              <a:buChar char="q"/>
            </a:pPr>
            <a:r>
              <a:rPr lang="en-US" dirty="0" smtClean="0">
                <a:solidFill>
                  <a:schemeClr val="tx1">
                    <a:lumMod val="65000"/>
                    <a:lumOff val="35000"/>
                  </a:schemeClr>
                </a:solidFill>
                <a:latin typeface="Bahnschrift" panose="020B0502040204020203" pitchFamily="34" charset="0"/>
                <a:cs typeface="Arial" panose="020B0604020202020204" pitchFamily="34" charset="0"/>
              </a:rPr>
              <a:t> It's </a:t>
            </a:r>
            <a:r>
              <a:rPr lang="en-US" dirty="0">
                <a:solidFill>
                  <a:schemeClr val="tx1">
                    <a:lumMod val="65000"/>
                    <a:lumOff val="35000"/>
                  </a:schemeClr>
                </a:solidFill>
                <a:latin typeface="Bahnschrift" panose="020B0502040204020203" pitchFamily="34" charset="0"/>
                <a:cs typeface="Arial" panose="020B0604020202020204" pitchFamily="34" charset="0"/>
              </a:rPr>
              <a:t>easy </a:t>
            </a:r>
            <a:r>
              <a:rPr lang="en-US" dirty="0" smtClean="0">
                <a:solidFill>
                  <a:schemeClr val="tx1">
                    <a:lumMod val="65000"/>
                    <a:lumOff val="35000"/>
                  </a:schemeClr>
                </a:solidFill>
                <a:latin typeface="Bahnschrift" panose="020B0502040204020203" pitchFamily="34" charset="0"/>
                <a:cs typeface="Arial" panose="020B0604020202020204" pitchFamily="34" charset="0"/>
              </a:rPr>
              <a:t>for stakeholders to </a:t>
            </a:r>
            <a:r>
              <a:rPr lang="en-US" dirty="0">
                <a:solidFill>
                  <a:schemeClr val="tx1">
                    <a:lumMod val="65000"/>
                    <a:lumOff val="35000"/>
                  </a:schemeClr>
                </a:solidFill>
                <a:latin typeface="Bahnschrift" panose="020B0502040204020203" pitchFamily="34" charset="0"/>
                <a:cs typeface="Arial" panose="020B0604020202020204" pitchFamily="34" charset="0"/>
              </a:rPr>
              <a:t>track and </a:t>
            </a:r>
            <a:r>
              <a:rPr lang="en-US" dirty="0" smtClean="0">
                <a:solidFill>
                  <a:schemeClr val="tx1">
                    <a:lumMod val="65000"/>
                    <a:lumOff val="35000"/>
                  </a:schemeClr>
                </a:solidFill>
                <a:latin typeface="Bahnschrift" panose="020B0502040204020203" pitchFamily="34" charset="0"/>
                <a:cs typeface="Arial" panose="020B0604020202020204" pitchFamily="34" charset="0"/>
              </a:rPr>
              <a:t>monitor the status of business in single view.</a:t>
            </a:r>
          </a:p>
          <a:p>
            <a:pPr algn="just" defTabSz="457200">
              <a:lnSpc>
                <a:spcPct val="80000"/>
              </a:lnSpc>
              <a:spcBef>
                <a:spcPts val="1000"/>
              </a:spcBef>
              <a:buClr>
                <a:schemeClr val="accent1"/>
              </a:buClr>
              <a:buFont typeface="Wingdings" panose="05000000000000000000" pitchFamily="2" charset="2"/>
              <a:buChar char="q"/>
            </a:pPr>
            <a:r>
              <a:rPr lang="en-US" dirty="0" smtClean="0">
                <a:solidFill>
                  <a:schemeClr val="tx1">
                    <a:lumMod val="65000"/>
                    <a:lumOff val="35000"/>
                  </a:schemeClr>
                </a:solidFill>
                <a:latin typeface="Bahnschrift" panose="020B0502040204020203" pitchFamily="34" charset="0"/>
                <a:cs typeface="Arial" panose="020B0604020202020204" pitchFamily="34" charset="0"/>
              </a:rPr>
              <a:t> In this visualization we can see total profit margin state wise as well as contribution product wise.</a:t>
            </a:r>
            <a:endParaRPr lang="en-US" dirty="0">
              <a:solidFill>
                <a:schemeClr val="tx1">
                  <a:lumMod val="65000"/>
                  <a:lumOff val="35000"/>
                </a:schemeClr>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5517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80739" y="3341630"/>
            <a:ext cx="8169102" cy="3267075"/>
          </a:xfrm>
          <a:prstGeom prst="rect">
            <a:avLst/>
          </a:prstGeom>
        </p:spPr>
      </p:pic>
      <p:sp>
        <p:nvSpPr>
          <p:cNvPr id="4" name="Rectangle 3"/>
          <p:cNvSpPr/>
          <p:nvPr/>
        </p:nvSpPr>
        <p:spPr>
          <a:xfrm>
            <a:off x="1980739" y="550174"/>
            <a:ext cx="8169102" cy="2139047"/>
          </a:xfrm>
          <a:prstGeom prst="rect">
            <a:avLst/>
          </a:prstGeom>
        </p:spPr>
        <p:txBody>
          <a:bodyPr wrap="square">
            <a:spAutoFit/>
          </a:bodyPr>
          <a:lstStyle/>
          <a:p>
            <a:pPr algn="just"/>
            <a:r>
              <a:rPr lang="en-US" b="1" i="1" u="sng" dirty="0">
                <a:solidFill>
                  <a:srgbClr val="0070C0"/>
                </a:solidFill>
                <a:effectLst>
                  <a:outerShdw blurRad="38100" dist="38100" dir="2700000" algn="tl">
                    <a:srgbClr val="000000">
                      <a:alpha val="43137"/>
                    </a:srgbClr>
                  </a:outerShdw>
                </a:effectLst>
                <a:latin typeface="Algerian" panose="04020705040A02060702" pitchFamily="82" charset="0"/>
              </a:rPr>
              <a:t>Revenue Metrix as </a:t>
            </a:r>
            <a:r>
              <a:rPr lang="en-US" b="1" i="1" u="sng" dirty="0" smtClean="0">
                <a:solidFill>
                  <a:srgbClr val="0070C0"/>
                </a:solidFill>
                <a:effectLst>
                  <a:outerShdw blurRad="38100" dist="38100" dir="2700000" algn="tl">
                    <a:srgbClr val="000000">
                      <a:alpha val="43137"/>
                    </a:srgbClr>
                  </a:outerShdw>
                </a:effectLst>
                <a:latin typeface="Algerian" panose="04020705040A02060702" pitchFamily="82" charset="0"/>
              </a:rPr>
              <a:t>% of Total Sales</a:t>
            </a:r>
          </a:p>
          <a:p>
            <a:pPr algn="just"/>
            <a:endParaRPr lang="en-US" b="1" i="1" u="sng" dirty="0">
              <a:solidFill>
                <a:srgbClr val="0070C0"/>
              </a:solidFill>
              <a:effectLst>
                <a:outerShdw blurRad="38100" dist="38100" dir="2700000" algn="tl">
                  <a:srgbClr val="000000">
                    <a:alpha val="43137"/>
                  </a:srgbClr>
                </a:outerShdw>
              </a:effectLst>
              <a:latin typeface="Algerian" panose="04020705040A02060702" pitchFamily="82" charset="0"/>
            </a:endParaRPr>
          </a:p>
          <a:p>
            <a:pPr algn="just" defTabSz="457200">
              <a:lnSpc>
                <a:spcPct val="80000"/>
              </a:lnSpc>
              <a:spcBef>
                <a:spcPts val="1000"/>
              </a:spcBef>
              <a:buClr>
                <a:schemeClr val="accent1"/>
              </a:buClr>
              <a:buFont typeface="Wingdings" panose="05000000000000000000" pitchFamily="2" charset="2"/>
              <a:buChar char="q"/>
            </a:pPr>
            <a:r>
              <a:rPr lang="en-US" dirty="0">
                <a:solidFill>
                  <a:schemeClr val="tx1">
                    <a:lumMod val="65000"/>
                    <a:lumOff val="35000"/>
                  </a:schemeClr>
                </a:solidFill>
                <a:latin typeface="Bahnschrift" panose="020B0502040204020203" pitchFamily="34" charset="0"/>
                <a:cs typeface="Arial" panose="020B0604020202020204" pitchFamily="34" charset="0"/>
              </a:rPr>
              <a:t> Given visualization is created for revenue as percentage of total sales.</a:t>
            </a:r>
          </a:p>
          <a:p>
            <a:pPr algn="just" defTabSz="457200">
              <a:lnSpc>
                <a:spcPct val="80000"/>
              </a:lnSpc>
              <a:spcBef>
                <a:spcPts val="1000"/>
              </a:spcBef>
              <a:buClr>
                <a:schemeClr val="accent1"/>
              </a:buClr>
              <a:buFont typeface="Wingdings" panose="05000000000000000000" pitchFamily="2" charset="2"/>
              <a:buChar char="q"/>
            </a:pPr>
            <a:r>
              <a:rPr lang="en-US" dirty="0">
                <a:solidFill>
                  <a:schemeClr val="tx1">
                    <a:lumMod val="65000"/>
                    <a:lumOff val="35000"/>
                  </a:schemeClr>
                </a:solidFill>
                <a:latin typeface="Bahnschrift" panose="020B0502040204020203" pitchFamily="34" charset="0"/>
                <a:cs typeface="Arial" panose="020B0604020202020204" pitchFamily="34" charset="0"/>
              </a:rPr>
              <a:t> To get clear picture of sales state wise and contribution of products as well.</a:t>
            </a:r>
          </a:p>
          <a:p>
            <a:pPr algn="just" defTabSz="457200">
              <a:lnSpc>
                <a:spcPct val="80000"/>
              </a:lnSpc>
              <a:spcBef>
                <a:spcPts val="1000"/>
              </a:spcBef>
              <a:buClr>
                <a:schemeClr val="accent1"/>
              </a:buClr>
              <a:buFont typeface="Wingdings" panose="05000000000000000000" pitchFamily="2" charset="2"/>
              <a:buChar char="q"/>
            </a:pPr>
            <a:r>
              <a:rPr lang="en-US" dirty="0">
                <a:solidFill>
                  <a:schemeClr val="tx1">
                    <a:lumMod val="65000"/>
                    <a:lumOff val="35000"/>
                  </a:schemeClr>
                </a:solidFill>
                <a:latin typeface="Bahnschrift" panose="020B0502040204020203" pitchFamily="34" charset="0"/>
                <a:cs typeface="Arial" panose="020B0604020202020204" pitchFamily="34" charset="0"/>
              </a:rPr>
              <a:t> In this visualization we can see total sales state wise as well as contribution product wise.</a:t>
            </a:r>
          </a:p>
        </p:txBody>
      </p:sp>
    </p:spTree>
    <p:extLst>
      <p:ext uri="{BB962C8B-B14F-4D97-AF65-F5344CB8AC3E}">
        <p14:creationId xmlns:p14="http://schemas.microsoft.com/office/powerpoint/2010/main" val="11451320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3715</TotalTime>
  <Words>729</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Bahnschrift</vt:lpstr>
      <vt:lpstr>Century Gothic</vt:lpstr>
      <vt:lpstr>Wingdings</vt:lpstr>
      <vt:lpstr>Wingdings 3</vt:lpstr>
      <vt:lpstr>Wisp</vt:lpstr>
      <vt:lpstr>Sales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Markrting Analysis</dc:title>
  <dc:creator>TestSystem</dc:creator>
  <cp:lastModifiedBy>TestSystem</cp:lastModifiedBy>
  <cp:revision>83</cp:revision>
  <dcterms:created xsi:type="dcterms:W3CDTF">2023-08-18T06:08:30Z</dcterms:created>
  <dcterms:modified xsi:type="dcterms:W3CDTF">2023-10-29T18:35:30Z</dcterms:modified>
</cp:coreProperties>
</file>